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4"/>
  </p:sldMasterIdLst>
  <p:notesMasterIdLst>
    <p:notesMasterId r:id="rId55"/>
  </p:notesMasterIdLst>
  <p:handoutMasterIdLst>
    <p:handoutMasterId r:id="rId56"/>
  </p:handoutMasterIdLst>
  <p:sldIdLst>
    <p:sldId id="256" r:id="rId5"/>
    <p:sldId id="314" r:id="rId6"/>
    <p:sldId id="310" r:id="rId7"/>
    <p:sldId id="413" r:id="rId8"/>
    <p:sldId id="286" r:id="rId9"/>
    <p:sldId id="270" r:id="rId10"/>
    <p:sldId id="271" r:id="rId11"/>
    <p:sldId id="296" r:id="rId12"/>
    <p:sldId id="315" r:id="rId13"/>
    <p:sldId id="316" r:id="rId14"/>
    <p:sldId id="412" r:id="rId15"/>
    <p:sldId id="317" r:id="rId16"/>
    <p:sldId id="283" r:id="rId17"/>
    <p:sldId id="293" r:id="rId18"/>
    <p:sldId id="301" r:id="rId19"/>
    <p:sldId id="288" r:id="rId20"/>
    <p:sldId id="318" r:id="rId21"/>
    <p:sldId id="306" r:id="rId22"/>
    <p:sldId id="411" r:id="rId23"/>
    <p:sldId id="297" r:id="rId24"/>
    <p:sldId id="292" r:id="rId25"/>
    <p:sldId id="299" r:id="rId26"/>
    <p:sldId id="304" r:id="rId27"/>
    <p:sldId id="302" r:id="rId28"/>
    <p:sldId id="274" r:id="rId29"/>
    <p:sldId id="281" r:id="rId30"/>
    <p:sldId id="280" r:id="rId31"/>
    <p:sldId id="282" r:id="rId32"/>
    <p:sldId id="276" r:id="rId33"/>
    <p:sldId id="277" r:id="rId34"/>
    <p:sldId id="273" r:id="rId35"/>
    <p:sldId id="279" r:id="rId36"/>
    <p:sldId id="284" r:id="rId37"/>
    <p:sldId id="278" r:id="rId38"/>
    <p:sldId id="294" r:id="rId39"/>
    <p:sldId id="312" r:id="rId40"/>
    <p:sldId id="275" r:id="rId41"/>
    <p:sldId id="285" r:id="rId42"/>
    <p:sldId id="308" r:id="rId43"/>
    <p:sldId id="289" r:id="rId44"/>
    <p:sldId id="269" r:id="rId45"/>
    <p:sldId id="291" r:id="rId46"/>
    <p:sldId id="295" r:id="rId47"/>
    <p:sldId id="298" r:id="rId48"/>
    <p:sldId id="300" r:id="rId49"/>
    <p:sldId id="303" r:id="rId50"/>
    <p:sldId id="409" r:id="rId51"/>
    <p:sldId id="410" r:id="rId52"/>
    <p:sldId id="307" r:id="rId53"/>
    <p:sldId id="414" r:id="rId5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D"/>
    <a:srgbClr val="0084B4"/>
    <a:srgbClr val="79BBD3"/>
    <a:srgbClr val="333333"/>
    <a:srgbClr val="292929"/>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751FB6-6837-42D4-9207-A5C1B14F5559}" v="372" dt="2024-08-01T04:16:09.816"/>
    <p1510:client id="{3E669EB1-4A25-4515-BB83-5552DC4A318B}" v="726" dt="2024-08-01T07:12:29.985"/>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399" autoAdjust="0"/>
  </p:normalViewPr>
  <p:slideViewPr>
    <p:cSldViewPr snapToGrid="0">
      <p:cViewPr varScale="1">
        <p:scale>
          <a:sx n="62" d="100"/>
          <a:sy n="62" d="100"/>
        </p:scale>
        <p:origin x="1400" y="28"/>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61"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93009398034218"/>
          <c:y val="5.7060367454068242E-2"/>
          <c:w val="0.80169906248153677"/>
          <c:h val="0.67631041297035122"/>
        </c:manualLayout>
      </c:layout>
      <c:scatterChart>
        <c:scatterStyle val="smoothMarker"/>
        <c:varyColors val="0"/>
        <c:ser>
          <c:idx val="0"/>
          <c:order val="0"/>
          <c:spPr>
            <a:ln w="19050" cap="rnd">
              <a:solidFill>
                <a:srgbClr val="FF0000"/>
              </a:solidFill>
              <a:round/>
            </a:ln>
            <a:effectLst/>
          </c:spPr>
          <c:marker>
            <c:symbol val="none"/>
          </c:marker>
          <c:xVal>
            <c:numRef>
              <c:f>Sheet1!$U$52:$AI$52</c:f>
              <c:numCache>
                <c:formatCode>General</c:formatCode>
                <c:ptCount val="15"/>
                <c:pt idx="0">
                  <c:v>0.1</c:v>
                </c:pt>
                <c:pt idx="1">
                  <c:v>0.2</c:v>
                </c:pt>
                <c:pt idx="2">
                  <c:v>0.3</c:v>
                </c:pt>
                <c:pt idx="3">
                  <c:v>0.4</c:v>
                </c:pt>
                <c:pt idx="4">
                  <c:v>0.5</c:v>
                </c:pt>
                <c:pt idx="5">
                  <c:v>0.6</c:v>
                </c:pt>
                <c:pt idx="6">
                  <c:v>0.7</c:v>
                </c:pt>
                <c:pt idx="7">
                  <c:v>0.8</c:v>
                </c:pt>
                <c:pt idx="8">
                  <c:v>0.9</c:v>
                </c:pt>
                <c:pt idx="9">
                  <c:v>1</c:v>
                </c:pt>
                <c:pt idx="10">
                  <c:v>2</c:v>
                </c:pt>
                <c:pt idx="11">
                  <c:v>3</c:v>
                </c:pt>
                <c:pt idx="12">
                  <c:v>4</c:v>
                </c:pt>
                <c:pt idx="13">
                  <c:v>5</c:v>
                </c:pt>
                <c:pt idx="14">
                  <c:v>6</c:v>
                </c:pt>
              </c:numCache>
            </c:numRef>
          </c:xVal>
          <c:yVal>
            <c:numRef>
              <c:f>Sheet1!$U$54:$AI$54</c:f>
              <c:numCache>
                <c:formatCode>General</c:formatCode>
                <c:ptCount val="15"/>
                <c:pt idx="0">
                  <c:v>4.3280757552752176</c:v>
                </c:pt>
                <c:pt idx="1">
                  <c:v>4.7067283450353052</c:v>
                </c:pt>
                <c:pt idx="2">
                  <c:v>4.9282508738943394</c:v>
                </c:pt>
                <c:pt idx="3">
                  <c:v>5.0854305388461878</c:v>
                </c:pt>
                <c:pt idx="4">
                  <c:v>5.2073514638639082</c:v>
                </c:pt>
                <c:pt idx="5">
                  <c:v>5.3069696053917417</c:v>
                </c:pt>
                <c:pt idx="6">
                  <c:v>5.3911964119487967</c:v>
                </c:pt>
                <c:pt idx="7">
                  <c:v>5.4641575397500164</c:v>
                </c:pt>
                <c:pt idx="8">
                  <c:v>5.5285141850556965</c:v>
                </c:pt>
                <c:pt idx="9">
                  <c:v>5.58608342659182</c:v>
                </c:pt>
                <c:pt idx="10">
                  <c:v>5.964825313373443</c:v>
                </c:pt>
                <c:pt idx="11">
                  <c:v>6.1863776118704541</c:v>
                </c:pt>
                <c:pt idx="12">
                  <c:v>6.3435721623847021</c:v>
                </c:pt>
                <c:pt idx="13">
                  <c:v>6.4655020189777703</c:v>
                </c:pt>
                <c:pt idx="14">
                  <c:v>6.5651261149883027</c:v>
                </c:pt>
              </c:numCache>
            </c:numRef>
          </c:yVal>
          <c:smooth val="1"/>
          <c:extLst>
            <c:ext xmlns:c16="http://schemas.microsoft.com/office/drawing/2014/chart" uri="{C3380CC4-5D6E-409C-BE32-E72D297353CC}">
              <c16:uniqueId val="{00000000-294D-4CA9-B57A-019B750569AD}"/>
            </c:ext>
          </c:extLst>
        </c:ser>
        <c:ser>
          <c:idx val="1"/>
          <c:order val="1"/>
          <c:spPr>
            <a:ln w="19050" cap="rnd">
              <a:solidFill>
                <a:srgbClr val="0070C0"/>
              </a:solidFill>
              <a:round/>
            </a:ln>
            <a:effectLst/>
          </c:spPr>
          <c:marker>
            <c:symbol val="none"/>
          </c:marker>
          <c:xVal>
            <c:numRef>
              <c:f>Sheet1!$U$52:$AI$52</c:f>
              <c:numCache>
                <c:formatCode>General</c:formatCode>
                <c:ptCount val="15"/>
                <c:pt idx="0">
                  <c:v>0.1</c:v>
                </c:pt>
                <c:pt idx="1">
                  <c:v>0.2</c:v>
                </c:pt>
                <c:pt idx="2">
                  <c:v>0.3</c:v>
                </c:pt>
                <c:pt idx="3">
                  <c:v>0.4</c:v>
                </c:pt>
                <c:pt idx="4">
                  <c:v>0.5</c:v>
                </c:pt>
                <c:pt idx="5">
                  <c:v>0.6</c:v>
                </c:pt>
                <c:pt idx="6">
                  <c:v>0.7</c:v>
                </c:pt>
                <c:pt idx="7">
                  <c:v>0.8</c:v>
                </c:pt>
                <c:pt idx="8">
                  <c:v>0.9</c:v>
                </c:pt>
                <c:pt idx="9">
                  <c:v>1</c:v>
                </c:pt>
                <c:pt idx="10">
                  <c:v>2</c:v>
                </c:pt>
                <c:pt idx="11">
                  <c:v>3</c:v>
                </c:pt>
                <c:pt idx="12">
                  <c:v>4</c:v>
                </c:pt>
                <c:pt idx="13">
                  <c:v>5</c:v>
                </c:pt>
                <c:pt idx="14">
                  <c:v>6</c:v>
                </c:pt>
              </c:numCache>
            </c:numRef>
          </c:xVal>
          <c:yVal>
            <c:numRef>
              <c:f>Sheet1!$U$55:$AI$55</c:f>
              <c:numCache>
                <c:formatCode>General</c:formatCode>
                <c:ptCount val="15"/>
                <c:pt idx="0">
                  <c:v>3.3852663048340759</c:v>
                </c:pt>
                <c:pt idx="1">
                  <c:v>3.6814348392666423</c:v>
                </c:pt>
                <c:pt idx="2">
                  <c:v>3.8547018510083157</c:v>
                </c:pt>
                <c:pt idx="3">
                  <c:v>3.9776421722164335</c:v>
                </c:pt>
                <c:pt idx="4">
                  <c:v>4.0730043660998545</c:v>
                </c:pt>
                <c:pt idx="5">
                  <c:v>4.1509221191459593</c:v>
                </c:pt>
                <c:pt idx="6">
                  <c:v>4.2168013195859819</c:v>
                </c:pt>
                <c:pt idx="7">
                  <c:v>4.2738689083884918</c:v>
                </c:pt>
                <c:pt idx="8">
                  <c:v>4.3242063782398308</c:v>
                </c:pt>
                <c:pt idx="9">
                  <c:v>4.3692349832335298</c:v>
                </c:pt>
                <c:pt idx="10">
                  <c:v>4.6654733626076403</c:v>
                </c:pt>
                <c:pt idx="11">
                  <c:v>4.8387636590970979</c:v>
                </c:pt>
                <c:pt idx="12">
                  <c:v>4.9617156232605764</c:v>
                </c:pt>
                <c:pt idx="13">
                  <c:v>5.0570848031032982</c:v>
                </c:pt>
                <c:pt idx="14">
                  <c:v>5.1350072135331413</c:v>
                </c:pt>
              </c:numCache>
            </c:numRef>
          </c:yVal>
          <c:smooth val="1"/>
          <c:extLst>
            <c:ext xmlns:c16="http://schemas.microsoft.com/office/drawing/2014/chart" uri="{C3380CC4-5D6E-409C-BE32-E72D297353CC}">
              <c16:uniqueId val="{00000001-294D-4CA9-B57A-019B750569AD}"/>
            </c:ext>
          </c:extLst>
        </c:ser>
        <c:ser>
          <c:idx val="2"/>
          <c:order val="2"/>
          <c:spPr>
            <a:ln w="19050" cap="rnd">
              <a:solidFill>
                <a:srgbClr val="FFC000"/>
              </a:solidFill>
              <a:round/>
            </a:ln>
            <a:effectLst/>
          </c:spPr>
          <c:marker>
            <c:symbol val="none"/>
          </c:marker>
          <c:xVal>
            <c:numRef>
              <c:f>Sheet1!$U$52:$AI$52</c:f>
              <c:numCache>
                <c:formatCode>General</c:formatCode>
                <c:ptCount val="15"/>
                <c:pt idx="0">
                  <c:v>0.1</c:v>
                </c:pt>
                <c:pt idx="1">
                  <c:v>0.2</c:v>
                </c:pt>
                <c:pt idx="2">
                  <c:v>0.3</c:v>
                </c:pt>
                <c:pt idx="3">
                  <c:v>0.4</c:v>
                </c:pt>
                <c:pt idx="4">
                  <c:v>0.5</c:v>
                </c:pt>
                <c:pt idx="5">
                  <c:v>0.6</c:v>
                </c:pt>
                <c:pt idx="6">
                  <c:v>0.7</c:v>
                </c:pt>
                <c:pt idx="7">
                  <c:v>0.8</c:v>
                </c:pt>
                <c:pt idx="8">
                  <c:v>0.9</c:v>
                </c:pt>
                <c:pt idx="9">
                  <c:v>1</c:v>
                </c:pt>
                <c:pt idx="10">
                  <c:v>2</c:v>
                </c:pt>
                <c:pt idx="11">
                  <c:v>3</c:v>
                </c:pt>
                <c:pt idx="12">
                  <c:v>4</c:v>
                </c:pt>
                <c:pt idx="13">
                  <c:v>5</c:v>
                </c:pt>
                <c:pt idx="14">
                  <c:v>6</c:v>
                </c:pt>
              </c:numCache>
            </c:numRef>
          </c:xVal>
          <c:yVal>
            <c:numRef>
              <c:f>Sheet1!$U$56:$AI$56</c:f>
              <c:numCache>
                <c:formatCode>General</c:formatCode>
                <c:ptCount val="15"/>
                <c:pt idx="0">
                  <c:v>4.2209290936667543</c:v>
                </c:pt>
                <c:pt idx="1">
                  <c:v>4.5902076883315051</c:v>
                </c:pt>
                <c:pt idx="2">
                  <c:v>4.8062461635878782</c:v>
                </c:pt>
                <c:pt idx="3">
                  <c:v>4.9595346590397931</c:v>
                </c:pt>
                <c:pt idx="4">
                  <c:v>5.078437286588958</c:v>
                </c:pt>
                <c:pt idx="5">
                  <c:v>5.1755892625725917</c:v>
                </c:pt>
                <c:pt idx="6">
                  <c:v>5.2577309343836731</c:v>
                </c:pt>
                <c:pt idx="7">
                  <c:v>5.3288858227119444</c:v>
                </c:pt>
                <c:pt idx="8">
                  <c:v>5.3916492427399891</c:v>
                </c:pt>
                <c:pt idx="9">
                  <c:v>5.4477932892493373</c:v>
                </c:pt>
                <c:pt idx="10">
                  <c:v>5.8171589702816773</c:v>
                </c:pt>
                <c:pt idx="11">
                  <c:v>6.0332264781932414</c:v>
                </c:pt>
                <c:pt idx="12">
                  <c:v>6.186529490697759</c:v>
                </c:pt>
                <c:pt idx="13">
                  <c:v>6.3054408287105037</c:v>
                </c:pt>
                <c:pt idx="14">
                  <c:v>6.4025986117665363</c:v>
                </c:pt>
              </c:numCache>
            </c:numRef>
          </c:yVal>
          <c:smooth val="1"/>
          <c:extLst>
            <c:ext xmlns:c16="http://schemas.microsoft.com/office/drawing/2014/chart" uri="{C3380CC4-5D6E-409C-BE32-E72D297353CC}">
              <c16:uniqueId val="{00000002-294D-4CA9-B57A-019B750569AD}"/>
            </c:ext>
          </c:extLst>
        </c:ser>
        <c:ser>
          <c:idx val="3"/>
          <c:order val="3"/>
          <c:spPr>
            <a:ln w="19050" cap="rnd">
              <a:solidFill>
                <a:srgbClr val="00B050"/>
              </a:solidFill>
              <a:round/>
            </a:ln>
            <a:effectLst/>
          </c:spPr>
          <c:marker>
            <c:symbol val="none"/>
          </c:marker>
          <c:xVal>
            <c:numRef>
              <c:f>Sheet1!$U$52:$AI$52</c:f>
              <c:numCache>
                <c:formatCode>General</c:formatCode>
                <c:ptCount val="15"/>
                <c:pt idx="0">
                  <c:v>0.1</c:v>
                </c:pt>
                <c:pt idx="1">
                  <c:v>0.2</c:v>
                </c:pt>
                <c:pt idx="2">
                  <c:v>0.3</c:v>
                </c:pt>
                <c:pt idx="3">
                  <c:v>0.4</c:v>
                </c:pt>
                <c:pt idx="4">
                  <c:v>0.5</c:v>
                </c:pt>
                <c:pt idx="5">
                  <c:v>0.6</c:v>
                </c:pt>
                <c:pt idx="6">
                  <c:v>0.7</c:v>
                </c:pt>
                <c:pt idx="7">
                  <c:v>0.8</c:v>
                </c:pt>
                <c:pt idx="8">
                  <c:v>0.9</c:v>
                </c:pt>
                <c:pt idx="9">
                  <c:v>1</c:v>
                </c:pt>
                <c:pt idx="10">
                  <c:v>2</c:v>
                </c:pt>
                <c:pt idx="11">
                  <c:v>3</c:v>
                </c:pt>
                <c:pt idx="12">
                  <c:v>4</c:v>
                </c:pt>
                <c:pt idx="13">
                  <c:v>5</c:v>
                </c:pt>
                <c:pt idx="14">
                  <c:v>6</c:v>
                </c:pt>
              </c:numCache>
            </c:numRef>
          </c:xVal>
          <c:yVal>
            <c:numRef>
              <c:f>Sheet1!$U$57:$AI$57</c:f>
              <c:numCache>
                <c:formatCode>General</c:formatCode>
                <c:ptCount val="15"/>
                <c:pt idx="0">
                  <c:v>3.6527271002885366</c:v>
                </c:pt>
                <c:pt idx="1">
                  <c:v>3.9722951149022636</c:v>
                </c:pt>
                <c:pt idx="2">
                  <c:v>4.1592514877202786</c:v>
                </c:pt>
                <c:pt idx="3">
                  <c:v>4.2919049933998208</c:v>
                </c:pt>
                <c:pt idx="4">
                  <c:v>4.3948014980096746</c:v>
                </c:pt>
                <c:pt idx="5">
                  <c:v>4.4788753233801266</c:v>
                </c:pt>
                <c:pt idx="6">
                  <c:v>4.5499594624474087</c:v>
                </c:pt>
                <c:pt idx="7">
                  <c:v>4.6115358081161046</c:v>
                </c:pt>
                <c:pt idx="8">
                  <c:v>4.6658503062172976</c:v>
                </c:pt>
                <c:pt idx="9">
                  <c:v>4.7144365003119253</c:v>
                </c:pt>
                <c:pt idx="10">
                  <c:v>5.0340798781283738</c:v>
                </c:pt>
                <c:pt idx="11">
                  <c:v>5.2210613753595352</c:v>
                </c:pt>
                <c:pt idx="12">
                  <c:v>5.3537274438730602</c:v>
                </c:pt>
                <c:pt idx="13">
                  <c:v>5.4566314863840892</c:v>
                </c:pt>
                <c:pt idx="14">
                  <c:v>5.5407103371056561</c:v>
                </c:pt>
              </c:numCache>
            </c:numRef>
          </c:yVal>
          <c:smooth val="1"/>
          <c:extLst>
            <c:ext xmlns:c16="http://schemas.microsoft.com/office/drawing/2014/chart" uri="{C3380CC4-5D6E-409C-BE32-E72D297353CC}">
              <c16:uniqueId val="{00000003-294D-4CA9-B57A-019B750569AD}"/>
            </c:ext>
          </c:extLst>
        </c:ser>
        <c:ser>
          <c:idx val="4"/>
          <c:order val="4"/>
          <c:spPr>
            <a:ln w="19050" cap="rnd">
              <a:solidFill>
                <a:schemeClr val="tx1"/>
              </a:solidFill>
              <a:prstDash val="dash"/>
              <a:round/>
            </a:ln>
            <a:effectLst/>
          </c:spPr>
          <c:marker>
            <c:symbol val="none"/>
          </c:marker>
          <c:xVal>
            <c:numRef>
              <c:f>Sheet1!$U$52:$AI$52</c:f>
              <c:numCache>
                <c:formatCode>General</c:formatCode>
                <c:ptCount val="15"/>
                <c:pt idx="0">
                  <c:v>0.1</c:v>
                </c:pt>
                <c:pt idx="1">
                  <c:v>0.2</c:v>
                </c:pt>
                <c:pt idx="2">
                  <c:v>0.3</c:v>
                </c:pt>
                <c:pt idx="3">
                  <c:v>0.4</c:v>
                </c:pt>
                <c:pt idx="4">
                  <c:v>0.5</c:v>
                </c:pt>
                <c:pt idx="5">
                  <c:v>0.6</c:v>
                </c:pt>
                <c:pt idx="6">
                  <c:v>0.7</c:v>
                </c:pt>
                <c:pt idx="7">
                  <c:v>0.8</c:v>
                </c:pt>
                <c:pt idx="8">
                  <c:v>0.9</c:v>
                </c:pt>
                <c:pt idx="9">
                  <c:v>1</c:v>
                </c:pt>
                <c:pt idx="10">
                  <c:v>2</c:v>
                </c:pt>
                <c:pt idx="11">
                  <c:v>3</c:v>
                </c:pt>
                <c:pt idx="12">
                  <c:v>4</c:v>
                </c:pt>
                <c:pt idx="13">
                  <c:v>5</c:v>
                </c:pt>
                <c:pt idx="14">
                  <c:v>6</c:v>
                </c:pt>
              </c:numCache>
            </c:numRef>
          </c:xVal>
          <c:yVal>
            <c:numRef>
              <c:f>Sheet1!$U$58:$AI$58</c:f>
              <c:numCache>
                <c:formatCode>General</c:formatCode>
                <c:ptCount val="1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numCache>
            </c:numRef>
          </c:yVal>
          <c:smooth val="1"/>
          <c:extLst>
            <c:ext xmlns:c16="http://schemas.microsoft.com/office/drawing/2014/chart" uri="{C3380CC4-5D6E-409C-BE32-E72D297353CC}">
              <c16:uniqueId val="{00000004-294D-4CA9-B57A-019B750569AD}"/>
            </c:ext>
          </c:extLst>
        </c:ser>
        <c:dLbls>
          <c:showLegendKey val="0"/>
          <c:showVal val="0"/>
          <c:showCatName val="0"/>
          <c:showSerName val="0"/>
          <c:showPercent val="0"/>
          <c:showBubbleSize val="0"/>
        </c:dLbls>
        <c:axId val="1512183936"/>
        <c:axId val="1512170496"/>
      </c:scatterChart>
      <c:valAx>
        <c:axId val="1512183936"/>
        <c:scaling>
          <c:orientation val="minMax"/>
          <c:max val="6"/>
        </c:scaling>
        <c:delete val="0"/>
        <c:axPos val="b"/>
        <c:majorGridlines>
          <c:spPr>
            <a:ln w="9525" cap="flat" cmpd="sng" algn="ctr">
              <a:noFill/>
              <a:round/>
            </a:ln>
            <a:effectLst/>
          </c:spPr>
        </c:majorGridlines>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ja-JP" altLang="en-US" sz="2400">
                    <a:solidFill>
                      <a:schemeClr val="tx1"/>
                    </a:solidFill>
                  </a:rPr>
                  <a:t>選択レート</a:t>
                </a:r>
                <a:r>
                  <a:rPr lang="en-US" altLang="ja-JP" sz="2400">
                    <a:solidFill>
                      <a:schemeClr val="tx1"/>
                    </a:solidFill>
                  </a:rPr>
                  <a:t>(Mbps)</a:t>
                </a:r>
                <a:endParaRPr lang="ja-JP" altLang="en-US" sz="2400">
                  <a:solidFill>
                    <a:schemeClr val="tx1"/>
                  </a:solidFill>
                </a:endParaRPr>
              </a:p>
            </c:rich>
          </c:tx>
          <c:layout>
            <c:manualLayout>
              <c:xMode val="edge"/>
              <c:yMode val="edge"/>
              <c:x val="0.41226545290803102"/>
              <c:y val="0.85611514413914058"/>
            </c:manualLayout>
          </c:layout>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lang="ja-JP" sz="1300" b="0" i="0" u="none" strike="noStrike" kern="1200" baseline="0">
                <a:ln>
                  <a:solidFill>
                    <a:schemeClr val="tx1"/>
                  </a:solidFill>
                </a:ln>
                <a:solidFill>
                  <a:srgbClr val="292929"/>
                </a:solidFill>
                <a:latin typeface="+mn-lt"/>
                <a:ea typeface="+mn-ea"/>
                <a:cs typeface="+mn-cs"/>
              </a:defRPr>
            </a:pPr>
            <a:endParaRPr lang="ja-JP"/>
          </a:p>
        </c:txPr>
        <c:crossAx val="1512170496"/>
        <c:crosses val="autoZero"/>
        <c:crossBetween val="midCat"/>
        <c:majorUnit val="1"/>
      </c:valAx>
      <c:valAx>
        <c:axId val="1512170496"/>
        <c:scaling>
          <c:orientation val="minMax"/>
          <c:min val="3"/>
        </c:scaling>
        <c:delete val="0"/>
        <c:axPos val="l"/>
        <c:majorGridlines>
          <c:spPr>
            <a:ln w="9525" cap="flat" cmpd="sng" algn="ctr">
              <a:noFill/>
              <a:round/>
            </a:ln>
            <a:effectLst/>
          </c:spPr>
        </c:majorGridlines>
        <c:title>
          <c:tx>
            <c:rich>
              <a:bodyPr rot="0" spcFirstLastPara="1" vertOverflow="ellipsis" vert="eaVert"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ja-JP" altLang="en-US" sz="2000">
                    <a:solidFill>
                      <a:schemeClr val="tx1"/>
                    </a:solidFill>
                  </a:rPr>
                  <a:t>画質に対する満足度</a:t>
                </a:r>
              </a:p>
            </c:rich>
          </c:tx>
          <c:layout>
            <c:manualLayout>
              <c:xMode val="edge"/>
              <c:yMode val="edge"/>
              <c:x val="2.9052677648110058E-2"/>
              <c:y val="6.0521655032546404E-2"/>
            </c:manualLayout>
          </c:layout>
          <c:overlay val="0"/>
          <c:spPr>
            <a:noFill/>
            <a:ln>
              <a:noFill/>
            </a:ln>
            <a:effectLst/>
          </c:spPr>
          <c:txPr>
            <a:bodyPr rot="0" spcFirstLastPara="1" vertOverflow="ellipsis" vert="eaVert"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lang="ja-JP" sz="1200" b="0" i="0" u="none" strike="noStrike" kern="1200" baseline="0">
                <a:ln>
                  <a:solidFill>
                    <a:schemeClr val="tx1"/>
                  </a:solidFill>
                </a:ln>
                <a:solidFill>
                  <a:srgbClr val="333333"/>
                </a:solidFill>
                <a:latin typeface="+mn-lt"/>
                <a:ea typeface="+mn-ea"/>
                <a:cs typeface="+mn-cs"/>
              </a:defRPr>
            </a:pPr>
            <a:endParaRPr lang="ja-JP"/>
          </a:p>
        </c:txPr>
        <c:crossAx val="15121839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033034195434495"/>
          <c:y val="8.4838145231846018E-2"/>
          <c:w val="0.7257758401157165"/>
          <c:h val="0.61462782152230966"/>
        </c:manualLayout>
      </c:layout>
      <c:scatterChart>
        <c:scatterStyle val="smoothMarker"/>
        <c:varyColors val="0"/>
        <c:ser>
          <c:idx val="0"/>
          <c:order val="0"/>
          <c:spPr>
            <a:ln w="19050" cap="rnd">
              <a:solidFill>
                <a:srgbClr val="FF0000"/>
              </a:solidFill>
              <a:round/>
            </a:ln>
            <a:effectLst/>
          </c:spPr>
          <c:marker>
            <c:symbol val="none"/>
          </c:marker>
          <c:xVal>
            <c:numRef>
              <c:f>Sheet1!$BC$21:$BQ$21</c:f>
              <c:numCache>
                <c:formatCode>General</c:formatCode>
                <c:ptCount val="15"/>
                <c:pt idx="0">
                  <c:v>0.1</c:v>
                </c:pt>
                <c:pt idx="1">
                  <c:v>0.2</c:v>
                </c:pt>
                <c:pt idx="2">
                  <c:v>0.3</c:v>
                </c:pt>
                <c:pt idx="3">
                  <c:v>0.4</c:v>
                </c:pt>
                <c:pt idx="4">
                  <c:v>0.5</c:v>
                </c:pt>
                <c:pt idx="5">
                  <c:v>0.6</c:v>
                </c:pt>
                <c:pt idx="6">
                  <c:v>0.7</c:v>
                </c:pt>
                <c:pt idx="7">
                  <c:v>0.8</c:v>
                </c:pt>
                <c:pt idx="8">
                  <c:v>0.9</c:v>
                </c:pt>
                <c:pt idx="9">
                  <c:v>1</c:v>
                </c:pt>
                <c:pt idx="10">
                  <c:v>2</c:v>
                </c:pt>
                <c:pt idx="11">
                  <c:v>3</c:v>
                </c:pt>
                <c:pt idx="12">
                  <c:v>4</c:v>
                </c:pt>
                <c:pt idx="13">
                  <c:v>5</c:v>
                </c:pt>
                <c:pt idx="14">
                  <c:v>6</c:v>
                </c:pt>
              </c:numCache>
            </c:numRef>
          </c:xVal>
          <c:yVal>
            <c:numRef>
              <c:f>Sheet1!$BC$22:$BQ$22</c:f>
              <c:numCache>
                <c:formatCode>General</c:formatCode>
                <c:ptCount val="15"/>
                <c:pt idx="0">
                  <c:v>4.3280757552752176</c:v>
                </c:pt>
                <c:pt idx="1">
                  <c:v>4.7067283450353052</c:v>
                </c:pt>
                <c:pt idx="2">
                  <c:v>4.9282508738943394</c:v>
                </c:pt>
                <c:pt idx="3">
                  <c:v>5.0854305388461878</c:v>
                </c:pt>
                <c:pt idx="4">
                  <c:v>5.2073514638639082</c:v>
                </c:pt>
                <c:pt idx="5">
                  <c:v>5.3069696053917417</c:v>
                </c:pt>
                <c:pt idx="6">
                  <c:v>5.3911964119487967</c:v>
                </c:pt>
                <c:pt idx="7">
                  <c:v>5.4641575397500164</c:v>
                </c:pt>
                <c:pt idx="8">
                  <c:v>5.5285141850556965</c:v>
                </c:pt>
                <c:pt idx="9">
                  <c:v>5.58608342659182</c:v>
                </c:pt>
                <c:pt idx="10">
                  <c:v>5.964825313373443</c:v>
                </c:pt>
                <c:pt idx="11">
                  <c:v>6.1863776118704541</c:v>
                </c:pt>
                <c:pt idx="12">
                  <c:v>6.3435721623847021</c:v>
                </c:pt>
                <c:pt idx="13">
                  <c:v>6.4655020189777703</c:v>
                </c:pt>
                <c:pt idx="14">
                  <c:v>6.5651261149883027</c:v>
                </c:pt>
              </c:numCache>
            </c:numRef>
          </c:yVal>
          <c:smooth val="1"/>
          <c:extLst>
            <c:ext xmlns:c16="http://schemas.microsoft.com/office/drawing/2014/chart" uri="{C3380CC4-5D6E-409C-BE32-E72D297353CC}">
              <c16:uniqueId val="{00000000-C46B-4ECD-BAEC-5F1602846EBA}"/>
            </c:ext>
          </c:extLst>
        </c:ser>
        <c:ser>
          <c:idx val="1"/>
          <c:order val="1"/>
          <c:spPr>
            <a:ln w="19050" cap="rnd">
              <a:solidFill>
                <a:srgbClr val="0070C0"/>
              </a:solidFill>
              <a:round/>
            </a:ln>
            <a:effectLst/>
          </c:spPr>
          <c:marker>
            <c:symbol val="none"/>
          </c:marker>
          <c:xVal>
            <c:numRef>
              <c:f>Sheet1!$BC$21:$BQ$21</c:f>
              <c:numCache>
                <c:formatCode>General</c:formatCode>
                <c:ptCount val="15"/>
                <c:pt idx="0">
                  <c:v>0.1</c:v>
                </c:pt>
                <c:pt idx="1">
                  <c:v>0.2</c:v>
                </c:pt>
                <c:pt idx="2">
                  <c:v>0.3</c:v>
                </c:pt>
                <c:pt idx="3">
                  <c:v>0.4</c:v>
                </c:pt>
                <c:pt idx="4">
                  <c:v>0.5</c:v>
                </c:pt>
                <c:pt idx="5">
                  <c:v>0.6</c:v>
                </c:pt>
                <c:pt idx="6">
                  <c:v>0.7</c:v>
                </c:pt>
                <c:pt idx="7">
                  <c:v>0.8</c:v>
                </c:pt>
                <c:pt idx="8">
                  <c:v>0.9</c:v>
                </c:pt>
                <c:pt idx="9">
                  <c:v>1</c:v>
                </c:pt>
                <c:pt idx="10">
                  <c:v>2</c:v>
                </c:pt>
                <c:pt idx="11">
                  <c:v>3</c:v>
                </c:pt>
                <c:pt idx="12">
                  <c:v>4</c:v>
                </c:pt>
                <c:pt idx="13">
                  <c:v>5</c:v>
                </c:pt>
                <c:pt idx="14">
                  <c:v>6</c:v>
                </c:pt>
              </c:numCache>
            </c:numRef>
          </c:xVal>
          <c:yVal>
            <c:numRef>
              <c:f>Sheet1!$BC$23:$BQ$23</c:f>
              <c:numCache>
                <c:formatCode>General</c:formatCode>
                <c:ptCount val="15"/>
                <c:pt idx="0">
                  <c:v>3.3852663048340759</c:v>
                </c:pt>
                <c:pt idx="1">
                  <c:v>3.6814348392666423</c:v>
                </c:pt>
                <c:pt idx="2">
                  <c:v>3.8547018510083157</c:v>
                </c:pt>
                <c:pt idx="3">
                  <c:v>3.9776421722164335</c:v>
                </c:pt>
                <c:pt idx="4">
                  <c:v>4.0730043660998545</c:v>
                </c:pt>
                <c:pt idx="5">
                  <c:v>4.1509221191459593</c:v>
                </c:pt>
                <c:pt idx="6">
                  <c:v>4.2168013195859819</c:v>
                </c:pt>
                <c:pt idx="7">
                  <c:v>4.2738689083884918</c:v>
                </c:pt>
                <c:pt idx="8">
                  <c:v>4.3242063782398308</c:v>
                </c:pt>
                <c:pt idx="9">
                  <c:v>4.3692349832335298</c:v>
                </c:pt>
                <c:pt idx="10">
                  <c:v>4.6654733626076403</c:v>
                </c:pt>
                <c:pt idx="11">
                  <c:v>4.8387636590970979</c:v>
                </c:pt>
                <c:pt idx="12">
                  <c:v>4.9617156232605764</c:v>
                </c:pt>
                <c:pt idx="13">
                  <c:v>5.0570848031032982</c:v>
                </c:pt>
                <c:pt idx="14">
                  <c:v>5.1350072135331413</c:v>
                </c:pt>
              </c:numCache>
            </c:numRef>
          </c:yVal>
          <c:smooth val="1"/>
          <c:extLst>
            <c:ext xmlns:c16="http://schemas.microsoft.com/office/drawing/2014/chart" uri="{C3380CC4-5D6E-409C-BE32-E72D297353CC}">
              <c16:uniqueId val="{00000001-C46B-4ECD-BAEC-5F1602846EBA}"/>
            </c:ext>
          </c:extLst>
        </c:ser>
        <c:ser>
          <c:idx val="2"/>
          <c:order val="2"/>
          <c:spPr>
            <a:ln w="19050" cap="rnd">
              <a:solidFill>
                <a:srgbClr val="92D050"/>
              </a:solidFill>
              <a:round/>
            </a:ln>
            <a:effectLst/>
          </c:spPr>
          <c:marker>
            <c:symbol val="none"/>
          </c:marker>
          <c:xVal>
            <c:numRef>
              <c:f>Sheet1!$BC$21:$BQ$21</c:f>
              <c:numCache>
                <c:formatCode>General</c:formatCode>
                <c:ptCount val="15"/>
                <c:pt idx="0">
                  <c:v>0.1</c:v>
                </c:pt>
                <c:pt idx="1">
                  <c:v>0.2</c:v>
                </c:pt>
                <c:pt idx="2">
                  <c:v>0.3</c:v>
                </c:pt>
                <c:pt idx="3">
                  <c:v>0.4</c:v>
                </c:pt>
                <c:pt idx="4">
                  <c:v>0.5</c:v>
                </c:pt>
                <c:pt idx="5">
                  <c:v>0.6</c:v>
                </c:pt>
                <c:pt idx="6">
                  <c:v>0.7</c:v>
                </c:pt>
                <c:pt idx="7">
                  <c:v>0.8</c:v>
                </c:pt>
                <c:pt idx="8">
                  <c:v>0.9</c:v>
                </c:pt>
                <c:pt idx="9">
                  <c:v>1</c:v>
                </c:pt>
                <c:pt idx="10">
                  <c:v>2</c:v>
                </c:pt>
                <c:pt idx="11">
                  <c:v>3</c:v>
                </c:pt>
                <c:pt idx="12">
                  <c:v>4</c:v>
                </c:pt>
                <c:pt idx="13">
                  <c:v>5</c:v>
                </c:pt>
                <c:pt idx="14">
                  <c:v>6</c:v>
                </c:pt>
              </c:numCache>
            </c:numRef>
          </c:xVal>
          <c:yVal>
            <c:numRef>
              <c:f>Sheet1!$BC$24:$BQ$24</c:f>
              <c:numCache>
                <c:formatCode>General</c:formatCode>
                <c:ptCount val="15"/>
                <c:pt idx="0">
                  <c:v>4.0585856669872626</c:v>
                </c:pt>
                <c:pt idx="1">
                  <c:v>4.4136612387802927</c:v>
                </c:pt>
                <c:pt idx="2">
                  <c:v>4.6213905419114205</c:v>
                </c:pt>
                <c:pt idx="3">
                  <c:v>4.7687833259998005</c:v>
                </c:pt>
                <c:pt idx="4">
                  <c:v>4.8831127755663051</c:v>
                </c:pt>
                <c:pt idx="5">
                  <c:v>4.9765281370890291</c:v>
                </c:pt>
                <c:pt idx="6">
                  <c:v>5.0555105138304546</c:v>
                </c:pt>
                <c:pt idx="7">
                  <c:v>5.123928675684561</c:v>
                </c:pt>
                <c:pt idx="8">
                  <c:v>5.1842781180192201</c:v>
                </c:pt>
                <c:pt idx="9">
                  <c:v>5.238262778124362</c:v>
                </c:pt>
                <c:pt idx="10">
                  <c:v>5.593422086809305</c:v>
                </c:pt>
                <c:pt idx="11">
                  <c:v>5.8011793059550394</c:v>
                </c:pt>
                <c:pt idx="12">
                  <c:v>5.9485860487478446</c:v>
                </c:pt>
                <c:pt idx="13">
                  <c:v>6.0629238737600986</c:v>
                </c:pt>
                <c:pt idx="14">
                  <c:v>6.1563448190062848</c:v>
                </c:pt>
              </c:numCache>
            </c:numRef>
          </c:yVal>
          <c:smooth val="1"/>
          <c:extLst>
            <c:ext xmlns:c16="http://schemas.microsoft.com/office/drawing/2014/chart" uri="{C3380CC4-5D6E-409C-BE32-E72D297353CC}">
              <c16:uniqueId val="{00000002-C46B-4ECD-BAEC-5F1602846EBA}"/>
            </c:ext>
          </c:extLst>
        </c:ser>
        <c:ser>
          <c:idx val="3"/>
          <c:order val="3"/>
          <c:spPr>
            <a:ln w="19050" cap="rnd">
              <a:solidFill>
                <a:schemeClr val="tx2"/>
              </a:solidFill>
              <a:prstDash val="dash"/>
              <a:round/>
            </a:ln>
            <a:effectLst/>
          </c:spPr>
          <c:marker>
            <c:symbol val="none"/>
          </c:marker>
          <c:xVal>
            <c:numRef>
              <c:f>Sheet1!$BC$21:$BQ$21</c:f>
              <c:numCache>
                <c:formatCode>General</c:formatCode>
                <c:ptCount val="15"/>
                <c:pt idx="0">
                  <c:v>0.1</c:v>
                </c:pt>
                <c:pt idx="1">
                  <c:v>0.2</c:v>
                </c:pt>
                <c:pt idx="2">
                  <c:v>0.3</c:v>
                </c:pt>
                <c:pt idx="3">
                  <c:v>0.4</c:v>
                </c:pt>
                <c:pt idx="4">
                  <c:v>0.5</c:v>
                </c:pt>
                <c:pt idx="5">
                  <c:v>0.6</c:v>
                </c:pt>
                <c:pt idx="6">
                  <c:v>0.7</c:v>
                </c:pt>
                <c:pt idx="7">
                  <c:v>0.8</c:v>
                </c:pt>
                <c:pt idx="8">
                  <c:v>0.9</c:v>
                </c:pt>
                <c:pt idx="9">
                  <c:v>1</c:v>
                </c:pt>
                <c:pt idx="10">
                  <c:v>2</c:v>
                </c:pt>
                <c:pt idx="11">
                  <c:v>3</c:v>
                </c:pt>
                <c:pt idx="12">
                  <c:v>4</c:v>
                </c:pt>
                <c:pt idx="13">
                  <c:v>5</c:v>
                </c:pt>
                <c:pt idx="14">
                  <c:v>6</c:v>
                </c:pt>
              </c:numCache>
            </c:numRef>
          </c:xVal>
          <c:yVal>
            <c:numRef>
              <c:f>Sheet1!$BC$25:$BQ$25</c:f>
              <c:numCache>
                <c:formatCode>General</c:formatCode>
                <c:ptCount val="1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numCache>
            </c:numRef>
          </c:yVal>
          <c:smooth val="1"/>
          <c:extLst>
            <c:ext xmlns:c16="http://schemas.microsoft.com/office/drawing/2014/chart" uri="{C3380CC4-5D6E-409C-BE32-E72D297353CC}">
              <c16:uniqueId val="{00000003-C46B-4ECD-BAEC-5F1602846EBA}"/>
            </c:ext>
          </c:extLst>
        </c:ser>
        <c:dLbls>
          <c:showLegendKey val="0"/>
          <c:showVal val="0"/>
          <c:showCatName val="0"/>
          <c:showSerName val="0"/>
          <c:showPercent val="0"/>
          <c:showBubbleSize val="0"/>
        </c:dLbls>
        <c:axId val="113165967"/>
        <c:axId val="113140047"/>
      </c:scatterChart>
      <c:valAx>
        <c:axId val="113165967"/>
        <c:scaling>
          <c:orientation val="minMax"/>
          <c:max val="6"/>
        </c:scaling>
        <c:delete val="0"/>
        <c:axPos val="b"/>
        <c:majorGridlines>
          <c:spPr>
            <a:ln w="9525" cap="flat" cmpd="sng" algn="ctr">
              <a:noFill/>
              <a:round/>
            </a:ln>
            <a:effectLst/>
          </c:spPr>
        </c:majorGridlines>
        <c:title>
          <c:tx>
            <c:rich>
              <a:bodyPr rot="0" spcFirstLastPara="1" vertOverflow="ellipsis" vert="horz" wrap="square" anchor="ctr" anchorCtr="1"/>
              <a:lstStyle/>
              <a:p>
                <a:pPr>
                  <a:defRPr lang="ja-JP" sz="1200" b="0" i="0" u="none" strike="noStrike" kern="1200" baseline="0">
                    <a:solidFill>
                      <a:schemeClr val="tx1">
                        <a:lumMod val="65000"/>
                        <a:lumOff val="35000"/>
                      </a:schemeClr>
                    </a:solidFill>
                    <a:latin typeface="+mn-lt"/>
                    <a:ea typeface="+mn-ea"/>
                    <a:cs typeface="+mn-cs"/>
                  </a:defRPr>
                </a:pPr>
                <a:r>
                  <a:rPr lang="ja-JP" altLang="en-US" sz="2400">
                    <a:solidFill>
                      <a:schemeClr val="tx1"/>
                    </a:solidFill>
                  </a:rPr>
                  <a:t>選択レート（</a:t>
                </a:r>
                <a:r>
                  <a:rPr lang="en-US" altLang="ja-JP" sz="2400">
                    <a:solidFill>
                      <a:schemeClr val="tx1"/>
                    </a:solidFill>
                  </a:rPr>
                  <a:t>Mbps</a:t>
                </a:r>
                <a:r>
                  <a:rPr lang="ja-JP" altLang="en-US" sz="2400">
                    <a:solidFill>
                      <a:schemeClr val="tx1"/>
                    </a:solidFill>
                  </a:rPr>
                  <a:t>）</a:t>
                </a:r>
                <a:endParaRPr lang="ja-JP" sz="2400">
                  <a:solidFill>
                    <a:schemeClr val="tx1"/>
                  </a:solidFill>
                </a:endParaRPr>
              </a:p>
            </c:rich>
          </c:tx>
          <c:layout>
            <c:manualLayout>
              <c:xMode val="edge"/>
              <c:yMode val="edge"/>
              <c:x val="0.29768050883040548"/>
              <c:y val="0.86571741032370941"/>
            </c:manualLayout>
          </c:layout>
          <c:overlay val="0"/>
          <c:spPr>
            <a:noFill/>
            <a:ln>
              <a:noFill/>
            </a:ln>
            <a:effectLst/>
          </c:spPr>
          <c:txPr>
            <a:bodyPr rot="0" spcFirstLastPara="1" vertOverflow="ellipsis" vert="horz" wrap="square" anchor="ctr" anchorCtr="1"/>
            <a:lstStyle/>
            <a:p>
              <a:pPr>
                <a:defRPr lang="ja-JP" sz="12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lang="ja-JP" sz="1400" b="0" i="0" u="none" strike="noStrike" kern="1200" baseline="0">
                <a:solidFill>
                  <a:schemeClr val="tx1"/>
                </a:solidFill>
                <a:latin typeface="+mn-lt"/>
                <a:ea typeface="+mn-ea"/>
                <a:cs typeface="+mn-cs"/>
              </a:defRPr>
            </a:pPr>
            <a:endParaRPr lang="ja-JP"/>
          </a:p>
        </c:txPr>
        <c:crossAx val="113140047"/>
        <c:crosses val="autoZero"/>
        <c:crossBetween val="midCat"/>
        <c:majorUnit val="1"/>
      </c:valAx>
      <c:valAx>
        <c:axId val="113140047"/>
        <c:scaling>
          <c:orientation val="minMax"/>
          <c:min val="3"/>
        </c:scaling>
        <c:delete val="0"/>
        <c:axPos val="l"/>
        <c:majorGridlines>
          <c:spPr>
            <a:ln w="9525" cap="flat" cmpd="sng" algn="ctr">
              <a:noFill/>
              <a:round/>
            </a:ln>
            <a:effectLst/>
          </c:spPr>
        </c:majorGridlines>
        <c:title>
          <c:tx>
            <c:rich>
              <a:bodyPr rot="0" spcFirstLastPara="1" vertOverflow="ellipsis" vert="eaVert" wrap="square" anchor="ctr" anchorCtr="1"/>
              <a:lstStyle/>
              <a:p>
                <a:pPr>
                  <a:defRPr lang="ja-JP" sz="1200" b="0" i="0" u="none" strike="noStrike" kern="1200" baseline="0">
                    <a:solidFill>
                      <a:schemeClr val="tx1">
                        <a:lumMod val="65000"/>
                        <a:lumOff val="35000"/>
                      </a:schemeClr>
                    </a:solidFill>
                    <a:latin typeface="+mn-lt"/>
                    <a:ea typeface="+mn-ea"/>
                    <a:cs typeface="+mn-cs"/>
                  </a:defRPr>
                </a:pPr>
                <a:r>
                  <a:rPr lang="ja-JP" altLang="en-US" sz="2000">
                    <a:solidFill>
                      <a:schemeClr val="tx1"/>
                    </a:solidFill>
                  </a:rPr>
                  <a:t>レートから得られる嬉しさ</a:t>
                </a:r>
                <a:endParaRPr lang="ja-JP" sz="2000">
                  <a:solidFill>
                    <a:schemeClr val="tx1"/>
                  </a:solidFill>
                </a:endParaRPr>
              </a:p>
            </c:rich>
          </c:tx>
          <c:layout>
            <c:manualLayout>
              <c:xMode val="edge"/>
              <c:yMode val="edge"/>
              <c:x val="1.9929964396330446E-2"/>
              <c:y val="9.3727125329254424E-2"/>
            </c:manualLayout>
          </c:layout>
          <c:overlay val="0"/>
          <c:spPr>
            <a:noFill/>
            <a:ln>
              <a:noFill/>
            </a:ln>
            <a:effectLst/>
          </c:spPr>
          <c:txPr>
            <a:bodyPr rot="0" spcFirstLastPara="1" vertOverflow="ellipsis" vert="eaVert" wrap="square" anchor="ctr" anchorCtr="1"/>
            <a:lstStyle/>
            <a:p>
              <a:pPr>
                <a:defRPr lang="ja-JP" sz="12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lang="ja-JP" sz="1400" b="0" i="0" u="none" strike="noStrike" kern="1200" baseline="0">
                <a:solidFill>
                  <a:schemeClr val="tx1"/>
                </a:solidFill>
                <a:latin typeface="+mn-lt"/>
                <a:ea typeface="+mn-ea"/>
                <a:cs typeface="+mn-cs"/>
              </a:defRPr>
            </a:pPr>
            <a:endParaRPr lang="ja-JP"/>
          </a:p>
        </c:txPr>
        <c:crossAx val="11316596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baseline="0"/>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C31F5C4-6B49-4C86-A2DE-32A66D840886}" type="datetimeFigureOut">
              <a:rPr kumimoji="1" lang="ja-JP" altLang="en-US" smtClean="0"/>
              <a:pPr/>
              <a:t>2024/8/1</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96840A-D37F-4926-8E05-396A9738F0A7}" type="slidenum">
              <a:rPr kumimoji="1" lang="ja-JP" altLang="en-US" smtClean="0"/>
              <a:pPr/>
              <a:t>‹#›</a:t>
            </a:fld>
            <a:endParaRPr kumimoji="1" lang="ja-JP" altLang="en-US"/>
          </a:p>
        </p:txBody>
      </p:sp>
    </p:spTree>
    <p:extLst>
      <p:ext uri="{BB962C8B-B14F-4D97-AF65-F5344CB8AC3E}">
        <p14:creationId xmlns:p14="http://schemas.microsoft.com/office/powerpoint/2010/main" val="20836909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A31E89-D484-4C32-AED5-D0DBDAB35374}" type="datetimeFigureOut">
              <a:rPr kumimoji="1" lang="ja-JP" altLang="en-US" smtClean="0"/>
              <a:pPr/>
              <a:t>2024/8/1</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D82345-0678-4811-8ABF-8721649F7B14}" type="slidenum">
              <a:rPr kumimoji="1" lang="ja-JP" altLang="en-US" smtClean="0"/>
              <a:pPr/>
              <a:t>‹#›</a:t>
            </a:fld>
            <a:endParaRPr kumimoji="1" lang="ja-JP" altLang="en-US"/>
          </a:p>
        </p:txBody>
      </p:sp>
    </p:spTree>
    <p:extLst>
      <p:ext uri="{BB962C8B-B14F-4D97-AF65-F5344CB8AC3E}">
        <p14:creationId xmlns:p14="http://schemas.microsoft.com/office/powerpoint/2010/main" val="33944326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a:t>参考：</a:t>
            </a:r>
            <a:r>
              <a:rPr kumimoji="1" lang="en-US" altLang="ja-JP" baseline="0" dirty="0"/>
              <a:t>2015</a:t>
            </a:r>
            <a:r>
              <a:rPr kumimoji="1" lang="ja-JP" altLang="en-US" baseline="0" dirty="0"/>
              <a:t>年度は，</a:t>
            </a:r>
            <a:r>
              <a:rPr kumimoji="1" lang="en-US" altLang="ja-JP" baseline="0" dirty="0"/>
              <a:t>PC</a:t>
            </a:r>
            <a:r>
              <a:rPr kumimoji="1" lang="ja-JP" altLang="en-US" baseline="0" dirty="0"/>
              <a:t>を用いた発表</a:t>
            </a:r>
            <a:r>
              <a:rPr kumimoji="1" lang="en-US" altLang="ja-JP" baseline="0" dirty="0"/>
              <a:t>8</a:t>
            </a:r>
            <a:r>
              <a:rPr kumimoji="1" lang="ja-JP" altLang="en-US" baseline="0" dirty="0"/>
              <a:t>分、質疑応答</a:t>
            </a:r>
            <a:r>
              <a:rPr kumimoji="1" lang="en-US" altLang="ja-JP" baseline="0" dirty="0"/>
              <a:t>4</a:t>
            </a:r>
            <a:r>
              <a:rPr kumimoji="1" lang="ja-JP" altLang="en-US" baseline="0" dirty="0"/>
              <a:t>分</a:t>
            </a:r>
            <a:r>
              <a:rPr kumimoji="1" lang="en-US" altLang="ja-JP" baseline="0" dirty="0"/>
              <a:t>(</a:t>
            </a:r>
            <a:r>
              <a:rPr kumimoji="1" lang="ja-JP" altLang="en-US" baseline="0" dirty="0"/>
              <a:t>持ち時間</a:t>
            </a:r>
            <a:r>
              <a:rPr kumimoji="1" lang="en-US" altLang="ja-JP" baseline="0" dirty="0"/>
              <a:t>12</a:t>
            </a:r>
            <a:r>
              <a:rPr kumimoji="1" lang="ja-JP" altLang="en-US" baseline="0" dirty="0"/>
              <a:t>分</a:t>
            </a:r>
            <a:r>
              <a:rPr kumimoji="1" lang="en-US" altLang="ja-JP" baseline="0" dirty="0"/>
              <a:t>)</a:t>
            </a:r>
            <a:r>
              <a:rPr kumimoji="1" lang="ja-JP" altLang="en-US" baseline="0" dirty="0"/>
              <a:t>でした．</a:t>
            </a:r>
            <a:endParaRPr kumimoji="1" lang="en-US" altLang="ja-JP" baseline="0" dirty="0"/>
          </a:p>
          <a:p>
            <a:endParaRPr kumimoji="1" lang="en-US" altLang="ja-JP" baseline="0" dirty="0"/>
          </a:p>
          <a:p>
            <a:endParaRPr kumimoji="1" lang="en-US" altLang="ja-JP" baseline="0" dirty="0"/>
          </a:p>
          <a:p>
            <a:r>
              <a:rPr kumimoji="1" lang="ja-JP" altLang="en-US" baseline="0" dirty="0"/>
              <a:t>それでは上岡研究室　</a:t>
            </a:r>
            <a:r>
              <a:rPr kumimoji="1" lang="en-US" altLang="ja-JP" baseline="0" dirty="0"/>
              <a:t>AF21014</a:t>
            </a:r>
            <a:r>
              <a:rPr kumimoji="1" lang="ja-JP" altLang="en-US" baseline="0" dirty="0"/>
              <a:t>　菊地悠李の中間発表を行います。</a:t>
            </a:r>
            <a:endParaRPr kumimoji="1" lang="en-US" altLang="ja-JP" baseline="0" dirty="0"/>
          </a:p>
          <a:p>
            <a:endParaRPr kumimoji="1" lang="en-US" altLang="ja-JP" baseline="0" dirty="0"/>
          </a:p>
          <a:p>
            <a:endParaRPr kumimoji="1" lang="en-US" altLang="ja-JP" baseline="0" dirty="0"/>
          </a:p>
          <a:p>
            <a:r>
              <a:rPr kumimoji="1" lang="ja-JP" altLang="en-US" baseline="0" dirty="0"/>
              <a:t>私が行っている研究は</a:t>
            </a:r>
            <a:r>
              <a:rPr lang="ja-JP" altLang="en-US" dirty="0"/>
              <a:t>ゲーム理論とユーザの特性を考慮したレート制御による動画視聴</a:t>
            </a:r>
            <a:r>
              <a:rPr lang="en-US" altLang="ja-JP" dirty="0" err="1"/>
              <a:t>QoE</a:t>
            </a:r>
            <a:r>
              <a:rPr lang="ja-JP" altLang="en-US" dirty="0"/>
              <a:t>の向上です。</a:t>
            </a:r>
            <a:endParaRPr kumimoji="1" lang="en-US" altLang="ja-JP" baseline="0" dirty="0"/>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0</a:t>
            </a:fld>
            <a:endParaRPr kumimoji="1" lang="ja-JP" altLang="en-US"/>
          </a:p>
        </p:txBody>
      </p:sp>
    </p:spTree>
    <p:extLst>
      <p:ext uri="{BB962C8B-B14F-4D97-AF65-F5344CB8AC3E}">
        <p14:creationId xmlns:p14="http://schemas.microsoft.com/office/powerpoint/2010/main" val="2894502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結果です。左のグラフが既存研究ノ関心が強いユーザ</a:t>
            </a:r>
            <a:r>
              <a:rPr kumimoji="1" lang="en-US" altLang="ja-JP" dirty="0"/>
              <a:t>2</a:t>
            </a:r>
            <a:r>
              <a:rPr kumimoji="1" lang="ja-JP" altLang="en-US" dirty="0"/>
              <a:t>人と、関心の弱いユーザ</a:t>
            </a:r>
            <a:r>
              <a:rPr kumimoji="1" lang="en-US" altLang="ja-JP" dirty="0"/>
              <a:t>2</a:t>
            </a:r>
            <a:r>
              <a:rPr kumimoji="1" lang="ja-JP" altLang="en-US" dirty="0"/>
              <a:t>人が共有した時の選択したレートの推移です。</a:t>
            </a:r>
          </a:p>
          <a:p>
            <a:r>
              <a:rPr kumimoji="1" lang="ja-JP" altLang="en-US" dirty="0"/>
              <a:t>右のグラフが提案した好みの段階を増やした時のユーザの選択したレートの推移です。</a:t>
            </a:r>
          </a:p>
          <a:p>
            <a:endParaRPr kumimoji="1" lang="ja-JP" altLang="en-US" dirty="0"/>
          </a:p>
          <a:p>
            <a:r>
              <a:rPr kumimoji="1" lang="ja-JP" altLang="en-US" dirty="0"/>
              <a:t>縦軸がレートの大きさで、横軸が時間です。</a:t>
            </a:r>
          </a:p>
          <a:p>
            <a:endParaRPr kumimoji="1" lang="ja-JP" altLang="en-US" dirty="0"/>
          </a:p>
          <a:p>
            <a:r>
              <a:rPr kumimoji="1" lang="ja-JP" altLang="en-US" dirty="0"/>
              <a:t>グラフからわかる通り、ユーザの好みの段階を増やした場合とで、選択されるレートは変化しませんでした。</a:t>
            </a:r>
            <a:endParaRPr kumimoji="1" lang="en-US" altLang="ja-JP" dirty="0"/>
          </a:p>
          <a:p>
            <a:endParaRPr kumimoji="1" lang="en-US" altLang="ja-JP" dirty="0"/>
          </a:p>
          <a:p>
            <a:r>
              <a:rPr kumimoji="1" lang="ja-JP" altLang="en-US" dirty="0"/>
              <a:t>選択されたレートが変化しない限り、</a:t>
            </a:r>
            <a:r>
              <a:rPr kumimoji="1" lang="en-US" altLang="ja-JP" dirty="0" err="1"/>
              <a:t>QoE</a:t>
            </a:r>
            <a:r>
              <a:rPr kumimoji="1" lang="ja-JP" altLang="en-US" dirty="0"/>
              <a:t>に影響はないため、これ以上の好みの段階を増やしても影響が出ないことが分かった。</a:t>
            </a:r>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9</a:t>
            </a:fld>
            <a:endParaRPr kumimoji="1" lang="ja-JP" altLang="en-US"/>
          </a:p>
        </p:txBody>
      </p:sp>
    </p:spTree>
    <p:extLst>
      <p:ext uri="{BB962C8B-B14F-4D97-AF65-F5344CB8AC3E}">
        <p14:creationId xmlns:p14="http://schemas.microsoft.com/office/powerpoint/2010/main" val="3972488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結果から受けた考察です。</a:t>
            </a:r>
          </a:p>
          <a:p>
            <a:r>
              <a:rPr kumimoji="1" lang="ja-JP" altLang="en-US" dirty="0"/>
              <a:t>ゲーム理論でレートを導出する流れとして、利得関数で各ユーザの最適なレートを決定しますが、このレートは連続値です。</a:t>
            </a:r>
          </a:p>
          <a:p>
            <a:r>
              <a:rPr kumimoji="1" lang="ja-JP" altLang="en-US" dirty="0"/>
              <a:t>ユーザが選択出来るレートは決まった値で、離散値であるため、プログラム上選択可能レートに近い値になります。</a:t>
            </a:r>
          </a:p>
          <a:p>
            <a:endParaRPr kumimoji="1" lang="ja-JP" altLang="en-US" dirty="0"/>
          </a:p>
          <a:p>
            <a:r>
              <a:rPr kumimoji="1" lang="ja-JP" altLang="en-US" dirty="0"/>
              <a:t>ユーザの好みが選択レートに与える影響は小さく、段階を増やしても、他のレートが選択されるほど影響がなかったと考えました。</a:t>
            </a:r>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10</a:t>
            </a:fld>
            <a:endParaRPr kumimoji="1" lang="ja-JP" altLang="en-US"/>
          </a:p>
        </p:txBody>
      </p:sp>
    </p:spTree>
    <p:extLst>
      <p:ext uri="{BB962C8B-B14F-4D97-AF65-F5344CB8AC3E}">
        <p14:creationId xmlns:p14="http://schemas.microsoft.com/office/powerpoint/2010/main" val="1532471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まとめと今後についてです。</a:t>
            </a:r>
          </a:p>
          <a:p>
            <a:r>
              <a:rPr kumimoji="1" lang="ja-JP" altLang="en-US" dirty="0"/>
              <a:t>既存のレート制御方は、ユーザの特性を十分に反映できていなかった。</a:t>
            </a:r>
          </a:p>
          <a:p>
            <a:r>
              <a:rPr kumimoji="1" lang="ja-JP" altLang="en-US" dirty="0"/>
              <a:t>ユーザの特性として、ユーザの好みの段階を増やし選択されるレートが変化するかを見た。</a:t>
            </a:r>
          </a:p>
          <a:p>
            <a:r>
              <a:rPr kumimoji="1" lang="ja-JP" altLang="en-US" dirty="0"/>
              <a:t>結果として、好みの段階を増やしても選択されるレートに変化はなかった。</a:t>
            </a:r>
          </a:p>
          <a:p>
            <a:endParaRPr kumimoji="1" lang="ja-JP" altLang="en-US" dirty="0"/>
          </a:p>
          <a:p>
            <a:r>
              <a:rPr kumimoji="1" lang="ja-JP" altLang="en-US" dirty="0"/>
              <a:t>今後は、他のユーザの特性を反映させ、解析していこうと考えている。</a:t>
            </a:r>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11</a:t>
            </a:fld>
            <a:endParaRPr kumimoji="1" lang="ja-JP" altLang="en-US"/>
          </a:p>
        </p:txBody>
      </p:sp>
    </p:spTree>
    <p:extLst>
      <p:ext uri="{BB962C8B-B14F-4D97-AF65-F5344CB8AC3E}">
        <p14:creationId xmlns:p14="http://schemas.microsoft.com/office/powerpoint/2010/main" val="1274459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以下が今後の計画です。</a:t>
            </a:r>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12</a:t>
            </a:fld>
            <a:endParaRPr kumimoji="1" lang="ja-JP" altLang="en-US"/>
          </a:p>
        </p:txBody>
      </p:sp>
    </p:spTree>
    <p:extLst>
      <p:ext uri="{BB962C8B-B14F-4D97-AF65-F5344CB8AC3E}">
        <p14:creationId xmlns:p14="http://schemas.microsoft.com/office/powerpoint/2010/main" val="621359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関連する</a:t>
            </a:r>
            <a:r>
              <a:rPr kumimoji="1" lang="en-US" altLang="ja-JP" dirty="0"/>
              <a:t>SDGs</a:t>
            </a:r>
            <a:r>
              <a:rPr kumimoji="1" lang="ja-JP" altLang="en-US" dirty="0"/>
              <a:t>の目標です。</a:t>
            </a:r>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13</a:t>
            </a:fld>
            <a:endParaRPr kumimoji="1" lang="ja-JP" altLang="en-US"/>
          </a:p>
        </p:txBody>
      </p:sp>
    </p:spTree>
    <p:extLst>
      <p:ext uri="{BB962C8B-B14F-4D97-AF65-F5344CB8AC3E}">
        <p14:creationId xmlns:p14="http://schemas.microsoft.com/office/powerpoint/2010/main" val="38949597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15</a:t>
            </a:fld>
            <a:endParaRPr kumimoji="1" lang="ja-JP" altLang="en-US"/>
          </a:p>
        </p:txBody>
      </p:sp>
    </p:spTree>
    <p:extLst>
      <p:ext uri="{BB962C8B-B14F-4D97-AF65-F5344CB8AC3E}">
        <p14:creationId xmlns:p14="http://schemas.microsoft.com/office/powerpoint/2010/main" val="32301866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600" b="1"/>
              <a:t>②をもっとうまく書けるかも</a:t>
            </a:r>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20</a:t>
            </a:fld>
            <a:endParaRPr kumimoji="1" lang="ja-JP" altLang="en-US"/>
          </a:p>
        </p:txBody>
      </p:sp>
    </p:spTree>
    <p:extLst>
      <p:ext uri="{BB962C8B-B14F-4D97-AF65-F5344CB8AC3E}">
        <p14:creationId xmlns:p14="http://schemas.microsoft.com/office/powerpoint/2010/main" val="33399265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ja-JP" sz="1200" b="0" i="0" u="none" strike="noStrike" cap="none" smtClean="0">
                <a:solidFill>
                  <a:schemeClr val="dk1"/>
                </a:solidFill>
                <a:latin typeface="Calibri"/>
                <a:ea typeface="Calibri"/>
                <a:cs typeface="Calibri"/>
                <a:sym typeface="Calibri"/>
              </a:rPr>
              <a:t>21</a:t>
            </a:fld>
            <a:endParaRPr lang="ja-JP" alt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932670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23</a:t>
            </a:fld>
            <a:endParaRPr kumimoji="1" lang="ja-JP" altLang="en-US"/>
          </a:p>
        </p:txBody>
      </p:sp>
    </p:spTree>
    <p:extLst>
      <p:ext uri="{BB962C8B-B14F-4D97-AF65-F5344CB8AC3E}">
        <p14:creationId xmlns:p14="http://schemas.microsoft.com/office/powerpoint/2010/main" val="4176292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28</a:t>
            </a:fld>
            <a:endParaRPr kumimoji="1" lang="ja-JP" altLang="en-US"/>
          </a:p>
        </p:txBody>
      </p:sp>
    </p:spTree>
    <p:extLst>
      <p:ext uri="{BB962C8B-B14F-4D97-AF65-F5344CB8AC3E}">
        <p14:creationId xmlns:p14="http://schemas.microsoft.com/office/powerpoint/2010/main" val="4176292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400" dirty="0"/>
              <a:t>まず、研究背景と目的についてです。</a:t>
            </a:r>
            <a:endParaRPr kumimoji="1" lang="en-US" altLang="ja-JP" sz="1400" dirty="0"/>
          </a:p>
          <a:p>
            <a:endParaRPr kumimoji="1" lang="en-US" altLang="ja-JP" sz="1400" dirty="0"/>
          </a:p>
          <a:p>
            <a:r>
              <a:rPr kumimoji="1" lang="ja-JP" altLang="en-US" sz="1400" dirty="0"/>
              <a:t>近年、ストリーミングサービスの需要に伴い、動画に関するトラヒックが急増しています。</a:t>
            </a:r>
            <a:endParaRPr kumimoji="1" lang="en-US" altLang="ja-JP" sz="1400" dirty="0"/>
          </a:p>
          <a:p>
            <a:r>
              <a:rPr lang="ja-JP" altLang="en-US" sz="2000" dirty="0"/>
              <a:t>そのため、</a:t>
            </a:r>
            <a:r>
              <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rPr>
              <a:t>ネットワークの帯域幅が逼迫</a:t>
            </a:r>
            <a:r>
              <a:rPr lang="ja-JP" altLang="en-US" sz="2000" dirty="0"/>
              <a:t>しています。</a:t>
            </a:r>
            <a:endParaRPr kumimoji="1" lang="en-US" altLang="ja-JP" sz="1400" dirty="0"/>
          </a:p>
          <a:p>
            <a:pPr>
              <a:lnSpc>
                <a:spcPct val="107000"/>
              </a:lnSpc>
              <a:spcAft>
                <a:spcPts val="800"/>
              </a:spcAft>
            </a:pP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r>
              <a:rPr lang="ja-JP" altLang="ja-JP" sz="2000" dirty="0">
                <a:effectLst/>
                <a:latin typeface="ＭＳ Ｐゴシック" panose="020B0600070205080204" pitchFamily="50" charset="-128"/>
                <a:ea typeface="ＭＳ Ｐゴシック" panose="020B0600070205080204" pitchFamily="50" charset="-128"/>
                <a:cs typeface="ＭＳ Ｐゴシック" panose="020B0600070205080204" pitchFamily="50" charset="-128"/>
              </a:rPr>
              <a:t>ユーザが共有する</a:t>
            </a:r>
            <a:r>
              <a:rPr lang="ja-JP" altLang="ja-JP" sz="2000" b="1" dirty="0">
                <a:effectLst/>
                <a:latin typeface="ＭＳ Ｐゴシック" panose="020B0600070205080204" pitchFamily="50" charset="-128"/>
                <a:ea typeface="ＭＳ Ｐゴシック" panose="020B0600070205080204" pitchFamily="50" charset="-128"/>
                <a:cs typeface="ＭＳ Ｐゴシック" panose="020B0600070205080204" pitchFamily="50" charset="-128"/>
              </a:rPr>
              <a:t>リンクがボトルネック</a:t>
            </a:r>
            <a:r>
              <a:rPr lang="ja-JP" altLang="en-US" sz="2000" b="1" dirty="0">
                <a:effectLst/>
                <a:latin typeface="ＭＳ Ｐゴシック" panose="020B0600070205080204" pitchFamily="50" charset="-128"/>
                <a:ea typeface="ＭＳ Ｐゴシック" panose="020B0600070205080204" pitchFamily="50" charset="-128"/>
                <a:cs typeface="ＭＳ Ｐゴシック" panose="020B0600070205080204" pitchFamily="50" charset="-128"/>
              </a:rPr>
              <a:t>の</a:t>
            </a:r>
            <a:r>
              <a:rPr lang="ja-JP" altLang="ja-JP" sz="2000" b="1" dirty="0">
                <a:effectLst/>
                <a:latin typeface="ＭＳ Ｐゴシック" panose="020B0600070205080204" pitchFamily="50" charset="-128"/>
                <a:ea typeface="ＭＳ Ｐゴシック" panose="020B0600070205080204" pitchFamily="50" charset="-128"/>
                <a:cs typeface="ＭＳ Ｐゴシック" panose="020B0600070205080204" pitchFamily="50" charset="-128"/>
              </a:rPr>
              <a:t>場合</a:t>
            </a:r>
            <a:r>
              <a:rPr lang="ja-JP" altLang="ja-JP" sz="2000" dirty="0">
                <a:effectLst/>
                <a:latin typeface="ＭＳ Ｐゴシック" panose="020B0600070205080204" pitchFamily="50" charset="-128"/>
                <a:ea typeface="ＭＳ Ｐゴシック" panose="020B0600070205080204" pitchFamily="50" charset="-128"/>
                <a:cs typeface="ＭＳ Ｐゴシック" panose="020B0600070205080204" pitchFamily="50" charset="-128"/>
              </a:rPr>
              <a:t>、各ユーザーの自身の利益を最大化しようとする自己中心的な行動が、他のユーザーに影響を与えます。</a:t>
            </a:r>
          </a:p>
          <a:p>
            <a:r>
              <a:rPr lang="ja-JP" altLang="ja-JP" sz="2000" dirty="0">
                <a:effectLst/>
                <a:ea typeface="游明朝" panose="02020400000000000000" pitchFamily="18" charset="-128"/>
                <a:cs typeface="Times New Roman" panose="02020603050405020304" pitchFamily="18" charset="0"/>
              </a:rPr>
              <a:t>そのため、ユーザの行動が相互に影響し、動画再生停止や不公平なリソース配分などの不利益が生じるため、適切なレート制御が必用となってきます。</a:t>
            </a:r>
            <a:endParaRPr kumimoji="1" lang="en-US" altLang="ja-JP" sz="1400" dirty="0"/>
          </a:p>
          <a:p>
            <a:endParaRPr kumimoji="1" lang="ja-JP" altLang="en-US" sz="1400" dirty="0"/>
          </a:p>
          <a:p>
            <a:endParaRPr kumimoji="1" lang="ja-JP" altLang="en-US" sz="1400" dirty="0"/>
          </a:p>
          <a:p>
            <a:r>
              <a:rPr lang="ja-JP" altLang="ja-JP" sz="1400" kern="100" dirty="0">
                <a:effectLst/>
                <a:latin typeface="游明朝" panose="02020400000000000000" pitchFamily="18" charset="-128"/>
                <a:ea typeface="游明朝" panose="02020400000000000000" pitchFamily="18" charset="-128"/>
                <a:cs typeface="Times New Roman" panose="02020603050405020304" pitchFamily="18" charset="0"/>
              </a:rPr>
              <a:t>ネットワークの帯域幅が逼迫している状況で、ネットワーク状況に応じてビット</a:t>
            </a:r>
            <a:r>
              <a:rPr lang="ja-JP" altLang="ja-JP" sz="1400" b="1" kern="100" dirty="0">
                <a:effectLst/>
                <a:latin typeface="游明朝" panose="02020400000000000000" pitchFamily="18" charset="-128"/>
                <a:ea typeface="游明朝" panose="02020400000000000000" pitchFamily="18" charset="-128"/>
                <a:cs typeface="Times New Roman" panose="02020603050405020304" pitchFamily="18" charset="0"/>
              </a:rPr>
              <a:t>レートを動的に選択</a:t>
            </a:r>
            <a:r>
              <a:rPr lang="ja-JP" altLang="ja-JP" sz="1400" kern="100" dirty="0">
                <a:effectLst/>
                <a:latin typeface="游明朝" panose="02020400000000000000" pitchFamily="18" charset="-128"/>
                <a:ea typeface="游明朝" panose="02020400000000000000" pitchFamily="18" charset="-128"/>
                <a:cs typeface="Times New Roman" panose="02020603050405020304" pitchFamily="18" charset="0"/>
              </a:rPr>
              <a:t>する、</a:t>
            </a:r>
            <a:r>
              <a:rPr lang="en-US" altLang="ja-JP" sz="1400" kern="100" dirty="0">
                <a:effectLst/>
                <a:latin typeface="游明朝" panose="02020400000000000000" pitchFamily="18" charset="-128"/>
                <a:ea typeface="游明朝" panose="02020400000000000000" pitchFamily="18" charset="-128"/>
                <a:cs typeface="Times New Roman" panose="02020603050405020304" pitchFamily="18" charset="0"/>
              </a:rPr>
              <a:t>DASH</a:t>
            </a:r>
            <a:r>
              <a:rPr lang="ja-JP" altLang="ja-JP" sz="1400" kern="100" dirty="0">
                <a:effectLst/>
                <a:latin typeface="游明朝" panose="02020400000000000000" pitchFamily="18" charset="-128"/>
                <a:ea typeface="游明朝" panose="02020400000000000000" pitchFamily="18" charset="-128"/>
                <a:cs typeface="Times New Roman" panose="02020603050405020304" pitchFamily="18" charset="0"/>
              </a:rPr>
              <a:t>などの適応型</a:t>
            </a:r>
            <a:r>
              <a:rPr lang="ja-JP" altLang="ja-JP" sz="1400" b="1" kern="100" dirty="0">
                <a:effectLst/>
                <a:latin typeface="游明朝" panose="02020400000000000000" pitchFamily="18" charset="-128"/>
                <a:ea typeface="游明朝" panose="02020400000000000000" pitchFamily="18" charset="-128"/>
                <a:cs typeface="Times New Roman" panose="02020603050405020304" pitchFamily="18" charset="0"/>
              </a:rPr>
              <a:t>ストリーミングプロトコルは</a:t>
            </a:r>
            <a:r>
              <a:rPr lang="ja-JP" altLang="ja-JP" sz="1400" kern="100" dirty="0">
                <a:effectLst/>
                <a:latin typeface="游明朝" panose="02020400000000000000" pitchFamily="18" charset="-128"/>
                <a:ea typeface="游明朝" panose="02020400000000000000" pitchFamily="18" charset="-128"/>
                <a:cs typeface="Times New Roman" panose="02020603050405020304" pitchFamily="18" charset="0"/>
              </a:rPr>
              <a:t>、安定した高画質な映像配信を実現できます</a:t>
            </a:r>
            <a:r>
              <a:rPr lang="ja-JP" altLang="ja-JP" sz="1400" b="1" kern="100" dirty="0">
                <a:effectLst/>
                <a:latin typeface="游明朝" panose="02020400000000000000" pitchFamily="18" charset="-128"/>
                <a:ea typeface="游明朝" panose="02020400000000000000" pitchFamily="18" charset="-128"/>
                <a:cs typeface="Times New Roman" panose="02020603050405020304" pitchFamily="18" charset="0"/>
              </a:rPr>
              <a:t>。</a:t>
            </a:r>
            <a:endParaRPr kumimoji="1" lang="ja-JP" altLang="en-US" sz="1400" dirty="0"/>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1</a:t>
            </a:fld>
            <a:endParaRPr kumimoji="1" lang="ja-JP" altLang="en-US"/>
          </a:p>
        </p:txBody>
      </p:sp>
    </p:spTree>
    <p:extLst>
      <p:ext uri="{BB962C8B-B14F-4D97-AF65-F5344CB8AC3E}">
        <p14:creationId xmlns:p14="http://schemas.microsoft.com/office/powerpoint/2010/main" val="6148714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30</a:t>
            </a:fld>
            <a:endParaRPr kumimoji="1" lang="ja-JP" altLang="en-US"/>
          </a:p>
        </p:txBody>
      </p:sp>
    </p:spTree>
    <p:extLst>
      <p:ext uri="{BB962C8B-B14F-4D97-AF65-F5344CB8AC3E}">
        <p14:creationId xmlns:p14="http://schemas.microsoft.com/office/powerpoint/2010/main" val="39704373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31</a:t>
            </a:fld>
            <a:endParaRPr kumimoji="1" lang="ja-JP" altLang="en-US"/>
          </a:p>
        </p:txBody>
      </p:sp>
    </p:spTree>
    <p:extLst>
      <p:ext uri="{BB962C8B-B14F-4D97-AF65-F5344CB8AC3E}">
        <p14:creationId xmlns:p14="http://schemas.microsoft.com/office/powerpoint/2010/main" val="27212289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既存手法ではそれぞれが満足できるレートを出したがまだ最適ではない</a:t>
            </a:r>
            <a:endParaRPr kumimoji="1" lang="en-US" altLang="ja-JP"/>
          </a:p>
          <a:p>
            <a:r>
              <a:rPr kumimoji="1" lang="ja-JP" altLang="en-US"/>
              <a:t>好みを考慮することでこのように変わるんじゃないかとかんがえた</a:t>
            </a:r>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36</a:t>
            </a:fld>
            <a:endParaRPr kumimoji="1" lang="ja-JP" altLang="en-US"/>
          </a:p>
        </p:txBody>
      </p:sp>
    </p:spTree>
    <p:extLst>
      <p:ext uri="{BB962C8B-B14F-4D97-AF65-F5344CB8AC3E}">
        <p14:creationId xmlns:p14="http://schemas.microsoft.com/office/powerpoint/2010/main" val="13510888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600" b="1"/>
              <a:t>次に研究の目的についてです</a:t>
            </a:r>
            <a:endParaRPr kumimoji="1" lang="en-US" altLang="ja-JP" sz="1600" b="1"/>
          </a:p>
          <a:p>
            <a:r>
              <a:rPr kumimoji="1" lang="en-US" altLang="ja-JP" sz="1600" b="1" err="1"/>
              <a:t>QoE</a:t>
            </a:r>
            <a:r>
              <a:rPr kumimoji="1" lang="ja-JP" altLang="en-US" sz="1600" b="1"/>
              <a:t>を向上させるためには様々なユーザが共有しているかぎられた帯域幅でどのようにレートを制御するかがカギとなっています。</a:t>
            </a:r>
            <a:endParaRPr kumimoji="1" lang="en-US" altLang="ja-JP" sz="1600" b="1"/>
          </a:p>
          <a:p>
            <a:r>
              <a:rPr kumimoji="1" lang="ja-JP" altLang="en-US" sz="1600" b="1"/>
              <a:t>特に</a:t>
            </a:r>
            <a:r>
              <a:rPr lang="ja-JP" altLang="en-US" sz="3600" b="1"/>
              <a:t>ユーザの特性</a:t>
            </a:r>
            <a:r>
              <a:rPr lang="en-US" altLang="ja-JP" sz="3600" b="1"/>
              <a:t>(</a:t>
            </a:r>
            <a:r>
              <a:rPr lang="ja-JP" altLang="en-US" sz="3600" b="1"/>
              <a:t>好みや行動</a:t>
            </a:r>
            <a:r>
              <a:rPr lang="en-US" altLang="ja-JP" sz="3600" b="1"/>
              <a:t>)</a:t>
            </a:r>
            <a:r>
              <a:rPr lang="ja-JP" altLang="en-US" sz="3600" b="1"/>
              <a:t>が</a:t>
            </a:r>
            <a:r>
              <a:rPr lang="en-US" altLang="ja-JP" sz="3600" b="1" err="1"/>
              <a:t>QoE</a:t>
            </a:r>
            <a:r>
              <a:rPr lang="ja-JP" altLang="en-US" sz="3600" b="1"/>
              <a:t>に影響を与えることが知られているため、</a:t>
            </a:r>
            <a:r>
              <a:rPr kumimoji="1" lang="ja-JP" altLang="en-US" sz="3600">
                <a:solidFill>
                  <a:schemeClr val="bg1"/>
                </a:solidFill>
              </a:rPr>
              <a:t>ユーザの特性を考慮したレート制御法が必要となっています。</a:t>
            </a:r>
            <a:endParaRPr kumimoji="1" lang="en-US" altLang="ja-JP" sz="3600">
              <a:solidFill>
                <a:schemeClr val="bg1"/>
              </a:solidFill>
            </a:endParaRPr>
          </a:p>
          <a:p>
            <a:r>
              <a:rPr kumimoji="1" lang="ja-JP" altLang="en-US" sz="3600">
                <a:solidFill>
                  <a:schemeClr val="bg1"/>
                </a:solidFill>
              </a:rPr>
              <a:t>そこで研究の目的として、ユーザの特性を考慮したレート制御法に</a:t>
            </a:r>
            <a:r>
              <a:rPr lang="ja-JP" altLang="en-US" sz="3600">
                <a:solidFill>
                  <a:schemeClr val="bg1"/>
                </a:solidFill>
              </a:rPr>
              <a:t>よる</a:t>
            </a:r>
            <a:r>
              <a:rPr lang="en-US" altLang="ja-JP" sz="3600" err="1">
                <a:solidFill>
                  <a:schemeClr val="bg1"/>
                </a:solidFill>
              </a:rPr>
              <a:t>QoE</a:t>
            </a:r>
            <a:r>
              <a:rPr lang="ja-JP" altLang="en-US" sz="3600">
                <a:solidFill>
                  <a:schemeClr val="bg1"/>
                </a:solidFill>
              </a:rPr>
              <a:t>向上</a:t>
            </a:r>
            <a:r>
              <a:rPr kumimoji="1" lang="ja-JP" altLang="en-US" sz="3600">
                <a:solidFill>
                  <a:schemeClr val="bg1"/>
                </a:solidFill>
              </a:rPr>
              <a:t>を実現を目指します。</a:t>
            </a:r>
            <a:endParaRPr kumimoji="1" lang="ja-JP" altLang="en-US" sz="3600"/>
          </a:p>
          <a:p>
            <a:endParaRPr kumimoji="1" lang="en-US" altLang="ja-JP" sz="1600" b="1"/>
          </a:p>
          <a:p>
            <a:endParaRPr kumimoji="1" lang="en-US" altLang="ja-JP" sz="1600" b="1"/>
          </a:p>
          <a:p>
            <a:endParaRPr kumimoji="1" lang="en-US" altLang="ja-JP" sz="1600" b="1"/>
          </a:p>
          <a:p>
            <a:endParaRPr kumimoji="1" lang="en-US" altLang="ja-JP" sz="1600" b="1"/>
          </a:p>
          <a:p>
            <a:endParaRPr kumimoji="1" lang="en-US" altLang="ja-JP" sz="1600" b="1"/>
          </a:p>
          <a:p>
            <a:endParaRPr kumimoji="1" lang="en-US" altLang="ja-JP" sz="1600" b="1"/>
          </a:p>
          <a:p>
            <a:r>
              <a:rPr kumimoji="1" lang="ja-JP" altLang="en-US" sz="1600" b="1"/>
              <a:t>ここもうちょいなんかある</a:t>
            </a:r>
            <a:endParaRPr kumimoji="1" lang="en-US" altLang="ja-JP" sz="1600" b="1"/>
          </a:p>
          <a:p>
            <a:r>
              <a:rPr kumimoji="1" lang="ja-JP" altLang="en-US" sz="1600" b="1"/>
              <a:t>急に</a:t>
            </a:r>
            <a:r>
              <a:rPr kumimoji="1" lang="en-US" altLang="ja-JP" sz="1600" b="1" err="1"/>
              <a:t>QoE</a:t>
            </a:r>
            <a:r>
              <a:rPr kumimoji="1" lang="ja-JP" altLang="en-US" sz="1600" b="1"/>
              <a:t>とユーザ特性を話してる</a:t>
            </a:r>
            <a:endParaRPr kumimoji="1" lang="en-US" altLang="ja-JP" sz="1600" b="1"/>
          </a:p>
          <a:p>
            <a:r>
              <a:rPr kumimoji="1" lang="ja-JP" altLang="en-US" sz="1600" b="1"/>
              <a:t>適切なレート制御と結びつけたい</a:t>
            </a:r>
            <a:endParaRPr kumimoji="1" lang="en-US" altLang="ja-JP" sz="1600" b="1"/>
          </a:p>
          <a:p>
            <a:endParaRPr kumimoji="1" lang="en-US" altLang="ja-JP" sz="1600" b="1"/>
          </a:p>
          <a:p>
            <a:r>
              <a:rPr kumimoji="1" lang="ja-JP" altLang="en-US" sz="1600" b="1"/>
              <a:t>レート制御さえできれば</a:t>
            </a:r>
            <a:r>
              <a:rPr kumimoji="1" lang="en-US" altLang="ja-JP" sz="1600" b="1" err="1"/>
              <a:t>QoE</a:t>
            </a:r>
            <a:r>
              <a:rPr kumimoji="1" lang="ja-JP" altLang="en-US" sz="1600" b="1"/>
              <a:t>上がりそうな書き方してる。前スライド</a:t>
            </a:r>
            <a:endParaRPr kumimoji="1" lang="en-US" altLang="ja-JP" sz="1600" b="1"/>
          </a:p>
          <a:p>
            <a:endParaRPr kumimoji="1" lang="ja-JP" altLang="en-US"/>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37</a:t>
            </a:fld>
            <a:endParaRPr kumimoji="1" lang="ja-JP" altLang="en-US"/>
          </a:p>
        </p:txBody>
      </p:sp>
    </p:spTree>
    <p:extLst>
      <p:ext uri="{BB962C8B-B14F-4D97-AF65-F5344CB8AC3E}">
        <p14:creationId xmlns:p14="http://schemas.microsoft.com/office/powerpoint/2010/main" val="31711300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600" b="1"/>
              <a:t>次に研究の目的についてです</a:t>
            </a:r>
            <a:endParaRPr kumimoji="1" lang="en-US" altLang="ja-JP" sz="1600" b="1"/>
          </a:p>
          <a:p>
            <a:r>
              <a:rPr kumimoji="1" lang="en-US" altLang="ja-JP" sz="1600" b="1" err="1"/>
              <a:t>QoE</a:t>
            </a:r>
            <a:r>
              <a:rPr kumimoji="1" lang="ja-JP" altLang="en-US" sz="1600" b="1"/>
              <a:t>を向上させるためには様々なユーザが共有しているかぎられた帯域幅でどのようにレートを制御するかがカギとなっています。</a:t>
            </a:r>
            <a:endParaRPr kumimoji="1" lang="en-US" altLang="ja-JP" sz="1600" b="1"/>
          </a:p>
          <a:p>
            <a:r>
              <a:rPr kumimoji="1" lang="ja-JP" altLang="en-US" sz="1600" b="1"/>
              <a:t>特に</a:t>
            </a:r>
            <a:r>
              <a:rPr lang="ja-JP" altLang="en-US" sz="3600" b="1"/>
              <a:t>ユーザの特性</a:t>
            </a:r>
            <a:r>
              <a:rPr lang="en-US" altLang="ja-JP" sz="3600" b="1"/>
              <a:t>(</a:t>
            </a:r>
            <a:r>
              <a:rPr lang="ja-JP" altLang="en-US" sz="3600" b="1"/>
              <a:t>好みや行動</a:t>
            </a:r>
            <a:r>
              <a:rPr lang="en-US" altLang="ja-JP" sz="3600" b="1"/>
              <a:t>)</a:t>
            </a:r>
            <a:r>
              <a:rPr lang="ja-JP" altLang="en-US" sz="3600" b="1"/>
              <a:t>が</a:t>
            </a:r>
            <a:r>
              <a:rPr lang="en-US" altLang="ja-JP" sz="3600" b="1" err="1"/>
              <a:t>QoE</a:t>
            </a:r>
            <a:r>
              <a:rPr lang="ja-JP" altLang="en-US" sz="3600" b="1"/>
              <a:t>に影響を与えることが知られているため、</a:t>
            </a:r>
            <a:r>
              <a:rPr kumimoji="1" lang="ja-JP" altLang="en-US" sz="3600">
                <a:solidFill>
                  <a:schemeClr val="bg1"/>
                </a:solidFill>
              </a:rPr>
              <a:t>ユーザの特性を考慮したレート制御法が必要となっています。</a:t>
            </a:r>
            <a:endParaRPr kumimoji="1" lang="en-US" altLang="ja-JP" sz="3600">
              <a:solidFill>
                <a:schemeClr val="bg1"/>
              </a:solidFill>
            </a:endParaRPr>
          </a:p>
          <a:p>
            <a:r>
              <a:rPr kumimoji="1" lang="ja-JP" altLang="en-US" sz="3600">
                <a:solidFill>
                  <a:schemeClr val="bg1"/>
                </a:solidFill>
              </a:rPr>
              <a:t>そこで研究の目的として、ユーザの特性を考慮したレート制御法に</a:t>
            </a:r>
            <a:r>
              <a:rPr lang="ja-JP" altLang="en-US" sz="3600">
                <a:solidFill>
                  <a:schemeClr val="bg1"/>
                </a:solidFill>
              </a:rPr>
              <a:t>よる</a:t>
            </a:r>
            <a:r>
              <a:rPr lang="en-US" altLang="ja-JP" sz="3600" err="1">
                <a:solidFill>
                  <a:schemeClr val="bg1"/>
                </a:solidFill>
              </a:rPr>
              <a:t>QoE</a:t>
            </a:r>
            <a:r>
              <a:rPr lang="ja-JP" altLang="en-US" sz="3600">
                <a:solidFill>
                  <a:schemeClr val="bg1"/>
                </a:solidFill>
              </a:rPr>
              <a:t>向上</a:t>
            </a:r>
            <a:r>
              <a:rPr kumimoji="1" lang="ja-JP" altLang="en-US" sz="3600">
                <a:solidFill>
                  <a:schemeClr val="bg1"/>
                </a:solidFill>
              </a:rPr>
              <a:t>を実現を目指します。</a:t>
            </a:r>
            <a:endParaRPr kumimoji="1" lang="ja-JP" altLang="en-US" sz="3600"/>
          </a:p>
          <a:p>
            <a:endParaRPr kumimoji="1" lang="en-US" altLang="ja-JP" sz="1600" b="1"/>
          </a:p>
          <a:p>
            <a:endParaRPr kumimoji="1" lang="en-US" altLang="ja-JP" sz="1600" b="1"/>
          </a:p>
          <a:p>
            <a:endParaRPr kumimoji="1" lang="en-US" altLang="ja-JP" sz="1600" b="1"/>
          </a:p>
          <a:p>
            <a:endParaRPr kumimoji="1" lang="en-US" altLang="ja-JP" sz="1600" b="1"/>
          </a:p>
          <a:p>
            <a:endParaRPr kumimoji="1" lang="en-US" altLang="ja-JP" sz="1600" b="1"/>
          </a:p>
          <a:p>
            <a:endParaRPr kumimoji="1" lang="en-US" altLang="ja-JP" sz="1600" b="1"/>
          </a:p>
          <a:p>
            <a:r>
              <a:rPr kumimoji="1" lang="ja-JP" altLang="en-US" sz="1600" b="1"/>
              <a:t>ここもうちょいなんかある</a:t>
            </a:r>
            <a:endParaRPr kumimoji="1" lang="en-US" altLang="ja-JP" sz="1600" b="1"/>
          </a:p>
          <a:p>
            <a:r>
              <a:rPr kumimoji="1" lang="ja-JP" altLang="en-US" sz="1600" b="1"/>
              <a:t>急に</a:t>
            </a:r>
            <a:r>
              <a:rPr kumimoji="1" lang="en-US" altLang="ja-JP" sz="1600" b="1" err="1"/>
              <a:t>QoE</a:t>
            </a:r>
            <a:r>
              <a:rPr kumimoji="1" lang="ja-JP" altLang="en-US" sz="1600" b="1"/>
              <a:t>とユーザ特性を話してる</a:t>
            </a:r>
            <a:endParaRPr kumimoji="1" lang="en-US" altLang="ja-JP" sz="1600" b="1"/>
          </a:p>
          <a:p>
            <a:r>
              <a:rPr kumimoji="1" lang="ja-JP" altLang="en-US" sz="1600" b="1"/>
              <a:t>適切なレート制御と結びつけたい</a:t>
            </a:r>
            <a:endParaRPr kumimoji="1" lang="en-US" altLang="ja-JP" sz="1600" b="1"/>
          </a:p>
          <a:p>
            <a:endParaRPr kumimoji="1" lang="en-US" altLang="ja-JP" sz="1600" b="1"/>
          </a:p>
          <a:p>
            <a:r>
              <a:rPr kumimoji="1" lang="ja-JP" altLang="en-US" sz="1600" b="1"/>
              <a:t>レート制御さえできれば</a:t>
            </a:r>
            <a:r>
              <a:rPr kumimoji="1" lang="en-US" altLang="ja-JP" sz="1600" b="1" err="1"/>
              <a:t>QoE</a:t>
            </a:r>
            <a:r>
              <a:rPr kumimoji="1" lang="ja-JP" altLang="en-US" sz="1600" b="1"/>
              <a:t>上がりそうな書き方してる。前スライド</a:t>
            </a:r>
            <a:endParaRPr kumimoji="1" lang="en-US" altLang="ja-JP" sz="1600" b="1"/>
          </a:p>
          <a:p>
            <a:endParaRPr kumimoji="1" lang="ja-JP" altLang="en-US"/>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38</a:t>
            </a:fld>
            <a:endParaRPr kumimoji="1" lang="ja-JP" altLang="en-US"/>
          </a:p>
        </p:txBody>
      </p:sp>
    </p:spTree>
    <p:extLst>
      <p:ext uri="{BB962C8B-B14F-4D97-AF65-F5344CB8AC3E}">
        <p14:creationId xmlns:p14="http://schemas.microsoft.com/office/powerpoint/2010/main" val="19061961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まず初めに研究背景についてです</a:t>
            </a:r>
            <a:endParaRPr kumimoji="1" lang="en-US" altLang="ja-JP"/>
          </a:p>
          <a:p>
            <a:r>
              <a:rPr kumimoji="1" lang="ja-JP" altLang="en-US"/>
              <a:t>近年、</a:t>
            </a:r>
            <a:r>
              <a:rPr kumimoji="1" lang="en-US" altLang="ja-JP"/>
              <a:t>streaming</a:t>
            </a:r>
            <a:r>
              <a:rPr kumimoji="1" lang="ja-JP" altLang="en-US"/>
              <a:t>サービスの需要が高まり、インターネットトラヒックの約</a:t>
            </a:r>
            <a:r>
              <a:rPr kumimoji="1" lang="en-US" altLang="ja-JP"/>
              <a:t>8</a:t>
            </a:r>
            <a:r>
              <a:rPr kumimoji="1" lang="ja-JP" altLang="en-US"/>
              <a:t>割を動画に関するトラヒックが占めています</a:t>
            </a:r>
            <a:endParaRPr kumimoji="1" lang="en-US" altLang="ja-JP"/>
          </a:p>
          <a:p>
            <a:r>
              <a:rPr kumimoji="1" lang="ja-JP" altLang="en-US"/>
              <a:t>そのなかで、安定的に高画質な動画配信を行うため、動的に画質を変更できるｓｔｒｅａｍｉｎｇプロトコルである</a:t>
            </a:r>
            <a:r>
              <a:rPr kumimoji="1" lang="en-US" altLang="ja-JP"/>
              <a:t>MPEG-DASH</a:t>
            </a:r>
            <a:r>
              <a:rPr kumimoji="1" lang="ja-JP" altLang="en-US"/>
              <a:t>を用いた配信が行われています。</a:t>
            </a:r>
            <a:endParaRPr kumimoji="1" lang="en-US" altLang="ja-JP"/>
          </a:p>
          <a:p>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そこで、</a:t>
            </a:r>
            <a:r>
              <a:rPr kumimoji="1" lang="ja-JP" altLang="en-US" sz="1200">
                <a:solidFill>
                  <a:schemeClr val="bg1"/>
                </a:solidFill>
              </a:rPr>
              <a:t>動画に対する</a:t>
            </a:r>
            <a:r>
              <a:rPr kumimoji="1" lang="en-US" altLang="ja-JP" sz="1200" err="1">
                <a:solidFill>
                  <a:schemeClr val="bg1"/>
                </a:solidFill>
              </a:rPr>
              <a:t>QoE</a:t>
            </a:r>
            <a:r>
              <a:rPr kumimoji="1" lang="ja-JP" altLang="en-US" sz="1200">
                <a:solidFill>
                  <a:schemeClr val="bg1"/>
                </a:solidFill>
              </a:rPr>
              <a:t>、ユーザの満足度の向上が求められています</a:t>
            </a:r>
          </a:p>
          <a:p>
            <a:endParaRPr kumimoji="1" lang="ja-JP" altLang="en-US"/>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39</a:t>
            </a:fld>
            <a:endParaRPr kumimoji="1" lang="ja-JP" altLang="en-US"/>
          </a:p>
        </p:txBody>
      </p:sp>
    </p:spTree>
    <p:extLst>
      <p:ext uri="{BB962C8B-B14F-4D97-AF65-F5344CB8AC3E}">
        <p14:creationId xmlns:p14="http://schemas.microsoft.com/office/powerpoint/2010/main" val="40054208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40</a:t>
            </a:fld>
            <a:endParaRPr kumimoji="1" lang="ja-JP" altLang="en-US"/>
          </a:p>
        </p:txBody>
      </p:sp>
    </p:spTree>
    <p:extLst>
      <p:ext uri="{BB962C8B-B14F-4D97-AF65-F5344CB8AC3E}">
        <p14:creationId xmlns:p14="http://schemas.microsoft.com/office/powerpoint/2010/main" val="20460409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solidFill>
                  <a:srgbClr val="4D4D4D"/>
                </a:solidFill>
              </a:rPr>
              <a:t>ゲーム理論による最適レートの決定について説明します</a:t>
            </a:r>
            <a:endParaRPr kumimoji="1" lang="en-US" altLang="ja-JP" sz="1200">
              <a:solidFill>
                <a:srgbClr val="4D4D4D"/>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solidFill>
                  <a:srgbClr val="4D4D4D"/>
                </a:solidFill>
              </a:rPr>
              <a:t>先ほどのスライドで利得関数で最適レートを決定していますが、その利得関数は次のようになっています。</a:t>
            </a:r>
          </a:p>
          <a:p>
            <a:endParaRPr kumimoji="1" lang="ja-JP" altLang="en-US"/>
          </a:p>
        </p:txBody>
      </p:sp>
      <p:sp>
        <p:nvSpPr>
          <p:cNvPr id="4" name="スライド番号プレースホルダー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ja-JP" sz="1200" b="0" i="0" u="none" strike="noStrike" cap="none" smtClean="0">
                <a:solidFill>
                  <a:schemeClr val="dk1"/>
                </a:solidFill>
                <a:latin typeface="Calibri"/>
                <a:ea typeface="Calibri"/>
                <a:cs typeface="Calibri"/>
                <a:sym typeface="Calibri"/>
              </a:rPr>
              <a:t>41</a:t>
            </a:fld>
            <a:endParaRPr lang="ja-JP" alt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875330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参考文献どうする</a:t>
            </a:r>
          </a:p>
        </p:txBody>
      </p:sp>
      <p:sp>
        <p:nvSpPr>
          <p:cNvPr id="4" name="スライド番号プレースホルダー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ja-JP" sz="1200" b="0" i="0" u="none" strike="noStrike" cap="none" smtClean="0">
                <a:solidFill>
                  <a:schemeClr val="dk1"/>
                </a:solidFill>
                <a:latin typeface="Calibri"/>
                <a:ea typeface="Calibri"/>
                <a:cs typeface="Calibri"/>
                <a:sym typeface="Calibri"/>
              </a:rPr>
              <a:t>42</a:t>
            </a:fld>
            <a:endParaRPr lang="ja-JP" alt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737834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47</a:t>
            </a:fld>
            <a:endParaRPr kumimoji="1" lang="ja-JP" altLang="en-US"/>
          </a:p>
        </p:txBody>
      </p:sp>
    </p:spTree>
    <p:extLst>
      <p:ext uri="{BB962C8B-B14F-4D97-AF65-F5344CB8AC3E}">
        <p14:creationId xmlns:p14="http://schemas.microsoft.com/office/powerpoint/2010/main" val="2728952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2400" dirty="0"/>
              <a:t>近年、サービス品質満足度である</a:t>
            </a:r>
            <a:r>
              <a:rPr lang="en-US" altLang="ja-JP" sz="2400" dirty="0"/>
              <a:t>QoS</a:t>
            </a:r>
            <a:r>
              <a:rPr lang="ja-JP" altLang="en-US" sz="2400" dirty="0"/>
              <a:t>だけでなくユーザの体感品質満足度の</a:t>
            </a:r>
            <a:r>
              <a:rPr lang="en-US" altLang="ja-JP" sz="2400" dirty="0" err="1"/>
              <a:t>QoE</a:t>
            </a:r>
            <a:r>
              <a:rPr lang="ja-JP" altLang="en-US" sz="2400" dirty="0"/>
              <a:t>（</a:t>
            </a:r>
            <a:r>
              <a:rPr lang="en-US" altLang="ja-JP" sz="2400" dirty="0"/>
              <a:t>Quality of Experience</a:t>
            </a:r>
            <a:r>
              <a:rPr lang="ja-JP" altLang="en-US" sz="2400" dirty="0"/>
              <a:t>）が評価軸として注目されています。</a:t>
            </a:r>
            <a:endParaRPr kumimoji="1" lang="en-US" altLang="ja-JP" sz="1600" b="1" dirty="0"/>
          </a:p>
          <a:p>
            <a:r>
              <a:rPr kumimoji="1" lang="ja-JP" altLang="en-US" sz="1600" b="1" dirty="0"/>
              <a:t>また、</a:t>
            </a:r>
            <a:r>
              <a:rPr lang="ja-JP" altLang="en-US" sz="3600" b="1" dirty="0"/>
              <a:t>ユーザの特性</a:t>
            </a:r>
            <a:r>
              <a:rPr lang="en-US" altLang="ja-JP" sz="3600" b="1" dirty="0"/>
              <a:t>(</a:t>
            </a:r>
            <a:r>
              <a:rPr lang="ja-JP" altLang="en-US" sz="3600" b="1" dirty="0"/>
              <a:t>好みや行動</a:t>
            </a:r>
            <a:r>
              <a:rPr lang="en-US" altLang="ja-JP" sz="3600" b="1" dirty="0"/>
              <a:t>)</a:t>
            </a:r>
            <a:r>
              <a:rPr lang="ja-JP" altLang="en-US" sz="3600" b="1" dirty="0"/>
              <a:t>が</a:t>
            </a:r>
            <a:r>
              <a:rPr lang="en-US" altLang="ja-JP" sz="3600" b="1" dirty="0" err="1"/>
              <a:t>QoE</a:t>
            </a:r>
            <a:r>
              <a:rPr lang="ja-JP" altLang="en-US" sz="3600" b="1" dirty="0"/>
              <a:t>に影響を与えることが知られているため、</a:t>
            </a:r>
            <a:r>
              <a:rPr kumimoji="1" lang="ja-JP" altLang="en-US" sz="3600" dirty="0">
                <a:solidFill>
                  <a:schemeClr val="bg1"/>
                </a:solidFill>
              </a:rPr>
              <a:t>ユーザの特性を考慮したレート制御法が必要となっています。</a:t>
            </a:r>
            <a:endParaRPr kumimoji="1" lang="en-US" altLang="ja-JP" sz="3600" dirty="0">
              <a:solidFill>
                <a:schemeClr val="bg1"/>
              </a:solidFill>
            </a:endParaRPr>
          </a:p>
          <a:p>
            <a:r>
              <a:rPr kumimoji="1" lang="ja-JP" altLang="en-US" sz="3600" dirty="0">
                <a:solidFill>
                  <a:schemeClr val="bg1"/>
                </a:solidFill>
              </a:rPr>
              <a:t>そこで研究の目的として、ユーザの特性を考慮した適切なレート制御法に</a:t>
            </a:r>
            <a:r>
              <a:rPr lang="ja-JP" altLang="en-US" sz="3600" dirty="0">
                <a:solidFill>
                  <a:schemeClr val="bg1"/>
                </a:solidFill>
              </a:rPr>
              <a:t>よる</a:t>
            </a:r>
            <a:r>
              <a:rPr lang="en-US" altLang="ja-JP" sz="3600" dirty="0" err="1">
                <a:solidFill>
                  <a:schemeClr val="bg1"/>
                </a:solidFill>
              </a:rPr>
              <a:t>QoE</a:t>
            </a:r>
            <a:r>
              <a:rPr lang="ja-JP" altLang="en-US" sz="3600" dirty="0">
                <a:solidFill>
                  <a:schemeClr val="bg1"/>
                </a:solidFill>
              </a:rPr>
              <a:t>向上</a:t>
            </a:r>
            <a:r>
              <a:rPr kumimoji="1" lang="ja-JP" altLang="en-US" sz="3600" dirty="0">
                <a:solidFill>
                  <a:schemeClr val="bg1"/>
                </a:solidFill>
              </a:rPr>
              <a:t>を実現を目指します。</a:t>
            </a:r>
            <a:endParaRPr kumimoji="1" lang="ja-JP" altLang="en-US" sz="3600" dirty="0"/>
          </a:p>
          <a:p>
            <a:endParaRPr kumimoji="1" lang="en-US" altLang="ja-JP" sz="1600" b="1" dirty="0"/>
          </a:p>
          <a:p>
            <a:endParaRPr kumimoji="1" lang="en-US" altLang="ja-JP" sz="1600" b="1" dirty="0"/>
          </a:p>
          <a:p>
            <a:endParaRPr kumimoji="1" lang="en-US" altLang="ja-JP" sz="1600" b="1" dirty="0"/>
          </a:p>
          <a:p>
            <a:endParaRPr kumimoji="1" lang="en-US" altLang="ja-JP" sz="1600" b="1" dirty="0"/>
          </a:p>
          <a:p>
            <a:endParaRPr kumimoji="1" lang="en-US" altLang="ja-JP" sz="1600" b="1" dirty="0"/>
          </a:p>
          <a:p>
            <a:endParaRPr kumimoji="1" lang="en-US" altLang="ja-JP" sz="1600" b="1" dirty="0"/>
          </a:p>
          <a:p>
            <a:r>
              <a:rPr kumimoji="1" lang="ja-JP" altLang="en-US" sz="1600" b="1" dirty="0"/>
              <a:t>ここもうちょいなんかある</a:t>
            </a:r>
            <a:endParaRPr kumimoji="1" lang="en-US" altLang="ja-JP" sz="1600" b="1" dirty="0"/>
          </a:p>
          <a:p>
            <a:r>
              <a:rPr kumimoji="1" lang="ja-JP" altLang="en-US" sz="1600" b="1" dirty="0"/>
              <a:t>急に</a:t>
            </a:r>
            <a:r>
              <a:rPr kumimoji="1" lang="en-US" altLang="ja-JP" sz="1600" b="1" dirty="0" err="1"/>
              <a:t>QoE</a:t>
            </a:r>
            <a:r>
              <a:rPr kumimoji="1" lang="ja-JP" altLang="en-US" sz="1600" b="1" dirty="0"/>
              <a:t>とユーザ特性を話してる</a:t>
            </a:r>
            <a:endParaRPr kumimoji="1" lang="en-US" altLang="ja-JP" sz="1600" b="1" dirty="0"/>
          </a:p>
          <a:p>
            <a:r>
              <a:rPr kumimoji="1" lang="ja-JP" altLang="en-US" sz="1600" b="1" dirty="0"/>
              <a:t>適切なレート制御と結びつけたい</a:t>
            </a:r>
            <a:endParaRPr kumimoji="1" lang="en-US" altLang="ja-JP" sz="1600" b="1" dirty="0"/>
          </a:p>
          <a:p>
            <a:endParaRPr kumimoji="1" lang="en-US" altLang="ja-JP" sz="1600" b="1" dirty="0"/>
          </a:p>
          <a:p>
            <a:r>
              <a:rPr kumimoji="1" lang="ja-JP" altLang="en-US" sz="1600" b="1" dirty="0"/>
              <a:t>レート制御さえできれば</a:t>
            </a:r>
            <a:r>
              <a:rPr kumimoji="1" lang="en-US" altLang="ja-JP" sz="1600" b="1" dirty="0" err="1"/>
              <a:t>QoE</a:t>
            </a:r>
            <a:r>
              <a:rPr kumimoji="1" lang="ja-JP" altLang="en-US" sz="1600" b="1" dirty="0"/>
              <a:t>上がりそうな書き方してる。前スライド</a:t>
            </a:r>
            <a:endParaRPr kumimoji="1" lang="en-US" altLang="ja-JP" sz="1600" b="1" dirty="0"/>
          </a:p>
          <a:p>
            <a:endParaRPr kumimoji="1" lang="ja-JP" altLang="en-US" dirty="0"/>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2</a:t>
            </a:fld>
            <a:endParaRPr kumimoji="1" lang="ja-JP" altLang="en-US"/>
          </a:p>
        </p:txBody>
      </p:sp>
    </p:spTree>
    <p:extLst>
      <p:ext uri="{BB962C8B-B14F-4D97-AF65-F5344CB8AC3E}">
        <p14:creationId xmlns:p14="http://schemas.microsoft.com/office/powerpoint/2010/main" val="19061961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dirty="0">
                <a:solidFill>
                  <a:schemeClr val="bg1"/>
                </a:solidFill>
              </a:rPr>
              <a:t>既存研究について説明します。</a:t>
            </a:r>
            <a:endParaRPr kumimoji="1" lang="en-US" altLang="ja-JP" sz="1200" dirty="0">
              <a:solidFill>
                <a:schemeClr val="bg1"/>
              </a:solidFill>
            </a:endParaRPr>
          </a:p>
          <a:p>
            <a:pPr>
              <a:lnSpc>
                <a:spcPct val="107000"/>
              </a:lnSpc>
              <a:spcAft>
                <a:spcPts val="800"/>
              </a:spcAft>
            </a:pP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既存研究</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１</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では、</a:t>
            </a:r>
            <a:r>
              <a:rPr lang="ja-JP" altLang="ja-JP" sz="1800" b="1" kern="100" dirty="0">
                <a:effectLst/>
                <a:latin typeface="游明朝" panose="02020400000000000000" pitchFamily="18" charset="-128"/>
                <a:ea typeface="游明朝" panose="02020400000000000000" pitchFamily="18" charset="-128"/>
                <a:cs typeface="Times New Roman" panose="02020603050405020304" pitchFamily="18" charset="0"/>
              </a:rPr>
              <a:t>ゲーム理論</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を用い</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た</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レート制御手法が提案されています。</a:t>
            </a:r>
          </a:p>
          <a:p>
            <a:pPr>
              <a:lnSpc>
                <a:spcPct val="107000"/>
              </a:lnSpc>
              <a:spcAft>
                <a:spcPts val="800"/>
              </a:spcAft>
            </a:pP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ゲーム理論を用いることで、複数のユーザが</a:t>
            </a:r>
            <a:r>
              <a:rPr lang="ja-JP" altLang="ja-JP" sz="1800" b="1" kern="100" dirty="0">
                <a:effectLst/>
                <a:latin typeface="游明朝" panose="02020400000000000000" pitchFamily="18" charset="-128"/>
                <a:ea typeface="游明朝" panose="02020400000000000000" pitchFamily="18" charset="-128"/>
                <a:cs typeface="Times New Roman" panose="02020603050405020304" pitchFamily="18" charset="0"/>
              </a:rPr>
              <a:t>相互に影響しあう状況を数式に反映させています</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t>
            </a:r>
            <a:endPar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07000"/>
              </a:lnSpc>
              <a:spcAft>
                <a:spcPts val="800"/>
              </a:spcAft>
            </a:pPr>
            <a:endPar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07000"/>
              </a:lnSpc>
              <a:spcAft>
                <a:spcPts val="800"/>
              </a:spcAft>
            </a:pP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07000"/>
              </a:lnSpc>
              <a:spcAft>
                <a:spcPts val="800"/>
              </a:spcAft>
            </a:pP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07000"/>
              </a:lnSpc>
              <a:spcAft>
                <a:spcPts val="800"/>
              </a:spcAft>
            </a:pP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各ユーザが高レートを選択し、合計レートがリンクの帯域幅以上となる状況で、一人ずつ要求したレート分を送信することで、他ユーザは、その間データを受信できず、バッファアンダーランによる動画の再生停止につながる。</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07000"/>
              </a:lnSpc>
              <a:spcAft>
                <a:spcPts val="800"/>
              </a:spcAft>
            </a:pP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そこで、ユーザの相互影響で高レートを要求することでバッファアンダーランになる確率が高くなるため、要求レートとそれによる不利益のトレードオフをモデル化しています。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07000"/>
              </a:lnSpc>
              <a:spcAft>
                <a:spcPts val="800"/>
              </a:spcAft>
            </a:pP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1" dirty="0"/>
              <a:t>ゲーム理論の利得関数でセグメント毎に最適レートを決定している</a:t>
            </a:r>
            <a:endParaRPr lang="en-US" altLang="ja-JP" sz="1200" b="1" dirty="0"/>
          </a:p>
          <a:p>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48</a:t>
            </a:fld>
            <a:endParaRPr kumimoji="1" lang="ja-JP" altLang="en-US"/>
          </a:p>
        </p:txBody>
      </p:sp>
    </p:spTree>
    <p:extLst>
      <p:ext uri="{BB962C8B-B14F-4D97-AF65-F5344CB8AC3E}">
        <p14:creationId xmlns:p14="http://schemas.microsoft.com/office/powerpoint/2010/main" val="31242869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dirty="0">
                <a:solidFill>
                  <a:schemeClr val="bg1"/>
                </a:solidFill>
              </a:rPr>
              <a:t>既存研究について説明します。</a:t>
            </a:r>
            <a:endParaRPr kumimoji="1" lang="en-US" altLang="ja-JP" sz="1200" dirty="0">
              <a:solidFill>
                <a:schemeClr val="bg1"/>
              </a:solidFill>
            </a:endParaRPr>
          </a:p>
          <a:p>
            <a:pPr>
              <a:lnSpc>
                <a:spcPct val="107000"/>
              </a:lnSpc>
              <a:spcAft>
                <a:spcPts val="800"/>
              </a:spcAft>
            </a:pP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既存研究</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１</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では、</a:t>
            </a:r>
            <a:r>
              <a:rPr lang="ja-JP" altLang="ja-JP" sz="1800" b="1" kern="100" dirty="0">
                <a:effectLst/>
                <a:latin typeface="游明朝" panose="02020400000000000000" pitchFamily="18" charset="-128"/>
                <a:ea typeface="游明朝" panose="02020400000000000000" pitchFamily="18" charset="-128"/>
                <a:cs typeface="Times New Roman" panose="02020603050405020304" pitchFamily="18" charset="0"/>
              </a:rPr>
              <a:t>ゲーム理論</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を用い</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た</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レート制御手法が提案されています。</a:t>
            </a:r>
          </a:p>
          <a:p>
            <a:pPr>
              <a:lnSpc>
                <a:spcPct val="107000"/>
              </a:lnSpc>
              <a:spcAft>
                <a:spcPts val="800"/>
              </a:spcAft>
            </a:pP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ゲーム理論を用いることで、複数のユーザが</a:t>
            </a:r>
            <a:r>
              <a:rPr lang="ja-JP" altLang="ja-JP" sz="1800" b="1" kern="100" dirty="0">
                <a:effectLst/>
                <a:latin typeface="游明朝" panose="02020400000000000000" pitchFamily="18" charset="-128"/>
                <a:ea typeface="游明朝" panose="02020400000000000000" pitchFamily="18" charset="-128"/>
                <a:cs typeface="Times New Roman" panose="02020603050405020304" pitchFamily="18" charset="0"/>
              </a:rPr>
              <a:t>相互に影響しあう状況を数式に反映させています</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t>
            </a:r>
            <a:endPar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07000"/>
              </a:lnSpc>
              <a:spcAft>
                <a:spcPts val="800"/>
              </a:spcAft>
            </a:pPr>
            <a:endPar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07000"/>
              </a:lnSpc>
              <a:spcAft>
                <a:spcPts val="800"/>
              </a:spcAft>
            </a:pP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07000"/>
              </a:lnSpc>
              <a:spcAft>
                <a:spcPts val="800"/>
              </a:spcAft>
            </a:pP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07000"/>
              </a:lnSpc>
              <a:spcAft>
                <a:spcPts val="800"/>
              </a:spcAft>
            </a:pP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各ユーザが高レートを選択し、合計レートがリンクの帯域幅以上となる状況で、一人ずつ要求したレート分を送信することで、他ユーザは、その間データを受信できず、バッファアンダーランによる動画の再生停止につながる。</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07000"/>
              </a:lnSpc>
              <a:spcAft>
                <a:spcPts val="800"/>
              </a:spcAft>
            </a:pP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そこで、ユーザの相互影響で高レートを要求することでバッファアンダーランになる確率が高くなるため、要求レートとそれによる不利益のトレードオフをモデル化しています。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07000"/>
              </a:lnSpc>
              <a:spcAft>
                <a:spcPts val="800"/>
              </a:spcAft>
            </a:pP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1" dirty="0"/>
              <a:t>ゲーム理論の利得関数でセグメント毎に最適レートを決定している</a:t>
            </a:r>
            <a:endParaRPr lang="en-US" altLang="ja-JP" sz="1200" b="1" dirty="0"/>
          </a:p>
          <a:p>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49</a:t>
            </a:fld>
            <a:endParaRPr kumimoji="1" lang="ja-JP" altLang="en-US"/>
          </a:p>
        </p:txBody>
      </p:sp>
    </p:spTree>
    <p:extLst>
      <p:ext uri="{BB962C8B-B14F-4D97-AF65-F5344CB8AC3E}">
        <p14:creationId xmlns:p14="http://schemas.microsoft.com/office/powerpoint/2010/main" val="168309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dirty="0">
                <a:solidFill>
                  <a:schemeClr val="bg1"/>
                </a:solidFill>
              </a:rPr>
              <a:t>既存研究について説明します。</a:t>
            </a:r>
            <a:endParaRPr kumimoji="1" lang="en-US" altLang="ja-JP" sz="1200" dirty="0">
              <a:solidFill>
                <a:schemeClr val="bg1"/>
              </a:solidFill>
            </a:endParaRPr>
          </a:p>
          <a:p>
            <a:pPr>
              <a:lnSpc>
                <a:spcPct val="107000"/>
              </a:lnSpc>
              <a:spcAft>
                <a:spcPts val="800"/>
              </a:spcAft>
            </a:pP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既存研究</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１</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では、</a:t>
            </a:r>
            <a:r>
              <a:rPr lang="ja-JP" altLang="ja-JP" sz="1800" b="1" kern="100" dirty="0">
                <a:effectLst/>
                <a:latin typeface="游明朝" panose="02020400000000000000" pitchFamily="18" charset="-128"/>
                <a:ea typeface="游明朝" panose="02020400000000000000" pitchFamily="18" charset="-128"/>
                <a:cs typeface="Times New Roman" panose="02020603050405020304" pitchFamily="18" charset="0"/>
              </a:rPr>
              <a:t>ゲーム理論</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を用い</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た</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レート制御手法が提案されています。</a:t>
            </a:r>
          </a:p>
          <a:p>
            <a:pPr>
              <a:lnSpc>
                <a:spcPct val="107000"/>
              </a:lnSpc>
              <a:spcAft>
                <a:spcPts val="800"/>
              </a:spcAft>
            </a:pP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ゲーム理論を用いることで、複数のユーザが</a:t>
            </a:r>
            <a:r>
              <a:rPr lang="ja-JP" altLang="ja-JP" sz="1800" b="1" kern="100" dirty="0">
                <a:effectLst/>
                <a:latin typeface="游明朝" panose="02020400000000000000" pitchFamily="18" charset="-128"/>
                <a:ea typeface="游明朝" panose="02020400000000000000" pitchFamily="18" charset="-128"/>
                <a:cs typeface="Times New Roman" panose="02020603050405020304" pitchFamily="18" charset="0"/>
              </a:rPr>
              <a:t>相互に影響しあう状況を数式に反映させています</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07000"/>
              </a:lnSpc>
              <a:spcAft>
                <a:spcPts val="800"/>
              </a:spcAft>
            </a:pP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07000"/>
              </a:lnSpc>
              <a:spcAft>
                <a:spcPts val="800"/>
              </a:spcAft>
            </a:pP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ユーザはレートを高くとることで</a:t>
            </a:r>
            <a:r>
              <a:rPr lang="en-US" altLang="ja-JP" sz="1800" kern="100" dirty="0" err="1">
                <a:effectLst/>
                <a:latin typeface="游明朝" panose="02020400000000000000" pitchFamily="18" charset="-128"/>
                <a:ea typeface="游明朝" panose="02020400000000000000" pitchFamily="18" charset="-128"/>
                <a:cs typeface="Times New Roman" panose="02020603050405020304" pitchFamily="18" charset="0"/>
              </a:rPr>
              <a:t>QoE</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が向上できるが、帯域幅が制限されているため、必ずしも要求が通るとは限らず低いレートを送信されてしまう。そのため、バッファアンダーランになりやすく動画の再生停止が起きてしまう。</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07000"/>
              </a:lnSpc>
              <a:spcAft>
                <a:spcPts val="800"/>
              </a:spcAft>
            </a:pP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これは、複数のユーザが共有しているため起こる。</a:t>
            </a:r>
            <a:endParaRPr lang="en-US" altLang="ja-JP" sz="18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07000"/>
              </a:lnSpc>
              <a:spcAft>
                <a:spcPts val="800"/>
              </a:spcAft>
            </a:pPr>
            <a:r>
              <a:rPr lang="ja-JP" altLang="en-US" sz="1800" dirty="0">
                <a:solidFill>
                  <a:schemeClr val="bg1"/>
                </a:solidFill>
              </a:rPr>
              <a:t>他ユーザの戦略を合理的に判断し、ユーザが調節する</a:t>
            </a:r>
            <a:r>
              <a:rPr kumimoji="1" lang="ja-JP" altLang="en-US" sz="1800" dirty="0">
                <a:solidFill>
                  <a:schemeClr val="bg1"/>
                </a:solidFill>
              </a:rPr>
              <a:t>レート制御を行っている。</a:t>
            </a:r>
          </a:p>
          <a:p>
            <a:pPr>
              <a:lnSpc>
                <a:spcPct val="107000"/>
              </a:lnSpc>
              <a:spcAft>
                <a:spcPts val="800"/>
              </a:spcAft>
            </a:pPr>
            <a:endPar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07000"/>
              </a:lnSpc>
              <a:spcAft>
                <a:spcPts val="800"/>
              </a:spcAft>
            </a:pP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07000"/>
              </a:lnSpc>
              <a:spcAft>
                <a:spcPts val="800"/>
              </a:spcAft>
            </a:pP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07000"/>
              </a:lnSpc>
              <a:spcAft>
                <a:spcPts val="800"/>
              </a:spcAft>
            </a:pP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各ユーザが高レートを選択し、合計レートがリンクの帯域幅以上となる状況で、一人ずつ要求したレート分を送信することで、他ユーザは、その間データを受信できず、バッファアンダーランによる動画の再生停止につながる。</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07000"/>
              </a:lnSpc>
              <a:spcAft>
                <a:spcPts val="800"/>
              </a:spcAft>
            </a:pP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そこで、ユーザの相互影響で高レートを要求することでバッファアンダーランになる確率が高くなるため、要求レートとそれによる不利益のトレードオフをモデル化しています。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07000"/>
              </a:lnSpc>
              <a:spcAft>
                <a:spcPts val="800"/>
              </a:spcAft>
            </a:pP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1" dirty="0"/>
              <a:t>ゲーム理論の利得関数でセグメント毎に最適レートを決定している</a:t>
            </a:r>
            <a:endParaRPr lang="en-US" altLang="ja-JP" sz="1200" b="1" dirty="0"/>
          </a:p>
          <a:p>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3</a:t>
            </a:fld>
            <a:endParaRPr kumimoji="1" lang="ja-JP" altLang="en-US"/>
          </a:p>
        </p:txBody>
      </p:sp>
    </p:spTree>
    <p:extLst>
      <p:ext uri="{BB962C8B-B14F-4D97-AF65-F5344CB8AC3E}">
        <p14:creationId xmlns:p14="http://schemas.microsoft.com/office/powerpoint/2010/main" val="479711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dirty="0">
                <a:solidFill>
                  <a:schemeClr val="bg1"/>
                </a:solidFill>
              </a:rPr>
              <a:t>次にユーザの特性を考慮したレート制御法の既存研究について紹介します。</a:t>
            </a:r>
            <a:endParaRPr kumimoji="1" lang="en-US" altLang="ja-JP" sz="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solidFill>
              </a:rPr>
              <a:t>既存研究ではユーザの特性として</a:t>
            </a:r>
            <a:r>
              <a:rPr kumimoji="1" lang="ja-JP" altLang="en-US" sz="1200" b="1" dirty="0">
                <a:solidFill>
                  <a:schemeClr val="tx1"/>
                </a:solidFill>
              </a:rPr>
              <a:t>ユーザの好みに注目し、ユーザの好み</a:t>
            </a:r>
            <a:r>
              <a:rPr kumimoji="1" lang="ja-JP" altLang="en-US" sz="1200" dirty="0"/>
              <a:t>を考慮したゲーム理論によるレート制御によって</a:t>
            </a:r>
            <a:r>
              <a:rPr lang="en-US" altLang="ja-JP" sz="1200" dirty="0" err="1"/>
              <a:t>QoE</a:t>
            </a:r>
            <a:r>
              <a:rPr lang="ja-JP" altLang="en-US" sz="1200" dirty="0"/>
              <a:t>向上を実現しています</a:t>
            </a:r>
            <a:endParaRPr kumimoji="1" lang="en-US" altLang="ja-JP" sz="1200" dirty="0"/>
          </a:p>
          <a:p>
            <a:endParaRPr kumimoji="1" lang="ja-JP" altLang="en-US" dirty="0"/>
          </a:p>
          <a:p>
            <a:endParaRPr kumimoji="1" lang="ja-JP" altLang="en-US" dirty="0"/>
          </a:p>
          <a:p>
            <a:endParaRPr kumimoji="1" lang="en-US" altLang="ja-JP" dirty="0"/>
          </a:p>
          <a:p>
            <a:r>
              <a:rPr kumimoji="1" lang="ja-JP" altLang="en-US" dirty="0"/>
              <a:t>ユーザの好みを考慮することで</a:t>
            </a:r>
            <a:endParaRPr kumimoji="1" lang="en-US" altLang="ja-JP" dirty="0"/>
          </a:p>
          <a:p>
            <a:r>
              <a:rPr kumimoji="1" lang="ja-JP" altLang="en-US" dirty="0"/>
              <a:t>より精度を高く</a:t>
            </a:r>
            <a:r>
              <a:rPr kumimoji="1" lang="en-US" altLang="ja-JP" dirty="0" err="1"/>
              <a:t>QoE</a:t>
            </a:r>
            <a:r>
              <a:rPr kumimoji="1" lang="ja-JP" altLang="en-US" dirty="0"/>
              <a:t>評価ができ、</a:t>
            </a:r>
            <a:endParaRPr kumimoji="1" lang="en-US" altLang="ja-JP" dirty="0"/>
          </a:p>
          <a:p>
            <a:endParaRPr kumimoji="1" lang="en-US" altLang="ja-JP" dirty="0"/>
          </a:p>
          <a:p>
            <a:r>
              <a:rPr kumimoji="1" lang="ja-JP" altLang="en-US" dirty="0"/>
              <a:t>また、動画が好きだとレートの低下に寛容になるという結果がある。</a:t>
            </a:r>
            <a:endParaRPr kumimoji="1" lang="en-US" altLang="ja-JP" dirty="0"/>
          </a:p>
          <a:p>
            <a:r>
              <a:rPr kumimoji="1" lang="ja-JP" altLang="en-US" dirty="0"/>
              <a:t>つまりレートが低くとも満足できる人がいるため、帯域幅がひっ迫している状況において、好みを考慮することで、ユーザ全員がそれぞれ満足できるレートを選択することができる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既存研究では、</a:t>
            </a:r>
            <a:r>
              <a:rPr lang="en-US" altLang="ja-JP" sz="1800" kern="100" dirty="0" err="1">
                <a:effectLst/>
                <a:latin typeface="游明朝" panose="02020400000000000000" pitchFamily="18" charset="-128"/>
                <a:ea typeface="游明朝" panose="02020400000000000000" pitchFamily="18" charset="-128"/>
                <a:cs typeface="Times New Roman" panose="02020603050405020304" pitchFamily="18" charset="0"/>
              </a:rPr>
              <a:t>QoE</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に影響のあるユーザ特性として</a:t>
            </a:r>
            <a:r>
              <a:rPr lang="ja-JP" altLang="ja-JP" sz="1800" b="1" kern="100" dirty="0">
                <a:effectLst/>
                <a:latin typeface="游明朝" panose="02020400000000000000" pitchFamily="18" charset="-128"/>
                <a:ea typeface="游明朝" panose="02020400000000000000" pitchFamily="18" charset="-128"/>
                <a:cs typeface="Times New Roman" panose="02020603050405020304" pitchFamily="18" charset="0"/>
              </a:rPr>
              <a:t>好み</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を考慮し、より最適なレート制御で</a:t>
            </a:r>
            <a:r>
              <a:rPr lang="en-US" altLang="ja-JP" sz="1800" kern="100" dirty="0" err="1">
                <a:effectLst/>
                <a:latin typeface="游明朝" panose="02020400000000000000" pitchFamily="18" charset="-128"/>
                <a:ea typeface="游明朝" panose="02020400000000000000" pitchFamily="18" charset="-128"/>
                <a:cs typeface="Times New Roman" panose="02020603050405020304" pitchFamily="18" charset="0"/>
              </a:rPr>
              <a:t>QoE</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を向上させました。</a:t>
            </a:r>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1" dirty="0"/>
              <a:t>ゲーム理論の利得関数でセグメント毎に最適レートを決定している</a:t>
            </a:r>
            <a:endParaRPr lang="en-US" altLang="ja-JP" sz="1200" b="1" dirty="0"/>
          </a:p>
          <a:p>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4</a:t>
            </a:fld>
            <a:endParaRPr kumimoji="1" lang="ja-JP" altLang="en-US"/>
          </a:p>
        </p:txBody>
      </p:sp>
    </p:spTree>
    <p:extLst>
      <p:ext uri="{BB962C8B-B14F-4D97-AF65-F5344CB8AC3E}">
        <p14:creationId xmlns:p14="http://schemas.microsoft.com/office/powerpoint/2010/main" val="1392557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800" b="1" dirty="0">
                <a:effectLst/>
                <a:ea typeface="游明朝" panose="02020400000000000000" pitchFamily="18" charset="-128"/>
                <a:cs typeface="Times New Roman" panose="02020603050405020304" pitchFamily="18" charset="0"/>
              </a:rPr>
              <a:t>しかし</a:t>
            </a:r>
            <a:r>
              <a:rPr lang="ja-JP" altLang="en-US" sz="1800" b="1" dirty="0">
                <a:effectLst/>
                <a:ea typeface="游明朝" panose="02020400000000000000" pitchFamily="18" charset="-128"/>
                <a:cs typeface="Times New Roman" panose="02020603050405020304" pitchFamily="18" charset="0"/>
              </a:rPr>
              <a:t>二つの</a:t>
            </a:r>
            <a:r>
              <a:rPr lang="ja-JP" altLang="ja-JP" sz="1800" dirty="0">
                <a:effectLst/>
                <a:ea typeface="游明朝" panose="02020400000000000000" pitchFamily="18" charset="-128"/>
                <a:cs typeface="Times New Roman" panose="02020603050405020304" pitchFamily="18" charset="0"/>
              </a:rPr>
              <a:t>既存</a:t>
            </a:r>
            <a:r>
              <a:rPr lang="ja-JP" altLang="en-US" sz="1800" dirty="0">
                <a:effectLst/>
                <a:ea typeface="游明朝" panose="02020400000000000000" pitchFamily="18" charset="-128"/>
                <a:cs typeface="Times New Roman" panose="02020603050405020304" pitchFamily="18" charset="0"/>
              </a:rPr>
              <a:t>研究</a:t>
            </a:r>
            <a:r>
              <a:rPr lang="ja-JP" altLang="ja-JP" sz="1800" dirty="0">
                <a:effectLst/>
                <a:ea typeface="游明朝" panose="02020400000000000000" pitchFamily="18" charset="-128"/>
                <a:cs typeface="Times New Roman" panose="02020603050405020304" pitchFamily="18" charset="0"/>
              </a:rPr>
              <a:t>では、</a:t>
            </a:r>
            <a:r>
              <a:rPr lang="ja-JP" altLang="en-US" sz="1800" dirty="0">
                <a:effectLst/>
                <a:ea typeface="游明朝" panose="02020400000000000000" pitchFamily="18" charset="-128"/>
                <a:cs typeface="Times New Roman" panose="02020603050405020304" pitchFamily="18" charset="0"/>
              </a:rPr>
              <a:t>ユーザの特性を考慮していない、または</a:t>
            </a:r>
            <a:r>
              <a:rPr lang="ja-JP" altLang="ja-JP" sz="1800" b="1" dirty="0">
                <a:effectLst/>
                <a:ea typeface="游明朝" panose="02020400000000000000" pitchFamily="18" charset="-128"/>
                <a:cs typeface="Times New Roman" panose="02020603050405020304" pitchFamily="18" charset="0"/>
              </a:rPr>
              <a:t>ユーザの動画に対する好み</a:t>
            </a:r>
            <a:r>
              <a:rPr lang="ja-JP" altLang="ja-JP" sz="1800" dirty="0">
                <a:effectLst/>
                <a:ea typeface="游明朝" panose="02020400000000000000" pitchFamily="18" charset="-128"/>
                <a:cs typeface="Times New Roman" panose="02020603050405020304" pitchFamily="18" charset="0"/>
              </a:rPr>
              <a:t>しか考慮していないため、</a:t>
            </a:r>
            <a:r>
              <a:rPr lang="ja-JP" altLang="ja-JP" sz="1800" b="1" dirty="0">
                <a:effectLst/>
                <a:ea typeface="游明朝" panose="02020400000000000000" pitchFamily="18" charset="-128"/>
                <a:cs typeface="Times New Roman" panose="02020603050405020304" pitchFamily="18" charset="0"/>
              </a:rPr>
              <a:t>ユーザ</a:t>
            </a:r>
            <a:r>
              <a:rPr lang="ja-JP" altLang="en-US" sz="1800" b="1" dirty="0">
                <a:effectLst/>
                <a:ea typeface="游明朝" panose="02020400000000000000" pitchFamily="18" charset="-128"/>
                <a:cs typeface="Times New Roman" panose="02020603050405020304" pitchFamily="18" charset="0"/>
              </a:rPr>
              <a:t>の</a:t>
            </a:r>
            <a:r>
              <a:rPr lang="ja-JP" altLang="ja-JP" sz="1800" b="1" dirty="0">
                <a:effectLst/>
                <a:ea typeface="游明朝" panose="02020400000000000000" pitchFamily="18" charset="-128"/>
                <a:cs typeface="Times New Roman" panose="02020603050405020304" pitchFamily="18" charset="0"/>
              </a:rPr>
              <a:t>特性を十分に反映できていません</a:t>
            </a:r>
            <a:endParaRPr kumimoji="1" lang="ja-JP" altLang="en-US" dirty="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5</a:t>
            </a:fld>
            <a:endParaRPr kumimoji="1" lang="ja-JP" altLang="en-US"/>
          </a:p>
        </p:txBody>
      </p:sp>
    </p:spTree>
    <p:extLst>
      <p:ext uri="{BB962C8B-B14F-4D97-AF65-F5344CB8AC3E}">
        <p14:creationId xmlns:p14="http://schemas.microsoft.com/office/powerpoint/2010/main" val="1996828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800" dirty="0">
                <a:effectLst/>
                <a:ea typeface="游明朝" panose="02020400000000000000" pitchFamily="18" charset="-128"/>
                <a:cs typeface="Times New Roman" panose="02020603050405020304" pitchFamily="18" charset="0"/>
              </a:rPr>
              <a:t>そこでキーアイデア</a:t>
            </a:r>
            <a:r>
              <a:rPr lang="ja-JP" altLang="ja-JP" sz="1800" dirty="0">
                <a:effectLst/>
                <a:ea typeface="游明朝" panose="02020400000000000000" pitchFamily="18" charset="-128"/>
                <a:cs typeface="Times New Roman" panose="02020603050405020304" pitchFamily="18" charset="0"/>
              </a:rPr>
              <a:t>として、ユーザの特性をより詳細に考慮したレート制御アルゴリズムで</a:t>
            </a:r>
            <a:r>
              <a:rPr lang="en-US" altLang="ja-JP" sz="1800" dirty="0" err="1">
                <a:effectLst/>
                <a:ea typeface="游明朝" panose="02020400000000000000" pitchFamily="18" charset="-128"/>
                <a:cs typeface="Times New Roman" panose="02020603050405020304" pitchFamily="18" charset="0"/>
              </a:rPr>
              <a:t>QoE</a:t>
            </a:r>
            <a:r>
              <a:rPr lang="ja-JP" altLang="ja-JP" sz="1800" dirty="0">
                <a:effectLst/>
                <a:ea typeface="游明朝" panose="02020400000000000000" pitchFamily="18" charset="-128"/>
                <a:cs typeface="Times New Roman" panose="02020603050405020304" pitchFamily="18" charset="0"/>
              </a:rPr>
              <a:t>の向上を目指します</a:t>
            </a:r>
            <a:r>
              <a:rPr lang="ja-JP" altLang="en-US" sz="1800" dirty="0">
                <a:effectLst/>
                <a:ea typeface="游明朝" panose="02020400000000000000" pitchFamily="18" charset="-128"/>
                <a:cs typeface="Times New Roman" panose="02020603050405020304" pitchFamily="18" charset="0"/>
              </a:rPr>
              <a:t>。</a:t>
            </a:r>
            <a:endParaRPr lang="en-US" altLang="ja-JP" sz="1800" dirty="0">
              <a:effectLst/>
              <a:ea typeface="游明朝" panose="02020400000000000000" pitchFamily="18" charset="-128"/>
              <a:cs typeface="Times New Roman" panose="02020603050405020304" pitchFamily="18" charset="0"/>
            </a:endParaRPr>
          </a:p>
          <a:p>
            <a:pPr marL="25400" indent="0">
              <a:buNone/>
            </a:pPr>
            <a:r>
              <a:rPr lang="ja-JP" altLang="ja-JP" sz="1800" kern="0" dirty="0">
                <a:effectLst/>
                <a:ea typeface="ＭＳ Ｐゴシック" panose="020B0600070205080204" pitchFamily="50" charset="-128"/>
                <a:cs typeface="ＭＳ Ｐゴシック" panose="020B0600070205080204" pitchFamily="50" charset="-128"/>
              </a:rPr>
              <a:t>考慮するユーザの特性として</a:t>
            </a:r>
            <a:endParaRPr lang="en-US" altLang="ja-JP" sz="1800" kern="0" dirty="0">
              <a:effectLst/>
              <a:ea typeface="ＭＳ Ｐゴシック" panose="020B0600070205080204" pitchFamily="50" charset="-128"/>
              <a:cs typeface="ＭＳ Ｐゴシック" panose="020B0600070205080204" pitchFamily="50" charset="-128"/>
            </a:endParaRPr>
          </a:p>
          <a:p>
            <a:pPr marL="25400" indent="0">
              <a:buNone/>
            </a:pPr>
            <a:r>
              <a:rPr kumimoji="1" lang="ja-JP" altLang="en-US" sz="1800" kern="0" dirty="0">
                <a:effectLst/>
                <a:ea typeface="ＭＳ Ｐゴシック" panose="020B0600070205080204" pitchFamily="50" charset="-128"/>
              </a:rPr>
              <a:t>　　</a:t>
            </a:r>
            <a:r>
              <a:rPr kumimoji="1" lang="en-US" altLang="ja-JP" sz="1800" dirty="0"/>
              <a:t>-</a:t>
            </a:r>
            <a:r>
              <a:rPr kumimoji="1" lang="ja-JP" altLang="en-US" sz="1800" dirty="0"/>
              <a:t>ユーザの好みの度合い</a:t>
            </a:r>
            <a:endParaRPr kumimoji="1" lang="en-US" altLang="ja-JP" sz="1800" dirty="0"/>
          </a:p>
          <a:p>
            <a:pPr marL="25400" indent="0">
              <a:buNone/>
            </a:pPr>
            <a:r>
              <a:rPr kumimoji="1" lang="ja-JP" altLang="en-US" sz="1800" dirty="0"/>
              <a:t>　　</a:t>
            </a:r>
            <a:r>
              <a:rPr kumimoji="1" lang="en-US" altLang="ja-JP" sz="1800" dirty="0"/>
              <a:t>-</a:t>
            </a:r>
            <a:r>
              <a:rPr kumimoji="1" lang="ja-JP" altLang="en-US" sz="1800" dirty="0"/>
              <a:t>複数種類の動画視聴時の解析</a:t>
            </a:r>
            <a:endParaRPr kumimoji="1" lang="en-US" altLang="ja-JP" sz="1800" dirty="0"/>
          </a:p>
          <a:p>
            <a:pPr marL="25400" indent="0">
              <a:buNone/>
            </a:pPr>
            <a:r>
              <a:rPr kumimoji="1" lang="ja-JP" altLang="en-US" sz="1800" dirty="0"/>
              <a:t>　　</a:t>
            </a:r>
            <a:r>
              <a:rPr kumimoji="1" lang="en-US" altLang="ja-JP" sz="1800" dirty="0"/>
              <a:t>-</a:t>
            </a:r>
            <a:r>
              <a:rPr kumimoji="1" lang="ja-JP" altLang="en-US" sz="1800" dirty="0"/>
              <a:t>動画スキップ時の考慮</a:t>
            </a:r>
            <a:endParaRPr kumimoji="1" lang="en-US" altLang="ja-JP" sz="1800" dirty="0"/>
          </a:p>
          <a:p>
            <a:endParaRPr lang="en-US" altLang="ja-JP" sz="1800" kern="0" dirty="0">
              <a:effectLst/>
              <a:ea typeface="ＭＳ Ｐゴシック" panose="020B0600070205080204" pitchFamily="50" charset="-128"/>
              <a:cs typeface="ＭＳ Ｐゴシック" panose="020B0600070205080204" pitchFamily="50" charset="-128"/>
            </a:endParaRPr>
          </a:p>
          <a:p>
            <a:r>
              <a:rPr lang="ja-JP" altLang="en-US" sz="1800" kern="0" dirty="0">
                <a:effectLst/>
                <a:ea typeface="ＭＳ Ｐゴシック" panose="020B0600070205080204" pitchFamily="50" charset="-128"/>
                <a:cs typeface="ＭＳ Ｐゴシック" panose="020B0600070205080204" pitchFamily="50" charset="-128"/>
              </a:rPr>
              <a:t>の</a:t>
            </a:r>
            <a:r>
              <a:rPr lang="ja-JP" altLang="ja-JP" sz="1800" kern="0" dirty="0">
                <a:effectLst/>
                <a:ea typeface="ＭＳ Ｐゴシック" panose="020B0600070205080204" pitchFamily="50" charset="-128"/>
                <a:cs typeface="ＭＳ Ｐゴシック" panose="020B0600070205080204" pitchFamily="50" charset="-128"/>
              </a:rPr>
              <a:t>おもに三つの要素に関して解析を</a:t>
            </a:r>
            <a:r>
              <a:rPr lang="ja-JP" altLang="en-US" sz="1800" kern="0" dirty="0">
                <a:effectLst/>
                <a:ea typeface="ＭＳ Ｐゴシック" panose="020B0600070205080204" pitchFamily="50" charset="-128"/>
                <a:cs typeface="ＭＳ Ｐゴシック" panose="020B0600070205080204" pitchFamily="50" charset="-128"/>
              </a:rPr>
              <a:t>行います。</a:t>
            </a:r>
            <a:endParaRPr lang="en-US" altLang="ja-JP" sz="1800" kern="0" dirty="0">
              <a:effectLst/>
              <a:ea typeface="ＭＳ Ｐゴシック" panose="020B0600070205080204" pitchFamily="50" charset="-128"/>
              <a:cs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400" dirty="0"/>
              <a:t>特に好みは</a:t>
            </a:r>
            <a:r>
              <a:rPr kumimoji="1" lang="en-US" altLang="ja-JP" sz="4400" dirty="0" err="1"/>
              <a:t>QoE</a:t>
            </a:r>
            <a:r>
              <a:rPr kumimoji="1" lang="ja-JP" altLang="en-US" sz="4400" dirty="0"/>
              <a:t>に影響を与えることがすでに分かっているため、</a:t>
            </a:r>
          </a:p>
          <a:p>
            <a:endParaRPr lang="en-US" altLang="ja-JP" sz="1800" kern="0" dirty="0">
              <a:effectLst/>
              <a:ea typeface="ＭＳ Ｐゴシック" panose="020B0600070205080204" pitchFamily="50" charset="-128"/>
              <a:cs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kern="0" dirty="0">
                <a:effectLst/>
                <a:ea typeface="ＭＳ Ｐゴシック" panose="020B0600070205080204" pitchFamily="50" charset="-128"/>
                <a:cs typeface="ＭＳ Ｐゴシック" panose="020B0600070205080204" pitchFamily="50" charset="-128"/>
              </a:rPr>
              <a:t>まずは、一つ目の</a:t>
            </a:r>
            <a:r>
              <a:rPr kumimoji="1" lang="ja-JP" altLang="en-US" sz="1800" dirty="0"/>
              <a:t>ユーザの好みの度合いについて考慮していきました。</a:t>
            </a:r>
            <a:endParaRPr kumimoji="1" lang="en-US" altLang="ja-JP" sz="1800" dirty="0"/>
          </a:p>
          <a:p>
            <a:endParaRPr lang="en-US" altLang="ja-JP" sz="1800" kern="0" dirty="0">
              <a:effectLst/>
              <a:ea typeface="ＭＳ Ｐゴシック" panose="020B0600070205080204" pitchFamily="50" charset="-128"/>
              <a:cs typeface="ＭＳ Ｐゴシック" panose="020B060007020508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6</a:t>
            </a:fld>
            <a:endParaRPr kumimoji="1" lang="ja-JP" altLang="en-US"/>
          </a:p>
        </p:txBody>
      </p:sp>
    </p:spTree>
    <p:extLst>
      <p:ext uri="{BB962C8B-B14F-4D97-AF65-F5344CB8AC3E}">
        <p14:creationId xmlns:p14="http://schemas.microsoft.com/office/powerpoint/2010/main" val="2838692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複数段階の好みを考慮する有効性について説明します</a:t>
            </a:r>
            <a:endParaRPr kumimoji="1" lang="en-US" altLang="ja-JP" dirty="0"/>
          </a:p>
          <a:p>
            <a:r>
              <a:rPr kumimoji="1" lang="ja-JP" altLang="en-US" dirty="0"/>
              <a:t>ユーザの動画に対する好みをより段階的に分けることで、ユーザの好みによって（満足できるれーと）が存在することが分かる。</a:t>
            </a:r>
            <a:endParaRPr kumimoji="1" lang="en-US" altLang="ja-JP" dirty="0"/>
          </a:p>
          <a:p>
            <a:r>
              <a:rPr kumimoji="1" lang="ja-JP" altLang="en-US" dirty="0"/>
              <a:t>グラフを見ると、各ユーザが画質に対する満足度で５をえるには、それぞれの好みによって満足度が５になるレートが異なる。</a:t>
            </a:r>
          </a:p>
          <a:p>
            <a:r>
              <a:rPr kumimoji="1" lang="ja-JP" altLang="en-US" dirty="0"/>
              <a:t>視聴している動画が好きだとレートの低下に寛容になるという結果がある。</a:t>
            </a:r>
            <a:endParaRPr kumimoji="1" lang="en-US" altLang="ja-JP" dirty="0"/>
          </a:p>
          <a:p>
            <a:r>
              <a:rPr kumimoji="1" lang="ja-JP" altLang="en-US" dirty="0"/>
              <a:t>つまりレートが低くとも満足できる人がいるため、帯域幅がひっ迫している状況において、好みを考慮することで、ユーザ全員がそれぞれ満足できるレートを選択し、</a:t>
            </a:r>
            <a:r>
              <a:rPr kumimoji="1" lang="en-US" altLang="ja-JP" dirty="0" err="1"/>
              <a:t>QoE</a:t>
            </a:r>
            <a:r>
              <a:rPr kumimoji="1" lang="ja-JP" altLang="en-US" dirty="0"/>
              <a:t>維持または向上が見込めると考えた。</a:t>
            </a:r>
            <a:endParaRPr kumimoji="1" lang="en-US" altLang="ja-JP" dirty="0"/>
          </a:p>
          <a:p>
            <a:endParaRPr kumimoji="1" lang="en-US" altLang="ja-JP" dirty="0"/>
          </a:p>
          <a:p>
            <a:endParaRPr kumimoji="1" lang="ja-JP" altLang="en-US" dirty="0"/>
          </a:p>
          <a:p>
            <a:endParaRPr kumimoji="1" lang="ja-JP" altLang="en-US" dirty="0"/>
          </a:p>
          <a:p>
            <a:endParaRPr kumimoji="1" lang="en-US" altLang="ja-JP" dirty="0"/>
          </a:p>
          <a:p>
            <a:endParaRPr kumimoji="1" lang="en-US" altLang="ja-JP" dirty="0"/>
          </a:p>
          <a:p>
            <a:endParaRPr kumimoji="1" lang="en-US" altLang="ja-JP" dirty="0"/>
          </a:p>
          <a:p>
            <a:endParaRPr kumimoji="1" lang="ja-JP" altLang="en-US" dirty="0"/>
          </a:p>
          <a:p>
            <a:r>
              <a:rPr kumimoji="1" lang="ja-JP" altLang="en-US" dirty="0"/>
              <a:t>つまり好みの段階を増やすことで、ユーザ事に選択しても良いレートの幅が広がる。</a:t>
            </a:r>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7</a:t>
            </a:fld>
            <a:endParaRPr kumimoji="1" lang="ja-JP" altLang="en-US"/>
          </a:p>
        </p:txBody>
      </p:sp>
    </p:spTree>
    <p:extLst>
      <p:ext uri="{BB962C8B-B14F-4D97-AF65-F5344CB8AC3E}">
        <p14:creationId xmlns:p14="http://schemas.microsoft.com/office/powerpoint/2010/main" val="1177398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次に、実際に好みの段階を増やすことで選択されるレートが変化するかを見ました。</a:t>
            </a:r>
          </a:p>
          <a:p>
            <a:endParaRPr kumimoji="1" lang="ja-JP" altLang="en-US" dirty="0"/>
          </a:p>
          <a:p>
            <a:r>
              <a:rPr kumimoji="1" lang="ja-JP" altLang="en-US" dirty="0"/>
              <a:t>解析条件は以下の通りです。</a:t>
            </a:r>
          </a:p>
          <a:p>
            <a:r>
              <a:rPr kumimoji="1" lang="ja-JP" altLang="en-US" dirty="0"/>
              <a:t>比較として、同じ条件下で、既存研究では関心が強いユーザを</a:t>
            </a:r>
            <a:r>
              <a:rPr kumimoji="1" lang="en-US" altLang="ja-JP" dirty="0"/>
              <a:t>2</a:t>
            </a:r>
            <a:r>
              <a:rPr kumimoji="1" lang="ja-JP" altLang="en-US" dirty="0"/>
              <a:t>人、関心が弱いユーザを</a:t>
            </a:r>
            <a:r>
              <a:rPr kumimoji="1" lang="en-US" altLang="ja-JP" dirty="0"/>
              <a:t>2</a:t>
            </a:r>
            <a:r>
              <a:rPr kumimoji="1" lang="ja-JP" altLang="en-US" dirty="0"/>
              <a:t>人の</a:t>
            </a:r>
            <a:r>
              <a:rPr kumimoji="1" lang="en-US" altLang="ja-JP" dirty="0"/>
              <a:t>4</a:t>
            </a:r>
            <a:r>
              <a:rPr kumimoji="1" lang="ja-JP" altLang="en-US" dirty="0"/>
              <a:t>人で同様にシミュレーションしました。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8</a:t>
            </a:fld>
            <a:endParaRPr kumimoji="1" lang="ja-JP" altLang="en-US"/>
          </a:p>
        </p:txBody>
      </p:sp>
    </p:spTree>
    <p:extLst>
      <p:ext uri="{BB962C8B-B14F-4D97-AF65-F5344CB8AC3E}">
        <p14:creationId xmlns:p14="http://schemas.microsoft.com/office/powerpoint/2010/main" val="929572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51520" y="1844824"/>
            <a:ext cx="8640960" cy="1470025"/>
          </a:xfrm>
        </p:spPr>
        <p:txBody>
          <a:bodyPr anchor="b"/>
          <a:lstStyle>
            <a:lvl1pPr>
              <a:defRPr>
                <a:solidFill>
                  <a:schemeClr val="accent1"/>
                </a:solidFill>
                <a:latin typeface="+mj-lt"/>
                <a:ea typeface="+mj-ea"/>
              </a:defRPr>
            </a:lvl1pPr>
          </a:lstStyle>
          <a:p>
            <a:r>
              <a:rPr kumimoji="1" lang="ja-JP" altLang="en-US"/>
              <a:t>マスター タイトルの書式設定</a:t>
            </a:r>
          </a:p>
        </p:txBody>
      </p:sp>
      <p:sp>
        <p:nvSpPr>
          <p:cNvPr id="3" name="サブタイトル 2"/>
          <p:cNvSpPr>
            <a:spLocks noGrp="1"/>
          </p:cNvSpPr>
          <p:nvPr>
            <p:ph type="subTitle" idx="1"/>
          </p:nvPr>
        </p:nvSpPr>
        <p:spPr>
          <a:xfrm>
            <a:off x="251521" y="3789039"/>
            <a:ext cx="8640958" cy="1800201"/>
          </a:xfrm>
        </p:spPr>
        <p:txBody>
          <a:bodyPr/>
          <a:lstStyle>
            <a:lvl1pPr marL="0" indent="0" algn="r">
              <a:buNone/>
              <a:defRPr>
                <a:solidFill>
                  <a:schemeClr val="tx1">
                    <a:lumMod val="85000"/>
                    <a:lumOff val="15000"/>
                  </a:schemeClr>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43FC2EE9-5C32-4C93-8C77-D2BF8077D422}" type="datetime1">
              <a:rPr kumimoji="1" lang="ja-JP" altLang="en-US" smtClean="0"/>
              <a:t>2024/8/1</a:t>
            </a:fld>
            <a:endParaRPr kumimoji="1" lang="ja-JP" altLang="en-US"/>
          </a:p>
        </p:txBody>
      </p:sp>
      <p:sp>
        <p:nvSpPr>
          <p:cNvPr id="5" name="フッター プレースホルダー 4"/>
          <p:cNvSpPr>
            <a:spLocks noGrp="1"/>
          </p:cNvSpPr>
          <p:nvPr>
            <p:ph type="ftr" sz="quarter" idx="11"/>
          </p:nvPr>
        </p:nvSpPr>
        <p:spPr/>
        <p:txBody>
          <a:bodyPr/>
          <a:lstStyle/>
          <a:p>
            <a:r>
              <a:rPr kumimoji="1" lang="zh-TW" altLang="en-US"/>
              <a:t>卒業研究中間発表 </a:t>
            </a:r>
            <a:r>
              <a:rPr kumimoji="1" lang="en-US" altLang="zh-TW"/>
              <a:t>2016</a:t>
            </a:r>
            <a:r>
              <a:rPr kumimoji="1" lang="zh-TW" altLang="en-US"/>
              <a:t>年</a:t>
            </a:r>
            <a:r>
              <a:rPr kumimoji="1" lang="en-US" altLang="zh-TW"/>
              <a:t>7</a:t>
            </a:r>
            <a:r>
              <a:rPr kumimoji="1" lang="zh-TW" altLang="en-US"/>
              <a:t>月</a:t>
            </a:r>
            <a:r>
              <a:rPr kumimoji="1" lang="en-US" altLang="zh-TW"/>
              <a:t>xx</a:t>
            </a:r>
            <a:r>
              <a:rPr kumimoji="1" lang="zh-TW" altLang="en-US"/>
              <a:t>日</a:t>
            </a:r>
            <a:endParaRPr kumimoji="1" lang="ja-JP" altLang="en-US"/>
          </a:p>
        </p:txBody>
      </p:sp>
      <p:sp>
        <p:nvSpPr>
          <p:cNvPr id="6" name="スライド番号プレースホルダー 5"/>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
        <p:nvSpPr>
          <p:cNvPr id="9" name="正方形/長方形 8"/>
          <p:cNvSpPr/>
          <p:nvPr userDrawn="1"/>
        </p:nvSpPr>
        <p:spPr>
          <a:xfrm>
            <a:off x="4572000" y="3314849"/>
            <a:ext cx="4320479" cy="189810"/>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251520" y="3312388"/>
            <a:ext cx="4320481" cy="192271"/>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522859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116D0125-030D-403C-9A0B-1F08FB099E7F}" type="datetime1">
              <a:rPr kumimoji="1" lang="ja-JP" altLang="en-US" smtClean="0"/>
              <a:t>2024/8/1</a:t>
            </a:fld>
            <a:endParaRPr kumimoji="1" lang="ja-JP" altLang="en-US"/>
          </a:p>
        </p:txBody>
      </p:sp>
      <p:sp>
        <p:nvSpPr>
          <p:cNvPr id="5" name="フッター プレースホルダー 4"/>
          <p:cNvSpPr>
            <a:spLocks noGrp="1"/>
          </p:cNvSpPr>
          <p:nvPr>
            <p:ph type="ftr" sz="quarter" idx="11"/>
          </p:nvPr>
        </p:nvSpPr>
        <p:spPr/>
        <p:txBody>
          <a:bodyPr/>
          <a:lstStyle/>
          <a:p>
            <a:r>
              <a:rPr kumimoji="1" lang="zh-TW" altLang="en-US"/>
              <a:t>卒業研究中間発表 </a:t>
            </a:r>
            <a:r>
              <a:rPr kumimoji="1" lang="en-US" altLang="zh-TW"/>
              <a:t>2016</a:t>
            </a:r>
            <a:r>
              <a:rPr kumimoji="1" lang="zh-TW" altLang="en-US"/>
              <a:t>年</a:t>
            </a:r>
            <a:r>
              <a:rPr kumimoji="1" lang="en-US" altLang="zh-TW"/>
              <a:t>7</a:t>
            </a:r>
            <a:r>
              <a:rPr kumimoji="1" lang="zh-TW" altLang="en-US"/>
              <a:t>月</a:t>
            </a:r>
            <a:r>
              <a:rPr kumimoji="1" lang="en-US" altLang="zh-TW"/>
              <a:t>xx</a:t>
            </a:r>
            <a:r>
              <a:rPr kumimoji="1" lang="zh-TW" altLang="en-US"/>
              <a:t>日</a:t>
            </a:r>
            <a:endParaRPr kumimoji="1" lang="ja-JP" altLang="en-US"/>
          </a:p>
        </p:txBody>
      </p:sp>
      <p:sp>
        <p:nvSpPr>
          <p:cNvPr id="6" name="スライド番号プレースホルダー 5"/>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400980212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DAB066C-1BF2-425D-9E73-7112E454334C}" type="datetime1">
              <a:rPr kumimoji="1" lang="ja-JP" altLang="en-US" smtClean="0"/>
              <a:t>2024/8/1</a:t>
            </a:fld>
            <a:endParaRPr kumimoji="1" lang="ja-JP" altLang="en-US"/>
          </a:p>
        </p:txBody>
      </p:sp>
      <p:sp>
        <p:nvSpPr>
          <p:cNvPr id="5" name="フッター プレースホルダー 4"/>
          <p:cNvSpPr>
            <a:spLocks noGrp="1"/>
          </p:cNvSpPr>
          <p:nvPr>
            <p:ph type="ftr" sz="quarter" idx="11"/>
          </p:nvPr>
        </p:nvSpPr>
        <p:spPr/>
        <p:txBody>
          <a:bodyPr/>
          <a:lstStyle/>
          <a:p>
            <a:r>
              <a:rPr kumimoji="1" lang="zh-TW" altLang="en-US"/>
              <a:t>卒業研究中間発表 </a:t>
            </a:r>
            <a:r>
              <a:rPr kumimoji="1" lang="en-US" altLang="zh-TW"/>
              <a:t>2016</a:t>
            </a:r>
            <a:r>
              <a:rPr kumimoji="1" lang="zh-TW" altLang="en-US"/>
              <a:t>年</a:t>
            </a:r>
            <a:r>
              <a:rPr kumimoji="1" lang="en-US" altLang="zh-TW"/>
              <a:t>7</a:t>
            </a:r>
            <a:r>
              <a:rPr kumimoji="1" lang="zh-TW" altLang="en-US"/>
              <a:t>月</a:t>
            </a:r>
            <a:r>
              <a:rPr kumimoji="1" lang="en-US" altLang="zh-TW"/>
              <a:t>xx</a:t>
            </a:r>
            <a:r>
              <a:rPr kumimoji="1" lang="zh-TW" altLang="en-US"/>
              <a:t>日</a:t>
            </a:r>
            <a:endParaRPr kumimoji="1" lang="ja-JP" altLang="en-US"/>
          </a:p>
        </p:txBody>
      </p:sp>
      <p:sp>
        <p:nvSpPr>
          <p:cNvPr id="6" name="スライド番号プレースホルダー 5"/>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289904598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115616" y="44624"/>
            <a:ext cx="8028384" cy="1143000"/>
          </a:xfrm>
        </p:spPr>
        <p:txBody>
          <a:bodyPr>
            <a:normAutofit/>
          </a:bodyPr>
          <a:lstStyle>
            <a:lvl1pPr algn="l">
              <a:defRPr sz="3600"/>
            </a:lvl1pPr>
          </a:lstStyle>
          <a:p>
            <a:r>
              <a:rPr kumimoji="1" lang="ja-JP" altLang="en-US"/>
              <a:t>マスター タイトルの書式設定</a:t>
            </a:r>
          </a:p>
        </p:txBody>
      </p:sp>
      <p:sp>
        <p:nvSpPr>
          <p:cNvPr id="3" name="コンテンツ プレースホルダー 2"/>
          <p:cNvSpPr>
            <a:spLocks noGrp="1"/>
          </p:cNvSpPr>
          <p:nvPr>
            <p:ph idx="1"/>
          </p:nvPr>
        </p:nvSpPr>
        <p:spPr>
          <a:xfrm>
            <a:off x="683618" y="1412776"/>
            <a:ext cx="8363222" cy="4752528"/>
          </a:xfrm>
        </p:spPr>
        <p:txBody>
          <a:bodyPr/>
          <a:lstStyle>
            <a:lvl1pPr marL="449263" indent="-449263">
              <a:spcBef>
                <a:spcPts val="1200"/>
              </a:spcBef>
              <a:buClr>
                <a:schemeClr val="accent1"/>
              </a:buClr>
              <a:buFont typeface="Wingdings" panose="05000000000000000000" pitchFamily="2" charset="2"/>
              <a:buChar char="l"/>
              <a:defRPr/>
            </a:lvl1pPr>
            <a:lvl2pPr>
              <a:spcBef>
                <a:spcPts val="1200"/>
              </a:spcBef>
              <a:defRPr/>
            </a:lvl2pPr>
            <a:lvl3pPr>
              <a:spcBef>
                <a:spcPts val="1200"/>
              </a:spcBef>
              <a:buClr>
                <a:schemeClr val="accent1"/>
              </a:buClr>
              <a:defRPr/>
            </a:lvl3pPr>
            <a:lvl4pPr>
              <a:spcBef>
                <a:spcPts val="1200"/>
              </a:spcBef>
              <a:defRPr/>
            </a:lvl4pPr>
            <a:lvl5pPr>
              <a:spcBef>
                <a:spcPts val="1200"/>
              </a:spcBef>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98E3883C-1D7D-4321-A422-CD13EDA73F9A}" type="datetime1">
              <a:rPr kumimoji="1" lang="ja-JP" altLang="en-US" smtClean="0"/>
              <a:t>2024/8/1</a:t>
            </a:fld>
            <a:endParaRPr kumimoji="1" lang="ja-JP" altLang="en-US"/>
          </a:p>
        </p:txBody>
      </p:sp>
      <p:sp>
        <p:nvSpPr>
          <p:cNvPr id="5" name="フッター プレースホルダー 4"/>
          <p:cNvSpPr>
            <a:spLocks noGrp="1"/>
          </p:cNvSpPr>
          <p:nvPr>
            <p:ph type="ftr" sz="quarter" idx="11"/>
          </p:nvPr>
        </p:nvSpPr>
        <p:spPr/>
        <p:txBody>
          <a:bodyPr/>
          <a:lstStyle/>
          <a:p>
            <a:r>
              <a:rPr kumimoji="1" lang="zh-TW" altLang="en-US"/>
              <a:t>卒業研究中間発表 </a:t>
            </a:r>
            <a:r>
              <a:rPr kumimoji="1" lang="en-US" altLang="zh-TW"/>
              <a:t>2016</a:t>
            </a:r>
            <a:r>
              <a:rPr kumimoji="1" lang="zh-TW" altLang="en-US"/>
              <a:t>年</a:t>
            </a:r>
            <a:r>
              <a:rPr kumimoji="1" lang="en-US" altLang="zh-TW"/>
              <a:t>7</a:t>
            </a:r>
            <a:r>
              <a:rPr kumimoji="1" lang="zh-TW" altLang="en-US"/>
              <a:t>月</a:t>
            </a:r>
            <a:r>
              <a:rPr kumimoji="1" lang="en-US" altLang="zh-TW"/>
              <a:t>xx</a:t>
            </a:r>
            <a:r>
              <a:rPr kumimoji="1" lang="zh-TW" altLang="en-US"/>
              <a:t>日</a:t>
            </a:r>
            <a:endParaRPr kumimoji="1" lang="ja-JP" altLang="en-US"/>
          </a:p>
        </p:txBody>
      </p:sp>
      <p:sp>
        <p:nvSpPr>
          <p:cNvPr id="6" name="スライド番号プレースホルダー 5"/>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grpSp>
        <p:nvGrpSpPr>
          <p:cNvPr id="7" name="グループ化 6"/>
          <p:cNvGrpSpPr/>
          <p:nvPr userDrawn="1"/>
        </p:nvGrpSpPr>
        <p:grpSpPr>
          <a:xfrm>
            <a:off x="323528" y="299163"/>
            <a:ext cx="648122" cy="633921"/>
            <a:chOff x="251470" y="270235"/>
            <a:chExt cx="648122" cy="633921"/>
          </a:xfrm>
          <a:solidFill>
            <a:schemeClr val="accent6"/>
          </a:solidFill>
        </p:grpSpPr>
        <p:sp>
          <p:nvSpPr>
            <p:cNvPr id="8" name="正方形/長方形 7"/>
            <p:cNvSpPr/>
            <p:nvPr userDrawn="1"/>
          </p:nvSpPr>
          <p:spPr>
            <a:xfrm>
              <a:off x="611560" y="270235"/>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251470" y="270235"/>
              <a:ext cx="288032" cy="288032"/>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611560" y="616124"/>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251470" y="616124"/>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05514183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232711" y="2747961"/>
            <a:ext cx="7659769" cy="1362075"/>
          </a:xfrm>
        </p:spPr>
        <p:txBody>
          <a:bodyPr anchor="ctr">
            <a:normAutofit/>
          </a:bodyPr>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1232710" y="4149080"/>
            <a:ext cx="7659769" cy="720080"/>
          </a:xfrm>
        </p:spPr>
        <p:txBody>
          <a:bodyPr anchor="t"/>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F0A56EDE-E97D-4802-9DBC-5139784524C1}" type="datetime1">
              <a:rPr kumimoji="1" lang="ja-JP" altLang="en-US" smtClean="0"/>
              <a:t>2024/8/1</a:t>
            </a:fld>
            <a:endParaRPr kumimoji="1" lang="ja-JP" altLang="en-US"/>
          </a:p>
        </p:txBody>
      </p:sp>
      <p:sp>
        <p:nvSpPr>
          <p:cNvPr id="5" name="フッター プレースホルダー 4"/>
          <p:cNvSpPr>
            <a:spLocks noGrp="1"/>
          </p:cNvSpPr>
          <p:nvPr>
            <p:ph type="ftr" sz="quarter" idx="11"/>
          </p:nvPr>
        </p:nvSpPr>
        <p:spPr/>
        <p:txBody>
          <a:bodyPr/>
          <a:lstStyle/>
          <a:p>
            <a:r>
              <a:rPr kumimoji="1" lang="zh-TW" altLang="en-US"/>
              <a:t>卒業研究中間発表 </a:t>
            </a:r>
            <a:r>
              <a:rPr kumimoji="1" lang="en-US" altLang="zh-TW"/>
              <a:t>2016</a:t>
            </a:r>
            <a:r>
              <a:rPr kumimoji="1" lang="zh-TW" altLang="en-US"/>
              <a:t>年</a:t>
            </a:r>
            <a:r>
              <a:rPr kumimoji="1" lang="en-US" altLang="zh-TW"/>
              <a:t>7</a:t>
            </a:r>
            <a:r>
              <a:rPr kumimoji="1" lang="zh-TW" altLang="en-US"/>
              <a:t>月</a:t>
            </a:r>
            <a:r>
              <a:rPr kumimoji="1" lang="en-US" altLang="zh-TW"/>
              <a:t>xx</a:t>
            </a:r>
            <a:r>
              <a:rPr kumimoji="1" lang="zh-TW" altLang="en-US"/>
              <a:t>日</a:t>
            </a:r>
            <a:endParaRPr kumimoji="1" lang="ja-JP" altLang="en-US"/>
          </a:p>
        </p:txBody>
      </p:sp>
      <p:sp>
        <p:nvSpPr>
          <p:cNvPr id="6" name="スライド番号プレースホルダー 5"/>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grpSp>
        <p:nvGrpSpPr>
          <p:cNvPr id="11" name="グループ化 10"/>
          <p:cNvGrpSpPr/>
          <p:nvPr userDrawn="1"/>
        </p:nvGrpSpPr>
        <p:grpSpPr>
          <a:xfrm>
            <a:off x="588682" y="3104962"/>
            <a:ext cx="644029" cy="648072"/>
            <a:chOff x="296920" y="2919016"/>
            <a:chExt cx="936154" cy="942031"/>
          </a:xfrm>
          <a:solidFill>
            <a:schemeClr val="accent6"/>
          </a:solidFill>
        </p:grpSpPr>
        <p:sp>
          <p:nvSpPr>
            <p:cNvPr id="7" name="正方形/長方形 6"/>
            <p:cNvSpPr/>
            <p:nvPr userDrawn="1"/>
          </p:nvSpPr>
          <p:spPr>
            <a:xfrm>
              <a:off x="801026" y="2919016"/>
              <a:ext cx="432048" cy="432048"/>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296920" y="2919016"/>
              <a:ext cx="432048" cy="43204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801026" y="3428999"/>
              <a:ext cx="432048" cy="432048"/>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296920" y="3428999"/>
              <a:ext cx="432048" cy="432048"/>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26354984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marL="342900" indent="-342900">
              <a:buClr>
                <a:schemeClr val="accent1"/>
              </a:buClr>
              <a:buFont typeface="Wingdings" panose="05000000000000000000" pitchFamily="2" charset="2"/>
              <a:buChar char="l"/>
              <a:defRPr sz="2800"/>
            </a:lvl1pPr>
            <a:lvl2pPr>
              <a:defRPr sz="2400"/>
            </a:lvl2pPr>
            <a:lvl3pPr>
              <a:buClr>
                <a:schemeClr val="accent1"/>
              </a:buCl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marL="342900" indent="-342900">
              <a:buClr>
                <a:schemeClr val="accent1"/>
              </a:buClr>
              <a:buFont typeface="Wingdings" panose="05000000000000000000" pitchFamily="2" charset="2"/>
              <a:buChar char="l"/>
              <a:defRPr sz="2800"/>
            </a:lvl1pPr>
            <a:lvl2pPr>
              <a:defRPr sz="2400"/>
            </a:lvl2pPr>
            <a:lvl3pPr>
              <a:buClr>
                <a:schemeClr val="accent1"/>
              </a:buCl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3BC178C6-C704-4F01-A82C-2DD916FBD3DA}" type="datetime1">
              <a:rPr kumimoji="1" lang="ja-JP" altLang="en-US" smtClean="0"/>
              <a:t>2024/8/1</a:t>
            </a:fld>
            <a:endParaRPr kumimoji="1" lang="ja-JP" altLang="en-US"/>
          </a:p>
        </p:txBody>
      </p:sp>
      <p:sp>
        <p:nvSpPr>
          <p:cNvPr id="6" name="フッター プレースホルダー 5"/>
          <p:cNvSpPr>
            <a:spLocks noGrp="1"/>
          </p:cNvSpPr>
          <p:nvPr>
            <p:ph type="ftr" sz="quarter" idx="11"/>
          </p:nvPr>
        </p:nvSpPr>
        <p:spPr/>
        <p:txBody>
          <a:bodyPr/>
          <a:lstStyle/>
          <a:p>
            <a:r>
              <a:rPr kumimoji="1" lang="zh-TW" altLang="en-US"/>
              <a:t>卒業研究中間発表 </a:t>
            </a:r>
            <a:r>
              <a:rPr kumimoji="1" lang="en-US" altLang="zh-TW"/>
              <a:t>2016</a:t>
            </a:r>
            <a:r>
              <a:rPr kumimoji="1" lang="zh-TW" altLang="en-US"/>
              <a:t>年</a:t>
            </a:r>
            <a:r>
              <a:rPr kumimoji="1" lang="en-US" altLang="zh-TW"/>
              <a:t>7</a:t>
            </a:r>
            <a:r>
              <a:rPr kumimoji="1" lang="zh-TW" altLang="en-US"/>
              <a:t>月</a:t>
            </a:r>
            <a:r>
              <a:rPr kumimoji="1" lang="en-US" altLang="zh-TW"/>
              <a:t>xx</a:t>
            </a:r>
            <a:r>
              <a:rPr kumimoji="1" lang="zh-TW" altLang="en-US"/>
              <a:t>日</a:t>
            </a:r>
            <a:endParaRPr kumimoji="1" lang="ja-JP" altLang="en-US"/>
          </a:p>
        </p:txBody>
      </p:sp>
      <p:sp>
        <p:nvSpPr>
          <p:cNvPr id="7" name="スライド番号プレースホルダー 6"/>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318945903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115617" y="44624"/>
            <a:ext cx="7947658" cy="1152128"/>
          </a:xfrm>
        </p:spPr>
        <p:txBody>
          <a:bodyPr>
            <a:normAutofit/>
          </a:bodyPr>
          <a:lstStyle>
            <a:lvl1pPr algn="l">
              <a:defRPr sz="36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323528" y="1535113"/>
            <a:ext cx="4104456" cy="639762"/>
          </a:xfrm>
          <a:solidFill>
            <a:schemeClr val="accent1"/>
          </a:solidFill>
          <a:ln>
            <a:solidFill>
              <a:schemeClr val="accent1"/>
            </a:solidFill>
          </a:ln>
        </p:spPr>
        <p:txBody>
          <a:bodyPr anchor="ctr">
            <a:normAutofit/>
          </a:bodyPr>
          <a:lstStyle>
            <a:lvl1pPr marL="0" indent="0" algn="ctr">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323528" y="2174875"/>
            <a:ext cx="4104456" cy="3951288"/>
          </a:xfrm>
          <a:solidFill>
            <a:schemeClr val="bg2"/>
          </a:solidFill>
        </p:spPr>
        <p:txBody>
          <a:bodyPr/>
          <a:lstStyle>
            <a:lvl1pPr marL="342900" indent="-342900">
              <a:spcBef>
                <a:spcPts val="600"/>
              </a:spcBef>
              <a:spcAft>
                <a:spcPts val="600"/>
              </a:spcAft>
              <a:buClr>
                <a:schemeClr val="accent1"/>
              </a:buClr>
              <a:buFont typeface="Wingdings" panose="05000000000000000000" pitchFamily="2" charset="2"/>
              <a:buChar char="l"/>
              <a:defRPr sz="2400"/>
            </a:lvl1pPr>
            <a:lvl2pPr>
              <a:spcBef>
                <a:spcPts val="600"/>
              </a:spcBef>
              <a:spcAft>
                <a:spcPts val="600"/>
              </a:spcAft>
              <a:defRPr sz="2000"/>
            </a:lvl2pPr>
            <a:lvl3pPr>
              <a:spcBef>
                <a:spcPts val="600"/>
              </a:spcBef>
              <a:spcAft>
                <a:spcPts val="600"/>
              </a:spcAft>
              <a:defRPr sz="1800"/>
            </a:lvl3pPr>
            <a:lvl4pPr>
              <a:spcBef>
                <a:spcPts val="600"/>
              </a:spcBef>
              <a:spcAft>
                <a:spcPts val="600"/>
              </a:spcAft>
              <a:defRPr sz="1600"/>
            </a:lvl4pPr>
            <a:lvl5pPr>
              <a:spcBef>
                <a:spcPts val="600"/>
              </a:spcBef>
              <a:spcAft>
                <a:spcPts val="600"/>
              </a:spcAft>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716016" y="1535113"/>
            <a:ext cx="4104456" cy="639762"/>
          </a:xfrm>
          <a:solidFill>
            <a:schemeClr val="accent3">
              <a:lumMod val="75000"/>
            </a:schemeClr>
          </a:solidFill>
          <a:ln>
            <a:solidFill>
              <a:schemeClr val="accent3">
                <a:lumMod val="75000"/>
              </a:schemeClr>
            </a:solidFill>
          </a:ln>
        </p:spPr>
        <p:txBody>
          <a:bodyPr anchor="ctr">
            <a:normAutofit/>
          </a:bodyPr>
          <a:lstStyle>
            <a:lvl1pPr marL="0" indent="0" algn="ctr">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716016" y="2174875"/>
            <a:ext cx="4104456" cy="3951288"/>
          </a:xfrm>
          <a:solidFill>
            <a:schemeClr val="bg2"/>
          </a:solidFill>
        </p:spPr>
        <p:txBody>
          <a:bodyPr/>
          <a:lstStyle>
            <a:lvl1pPr marL="342900" indent="-342900">
              <a:spcBef>
                <a:spcPts val="600"/>
              </a:spcBef>
              <a:spcAft>
                <a:spcPts val="600"/>
              </a:spcAft>
              <a:buClr>
                <a:schemeClr val="accent3">
                  <a:lumMod val="75000"/>
                </a:schemeClr>
              </a:buClr>
              <a:buFont typeface="Wingdings" panose="05000000000000000000" pitchFamily="2" charset="2"/>
              <a:buChar char="l"/>
              <a:defRPr sz="2400"/>
            </a:lvl1pPr>
            <a:lvl2pPr>
              <a:spcBef>
                <a:spcPts val="600"/>
              </a:spcBef>
              <a:spcAft>
                <a:spcPts val="600"/>
              </a:spcAft>
              <a:defRPr sz="2000"/>
            </a:lvl2pPr>
            <a:lvl3pPr>
              <a:spcBef>
                <a:spcPts val="600"/>
              </a:spcBef>
              <a:spcAft>
                <a:spcPts val="600"/>
              </a:spcAft>
              <a:defRPr sz="1800"/>
            </a:lvl3pPr>
            <a:lvl4pPr>
              <a:spcBef>
                <a:spcPts val="600"/>
              </a:spcBef>
              <a:spcAft>
                <a:spcPts val="600"/>
              </a:spcAft>
              <a:defRPr sz="1600"/>
            </a:lvl4pPr>
            <a:lvl5pPr>
              <a:spcBef>
                <a:spcPts val="600"/>
              </a:spcBef>
              <a:spcAft>
                <a:spcPts val="600"/>
              </a:spcAft>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FAC6CCA4-920B-4A3D-80B5-783A2A2D4081}" type="datetime1">
              <a:rPr kumimoji="1" lang="ja-JP" altLang="en-US" smtClean="0"/>
              <a:t>2024/8/1</a:t>
            </a:fld>
            <a:endParaRPr kumimoji="1" lang="ja-JP" altLang="en-US"/>
          </a:p>
        </p:txBody>
      </p:sp>
      <p:sp>
        <p:nvSpPr>
          <p:cNvPr id="8" name="フッター プレースホルダー 7"/>
          <p:cNvSpPr>
            <a:spLocks noGrp="1"/>
          </p:cNvSpPr>
          <p:nvPr>
            <p:ph type="ftr" sz="quarter" idx="11"/>
          </p:nvPr>
        </p:nvSpPr>
        <p:spPr/>
        <p:txBody>
          <a:bodyPr/>
          <a:lstStyle/>
          <a:p>
            <a:r>
              <a:rPr kumimoji="1" lang="zh-TW" altLang="en-US"/>
              <a:t>卒業研究中間発表 </a:t>
            </a:r>
            <a:r>
              <a:rPr kumimoji="1" lang="en-US" altLang="zh-TW"/>
              <a:t>2016</a:t>
            </a:r>
            <a:r>
              <a:rPr kumimoji="1" lang="zh-TW" altLang="en-US"/>
              <a:t>年</a:t>
            </a:r>
            <a:r>
              <a:rPr kumimoji="1" lang="en-US" altLang="zh-TW"/>
              <a:t>7</a:t>
            </a:r>
            <a:r>
              <a:rPr kumimoji="1" lang="zh-TW" altLang="en-US"/>
              <a:t>月</a:t>
            </a:r>
            <a:r>
              <a:rPr kumimoji="1" lang="en-US" altLang="zh-TW"/>
              <a:t>xx</a:t>
            </a:r>
            <a:r>
              <a:rPr kumimoji="1" lang="zh-TW" altLang="en-US"/>
              <a:t>日</a:t>
            </a:r>
            <a:endParaRPr kumimoji="1" lang="ja-JP" altLang="en-US"/>
          </a:p>
        </p:txBody>
      </p:sp>
      <p:sp>
        <p:nvSpPr>
          <p:cNvPr id="9" name="スライド番号プレースホルダー 8"/>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grpSp>
        <p:nvGrpSpPr>
          <p:cNvPr id="15" name="グループ化 14"/>
          <p:cNvGrpSpPr/>
          <p:nvPr userDrawn="1"/>
        </p:nvGrpSpPr>
        <p:grpSpPr>
          <a:xfrm>
            <a:off x="323528" y="299163"/>
            <a:ext cx="648122" cy="633921"/>
            <a:chOff x="251470" y="270235"/>
            <a:chExt cx="648122" cy="633921"/>
          </a:xfrm>
          <a:solidFill>
            <a:schemeClr val="accent6"/>
          </a:solidFill>
        </p:grpSpPr>
        <p:sp>
          <p:nvSpPr>
            <p:cNvPr id="16" name="正方形/長方形 15"/>
            <p:cNvSpPr/>
            <p:nvPr userDrawn="1"/>
          </p:nvSpPr>
          <p:spPr>
            <a:xfrm>
              <a:off x="611560" y="270235"/>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251470" y="270235"/>
              <a:ext cx="288032" cy="288032"/>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8" name="正方形/長方形 17"/>
            <p:cNvSpPr/>
            <p:nvPr userDrawn="1"/>
          </p:nvSpPr>
          <p:spPr>
            <a:xfrm>
              <a:off x="611560" y="616124"/>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251470" y="616124"/>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29721458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1115616" y="44624"/>
            <a:ext cx="7931224" cy="1166588"/>
          </a:xfrm>
        </p:spPr>
        <p:txBody>
          <a:bodyPr>
            <a:normAutofit/>
          </a:bodyPr>
          <a:lstStyle>
            <a:lvl1pPr algn="l">
              <a:defRPr sz="3600"/>
            </a:lvl1p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61B44810-67D5-4351-BE53-4D48CE20D0D0}" type="datetime1">
              <a:rPr kumimoji="1" lang="ja-JP" altLang="en-US" smtClean="0"/>
              <a:t>2024/8/1</a:t>
            </a:fld>
            <a:endParaRPr kumimoji="1" lang="ja-JP" altLang="en-US"/>
          </a:p>
        </p:txBody>
      </p:sp>
      <p:sp>
        <p:nvSpPr>
          <p:cNvPr id="4" name="フッター プレースホルダー 3"/>
          <p:cNvSpPr>
            <a:spLocks noGrp="1"/>
          </p:cNvSpPr>
          <p:nvPr>
            <p:ph type="ftr" sz="quarter" idx="11"/>
          </p:nvPr>
        </p:nvSpPr>
        <p:spPr/>
        <p:txBody>
          <a:bodyPr/>
          <a:lstStyle/>
          <a:p>
            <a:r>
              <a:rPr kumimoji="1" lang="zh-TW" altLang="en-US"/>
              <a:t>卒業研究中間発表 </a:t>
            </a:r>
            <a:r>
              <a:rPr kumimoji="1" lang="en-US" altLang="zh-TW"/>
              <a:t>2016</a:t>
            </a:r>
            <a:r>
              <a:rPr kumimoji="1" lang="zh-TW" altLang="en-US"/>
              <a:t>年</a:t>
            </a:r>
            <a:r>
              <a:rPr kumimoji="1" lang="en-US" altLang="zh-TW"/>
              <a:t>7</a:t>
            </a:r>
            <a:r>
              <a:rPr kumimoji="1" lang="zh-TW" altLang="en-US"/>
              <a:t>月</a:t>
            </a:r>
            <a:r>
              <a:rPr kumimoji="1" lang="en-US" altLang="zh-TW"/>
              <a:t>xx</a:t>
            </a:r>
            <a:r>
              <a:rPr kumimoji="1" lang="zh-TW" altLang="en-US"/>
              <a:t>日</a:t>
            </a:r>
            <a:endParaRPr kumimoji="1" lang="ja-JP" altLang="en-US"/>
          </a:p>
        </p:txBody>
      </p:sp>
      <p:sp>
        <p:nvSpPr>
          <p:cNvPr id="5" name="スライド番号プレースホルダー 4"/>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grpSp>
        <p:nvGrpSpPr>
          <p:cNvPr id="6" name="グループ化 5"/>
          <p:cNvGrpSpPr/>
          <p:nvPr userDrawn="1"/>
        </p:nvGrpSpPr>
        <p:grpSpPr>
          <a:xfrm>
            <a:off x="323528" y="299163"/>
            <a:ext cx="648122" cy="633921"/>
            <a:chOff x="251470" y="270235"/>
            <a:chExt cx="648122" cy="633921"/>
          </a:xfrm>
          <a:solidFill>
            <a:schemeClr val="accent6"/>
          </a:solidFill>
        </p:grpSpPr>
        <p:sp>
          <p:nvSpPr>
            <p:cNvPr id="7" name="正方形/長方形 6"/>
            <p:cNvSpPr/>
            <p:nvPr userDrawn="1"/>
          </p:nvSpPr>
          <p:spPr>
            <a:xfrm>
              <a:off x="611560" y="270235"/>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251470" y="270235"/>
              <a:ext cx="288032" cy="288032"/>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11560" y="616124"/>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251470" y="616124"/>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82437649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19AE9C0-7790-47D9-A000-1F14EF7D774A}" type="datetime1">
              <a:rPr kumimoji="1" lang="ja-JP" altLang="en-US" smtClean="0"/>
              <a:t>2024/8/1</a:t>
            </a:fld>
            <a:endParaRPr kumimoji="1" lang="ja-JP" altLang="en-US"/>
          </a:p>
        </p:txBody>
      </p:sp>
      <p:sp>
        <p:nvSpPr>
          <p:cNvPr id="3" name="フッター プレースホルダー 2"/>
          <p:cNvSpPr>
            <a:spLocks noGrp="1"/>
          </p:cNvSpPr>
          <p:nvPr>
            <p:ph type="ftr" sz="quarter" idx="11"/>
          </p:nvPr>
        </p:nvSpPr>
        <p:spPr/>
        <p:txBody>
          <a:bodyPr/>
          <a:lstStyle/>
          <a:p>
            <a:r>
              <a:rPr kumimoji="1" lang="zh-TW" altLang="en-US"/>
              <a:t>卒業研究中間発表 </a:t>
            </a:r>
            <a:r>
              <a:rPr kumimoji="1" lang="en-US" altLang="zh-TW"/>
              <a:t>2016</a:t>
            </a:r>
            <a:r>
              <a:rPr kumimoji="1" lang="zh-TW" altLang="en-US"/>
              <a:t>年</a:t>
            </a:r>
            <a:r>
              <a:rPr kumimoji="1" lang="en-US" altLang="zh-TW"/>
              <a:t>7</a:t>
            </a:r>
            <a:r>
              <a:rPr kumimoji="1" lang="zh-TW" altLang="en-US"/>
              <a:t>月</a:t>
            </a:r>
            <a:r>
              <a:rPr kumimoji="1" lang="en-US" altLang="zh-TW"/>
              <a:t>xx</a:t>
            </a:r>
            <a:r>
              <a:rPr kumimoji="1" lang="zh-TW" altLang="en-US"/>
              <a:t>日</a:t>
            </a:r>
            <a:endParaRPr kumimoji="1" lang="ja-JP" altLang="en-US"/>
          </a:p>
        </p:txBody>
      </p:sp>
      <p:sp>
        <p:nvSpPr>
          <p:cNvPr id="4" name="スライド番号プレースホルダー 3"/>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286515874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2505782-DDCE-4438-9BAD-0F75A5643AF8}" type="datetime1">
              <a:rPr kumimoji="1" lang="ja-JP" altLang="en-US" smtClean="0"/>
              <a:t>2024/8/1</a:t>
            </a:fld>
            <a:endParaRPr kumimoji="1" lang="ja-JP" altLang="en-US"/>
          </a:p>
        </p:txBody>
      </p:sp>
      <p:sp>
        <p:nvSpPr>
          <p:cNvPr id="6" name="フッター プレースホルダー 5"/>
          <p:cNvSpPr>
            <a:spLocks noGrp="1"/>
          </p:cNvSpPr>
          <p:nvPr>
            <p:ph type="ftr" sz="quarter" idx="11"/>
          </p:nvPr>
        </p:nvSpPr>
        <p:spPr/>
        <p:txBody>
          <a:bodyPr/>
          <a:lstStyle/>
          <a:p>
            <a:r>
              <a:rPr kumimoji="1" lang="zh-TW" altLang="en-US"/>
              <a:t>卒業研究中間発表 </a:t>
            </a:r>
            <a:r>
              <a:rPr kumimoji="1" lang="en-US" altLang="zh-TW"/>
              <a:t>2016</a:t>
            </a:r>
            <a:r>
              <a:rPr kumimoji="1" lang="zh-TW" altLang="en-US"/>
              <a:t>年</a:t>
            </a:r>
            <a:r>
              <a:rPr kumimoji="1" lang="en-US" altLang="zh-TW"/>
              <a:t>7</a:t>
            </a:r>
            <a:r>
              <a:rPr kumimoji="1" lang="zh-TW" altLang="en-US"/>
              <a:t>月</a:t>
            </a:r>
            <a:r>
              <a:rPr kumimoji="1" lang="en-US" altLang="zh-TW"/>
              <a:t>xx</a:t>
            </a:r>
            <a:r>
              <a:rPr kumimoji="1" lang="zh-TW" altLang="en-US"/>
              <a:t>日</a:t>
            </a:r>
            <a:endParaRPr kumimoji="1" lang="ja-JP" altLang="en-US"/>
          </a:p>
        </p:txBody>
      </p:sp>
      <p:sp>
        <p:nvSpPr>
          <p:cNvPr id="7" name="スライド番号プレースホルダー 6"/>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256526001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E3F339B0-E6B4-4E2E-99BE-1DF162534DD7}" type="datetime1">
              <a:rPr kumimoji="1" lang="ja-JP" altLang="en-US" smtClean="0"/>
              <a:t>2024/8/1</a:t>
            </a:fld>
            <a:endParaRPr kumimoji="1" lang="ja-JP" altLang="en-US"/>
          </a:p>
        </p:txBody>
      </p:sp>
      <p:sp>
        <p:nvSpPr>
          <p:cNvPr id="6" name="フッター プレースホルダー 5"/>
          <p:cNvSpPr>
            <a:spLocks noGrp="1"/>
          </p:cNvSpPr>
          <p:nvPr>
            <p:ph type="ftr" sz="quarter" idx="11"/>
          </p:nvPr>
        </p:nvSpPr>
        <p:spPr/>
        <p:txBody>
          <a:bodyPr/>
          <a:lstStyle/>
          <a:p>
            <a:r>
              <a:rPr kumimoji="1" lang="zh-TW" altLang="en-US"/>
              <a:t>卒業研究中間発表 </a:t>
            </a:r>
            <a:r>
              <a:rPr kumimoji="1" lang="en-US" altLang="zh-TW"/>
              <a:t>2016</a:t>
            </a:r>
            <a:r>
              <a:rPr kumimoji="1" lang="zh-TW" altLang="en-US"/>
              <a:t>年</a:t>
            </a:r>
            <a:r>
              <a:rPr kumimoji="1" lang="en-US" altLang="zh-TW"/>
              <a:t>7</a:t>
            </a:r>
            <a:r>
              <a:rPr kumimoji="1" lang="zh-TW" altLang="en-US"/>
              <a:t>月</a:t>
            </a:r>
            <a:r>
              <a:rPr kumimoji="1" lang="en-US" altLang="zh-TW"/>
              <a:t>xx</a:t>
            </a:r>
            <a:r>
              <a:rPr kumimoji="1" lang="zh-TW" altLang="en-US"/>
              <a:t>日</a:t>
            </a:r>
            <a:endParaRPr kumimoji="1" lang="ja-JP" altLang="en-US"/>
          </a:p>
        </p:txBody>
      </p:sp>
      <p:sp>
        <p:nvSpPr>
          <p:cNvPr id="7" name="スライド番号プレースホルダー 6"/>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296762987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0" y="6492875"/>
            <a:ext cx="1700074" cy="365125"/>
          </a:xfrm>
          <a:prstGeom prst="rect">
            <a:avLst/>
          </a:prstGeom>
        </p:spPr>
        <p:txBody>
          <a:bodyPr vert="horz" lIns="91440" tIns="45720" rIns="91440" bIns="45720" rtlCol="0" anchor="ctr"/>
          <a:lstStyle>
            <a:lvl1pPr algn="l">
              <a:defRPr sz="1800">
                <a:solidFill>
                  <a:schemeClr val="tx1">
                    <a:tint val="75000"/>
                  </a:schemeClr>
                </a:solidFill>
              </a:defRPr>
            </a:lvl1pPr>
          </a:lstStyle>
          <a:p>
            <a:fld id="{EB919114-0FB9-4E68-8A1D-9933E002DF9A}" type="datetime1">
              <a:rPr lang="ja-JP" altLang="en-US" smtClean="0"/>
              <a:t>2024/8/1</a:t>
            </a:fld>
            <a:endParaRPr lang="ja-JP" altLang="en-US"/>
          </a:p>
        </p:txBody>
      </p:sp>
      <p:sp>
        <p:nvSpPr>
          <p:cNvPr id="5" name="フッター プレースホルダー 4"/>
          <p:cNvSpPr>
            <a:spLocks noGrp="1"/>
          </p:cNvSpPr>
          <p:nvPr>
            <p:ph type="ftr" sz="quarter" idx="3"/>
          </p:nvPr>
        </p:nvSpPr>
        <p:spPr>
          <a:xfrm>
            <a:off x="1700074" y="6489354"/>
            <a:ext cx="5752246" cy="365125"/>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zh-TW" altLang="en-US"/>
              <a:t>卒業研究中間発表 </a:t>
            </a:r>
            <a:r>
              <a:rPr lang="en-US" altLang="zh-TW"/>
              <a:t>2016</a:t>
            </a:r>
            <a:r>
              <a:rPr lang="zh-TW" altLang="en-US"/>
              <a:t>年</a:t>
            </a:r>
            <a:r>
              <a:rPr lang="en-US" altLang="zh-TW"/>
              <a:t>7</a:t>
            </a:r>
            <a:r>
              <a:rPr lang="zh-TW" altLang="en-US"/>
              <a:t>月</a:t>
            </a:r>
            <a:r>
              <a:rPr lang="en-US" altLang="zh-TW"/>
              <a:t>xx</a:t>
            </a:r>
            <a:r>
              <a:rPr lang="zh-TW" altLang="en-US"/>
              <a:t>日</a:t>
            </a:r>
            <a:endParaRPr lang="ja-JP" altLang="en-US"/>
          </a:p>
        </p:txBody>
      </p:sp>
      <p:sp>
        <p:nvSpPr>
          <p:cNvPr id="6" name="スライド番号プレースホルダー 5"/>
          <p:cNvSpPr>
            <a:spLocks noGrp="1"/>
          </p:cNvSpPr>
          <p:nvPr>
            <p:ph type="sldNum" sz="quarter" idx="4"/>
          </p:nvPr>
        </p:nvSpPr>
        <p:spPr>
          <a:xfrm>
            <a:off x="8605926" y="6309320"/>
            <a:ext cx="440914" cy="432049"/>
          </a:xfrm>
          <a:prstGeom prst="rect">
            <a:avLst/>
          </a:prstGeom>
          <a:solidFill>
            <a:schemeClr val="tx1">
              <a:lumMod val="85000"/>
              <a:lumOff val="15000"/>
            </a:schemeClr>
          </a:solidFill>
        </p:spPr>
        <p:txBody>
          <a:bodyPr vert="horz" lIns="91440" tIns="45720" rIns="91440" bIns="45720" rtlCol="0" anchor="ctr"/>
          <a:lstStyle>
            <a:lvl1pPr algn="ctr">
              <a:defRPr sz="1800">
                <a:solidFill>
                  <a:schemeClr val="bg1"/>
                </a:solidFill>
              </a:defRPr>
            </a:lvl1pPr>
          </a:lstStyle>
          <a:p>
            <a:fld id="{8B45D110-FD8E-48BD-8825-CDFBF9D22CA3}" type="slidenum">
              <a:rPr lang="ja-JP" altLang="en-US" smtClean="0"/>
              <a:pPr/>
              <a:t>‹#›</a:t>
            </a:fld>
            <a:endParaRPr lang="ja-JP" altLang="en-US"/>
          </a:p>
        </p:txBody>
      </p:sp>
    </p:spTree>
    <p:extLst>
      <p:ext uri="{BB962C8B-B14F-4D97-AF65-F5344CB8AC3E}">
        <p14:creationId xmlns:p14="http://schemas.microsoft.com/office/powerpoint/2010/main" val="3237343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dt="0"/>
  <p:txStyles>
    <p:titleStyle>
      <a:lvl1pPr algn="ctr" defTabSz="914400" rtl="0" eaLnBrk="1" latinLnBrk="0" hangingPunct="1">
        <a:spcBef>
          <a:spcPct val="0"/>
        </a:spcBef>
        <a:buNone/>
        <a:defRPr kumimoji="1" sz="4000" b="1" kern="1200">
          <a:solidFill>
            <a:schemeClr val="tx1">
              <a:lumMod val="85000"/>
              <a:lumOff val="15000"/>
            </a:schemeClr>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png"/><Relationship Id="rId12"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0.jpe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jpeg"/></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chart" Target="../charts/char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5.jpeg"/><Relationship Id="rId5" Type="http://schemas.openxmlformats.org/officeDocument/2006/relationships/image" Target="../media/image44.png"/><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5.jpeg"/><Relationship Id="rId5" Type="http://schemas.openxmlformats.org/officeDocument/2006/relationships/image" Target="../media/image44.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1.xml.rels><?xml version="1.0" encoding="UTF-8" standalone="yes"?>
<Relationships xmlns="http://schemas.openxmlformats.org/package/2006/relationships"><Relationship Id="rId8" Type="http://schemas.openxmlformats.org/officeDocument/2006/relationships/image" Target="../media/image45.jpeg"/><Relationship Id="rId3" Type="http://schemas.openxmlformats.org/officeDocument/2006/relationships/image" Target="../media/image3.jpeg"/><Relationship Id="rId7"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6.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png"/><Relationship Id="rId9" Type="http://schemas.openxmlformats.org/officeDocument/2006/relationships/image" Target="../media/image43.jpeg"/></Relationships>
</file>

<file path=ppt/slides/_rels/slide4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4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4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9.xml.rels><?xml version="1.0" encoding="UTF-8" standalone="yes"?>
<Relationships xmlns="http://schemas.openxmlformats.org/package/2006/relationships"><Relationship Id="rId8" Type="http://schemas.openxmlformats.org/officeDocument/2006/relationships/image" Target="../media/image66.jpeg"/><Relationship Id="rId3" Type="http://schemas.openxmlformats.org/officeDocument/2006/relationships/image" Target="../media/image62.jpeg"/><Relationship Id="rId7" Type="http://schemas.openxmlformats.org/officeDocument/2006/relationships/image" Target="../media/image65.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64.jpeg"/><Relationship Id="rId10" Type="http://schemas.openxmlformats.org/officeDocument/2006/relationships/image" Target="../media/image68.png"/><Relationship Id="rId4" Type="http://schemas.openxmlformats.org/officeDocument/2006/relationships/image" Target="../media/image63.jpeg"/><Relationship Id="rId9" Type="http://schemas.openxmlformats.org/officeDocument/2006/relationships/image" Target="../media/image67.png"/></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2.png"/></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3.jpe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0.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7505" y="1844824"/>
            <a:ext cx="8928990" cy="1470025"/>
          </a:xfrm>
        </p:spPr>
        <p:txBody>
          <a:bodyPr>
            <a:normAutofit/>
          </a:bodyPr>
          <a:lstStyle/>
          <a:p>
            <a:r>
              <a:rPr lang="ja-JP" altLang="en-US" sz="3600"/>
              <a:t>ゲーム理論</a:t>
            </a:r>
            <a:r>
              <a:rPr lang="ja-JP" altLang="en-US" sz="3600" dirty="0"/>
              <a:t>を用いたユーザー特性</a:t>
            </a:r>
            <a:r>
              <a:rPr lang="ja-JP" altLang="en-US" sz="3600"/>
              <a:t>に</a:t>
            </a:r>
            <a:r>
              <a:rPr lang="ja-JP" altLang="en-US" sz="3600" dirty="0"/>
              <a:t>基づくビデオビットレート制御</a:t>
            </a:r>
            <a:endParaRPr lang="ja-JP" altLang="en-US" sz="3600">
              <a:latin typeface="+mj-lt"/>
            </a:endParaRPr>
          </a:p>
        </p:txBody>
      </p:sp>
      <p:sp>
        <p:nvSpPr>
          <p:cNvPr id="3" name="サブタイトル 2"/>
          <p:cNvSpPr>
            <a:spLocks noGrp="1"/>
          </p:cNvSpPr>
          <p:nvPr>
            <p:ph type="subTitle" idx="1"/>
          </p:nvPr>
        </p:nvSpPr>
        <p:spPr/>
        <p:txBody>
          <a:bodyPr/>
          <a:lstStyle/>
          <a:p>
            <a:r>
              <a:rPr lang="en-US" altLang="ja-JP" b="1"/>
              <a:t>AF21014</a:t>
            </a:r>
            <a:r>
              <a:rPr lang="ja-JP" altLang="en-US" b="1"/>
              <a:t>　菊地悠李</a:t>
            </a:r>
            <a:endParaRPr lang="en-US" altLang="ja-JP" b="1"/>
          </a:p>
          <a:p>
            <a:r>
              <a:rPr lang="ja-JP" altLang="en-US" b="1"/>
              <a:t>指導教員　</a:t>
            </a:r>
            <a:r>
              <a:rPr lang="ja-JP" altLang="en-US" b="1" dirty="0">
                <a:solidFill>
                  <a:srgbClr val="4D4D4D"/>
                </a:solidFill>
              </a:rPr>
              <a:t>上岡英史</a:t>
            </a:r>
            <a:endParaRPr lang="en-US" altLang="ja-JP" b="1" dirty="0">
              <a:solidFill>
                <a:srgbClr val="4D4D4D"/>
              </a:solidFill>
            </a:endParaRPr>
          </a:p>
        </p:txBody>
      </p:sp>
      <p:sp>
        <p:nvSpPr>
          <p:cNvPr id="5" name="テキスト ボックス 4"/>
          <p:cNvSpPr txBox="1"/>
          <p:nvPr/>
        </p:nvSpPr>
        <p:spPr>
          <a:xfrm>
            <a:off x="6553377" y="5746566"/>
            <a:ext cx="2339102" cy="954107"/>
          </a:xfrm>
          <a:prstGeom prst="rect">
            <a:avLst/>
          </a:prstGeom>
          <a:noFill/>
        </p:spPr>
        <p:txBody>
          <a:bodyPr wrap="none" rtlCol="0">
            <a:spAutoFit/>
          </a:bodyPr>
          <a:lstStyle/>
          <a:p>
            <a:pPr algn="r"/>
            <a:r>
              <a:rPr lang="ja-JP" altLang="en-US" sz="2800">
                <a:solidFill>
                  <a:srgbClr val="4D4D4D"/>
                </a:solidFill>
              </a:rPr>
              <a:t>芝浦工業大学</a:t>
            </a:r>
            <a:endParaRPr lang="en-US" altLang="ja-JP" sz="2800">
              <a:solidFill>
                <a:srgbClr val="4D4D4D"/>
              </a:solidFill>
            </a:endParaRPr>
          </a:p>
          <a:p>
            <a:pPr algn="r"/>
            <a:r>
              <a:rPr lang="ja-JP" altLang="en-US" sz="2800">
                <a:solidFill>
                  <a:srgbClr val="4D4D4D"/>
                </a:solidFill>
              </a:rPr>
              <a:t>上岡研究室</a:t>
            </a:r>
            <a:endParaRPr lang="en-US" altLang="ja-JP" sz="2800">
              <a:solidFill>
                <a:srgbClr val="4D4D4D"/>
              </a:solidFill>
            </a:endParaRPr>
          </a:p>
        </p:txBody>
      </p:sp>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3217" y="5503539"/>
            <a:ext cx="1440160" cy="1440160"/>
          </a:xfrm>
          <a:prstGeom prst="rect">
            <a:avLst/>
          </a:prstGeom>
        </p:spPr>
      </p:pic>
      <p:pic>
        <p:nvPicPr>
          <p:cNvPr id="4" name="図 3" descr="挿絵 が含まれている画像&#10;&#10;自動的に生成された説明">
            <a:extLst>
              <a:ext uri="{FF2B5EF4-FFF2-40B4-BE49-F238E27FC236}">
                <a16:creationId xmlns:a16="http://schemas.microsoft.com/office/drawing/2014/main" id="{5E5CE9E2-BAB8-C793-60FF-A3B1D84168E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87835" y="12595"/>
            <a:ext cx="1256165" cy="1256165"/>
          </a:xfrm>
          <a:prstGeom prst="rect">
            <a:avLst/>
          </a:prstGeom>
        </p:spPr>
      </p:pic>
    </p:spTree>
    <p:extLst>
      <p:ext uri="{BB962C8B-B14F-4D97-AF65-F5344CB8AC3E}">
        <p14:creationId xmlns:p14="http://schemas.microsoft.com/office/powerpoint/2010/main" val="392756246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A489B3-E940-7443-774E-9D1424DF9427}"/>
              </a:ext>
            </a:extLst>
          </p:cNvPr>
          <p:cNvSpPr>
            <a:spLocks noGrp="1"/>
          </p:cNvSpPr>
          <p:nvPr>
            <p:ph type="title"/>
          </p:nvPr>
        </p:nvSpPr>
        <p:spPr/>
        <p:txBody>
          <a:bodyPr/>
          <a:lstStyle/>
          <a:p>
            <a:r>
              <a:rPr kumimoji="1" lang="ja-JP" altLang="en-US" dirty="0"/>
              <a:t>結果</a:t>
            </a:r>
          </a:p>
        </p:txBody>
      </p:sp>
      <p:sp>
        <p:nvSpPr>
          <p:cNvPr id="5" name="スライド番号プレースホルダー 4">
            <a:extLst>
              <a:ext uri="{FF2B5EF4-FFF2-40B4-BE49-F238E27FC236}">
                <a16:creationId xmlns:a16="http://schemas.microsoft.com/office/drawing/2014/main" id="{929F8B9B-176C-DB58-2237-2CD643B3277D}"/>
              </a:ext>
            </a:extLst>
          </p:cNvPr>
          <p:cNvSpPr>
            <a:spLocks noGrp="1"/>
          </p:cNvSpPr>
          <p:nvPr>
            <p:ph type="sldNum" sz="quarter" idx="12"/>
          </p:nvPr>
        </p:nvSpPr>
        <p:spPr/>
        <p:txBody>
          <a:bodyPr/>
          <a:lstStyle/>
          <a:p>
            <a:fld id="{8B45D110-FD8E-48BD-8825-CDFBF9D22CA3}" type="slidenum">
              <a:rPr kumimoji="1" lang="ja-JP" altLang="en-US" smtClean="0"/>
              <a:pPr/>
              <a:t>9</a:t>
            </a:fld>
            <a:endParaRPr kumimoji="1" lang="ja-JP" altLang="en-US"/>
          </a:p>
        </p:txBody>
      </p:sp>
      <p:sp>
        <p:nvSpPr>
          <p:cNvPr id="7" name="フッター プレースホルダー 3">
            <a:extLst>
              <a:ext uri="{FF2B5EF4-FFF2-40B4-BE49-F238E27FC236}">
                <a16:creationId xmlns:a16="http://schemas.microsoft.com/office/drawing/2014/main" id="{B41958B4-AF20-FBD8-0B9F-1B06B9C68DDA}"/>
              </a:ext>
            </a:extLst>
          </p:cNvPr>
          <p:cNvSpPr txBox="1">
            <a:spLocks/>
          </p:cNvSpPr>
          <p:nvPr/>
        </p:nvSpPr>
        <p:spPr>
          <a:xfrm>
            <a:off x="1695877" y="6492875"/>
            <a:ext cx="5752246" cy="365125"/>
          </a:xfrm>
          <a:prstGeom prst="rect">
            <a:avLst/>
          </a:prstGeom>
        </p:spPr>
        <p:txBody>
          <a:bodyPr vert="horz" lIns="91440" tIns="45720" rIns="91440" bIns="45720" rtlCol="0" anchor="ctr"/>
          <a:lstStyle>
            <a:defPPr>
              <a:defRPr lang="ja-JP"/>
            </a:defPPr>
            <a:lvl1pPr marL="0" algn="ctr" defTabSz="914400" rtl="0" eaLnBrk="1" latinLnBrk="0" hangingPunct="1">
              <a:defRPr kumimoji="1" sz="18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zh-TW" altLang="en-US" dirty="0"/>
              <a:t>卒業研究</a:t>
            </a:r>
            <a:r>
              <a:rPr lang="en-US" altLang="zh-TW" dirty="0"/>
              <a:t>1</a:t>
            </a:r>
            <a:r>
              <a:rPr lang="zh-TW" altLang="en-US" dirty="0"/>
              <a:t>中間発表</a:t>
            </a:r>
            <a:r>
              <a:rPr lang="en-US" altLang="zh-TW" dirty="0"/>
              <a:t>AF21014</a:t>
            </a:r>
            <a:r>
              <a:rPr lang="zh-TW" altLang="en-US" dirty="0"/>
              <a:t>菊地悠李</a:t>
            </a:r>
          </a:p>
        </p:txBody>
      </p:sp>
      <p:pic>
        <p:nvPicPr>
          <p:cNvPr id="14" name="コンテンツ プレースホルダー 13">
            <a:extLst>
              <a:ext uri="{FF2B5EF4-FFF2-40B4-BE49-F238E27FC236}">
                <a16:creationId xmlns:a16="http://schemas.microsoft.com/office/drawing/2014/main" id="{CA7EDBD7-CDF9-1168-D263-32159CCEFA0C}"/>
              </a:ext>
            </a:extLst>
          </p:cNvPr>
          <p:cNvPicPr>
            <a:picLocks noGrp="1" noChangeAspect="1"/>
          </p:cNvPicPr>
          <p:nvPr>
            <p:ph idx="1"/>
          </p:nvPr>
        </p:nvPicPr>
        <p:blipFill>
          <a:blip r:embed="rId3"/>
          <a:stretch>
            <a:fillRect/>
          </a:stretch>
        </p:blipFill>
        <p:spPr>
          <a:xfrm>
            <a:off x="94211" y="2021044"/>
            <a:ext cx="4383577" cy="3638410"/>
          </a:xfrm>
        </p:spPr>
      </p:pic>
      <p:pic>
        <p:nvPicPr>
          <p:cNvPr id="16" name="図 15">
            <a:extLst>
              <a:ext uri="{FF2B5EF4-FFF2-40B4-BE49-F238E27FC236}">
                <a16:creationId xmlns:a16="http://schemas.microsoft.com/office/drawing/2014/main" id="{7D395CBC-CB09-8363-2594-1C7228851491}"/>
              </a:ext>
            </a:extLst>
          </p:cNvPr>
          <p:cNvPicPr>
            <a:picLocks noChangeAspect="1"/>
          </p:cNvPicPr>
          <p:nvPr/>
        </p:nvPicPr>
        <p:blipFill>
          <a:blip r:embed="rId4"/>
          <a:stretch>
            <a:fillRect/>
          </a:stretch>
        </p:blipFill>
        <p:spPr>
          <a:xfrm>
            <a:off x="4527667" y="2021044"/>
            <a:ext cx="4572000" cy="3624901"/>
          </a:xfrm>
          <a:prstGeom prst="rect">
            <a:avLst/>
          </a:prstGeom>
        </p:spPr>
      </p:pic>
      <p:sp>
        <p:nvSpPr>
          <p:cNvPr id="19" name="四角形: 角を丸くする 18">
            <a:extLst>
              <a:ext uri="{FF2B5EF4-FFF2-40B4-BE49-F238E27FC236}">
                <a16:creationId xmlns:a16="http://schemas.microsoft.com/office/drawing/2014/main" id="{FF3C714B-A393-79A8-E773-C56E2FC30375}"/>
              </a:ext>
            </a:extLst>
          </p:cNvPr>
          <p:cNvSpPr/>
          <p:nvPr/>
        </p:nvSpPr>
        <p:spPr>
          <a:xfrm>
            <a:off x="4666211" y="1341117"/>
            <a:ext cx="1867593" cy="476597"/>
          </a:xfrm>
          <a:prstGeom prst="roundRect">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800" dirty="0">
                <a:solidFill>
                  <a:schemeClr val="accent1"/>
                </a:solidFill>
              </a:rPr>
              <a:t>提案手法</a:t>
            </a:r>
          </a:p>
        </p:txBody>
      </p:sp>
      <p:sp>
        <p:nvSpPr>
          <p:cNvPr id="20" name="四角形: 角を丸くする 19">
            <a:extLst>
              <a:ext uri="{FF2B5EF4-FFF2-40B4-BE49-F238E27FC236}">
                <a16:creationId xmlns:a16="http://schemas.microsoft.com/office/drawing/2014/main" id="{45535DDC-A573-72A6-B7D5-1D2E1BC513C7}"/>
              </a:ext>
            </a:extLst>
          </p:cNvPr>
          <p:cNvSpPr/>
          <p:nvPr/>
        </p:nvSpPr>
        <p:spPr>
          <a:xfrm>
            <a:off x="184590" y="1341118"/>
            <a:ext cx="1688544" cy="476597"/>
          </a:xfrm>
          <a:prstGeom prst="roundRect">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800" dirty="0">
                <a:solidFill>
                  <a:schemeClr val="accent1"/>
                </a:solidFill>
              </a:rPr>
              <a:t>既存研究</a:t>
            </a:r>
          </a:p>
        </p:txBody>
      </p:sp>
      <p:sp>
        <p:nvSpPr>
          <p:cNvPr id="3" name="四角形: 角を丸くする 2">
            <a:extLst>
              <a:ext uri="{FF2B5EF4-FFF2-40B4-BE49-F238E27FC236}">
                <a16:creationId xmlns:a16="http://schemas.microsoft.com/office/drawing/2014/main" id="{9FAB45C1-C4BA-770D-F6C5-9C9D39670C75}"/>
              </a:ext>
            </a:extLst>
          </p:cNvPr>
          <p:cNvSpPr/>
          <p:nvPr/>
        </p:nvSpPr>
        <p:spPr>
          <a:xfrm>
            <a:off x="1045029" y="5815990"/>
            <a:ext cx="7358742" cy="663375"/>
          </a:xfrm>
          <a:prstGeom prst="roundRect">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800" dirty="0">
                <a:solidFill>
                  <a:schemeClr val="accent1"/>
                </a:solidFill>
              </a:rPr>
              <a:t>選択されたレートに変化なし</a:t>
            </a:r>
            <a:r>
              <a:rPr lang="ja-JP" altLang="en-US" sz="2800" dirty="0">
                <a:solidFill>
                  <a:schemeClr val="accent1"/>
                </a:solidFill>
              </a:rPr>
              <a:t>→</a:t>
            </a:r>
            <a:r>
              <a:rPr lang="en-US" altLang="ja-JP" sz="2800" dirty="0" err="1">
                <a:solidFill>
                  <a:schemeClr val="accent1"/>
                </a:solidFill>
              </a:rPr>
              <a:t>QoE</a:t>
            </a:r>
            <a:r>
              <a:rPr lang="ja-JP" altLang="en-US" sz="2800" dirty="0">
                <a:solidFill>
                  <a:schemeClr val="accent1"/>
                </a:solidFill>
              </a:rPr>
              <a:t>変化なし</a:t>
            </a:r>
            <a:endParaRPr kumimoji="1" lang="ja-JP" altLang="en-US" sz="2800" dirty="0">
              <a:solidFill>
                <a:schemeClr val="accent1"/>
              </a:solidFill>
            </a:endParaRPr>
          </a:p>
        </p:txBody>
      </p:sp>
    </p:spTree>
    <p:extLst>
      <p:ext uri="{BB962C8B-B14F-4D97-AF65-F5344CB8AC3E}">
        <p14:creationId xmlns:p14="http://schemas.microsoft.com/office/powerpoint/2010/main" val="234738526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F6264C-01AF-D456-B339-A4A1AA6D5D3C}"/>
              </a:ext>
            </a:extLst>
          </p:cNvPr>
          <p:cNvSpPr>
            <a:spLocks noGrp="1"/>
          </p:cNvSpPr>
          <p:nvPr>
            <p:ph type="title"/>
          </p:nvPr>
        </p:nvSpPr>
        <p:spPr/>
        <p:txBody>
          <a:bodyPr/>
          <a:lstStyle/>
          <a:p>
            <a:r>
              <a:rPr kumimoji="1" lang="ja-JP" altLang="en-US" dirty="0"/>
              <a:t>考察</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41F8D8D-7515-BF20-28CE-3D81CD7F6405}"/>
                  </a:ext>
                </a:extLst>
              </p:cNvPr>
              <p:cNvSpPr>
                <a:spLocks noGrp="1"/>
              </p:cNvSpPr>
              <p:nvPr>
                <p:ph idx="1"/>
              </p:nvPr>
            </p:nvSpPr>
            <p:spPr>
              <a:xfrm>
                <a:off x="166963" y="1062447"/>
                <a:ext cx="8879877" cy="5329644"/>
              </a:xfrm>
            </p:spPr>
            <p:txBody>
              <a:bodyPr>
                <a:normAutofit lnSpcReduction="10000"/>
              </a:bodyPr>
              <a:lstStyle/>
              <a:p>
                <a:r>
                  <a:rPr kumimoji="1" lang="ja-JP" altLang="en-US" dirty="0"/>
                  <a:t>最適レート導出</a:t>
                </a:r>
                <a:endParaRPr kumimoji="1" lang="en-US" altLang="ja-JP" dirty="0"/>
              </a:p>
              <a:p>
                <a:endParaRPr lang="en-US" altLang="ja-JP" dirty="0"/>
              </a:p>
              <a:p>
                <a:pPr marL="0" indent="0">
                  <a:buNone/>
                </a:pPr>
                <a:endParaRPr lang="en-US" altLang="ja-JP" dirty="0"/>
              </a:p>
              <a:p>
                <a:pPr marL="0" indent="0">
                  <a:buNone/>
                </a:pPr>
                <a:endParaRPr lang="en-US" altLang="ja-JP" sz="1800" dirty="0"/>
              </a:p>
              <a:p>
                <a:pPr marL="0" indent="0">
                  <a:buNone/>
                </a:pPr>
                <a:r>
                  <a:rPr lang="ja-JP" altLang="en-US" sz="2800" dirty="0"/>
                  <a:t>　　　</a:t>
                </a:r>
                <a:r>
                  <a:rPr lang="ja-JP" altLang="en-US" sz="2400" dirty="0"/>
                  <a:t>選択可能レート　</a:t>
                </a:r>
                <a:r>
                  <a:rPr lang="en-US" altLang="ja-JP" sz="2400" dirty="0"/>
                  <a:t>0.1 Mbps ~ 6.0 Mbps</a:t>
                </a:r>
              </a:p>
              <a:p>
                <a:pPr marL="0" indent="0">
                  <a:buNone/>
                </a:pPr>
                <a:endParaRPr lang="en-US" altLang="ja-JP" sz="2400" dirty="0"/>
              </a:p>
              <a:p>
                <a:pPr marL="0" indent="0">
                  <a:buNone/>
                </a:pPr>
                <a:r>
                  <a:rPr lang="ja-JP" altLang="en-US" sz="2800" dirty="0"/>
                  <a:t>好み係数</a:t>
                </a:r>
                <a14:m>
                  <m:oMath xmlns:m="http://schemas.openxmlformats.org/officeDocument/2006/math">
                    <m:sSub>
                      <m:sSubPr>
                        <m:ctrlPr>
                          <a:rPr lang="en-US" altLang="ja-JP" sz="2800" i="1" smtClean="0">
                            <a:solidFill>
                              <a:schemeClr val="accent2"/>
                            </a:solidFill>
                            <a:latin typeface="Cambria Math" panose="02040503050406030204" pitchFamily="18" charset="0"/>
                          </a:rPr>
                        </m:ctrlPr>
                      </m:sSubPr>
                      <m:e>
                        <m:r>
                          <a:rPr lang="en-US" altLang="ja-JP" sz="2800" b="0" i="1">
                            <a:solidFill>
                              <a:schemeClr val="accent2"/>
                            </a:solidFill>
                            <a:latin typeface="Cambria Math" panose="02040503050406030204" pitchFamily="18" charset="0"/>
                          </a:rPr>
                          <m:t>𝑡</m:t>
                        </m:r>
                      </m:e>
                      <m:sub>
                        <m:r>
                          <a:rPr lang="en-US" altLang="ja-JP" sz="2800" b="0" i="1">
                            <a:solidFill>
                              <a:schemeClr val="accent2"/>
                            </a:solidFill>
                            <a:latin typeface="Cambria Math" panose="02040503050406030204" pitchFamily="18" charset="0"/>
                          </a:rPr>
                          <m:t>𝑖</m:t>
                        </m:r>
                      </m:sub>
                    </m:sSub>
                  </m:oMath>
                </a14:m>
                <a:r>
                  <a:rPr lang="ja-JP" altLang="en-US" sz="2800" dirty="0"/>
                  <a:t>を変化→選択されるレートに影響なし</a:t>
                </a:r>
                <a:endParaRPr lang="en-US" altLang="ja-JP" sz="2800" dirty="0"/>
              </a:p>
              <a:p>
                <a:pPr marL="0" indent="0">
                  <a:buNone/>
                </a:pPr>
                <a:endParaRPr lang="en-US" altLang="ja-JP" sz="2800" dirty="0"/>
              </a:p>
              <a:p>
                <a:pPr marL="0" indent="0">
                  <a:buNone/>
                </a:pPr>
                <a:endParaRPr lang="en-US" altLang="ja-JP" sz="2400" dirty="0"/>
              </a:p>
              <a:p>
                <a:pPr marL="0" indent="0">
                  <a:buNone/>
                </a:pPr>
                <a:r>
                  <a:rPr lang="en-US" altLang="ja-JP" sz="2400" dirty="0"/>
                  <a:t> </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C41F8D8D-7515-BF20-28CE-3D81CD7F6405}"/>
                  </a:ext>
                </a:extLst>
              </p:cNvPr>
              <p:cNvSpPr>
                <a:spLocks noGrp="1" noRot="1" noChangeAspect="1" noMove="1" noResize="1" noEditPoints="1" noAdjustHandles="1" noChangeArrowheads="1" noChangeShapeType="1" noTextEdit="1"/>
              </p:cNvSpPr>
              <p:nvPr>
                <p:ph idx="1"/>
              </p:nvPr>
            </p:nvSpPr>
            <p:spPr>
              <a:xfrm>
                <a:off x="166963" y="1062447"/>
                <a:ext cx="8879877" cy="5329644"/>
              </a:xfrm>
              <a:blipFill>
                <a:blip r:embed="rId3"/>
                <a:stretch>
                  <a:fillRect l="-1510" t="-2743"/>
                </a:stretch>
              </a:blipFill>
            </p:spPr>
            <p:txBody>
              <a:bodyPr/>
              <a:lstStyle/>
              <a:p>
                <a:r>
                  <a:rPr lang="en-US">
                    <a:noFill/>
                  </a:rPr>
                  <a:t> </a:t>
                </a:r>
              </a:p>
            </p:txBody>
          </p:sp>
        </mc:Fallback>
      </mc:AlternateContent>
      <p:sp>
        <p:nvSpPr>
          <p:cNvPr id="4" name="フッター プレースホルダー 3">
            <a:extLst>
              <a:ext uri="{FF2B5EF4-FFF2-40B4-BE49-F238E27FC236}">
                <a16:creationId xmlns:a16="http://schemas.microsoft.com/office/drawing/2014/main" id="{ABFEF55C-6F3C-34E7-9113-543BF9539391}"/>
              </a:ext>
            </a:extLst>
          </p:cNvPr>
          <p:cNvSpPr>
            <a:spLocks noGrp="1"/>
          </p:cNvSpPr>
          <p:nvPr>
            <p:ph type="ftr" sz="quarter" idx="11"/>
          </p:nvPr>
        </p:nvSpPr>
        <p:spPr/>
        <p:txBody>
          <a:bodyPr/>
          <a:lstStyle/>
          <a:p>
            <a:r>
              <a:rPr lang="zh-TW" altLang="en-US" dirty="0"/>
              <a:t>卒業研究</a:t>
            </a:r>
            <a:r>
              <a:rPr lang="en-US" altLang="zh-TW" dirty="0"/>
              <a:t>1</a:t>
            </a:r>
            <a:r>
              <a:rPr lang="zh-TW" altLang="en-US" dirty="0"/>
              <a:t>中間発表</a:t>
            </a:r>
            <a:r>
              <a:rPr lang="en-US" altLang="zh-TW" dirty="0"/>
              <a:t>AF21014</a:t>
            </a:r>
            <a:r>
              <a:rPr lang="zh-TW" altLang="en-US" dirty="0"/>
              <a:t>菊地悠李</a:t>
            </a:r>
          </a:p>
        </p:txBody>
      </p:sp>
      <p:sp>
        <p:nvSpPr>
          <p:cNvPr id="5" name="スライド番号プレースホルダー 4">
            <a:extLst>
              <a:ext uri="{FF2B5EF4-FFF2-40B4-BE49-F238E27FC236}">
                <a16:creationId xmlns:a16="http://schemas.microsoft.com/office/drawing/2014/main" id="{FEEF41BD-69BE-FB5B-9186-695168D19EBB}"/>
              </a:ext>
            </a:extLst>
          </p:cNvPr>
          <p:cNvSpPr>
            <a:spLocks noGrp="1"/>
          </p:cNvSpPr>
          <p:nvPr>
            <p:ph type="sldNum" sz="quarter" idx="12"/>
          </p:nvPr>
        </p:nvSpPr>
        <p:spPr/>
        <p:txBody>
          <a:bodyPr/>
          <a:lstStyle/>
          <a:p>
            <a:fld id="{8B45D110-FD8E-48BD-8825-CDFBF9D22CA3}" type="slidenum">
              <a:rPr kumimoji="1" lang="ja-JP" altLang="en-US" smtClean="0"/>
              <a:pPr/>
              <a:t>10</a:t>
            </a:fld>
            <a:endParaRPr kumimoji="1" lang="ja-JP" altLang="en-US"/>
          </a:p>
        </p:txBody>
      </p:sp>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B12B5F87-2297-A0CA-D127-028BACE297CB}"/>
                  </a:ext>
                </a:extLst>
              </p:cNvPr>
              <p:cNvSpPr/>
              <p:nvPr/>
            </p:nvSpPr>
            <p:spPr>
              <a:xfrm>
                <a:off x="166963" y="1636355"/>
                <a:ext cx="8810073" cy="851889"/>
              </a:xfrm>
              <a:prstGeom prst="rect">
                <a:avLst/>
              </a:prstGeom>
              <a:no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r>
                  <a:rPr lang="ja-JP" altLang="en-US" sz="2400" dirty="0">
                    <a:solidFill>
                      <a:srgbClr val="4D4D4D"/>
                    </a:solidFill>
                    <a:latin typeface="Cambria Math" panose="02040503050406030204" pitchFamily="18" charset="0"/>
                  </a:rPr>
                  <a:t>利得関数</a:t>
                </a:r>
                <a:endParaRPr lang="en-US" altLang="ja-JP" sz="2400" dirty="0">
                  <a:solidFill>
                    <a:srgbClr val="4D4D4D"/>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sz="2400" i="1" smtClean="0">
                              <a:solidFill>
                                <a:srgbClr val="4D4D4D"/>
                              </a:solidFill>
                              <a:latin typeface="Cambria Math" panose="02040503050406030204" pitchFamily="18" charset="0"/>
                            </a:rPr>
                          </m:ctrlPr>
                        </m:sSubPr>
                        <m:e>
                          <m:r>
                            <a:rPr lang="en-US" altLang="ja-JP" sz="2400" i="1">
                              <a:solidFill>
                                <a:srgbClr val="4D4D4D"/>
                              </a:solidFill>
                              <a:latin typeface="Cambria Math" panose="02040503050406030204" pitchFamily="18" charset="0"/>
                            </a:rPr>
                            <m:t>𝑓</m:t>
                          </m:r>
                        </m:e>
                        <m:sub>
                          <m:r>
                            <a:rPr lang="en-US" altLang="ja-JP" sz="2400" i="1">
                              <a:solidFill>
                                <a:srgbClr val="4D4D4D"/>
                              </a:solidFill>
                              <a:latin typeface="Cambria Math" panose="02040503050406030204" pitchFamily="18" charset="0"/>
                            </a:rPr>
                            <m:t>𝑖</m:t>
                          </m:r>
                        </m:sub>
                      </m:sSub>
                      <m:d>
                        <m:dPr>
                          <m:ctrlPr>
                            <a:rPr lang="en-US" altLang="ja-JP" sz="2400" b="0" i="1" smtClean="0">
                              <a:solidFill>
                                <a:srgbClr val="4D4D4D"/>
                              </a:solidFill>
                              <a:latin typeface="Cambria Math" panose="02040503050406030204" pitchFamily="18" charset="0"/>
                            </a:rPr>
                          </m:ctrlPr>
                        </m:dPr>
                        <m:e>
                          <m:sSub>
                            <m:sSubPr>
                              <m:ctrlPr>
                                <a:rPr lang="en-US" altLang="ja-JP" sz="2400" b="0" i="1" smtClean="0">
                                  <a:solidFill>
                                    <a:srgbClr val="4D4D4D"/>
                                  </a:solidFill>
                                  <a:latin typeface="Cambria Math" panose="02040503050406030204" pitchFamily="18" charset="0"/>
                                </a:rPr>
                              </m:ctrlPr>
                            </m:sSubPr>
                            <m:e>
                              <m:r>
                                <a:rPr lang="en-US" altLang="ja-JP" sz="2400" b="0" i="1" smtClean="0">
                                  <a:solidFill>
                                    <a:srgbClr val="4D4D4D"/>
                                  </a:solidFill>
                                  <a:latin typeface="Cambria Math" panose="02040503050406030204" pitchFamily="18" charset="0"/>
                                </a:rPr>
                                <m:t>𝑟</m:t>
                              </m:r>
                            </m:e>
                            <m:sub>
                              <m:r>
                                <a:rPr lang="en-US" altLang="ja-JP" sz="2400" b="0" i="1" smtClean="0">
                                  <a:solidFill>
                                    <a:srgbClr val="4D4D4D"/>
                                  </a:solidFill>
                                  <a:latin typeface="Cambria Math" panose="02040503050406030204" pitchFamily="18" charset="0"/>
                                </a:rPr>
                                <m:t>𝑖</m:t>
                              </m:r>
                              <m:r>
                                <a:rPr lang="en-US" altLang="ja-JP" sz="2400" b="0" i="1" smtClean="0">
                                  <a:solidFill>
                                    <a:srgbClr val="4D4D4D"/>
                                  </a:solidFill>
                                  <a:latin typeface="Cambria Math" panose="02040503050406030204" pitchFamily="18" charset="0"/>
                                </a:rPr>
                                <m:t>,</m:t>
                              </m:r>
                              <m:r>
                                <a:rPr lang="en-US" altLang="ja-JP" sz="2400" b="0" i="1" smtClean="0">
                                  <a:solidFill>
                                    <a:srgbClr val="4D4D4D"/>
                                  </a:solidFill>
                                  <a:latin typeface="Cambria Math" panose="02040503050406030204" pitchFamily="18" charset="0"/>
                                </a:rPr>
                                <m:t>𝑘</m:t>
                              </m:r>
                            </m:sub>
                          </m:sSub>
                          <m:r>
                            <a:rPr lang="en-US" altLang="ja-JP" sz="2400" b="0" i="1" smtClean="0">
                              <a:solidFill>
                                <a:srgbClr val="4D4D4D"/>
                              </a:solidFill>
                              <a:latin typeface="Cambria Math" panose="02040503050406030204" pitchFamily="18" charset="0"/>
                            </a:rPr>
                            <m:t>,</m:t>
                          </m:r>
                          <m:sSub>
                            <m:sSubPr>
                              <m:ctrlPr>
                                <a:rPr lang="en-US" altLang="ja-JP" sz="2400" i="1" dirty="0" smtClean="0">
                                  <a:solidFill>
                                    <a:srgbClr val="4D4D4D"/>
                                  </a:solidFill>
                                  <a:latin typeface="Cambria Math" panose="02040503050406030204" pitchFamily="18" charset="0"/>
                                </a:rPr>
                              </m:ctrlPr>
                            </m:sSubPr>
                            <m:e>
                              <m:r>
                                <a:rPr lang="ja-JP" altLang="en-US" sz="2400" i="1" dirty="0">
                                  <a:solidFill>
                                    <a:srgbClr val="4D4D4D"/>
                                  </a:solidFill>
                                  <a:latin typeface="Cambria Math" panose="02040503050406030204" pitchFamily="18" charset="0"/>
                                </a:rPr>
                                <m:t>𝕣</m:t>
                              </m:r>
                            </m:e>
                            <m:sub>
                              <m:r>
                                <a:rPr lang="en-US" altLang="ja-JP" sz="2400" b="0" i="1" dirty="0" smtClean="0">
                                  <a:solidFill>
                                    <a:srgbClr val="4D4D4D"/>
                                  </a:solidFill>
                                  <a:latin typeface="Cambria Math" panose="02040503050406030204" pitchFamily="18" charset="0"/>
                                </a:rPr>
                                <m:t>−</m:t>
                              </m:r>
                              <m:r>
                                <a:rPr lang="en-US" altLang="ja-JP" sz="2400" i="1" dirty="0">
                                  <a:solidFill>
                                    <a:srgbClr val="4D4D4D"/>
                                  </a:solidFill>
                                  <a:latin typeface="Cambria Math" panose="02040503050406030204" pitchFamily="18" charset="0"/>
                                </a:rPr>
                                <m:t>𝑖</m:t>
                              </m:r>
                              <m:r>
                                <a:rPr lang="en-US" altLang="ja-JP" sz="2400" i="1" dirty="0">
                                  <a:solidFill>
                                    <a:srgbClr val="4D4D4D"/>
                                  </a:solidFill>
                                  <a:latin typeface="Cambria Math" panose="02040503050406030204" pitchFamily="18" charset="0"/>
                                </a:rPr>
                                <m:t>,</m:t>
                              </m:r>
                              <m:r>
                                <a:rPr lang="en-US" altLang="ja-JP" sz="2400" i="1" dirty="0">
                                  <a:solidFill>
                                    <a:srgbClr val="4D4D4D"/>
                                  </a:solidFill>
                                  <a:latin typeface="Cambria Math" panose="02040503050406030204" pitchFamily="18" charset="0"/>
                                </a:rPr>
                                <m:t>𝑘</m:t>
                              </m:r>
                            </m:sub>
                          </m:sSub>
                        </m:e>
                      </m:d>
                      <m:r>
                        <a:rPr lang="en-US" altLang="ja-JP" sz="2400" i="1">
                          <a:solidFill>
                            <a:srgbClr val="4D4D4D"/>
                          </a:solidFill>
                          <a:latin typeface="Cambria Math" panose="02040503050406030204" pitchFamily="18" charset="0"/>
                        </a:rPr>
                        <m:t>=</m:t>
                      </m:r>
                      <m:sSub>
                        <m:sSubPr>
                          <m:ctrlPr>
                            <a:rPr lang="en-US" altLang="ja-JP" sz="2400" i="1" smtClean="0">
                              <a:solidFill>
                                <a:schemeClr val="accent2"/>
                              </a:solidFill>
                              <a:latin typeface="Cambria Math" panose="02040503050406030204" pitchFamily="18" charset="0"/>
                            </a:rPr>
                          </m:ctrlPr>
                        </m:sSubPr>
                        <m:e>
                          <m:r>
                            <a:rPr lang="en-US" altLang="ja-JP" sz="2400" b="0" i="1">
                              <a:solidFill>
                                <a:schemeClr val="accent2"/>
                              </a:solidFill>
                              <a:latin typeface="Cambria Math" panose="02040503050406030204" pitchFamily="18" charset="0"/>
                            </a:rPr>
                            <m:t>𝑡</m:t>
                          </m:r>
                        </m:e>
                        <m:sub>
                          <m:r>
                            <a:rPr lang="en-US" altLang="ja-JP" sz="2400" b="0" i="1">
                              <a:solidFill>
                                <a:schemeClr val="accent2"/>
                              </a:solidFill>
                              <a:latin typeface="Cambria Math" panose="02040503050406030204" pitchFamily="18" charset="0"/>
                            </a:rPr>
                            <m:t>𝑖</m:t>
                          </m:r>
                        </m:sub>
                      </m:sSub>
                      <m:r>
                        <a:rPr lang="en-US" altLang="ja-JP" sz="2400" i="1" smtClean="0">
                          <a:solidFill>
                            <a:srgbClr val="4D4D4D"/>
                          </a:solidFill>
                          <a:latin typeface="Cambria Math" panose="02040503050406030204" pitchFamily="18" charset="0"/>
                          <a:ea typeface="Cambria Math" panose="02040503050406030204" pitchFamily="18" charset="0"/>
                        </a:rPr>
                        <m:t>∙</m:t>
                      </m:r>
                      <m:sSub>
                        <m:sSubPr>
                          <m:ctrlPr>
                            <a:rPr lang="en-US" altLang="ja-JP" sz="2400" i="1">
                              <a:solidFill>
                                <a:srgbClr val="4D4D4D"/>
                              </a:solidFill>
                              <a:latin typeface="Cambria Math" panose="02040503050406030204" pitchFamily="18" charset="0"/>
                            </a:rPr>
                          </m:ctrlPr>
                        </m:sSubPr>
                        <m:e>
                          <m:r>
                            <a:rPr lang="en-US" altLang="ja-JP" sz="2400" i="1">
                              <a:solidFill>
                                <a:srgbClr val="4D4D4D"/>
                              </a:solidFill>
                              <a:latin typeface="Cambria Math" panose="02040503050406030204" pitchFamily="18" charset="0"/>
                            </a:rPr>
                            <m:t>𝑓</m:t>
                          </m:r>
                        </m:e>
                        <m:sub>
                          <m:r>
                            <m:rPr>
                              <m:sty m:val="p"/>
                            </m:rPr>
                            <a:rPr lang="en-US" altLang="ja-JP" sz="2400" i="0">
                              <a:solidFill>
                                <a:srgbClr val="4D4D4D"/>
                              </a:solidFill>
                              <a:latin typeface="Cambria Math" panose="02040503050406030204" pitchFamily="18" charset="0"/>
                            </a:rPr>
                            <m:t>quality</m:t>
                          </m:r>
                        </m:sub>
                      </m:sSub>
                      <m:d>
                        <m:dPr>
                          <m:ctrlPr>
                            <a:rPr lang="en-US" altLang="ja-JP" sz="2400" i="1">
                              <a:solidFill>
                                <a:srgbClr val="4D4D4D"/>
                              </a:solidFill>
                              <a:latin typeface="Cambria Math" panose="02040503050406030204" pitchFamily="18" charset="0"/>
                            </a:rPr>
                          </m:ctrlPr>
                        </m:dPr>
                        <m:e>
                          <m:sSub>
                            <m:sSubPr>
                              <m:ctrlPr>
                                <a:rPr lang="en-US" altLang="ja-JP" sz="2400" i="1">
                                  <a:solidFill>
                                    <a:srgbClr val="4D4D4D"/>
                                  </a:solidFill>
                                  <a:latin typeface="Cambria Math" panose="02040503050406030204" pitchFamily="18" charset="0"/>
                                </a:rPr>
                              </m:ctrlPr>
                            </m:sSubPr>
                            <m:e>
                              <m:r>
                                <a:rPr lang="en-US" altLang="ja-JP" sz="2400" i="1">
                                  <a:solidFill>
                                    <a:srgbClr val="4D4D4D"/>
                                  </a:solidFill>
                                  <a:latin typeface="Cambria Math" panose="02040503050406030204" pitchFamily="18" charset="0"/>
                                </a:rPr>
                                <m:t>𝑟</m:t>
                              </m:r>
                            </m:e>
                            <m:sub>
                              <m:r>
                                <a:rPr lang="en-US" altLang="ja-JP" sz="2400" i="1">
                                  <a:solidFill>
                                    <a:srgbClr val="4D4D4D"/>
                                  </a:solidFill>
                                  <a:latin typeface="Cambria Math" panose="02040503050406030204" pitchFamily="18" charset="0"/>
                                </a:rPr>
                                <m:t>𝑖</m:t>
                              </m:r>
                              <m:r>
                                <a:rPr lang="en-US" altLang="ja-JP" sz="2400" i="1">
                                  <a:solidFill>
                                    <a:srgbClr val="4D4D4D"/>
                                  </a:solidFill>
                                  <a:latin typeface="Cambria Math" panose="02040503050406030204" pitchFamily="18" charset="0"/>
                                </a:rPr>
                                <m:t>,</m:t>
                              </m:r>
                              <m:r>
                                <a:rPr lang="en-US" altLang="ja-JP" sz="2400" i="1">
                                  <a:solidFill>
                                    <a:srgbClr val="4D4D4D"/>
                                  </a:solidFill>
                                  <a:latin typeface="Cambria Math" panose="02040503050406030204" pitchFamily="18" charset="0"/>
                                </a:rPr>
                                <m:t>𝑘</m:t>
                              </m:r>
                            </m:sub>
                          </m:sSub>
                        </m:e>
                      </m:d>
                      <m:r>
                        <a:rPr lang="en-US" altLang="ja-JP" sz="2400" i="1">
                          <a:solidFill>
                            <a:srgbClr val="4D4D4D"/>
                          </a:solidFill>
                          <a:latin typeface="Cambria Math" panose="02040503050406030204" pitchFamily="18" charset="0"/>
                        </a:rPr>
                        <m:t>+</m:t>
                      </m:r>
                      <m:r>
                        <a:rPr lang="ja-JP" altLang="en-US" sz="2400" i="1">
                          <a:solidFill>
                            <a:srgbClr val="4D4D4D"/>
                          </a:solidFill>
                          <a:latin typeface="Cambria Math" panose="02040503050406030204" pitchFamily="18" charset="0"/>
                        </a:rPr>
                        <m:t>𝜇</m:t>
                      </m:r>
                      <m:r>
                        <a:rPr lang="en-US" altLang="ja-JP" sz="2400" i="1">
                          <a:solidFill>
                            <a:srgbClr val="4D4D4D"/>
                          </a:solidFill>
                          <a:latin typeface="Cambria Math" panose="02040503050406030204" pitchFamily="18" charset="0"/>
                          <a:ea typeface="Cambria Math" panose="02040503050406030204" pitchFamily="18" charset="0"/>
                        </a:rPr>
                        <m:t>∙</m:t>
                      </m:r>
                      <m:sSub>
                        <m:sSubPr>
                          <m:ctrlPr>
                            <a:rPr lang="en-US" altLang="ja-JP" sz="2400" b="0" i="1" smtClean="0">
                              <a:solidFill>
                                <a:srgbClr val="4D4D4D"/>
                              </a:solidFill>
                              <a:latin typeface="Cambria Math" panose="02040503050406030204" pitchFamily="18" charset="0"/>
                            </a:rPr>
                          </m:ctrlPr>
                        </m:sSubPr>
                        <m:e>
                          <m:r>
                            <a:rPr lang="en-US" altLang="ja-JP" sz="2400" b="0" i="1" smtClean="0">
                              <a:solidFill>
                                <a:srgbClr val="4D4D4D"/>
                              </a:solidFill>
                              <a:latin typeface="Cambria Math" panose="02040503050406030204" pitchFamily="18" charset="0"/>
                            </a:rPr>
                            <m:t>𝑓</m:t>
                          </m:r>
                        </m:e>
                        <m:sub>
                          <m:r>
                            <m:rPr>
                              <m:sty m:val="p"/>
                            </m:rPr>
                            <a:rPr lang="en-US" altLang="ja-JP" sz="2400" b="0" i="0" smtClean="0">
                              <a:solidFill>
                                <a:srgbClr val="4D4D4D"/>
                              </a:solidFill>
                              <a:latin typeface="Cambria Math" panose="02040503050406030204" pitchFamily="18" charset="0"/>
                            </a:rPr>
                            <m:t>buffer</m:t>
                          </m:r>
                        </m:sub>
                      </m:sSub>
                      <m:r>
                        <a:rPr lang="en-US" altLang="ja-JP" sz="2400" b="0" i="1" smtClean="0">
                          <a:solidFill>
                            <a:srgbClr val="4D4D4D"/>
                          </a:solidFill>
                          <a:latin typeface="Cambria Math" panose="02040503050406030204" pitchFamily="18" charset="0"/>
                        </a:rPr>
                        <m:t>(</m:t>
                      </m:r>
                      <m:sSub>
                        <m:sSubPr>
                          <m:ctrlPr>
                            <a:rPr lang="en-US" altLang="ja-JP" sz="2400" i="1" dirty="0" smtClean="0">
                              <a:solidFill>
                                <a:srgbClr val="4D4D4D"/>
                              </a:solidFill>
                              <a:latin typeface="Cambria Math" panose="02040503050406030204" pitchFamily="18" charset="0"/>
                            </a:rPr>
                          </m:ctrlPr>
                        </m:sSubPr>
                        <m:e>
                          <m:r>
                            <a:rPr lang="ja-JP" altLang="en-US" sz="2400" i="1" dirty="0" smtClean="0">
                              <a:solidFill>
                                <a:srgbClr val="4D4D4D"/>
                              </a:solidFill>
                              <a:latin typeface="Cambria Math" panose="02040503050406030204" pitchFamily="18" charset="0"/>
                            </a:rPr>
                            <m:t>𝕣</m:t>
                          </m:r>
                        </m:e>
                        <m:sub>
                          <m:r>
                            <a:rPr lang="en-US" altLang="ja-JP" sz="2400" b="0" i="1" dirty="0" smtClean="0">
                              <a:solidFill>
                                <a:srgbClr val="4D4D4D"/>
                              </a:solidFill>
                              <a:latin typeface="Cambria Math" panose="02040503050406030204" pitchFamily="18" charset="0"/>
                            </a:rPr>
                            <m:t>𝑘</m:t>
                          </m:r>
                        </m:sub>
                      </m:sSub>
                      <m:r>
                        <a:rPr lang="en-US" altLang="ja-JP" sz="2400" b="0" i="1" smtClean="0">
                          <a:solidFill>
                            <a:srgbClr val="4D4D4D"/>
                          </a:solidFill>
                          <a:latin typeface="Cambria Math" panose="02040503050406030204" pitchFamily="18" charset="0"/>
                        </a:rPr>
                        <m:t>)</m:t>
                      </m:r>
                      <m:r>
                        <a:rPr lang="en-US" altLang="ja-JP" sz="2400" i="1">
                          <a:solidFill>
                            <a:srgbClr val="4D4D4D"/>
                          </a:solidFill>
                          <a:latin typeface="Cambria Math" panose="02040503050406030204" pitchFamily="18" charset="0"/>
                        </a:rPr>
                        <m:t>+</m:t>
                      </m:r>
                      <m:sSub>
                        <m:sSubPr>
                          <m:ctrlPr>
                            <a:rPr lang="en-US" altLang="ja-JP" sz="2400" i="1" smtClean="0">
                              <a:solidFill>
                                <a:srgbClr val="4D4D4D"/>
                              </a:solidFill>
                              <a:latin typeface="Cambria Math" panose="02040503050406030204" pitchFamily="18" charset="0"/>
                            </a:rPr>
                          </m:ctrlPr>
                        </m:sSubPr>
                        <m:e>
                          <m:r>
                            <a:rPr lang="ja-JP" altLang="en-US" sz="2400" i="1">
                              <a:solidFill>
                                <a:srgbClr val="4D4D4D"/>
                              </a:solidFill>
                              <a:latin typeface="Cambria Math" panose="02040503050406030204" pitchFamily="18" charset="0"/>
                            </a:rPr>
                            <m:t>𝛾</m:t>
                          </m:r>
                        </m:e>
                        <m:sub>
                          <m:r>
                            <a:rPr lang="en-US" altLang="ja-JP" sz="2400" b="0" i="1" smtClean="0">
                              <a:solidFill>
                                <a:srgbClr val="4D4D4D"/>
                              </a:solidFill>
                              <a:latin typeface="Cambria Math" panose="02040503050406030204" pitchFamily="18" charset="0"/>
                            </a:rPr>
                            <m:t>𝑖</m:t>
                          </m:r>
                        </m:sub>
                      </m:sSub>
                      <m:r>
                        <a:rPr lang="en-US" altLang="ja-JP" sz="2400" i="1">
                          <a:solidFill>
                            <a:srgbClr val="4D4D4D"/>
                          </a:solidFill>
                          <a:latin typeface="Cambria Math" panose="02040503050406030204" pitchFamily="18" charset="0"/>
                          <a:ea typeface="Cambria Math" panose="02040503050406030204" pitchFamily="18" charset="0"/>
                        </a:rPr>
                        <m:t>∙</m:t>
                      </m:r>
                      <m:sSub>
                        <m:sSubPr>
                          <m:ctrlPr>
                            <a:rPr lang="en-US" altLang="ja-JP" sz="2400" i="1" smtClean="0">
                              <a:solidFill>
                                <a:srgbClr val="4D4D4D"/>
                              </a:solidFill>
                              <a:latin typeface="Cambria Math" panose="02040503050406030204" pitchFamily="18" charset="0"/>
                            </a:rPr>
                          </m:ctrlPr>
                        </m:sSubPr>
                        <m:e>
                          <m:r>
                            <a:rPr lang="en-US" altLang="ja-JP" sz="2400" i="1">
                              <a:solidFill>
                                <a:srgbClr val="4D4D4D"/>
                              </a:solidFill>
                              <a:latin typeface="Cambria Math" panose="02040503050406030204" pitchFamily="18" charset="0"/>
                            </a:rPr>
                            <m:t>𝑓</m:t>
                          </m:r>
                        </m:e>
                        <m:sub>
                          <m:r>
                            <m:rPr>
                              <m:sty m:val="p"/>
                            </m:rPr>
                            <a:rPr lang="en-US" altLang="ja-JP" sz="2400" b="0" i="0" smtClean="0">
                              <a:solidFill>
                                <a:srgbClr val="4D4D4D"/>
                              </a:solidFill>
                              <a:latin typeface="Cambria Math" panose="02040503050406030204" pitchFamily="18" charset="0"/>
                            </a:rPr>
                            <m:t>stability</m:t>
                          </m:r>
                        </m:sub>
                      </m:sSub>
                      <m:d>
                        <m:dPr>
                          <m:ctrlPr>
                            <a:rPr lang="en-US" altLang="ja-JP" sz="2400" i="1" smtClean="0">
                              <a:solidFill>
                                <a:srgbClr val="4D4D4D"/>
                              </a:solidFill>
                              <a:latin typeface="Cambria Math" panose="02040503050406030204" pitchFamily="18" charset="0"/>
                            </a:rPr>
                          </m:ctrlPr>
                        </m:dPr>
                        <m:e>
                          <m:sSub>
                            <m:sSubPr>
                              <m:ctrlPr>
                                <a:rPr lang="en-US" altLang="ja-JP" sz="2400" i="1">
                                  <a:solidFill>
                                    <a:srgbClr val="4D4D4D"/>
                                  </a:solidFill>
                                  <a:latin typeface="Cambria Math" panose="02040503050406030204" pitchFamily="18" charset="0"/>
                                </a:rPr>
                              </m:ctrlPr>
                            </m:sSubPr>
                            <m:e>
                              <m:r>
                                <a:rPr lang="en-US" altLang="ja-JP" sz="2400" i="1">
                                  <a:solidFill>
                                    <a:srgbClr val="4D4D4D"/>
                                  </a:solidFill>
                                  <a:latin typeface="Cambria Math" panose="02040503050406030204" pitchFamily="18" charset="0"/>
                                </a:rPr>
                                <m:t>𝑟</m:t>
                              </m:r>
                            </m:e>
                            <m:sub>
                              <m:r>
                                <a:rPr lang="en-US" altLang="ja-JP" sz="2400" i="1">
                                  <a:solidFill>
                                    <a:srgbClr val="4D4D4D"/>
                                  </a:solidFill>
                                  <a:latin typeface="Cambria Math" panose="02040503050406030204" pitchFamily="18" charset="0"/>
                                </a:rPr>
                                <m:t>𝑖</m:t>
                              </m:r>
                              <m:r>
                                <a:rPr lang="en-US" altLang="ja-JP" sz="2400" i="1">
                                  <a:solidFill>
                                    <a:srgbClr val="4D4D4D"/>
                                  </a:solidFill>
                                  <a:latin typeface="Cambria Math" panose="02040503050406030204" pitchFamily="18" charset="0"/>
                                </a:rPr>
                                <m:t>,</m:t>
                              </m:r>
                              <m:r>
                                <a:rPr lang="en-US" altLang="ja-JP" sz="2400" i="1">
                                  <a:solidFill>
                                    <a:srgbClr val="4D4D4D"/>
                                  </a:solidFill>
                                  <a:latin typeface="Cambria Math" panose="02040503050406030204" pitchFamily="18" charset="0"/>
                                </a:rPr>
                                <m:t>𝑘</m:t>
                              </m:r>
                            </m:sub>
                          </m:sSub>
                        </m:e>
                      </m:d>
                    </m:oMath>
                  </m:oMathPara>
                </a14:m>
                <a:endParaRPr lang="en-US" altLang="ja-JP" sz="2400" i="1" dirty="0">
                  <a:latin typeface="Cambria Math" panose="02040503050406030204" pitchFamily="18" charset="0"/>
                </a:endParaRPr>
              </a:p>
            </p:txBody>
          </p:sp>
        </mc:Choice>
        <mc:Fallback xmlns="">
          <p:sp>
            <p:nvSpPr>
              <p:cNvPr id="7" name="正方形/長方形 6">
                <a:extLst>
                  <a:ext uri="{FF2B5EF4-FFF2-40B4-BE49-F238E27FC236}">
                    <a16:creationId xmlns:a16="http://schemas.microsoft.com/office/drawing/2014/main" id="{B12B5F87-2297-A0CA-D127-028BACE297CB}"/>
                  </a:ext>
                </a:extLst>
              </p:cNvPr>
              <p:cNvSpPr>
                <a:spLocks noRot="1" noChangeAspect="1" noMove="1" noResize="1" noEditPoints="1" noAdjustHandles="1" noChangeArrowheads="1" noChangeShapeType="1" noTextEdit="1"/>
              </p:cNvSpPr>
              <p:nvPr/>
            </p:nvSpPr>
            <p:spPr>
              <a:xfrm>
                <a:off x="166963" y="1636355"/>
                <a:ext cx="8810073" cy="851889"/>
              </a:xfrm>
              <a:prstGeom prst="rect">
                <a:avLst/>
              </a:prstGeom>
              <a:blipFill>
                <a:blip r:embed="rId4"/>
                <a:stretch>
                  <a:fillRect l="-1037" t="-9286"/>
                </a:stretch>
              </a:blipFill>
              <a:ln w="76200" cap="sq">
                <a:noFill/>
                <a:miter lim="800000"/>
                <a:headEnd type="none" w="med" len="med"/>
                <a:tailEnd type="none" w="med" len="med"/>
              </a:ln>
            </p:spPr>
            <p:txBody>
              <a:bodyPr/>
              <a:lstStyle/>
              <a:p>
                <a:r>
                  <a:rPr lang="en-US">
                    <a:noFill/>
                  </a:rPr>
                  <a:t> </a:t>
                </a:r>
              </a:p>
            </p:txBody>
          </p:sp>
        </mc:Fallback>
      </mc:AlternateContent>
      <p:sp>
        <p:nvSpPr>
          <p:cNvPr id="8" name="矢印: 下 7">
            <a:extLst>
              <a:ext uri="{FF2B5EF4-FFF2-40B4-BE49-F238E27FC236}">
                <a16:creationId xmlns:a16="http://schemas.microsoft.com/office/drawing/2014/main" id="{E0BDB221-E51F-3CBD-FFE8-C938C293B513}"/>
              </a:ext>
            </a:extLst>
          </p:cNvPr>
          <p:cNvSpPr/>
          <p:nvPr/>
        </p:nvSpPr>
        <p:spPr>
          <a:xfrm>
            <a:off x="4009615" y="2840397"/>
            <a:ext cx="353380" cy="443509"/>
          </a:xfrm>
          <a:prstGeom prst="down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3" name="吹き出し: 角を丸めた四角形 12">
            <a:extLst>
              <a:ext uri="{FF2B5EF4-FFF2-40B4-BE49-F238E27FC236}">
                <a16:creationId xmlns:a16="http://schemas.microsoft.com/office/drawing/2014/main" id="{02B454BB-CA23-1BF8-165B-429EC64690CC}"/>
              </a:ext>
            </a:extLst>
          </p:cNvPr>
          <p:cNvSpPr/>
          <p:nvPr/>
        </p:nvSpPr>
        <p:spPr>
          <a:xfrm>
            <a:off x="5332029" y="2512110"/>
            <a:ext cx="3494354" cy="656573"/>
          </a:xfrm>
          <a:prstGeom prst="wedgeRoundRectCallout">
            <a:avLst>
              <a:gd name="adj1" fmla="val -68033"/>
              <a:gd name="adj2" fmla="val 19594"/>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800" dirty="0">
                <a:solidFill>
                  <a:schemeClr val="accent1"/>
                </a:solidFill>
              </a:rPr>
              <a:t>連続値から離散値</a:t>
            </a:r>
          </a:p>
        </p:txBody>
      </p:sp>
      <p:sp>
        <p:nvSpPr>
          <p:cNvPr id="15" name="正方形/長方形 14">
            <a:extLst>
              <a:ext uri="{FF2B5EF4-FFF2-40B4-BE49-F238E27FC236}">
                <a16:creationId xmlns:a16="http://schemas.microsoft.com/office/drawing/2014/main" id="{AC4946A0-84BA-B0C5-0D36-403353EDD322}"/>
              </a:ext>
            </a:extLst>
          </p:cNvPr>
          <p:cNvSpPr/>
          <p:nvPr/>
        </p:nvSpPr>
        <p:spPr>
          <a:xfrm>
            <a:off x="1361426" y="5209439"/>
            <a:ext cx="6421145" cy="1067311"/>
          </a:xfrm>
          <a:prstGeom prst="rect">
            <a:avLst/>
          </a:prstGeom>
          <a:solidFill>
            <a:schemeClr val="accent3">
              <a:lumMod val="75000"/>
            </a:schemeClr>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3200" dirty="0">
                <a:solidFill>
                  <a:schemeClr val="bg1"/>
                </a:solidFill>
              </a:rPr>
              <a:t>ユーザの好みの段階はレートに</a:t>
            </a:r>
            <a:endParaRPr lang="en-US" altLang="ja-JP" sz="3200" dirty="0">
              <a:solidFill>
                <a:schemeClr val="bg1"/>
              </a:solidFill>
            </a:endParaRPr>
          </a:p>
          <a:p>
            <a:pPr algn="ctr"/>
            <a:r>
              <a:rPr lang="ja-JP" altLang="en-US" sz="3200" dirty="0">
                <a:solidFill>
                  <a:schemeClr val="bg1"/>
                </a:solidFill>
              </a:rPr>
              <a:t>影響しない</a:t>
            </a:r>
            <a:endParaRPr lang="en-US" altLang="ja-JP" sz="3200" dirty="0">
              <a:solidFill>
                <a:schemeClr val="bg1"/>
              </a:solidFill>
            </a:endParaRPr>
          </a:p>
        </p:txBody>
      </p:sp>
    </p:spTree>
    <p:extLst>
      <p:ext uri="{BB962C8B-B14F-4D97-AF65-F5344CB8AC3E}">
        <p14:creationId xmlns:p14="http://schemas.microsoft.com/office/powerpoint/2010/main" val="367291379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0C604DC-93DE-03B8-3FC1-3B79B3B0082E}"/>
                  </a:ext>
                </a:extLst>
              </p:cNvPr>
              <p:cNvSpPr>
                <a:spLocks noGrp="1"/>
              </p:cNvSpPr>
              <p:nvPr>
                <p:ph idx="1"/>
              </p:nvPr>
            </p:nvSpPr>
            <p:spPr>
              <a:xfrm>
                <a:off x="395536" y="1132114"/>
                <a:ext cx="8651304" cy="5357240"/>
              </a:xfrm>
            </p:spPr>
            <p:txBody>
              <a:bodyPr>
                <a:normAutofit fontScale="92500"/>
              </a:bodyPr>
              <a:lstStyle/>
              <a:p>
                <a:r>
                  <a:rPr kumimoji="1" lang="ja-JP" altLang="en-US" sz="2800" dirty="0"/>
                  <a:t>既存研究では考慮する</a:t>
                </a:r>
                <a:r>
                  <a:rPr kumimoji="1" lang="ja-JP" altLang="en-US" sz="2800" b="1" dirty="0">
                    <a:solidFill>
                      <a:schemeClr val="tx1"/>
                    </a:solidFill>
                  </a:rPr>
                  <a:t>ユーザの特性</a:t>
                </a:r>
                <a:r>
                  <a:rPr kumimoji="1" lang="ja-JP" altLang="en-US" sz="2800" dirty="0"/>
                  <a:t>が少なく</a:t>
                </a:r>
                <a:endParaRPr kumimoji="1" lang="en-US" altLang="ja-JP" sz="2800" dirty="0"/>
              </a:p>
              <a:p>
                <a:pPr marL="0" indent="0">
                  <a:buNone/>
                </a:pPr>
                <a:r>
                  <a:rPr lang="ja-JP" altLang="en-US" sz="2800" dirty="0"/>
                  <a:t>　 最適レートでない</a:t>
                </a:r>
                <a:endParaRPr kumimoji="1" lang="en-US" altLang="ja-JP" sz="2800" dirty="0"/>
              </a:p>
              <a:p>
                <a:r>
                  <a:rPr lang="ja-JP" altLang="en-US" sz="2800" dirty="0"/>
                  <a:t>提案手法では</a:t>
                </a:r>
                <a:r>
                  <a:rPr lang="ja-JP" altLang="en-US" sz="2800" b="1" dirty="0"/>
                  <a:t>複数段階の好み</a:t>
                </a:r>
                <a:r>
                  <a:rPr lang="ja-JP" altLang="en-US" sz="2800" dirty="0"/>
                  <a:t>を考慮し最適レート導出</a:t>
                </a:r>
                <a:endParaRPr lang="en-US" altLang="ja-JP" sz="2800" dirty="0"/>
              </a:p>
              <a:p>
                <a:pPr marL="0" indent="0">
                  <a:buNone/>
                </a:pPr>
                <a:r>
                  <a:rPr lang="ja-JP" altLang="en-US" sz="2800" dirty="0"/>
                  <a:t>　　ー</a:t>
                </a:r>
                <a:r>
                  <a:rPr kumimoji="1" lang="ja-JP" altLang="en-US" sz="2800" b="1" dirty="0">
                    <a:solidFill>
                      <a:srgbClr val="FF0000"/>
                    </a:solidFill>
                  </a:rPr>
                  <a:t>好み係数</a:t>
                </a:r>
                <a14:m>
                  <m:oMath xmlns:m="http://schemas.openxmlformats.org/officeDocument/2006/math">
                    <m:sSub>
                      <m:sSubPr>
                        <m:ctrlPr>
                          <a:rPr lang="en-US" altLang="ja-JP" sz="2800" b="1" i="1">
                            <a:solidFill>
                              <a:srgbClr val="FF0000"/>
                            </a:solidFill>
                            <a:latin typeface="Cambria Math" panose="02040503050406030204" pitchFamily="18" charset="0"/>
                          </a:rPr>
                        </m:ctrlPr>
                      </m:sSubPr>
                      <m:e>
                        <m:r>
                          <a:rPr lang="en-US" altLang="ja-JP" sz="2800" b="1" i="1">
                            <a:solidFill>
                              <a:srgbClr val="FF0000"/>
                            </a:solidFill>
                            <a:latin typeface="Cambria Math" panose="02040503050406030204" pitchFamily="18" charset="0"/>
                          </a:rPr>
                          <m:t>𝒕</m:t>
                        </m:r>
                      </m:e>
                      <m:sub>
                        <m:r>
                          <a:rPr lang="en-US" altLang="ja-JP" sz="2800" b="1" i="1">
                            <a:solidFill>
                              <a:srgbClr val="FF0000"/>
                            </a:solidFill>
                            <a:latin typeface="Cambria Math" panose="02040503050406030204" pitchFamily="18" charset="0"/>
                          </a:rPr>
                          <m:t>𝒊</m:t>
                        </m:r>
                      </m:sub>
                    </m:sSub>
                  </m:oMath>
                </a14:m>
                <a:r>
                  <a:rPr kumimoji="1" lang="ja-JP" altLang="en-US" sz="2800" dirty="0"/>
                  <a:t>を</a:t>
                </a:r>
                <a:r>
                  <a:rPr lang="ja-JP" altLang="en-US" sz="2800" dirty="0"/>
                  <a:t>複数種類に分ける</a:t>
                </a:r>
                <a:endParaRPr lang="en-US" altLang="ja-JP" sz="2800" dirty="0"/>
              </a:p>
              <a:p>
                <a:pPr marL="0" indent="0">
                  <a:buNone/>
                </a:pPr>
                <a:endParaRPr lang="en-US" altLang="ja-JP" sz="2400" dirty="0"/>
              </a:p>
              <a:p>
                <a:pPr marL="0" indent="0">
                  <a:buNone/>
                </a:pPr>
                <a:r>
                  <a:rPr lang="ja-JP" altLang="en-US" sz="2400" dirty="0"/>
                  <a:t>　　　</a:t>
                </a:r>
                <a:endParaRPr lang="en-US" altLang="ja-JP" sz="2400" dirty="0"/>
              </a:p>
              <a:p>
                <a:pPr marL="0" indent="0">
                  <a:buNone/>
                </a:pPr>
                <a:endParaRPr lang="en-US" altLang="ja-JP" sz="2400" dirty="0"/>
              </a:p>
              <a:p>
                <a:r>
                  <a:rPr lang="ja-JP" altLang="en-US" sz="2800" dirty="0"/>
                  <a:t>今後の課題</a:t>
                </a:r>
                <a:endParaRPr lang="en-US" altLang="ja-JP" sz="2800" dirty="0"/>
              </a:p>
              <a:p>
                <a:pPr marL="25400" indent="0">
                  <a:buNone/>
                </a:pPr>
                <a:r>
                  <a:rPr lang="en-US" altLang="ja-JP" sz="2800" dirty="0"/>
                  <a:t>	</a:t>
                </a:r>
                <a:r>
                  <a:rPr kumimoji="1" lang="en-US" altLang="ja-JP" sz="2800" dirty="0"/>
                  <a:t>-</a:t>
                </a:r>
                <a:r>
                  <a:rPr kumimoji="1" lang="ja-JP" altLang="en-US" sz="2800" dirty="0"/>
                  <a:t>複数種類の動画視聴時の解析</a:t>
                </a:r>
                <a:endParaRPr kumimoji="1" lang="en-US" altLang="ja-JP" sz="2800" dirty="0"/>
              </a:p>
              <a:p>
                <a:pPr marL="25400" indent="0">
                  <a:buNone/>
                </a:pPr>
                <a:r>
                  <a:rPr kumimoji="1" lang="ja-JP" altLang="en-US" sz="2800" dirty="0"/>
                  <a:t>　　　</a:t>
                </a:r>
                <a:r>
                  <a:rPr kumimoji="1" lang="en-US" altLang="ja-JP" sz="2800" dirty="0"/>
                  <a:t>-</a:t>
                </a:r>
                <a:r>
                  <a:rPr kumimoji="1" lang="ja-JP" altLang="en-US" sz="2800" dirty="0"/>
                  <a:t>動画スキップ時の考慮</a:t>
                </a:r>
                <a:endParaRPr kumimoji="1" lang="en-US" altLang="ja-JP" sz="2800" dirty="0"/>
              </a:p>
              <a:p>
                <a:pPr marL="0" indent="0">
                  <a:buNone/>
                </a:pPr>
                <a:endParaRPr kumimoji="1" lang="ja-JP" altLang="en-US" sz="2400" dirty="0"/>
              </a:p>
            </p:txBody>
          </p:sp>
        </mc:Choice>
        <mc:Fallback xmlns="">
          <p:sp>
            <p:nvSpPr>
              <p:cNvPr id="3" name="コンテンツ プレースホルダー 2">
                <a:extLst>
                  <a:ext uri="{FF2B5EF4-FFF2-40B4-BE49-F238E27FC236}">
                    <a16:creationId xmlns:a16="http://schemas.microsoft.com/office/drawing/2014/main" id="{B0C604DC-93DE-03B8-3FC1-3B79B3B0082E}"/>
                  </a:ext>
                </a:extLst>
              </p:cNvPr>
              <p:cNvSpPr>
                <a:spLocks noGrp="1" noRot="1" noChangeAspect="1" noMove="1" noResize="1" noEditPoints="1" noAdjustHandles="1" noChangeArrowheads="1" noChangeShapeType="1" noTextEdit="1"/>
              </p:cNvSpPr>
              <p:nvPr>
                <p:ph idx="1"/>
              </p:nvPr>
            </p:nvSpPr>
            <p:spPr>
              <a:xfrm>
                <a:off x="395536" y="1132114"/>
                <a:ext cx="8651304" cy="5357240"/>
              </a:xfrm>
              <a:blipFill>
                <a:blip r:embed="rId3"/>
                <a:stretch>
                  <a:fillRect l="-1128" t="-1365" r="-352" b="-796"/>
                </a:stretch>
              </a:blipFill>
            </p:spPr>
            <p:txBody>
              <a:bodyPr/>
              <a:lstStyle/>
              <a:p>
                <a:r>
                  <a:rPr lang="en-US">
                    <a:noFill/>
                  </a:rPr>
                  <a:t> </a:t>
                </a:r>
              </a:p>
            </p:txBody>
          </p:sp>
        </mc:Fallback>
      </mc:AlternateContent>
      <p:sp>
        <p:nvSpPr>
          <p:cNvPr id="4" name="フッター プレースホルダー 3">
            <a:extLst>
              <a:ext uri="{FF2B5EF4-FFF2-40B4-BE49-F238E27FC236}">
                <a16:creationId xmlns:a16="http://schemas.microsoft.com/office/drawing/2014/main" id="{742C44F2-1063-D02E-2DAE-1A9E9085CA6B}"/>
              </a:ext>
            </a:extLst>
          </p:cNvPr>
          <p:cNvSpPr>
            <a:spLocks noGrp="1"/>
          </p:cNvSpPr>
          <p:nvPr>
            <p:ph type="ftr" sz="quarter" idx="11"/>
          </p:nvPr>
        </p:nvSpPr>
        <p:spPr/>
        <p:txBody>
          <a:bodyPr/>
          <a:lstStyle/>
          <a:p>
            <a:r>
              <a:rPr lang="zh-TW" altLang="en-US" dirty="0"/>
              <a:t>卒業研究</a:t>
            </a:r>
            <a:r>
              <a:rPr lang="en-US" altLang="zh-TW" dirty="0"/>
              <a:t>1</a:t>
            </a:r>
            <a:r>
              <a:rPr lang="zh-TW" altLang="en-US" dirty="0"/>
              <a:t>中間発表</a:t>
            </a:r>
            <a:r>
              <a:rPr lang="en-US" altLang="zh-TW" dirty="0"/>
              <a:t>AF21014</a:t>
            </a:r>
            <a:r>
              <a:rPr lang="zh-TW" altLang="en-US" dirty="0"/>
              <a:t>菊地悠李</a:t>
            </a:r>
          </a:p>
        </p:txBody>
      </p:sp>
      <p:sp>
        <p:nvSpPr>
          <p:cNvPr id="5" name="スライド番号プレースホルダー 4">
            <a:extLst>
              <a:ext uri="{FF2B5EF4-FFF2-40B4-BE49-F238E27FC236}">
                <a16:creationId xmlns:a16="http://schemas.microsoft.com/office/drawing/2014/main" id="{33654D89-6EA3-9C62-2E1A-D9CB2EE7A620}"/>
              </a:ext>
            </a:extLst>
          </p:cNvPr>
          <p:cNvSpPr>
            <a:spLocks noGrp="1"/>
          </p:cNvSpPr>
          <p:nvPr>
            <p:ph type="sldNum" sz="quarter" idx="12"/>
          </p:nvPr>
        </p:nvSpPr>
        <p:spPr/>
        <p:txBody>
          <a:bodyPr/>
          <a:lstStyle/>
          <a:p>
            <a:fld id="{8B45D110-FD8E-48BD-8825-CDFBF9D22CA3}" type="slidenum">
              <a:rPr kumimoji="1" lang="ja-JP" altLang="en-US" smtClean="0"/>
              <a:pPr/>
              <a:t>11</a:t>
            </a:fld>
            <a:endParaRPr kumimoji="1" lang="ja-JP" altLang="en-US"/>
          </a:p>
        </p:txBody>
      </p:sp>
      <p:sp>
        <p:nvSpPr>
          <p:cNvPr id="6" name="タイトル 1">
            <a:extLst>
              <a:ext uri="{FF2B5EF4-FFF2-40B4-BE49-F238E27FC236}">
                <a16:creationId xmlns:a16="http://schemas.microsoft.com/office/drawing/2014/main" id="{E33512F1-4930-0277-D6D9-D61FF38A69C7}"/>
              </a:ext>
            </a:extLst>
          </p:cNvPr>
          <p:cNvSpPr txBox="1">
            <a:spLocks/>
          </p:cNvSpPr>
          <p:nvPr/>
        </p:nvSpPr>
        <p:spPr>
          <a:xfrm>
            <a:off x="1259632" y="121196"/>
            <a:ext cx="8028384"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1" sz="3600" b="1" kern="1200">
                <a:solidFill>
                  <a:schemeClr val="tx1">
                    <a:lumMod val="85000"/>
                    <a:lumOff val="15000"/>
                  </a:schemeClr>
                </a:solidFill>
                <a:latin typeface="+mj-lt"/>
                <a:ea typeface="+mj-ea"/>
                <a:cs typeface="+mj-cs"/>
              </a:defRPr>
            </a:lvl1pPr>
          </a:lstStyle>
          <a:p>
            <a:r>
              <a:rPr lang="ja-JP" altLang="en-US"/>
              <a:t>まとめと今後の課題について</a:t>
            </a:r>
          </a:p>
        </p:txBody>
      </p:sp>
      <p:sp>
        <p:nvSpPr>
          <p:cNvPr id="2" name="矢印: 下 1">
            <a:extLst>
              <a:ext uri="{FF2B5EF4-FFF2-40B4-BE49-F238E27FC236}">
                <a16:creationId xmlns:a16="http://schemas.microsoft.com/office/drawing/2014/main" id="{396B1731-3333-C94F-AB56-7CAD3F7A2DAF}"/>
              </a:ext>
            </a:extLst>
          </p:cNvPr>
          <p:cNvSpPr/>
          <p:nvPr/>
        </p:nvSpPr>
        <p:spPr>
          <a:xfrm>
            <a:off x="4328731" y="3214961"/>
            <a:ext cx="486537" cy="473110"/>
          </a:xfrm>
          <a:prstGeom prst="down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 name="四角形: 角を丸くする 6">
            <a:extLst>
              <a:ext uri="{FF2B5EF4-FFF2-40B4-BE49-F238E27FC236}">
                <a16:creationId xmlns:a16="http://schemas.microsoft.com/office/drawing/2014/main" id="{652108FE-D2F7-9780-5A01-F92934ABC608}"/>
              </a:ext>
            </a:extLst>
          </p:cNvPr>
          <p:cNvSpPr/>
          <p:nvPr/>
        </p:nvSpPr>
        <p:spPr>
          <a:xfrm>
            <a:off x="2129816" y="3680880"/>
            <a:ext cx="4589418" cy="621154"/>
          </a:xfrm>
          <a:prstGeom prst="roundRect">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400" dirty="0">
                <a:solidFill>
                  <a:schemeClr val="accent1"/>
                </a:solidFill>
              </a:rPr>
              <a:t>選択されたレートに変化なし</a:t>
            </a:r>
          </a:p>
        </p:txBody>
      </p:sp>
    </p:spTree>
    <p:extLst>
      <p:ext uri="{BB962C8B-B14F-4D97-AF65-F5344CB8AC3E}">
        <p14:creationId xmlns:p14="http://schemas.microsoft.com/office/powerpoint/2010/main" val="410652558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今後</a:t>
            </a:r>
            <a:r>
              <a:rPr lang="ja-JP" altLang="en-US"/>
              <a:t>の計画</a:t>
            </a:r>
            <a:endParaRPr kumimoji="1" lang="ja-JP" altLang="en-US"/>
          </a:p>
        </p:txBody>
      </p:sp>
      <p:sp>
        <p:nvSpPr>
          <p:cNvPr id="4" name="フッター プレースホルダー 3"/>
          <p:cNvSpPr>
            <a:spLocks noGrp="1"/>
          </p:cNvSpPr>
          <p:nvPr>
            <p:ph type="ftr" sz="quarter" idx="11"/>
          </p:nvPr>
        </p:nvSpPr>
        <p:spPr/>
        <p:txBody>
          <a:bodyPr/>
          <a:lstStyle/>
          <a:p>
            <a:pPr marL="0" lvl="0" indent="0" algn="ctr" rtl="0">
              <a:spcBef>
                <a:spcPts val="0"/>
              </a:spcBef>
              <a:spcAft>
                <a:spcPts val="0"/>
              </a:spcAft>
              <a:buNone/>
            </a:pPr>
            <a:r>
              <a:rPr lang="zh-TW" altLang="en-US"/>
              <a:t>卒業研究</a:t>
            </a:r>
            <a:r>
              <a:rPr lang="en-US" altLang="zh-TW"/>
              <a:t>1</a:t>
            </a:r>
            <a:r>
              <a:rPr lang="zh-TW" altLang="en-US"/>
              <a:t>中間発表</a:t>
            </a:r>
            <a:r>
              <a:rPr lang="en-US" altLang="zh-TW"/>
              <a:t>AF21014</a:t>
            </a:r>
            <a:r>
              <a:rPr lang="zh-TW" altLang="en-US"/>
              <a:t>菊地悠李</a:t>
            </a:r>
          </a:p>
        </p:txBody>
      </p:sp>
      <p:sp>
        <p:nvSpPr>
          <p:cNvPr id="5" name="スライド番号プレースホルダー 4"/>
          <p:cNvSpPr>
            <a:spLocks noGrp="1"/>
          </p:cNvSpPr>
          <p:nvPr>
            <p:ph type="sldNum" sz="quarter" idx="12"/>
          </p:nvPr>
        </p:nvSpPr>
        <p:spPr/>
        <p:txBody>
          <a:bodyPr/>
          <a:lstStyle/>
          <a:p>
            <a:fld id="{8B45D110-FD8E-48BD-8825-CDFBF9D22CA3}" type="slidenum">
              <a:rPr kumimoji="1" lang="ja-JP" altLang="en-US" smtClean="0"/>
              <a:pPr/>
              <a:t>12</a:t>
            </a:fld>
            <a:endParaRPr kumimoji="1" lang="ja-JP" altLang="en-US"/>
          </a:p>
        </p:txBody>
      </p:sp>
      <p:sp>
        <p:nvSpPr>
          <p:cNvPr id="8" name="下矢印 7"/>
          <p:cNvSpPr/>
          <p:nvPr/>
        </p:nvSpPr>
        <p:spPr>
          <a:xfrm rot="10800000">
            <a:off x="0" y="1124744"/>
            <a:ext cx="504056" cy="4650673"/>
          </a:xfrm>
          <a:prstGeom prst="downArrow">
            <a:avLst/>
          </a:prstGeom>
          <a:solidFill>
            <a:schemeClr val="accent1">
              <a:alpha val="50000"/>
            </a:schemeClr>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下矢印 8"/>
          <p:cNvSpPr/>
          <p:nvPr/>
        </p:nvSpPr>
        <p:spPr>
          <a:xfrm rot="16200000">
            <a:off x="4450652" y="1317485"/>
            <a:ext cx="504056" cy="8688319"/>
          </a:xfrm>
          <a:prstGeom prst="downArrow">
            <a:avLst/>
          </a:prstGeom>
          <a:solidFill>
            <a:schemeClr val="accent1">
              <a:alpha val="50000"/>
            </a:schemeClr>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aphicFrame>
        <p:nvGraphicFramePr>
          <p:cNvPr id="16" name="コンテンツ プレースホルダー 15"/>
          <p:cNvGraphicFramePr>
            <a:graphicFrameLocks noGrp="1"/>
          </p:cNvGraphicFramePr>
          <p:nvPr>
            <p:ph idx="1"/>
            <p:extLst>
              <p:ext uri="{D42A27DB-BD31-4B8C-83A1-F6EECF244321}">
                <p14:modId xmlns:p14="http://schemas.microsoft.com/office/powerpoint/2010/main" val="2388066005"/>
              </p:ext>
            </p:extLst>
          </p:nvPr>
        </p:nvGraphicFramePr>
        <p:xfrm>
          <a:off x="359056" y="5775417"/>
          <a:ext cx="8362948" cy="370840"/>
        </p:xfrm>
        <a:graphic>
          <a:graphicData uri="http://schemas.openxmlformats.org/drawingml/2006/table">
            <a:tbl>
              <a:tblPr firstRow="1" bandRow="1">
                <a:tableStyleId>{5C22544A-7EE6-4342-B048-85BDC9FD1C3A}</a:tableStyleId>
              </a:tblPr>
              <a:tblGrid>
                <a:gridCol w="760268">
                  <a:extLst>
                    <a:ext uri="{9D8B030D-6E8A-4147-A177-3AD203B41FA5}">
                      <a16:colId xmlns:a16="http://schemas.microsoft.com/office/drawing/2014/main" val="20000"/>
                    </a:ext>
                  </a:extLst>
                </a:gridCol>
                <a:gridCol w="760268">
                  <a:extLst>
                    <a:ext uri="{9D8B030D-6E8A-4147-A177-3AD203B41FA5}">
                      <a16:colId xmlns:a16="http://schemas.microsoft.com/office/drawing/2014/main" val="20001"/>
                    </a:ext>
                  </a:extLst>
                </a:gridCol>
                <a:gridCol w="760268">
                  <a:extLst>
                    <a:ext uri="{9D8B030D-6E8A-4147-A177-3AD203B41FA5}">
                      <a16:colId xmlns:a16="http://schemas.microsoft.com/office/drawing/2014/main" val="20002"/>
                    </a:ext>
                  </a:extLst>
                </a:gridCol>
                <a:gridCol w="760268">
                  <a:extLst>
                    <a:ext uri="{9D8B030D-6E8A-4147-A177-3AD203B41FA5}">
                      <a16:colId xmlns:a16="http://schemas.microsoft.com/office/drawing/2014/main" val="20003"/>
                    </a:ext>
                  </a:extLst>
                </a:gridCol>
                <a:gridCol w="760268">
                  <a:extLst>
                    <a:ext uri="{9D8B030D-6E8A-4147-A177-3AD203B41FA5}">
                      <a16:colId xmlns:a16="http://schemas.microsoft.com/office/drawing/2014/main" val="20004"/>
                    </a:ext>
                  </a:extLst>
                </a:gridCol>
                <a:gridCol w="760268">
                  <a:extLst>
                    <a:ext uri="{9D8B030D-6E8A-4147-A177-3AD203B41FA5}">
                      <a16:colId xmlns:a16="http://schemas.microsoft.com/office/drawing/2014/main" val="20005"/>
                    </a:ext>
                  </a:extLst>
                </a:gridCol>
                <a:gridCol w="760268">
                  <a:extLst>
                    <a:ext uri="{9D8B030D-6E8A-4147-A177-3AD203B41FA5}">
                      <a16:colId xmlns:a16="http://schemas.microsoft.com/office/drawing/2014/main" val="20006"/>
                    </a:ext>
                  </a:extLst>
                </a:gridCol>
                <a:gridCol w="760268">
                  <a:extLst>
                    <a:ext uri="{9D8B030D-6E8A-4147-A177-3AD203B41FA5}">
                      <a16:colId xmlns:a16="http://schemas.microsoft.com/office/drawing/2014/main" val="20007"/>
                    </a:ext>
                  </a:extLst>
                </a:gridCol>
                <a:gridCol w="760268">
                  <a:extLst>
                    <a:ext uri="{9D8B030D-6E8A-4147-A177-3AD203B41FA5}">
                      <a16:colId xmlns:a16="http://schemas.microsoft.com/office/drawing/2014/main" val="20008"/>
                    </a:ext>
                  </a:extLst>
                </a:gridCol>
                <a:gridCol w="760268">
                  <a:extLst>
                    <a:ext uri="{9D8B030D-6E8A-4147-A177-3AD203B41FA5}">
                      <a16:colId xmlns:a16="http://schemas.microsoft.com/office/drawing/2014/main" val="20009"/>
                    </a:ext>
                  </a:extLst>
                </a:gridCol>
                <a:gridCol w="760268">
                  <a:extLst>
                    <a:ext uri="{9D8B030D-6E8A-4147-A177-3AD203B41FA5}">
                      <a16:colId xmlns:a16="http://schemas.microsoft.com/office/drawing/2014/main" val="20010"/>
                    </a:ext>
                  </a:extLst>
                </a:gridCol>
              </a:tblGrid>
              <a:tr h="370840">
                <a:tc>
                  <a:txBody>
                    <a:bodyPr/>
                    <a:lstStyle/>
                    <a:p>
                      <a:r>
                        <a:rPr kumimoji="1" lang="ja-JP" altLang="en-US"/>
                        <a:t>４</a:t>
                      </a:r>
                    </a:p>
                  </a:txBody>
                  <a:tcPr/>
                </a:tc>
                <a:tc>
                  <a:txBody>
                    <a:bodyPr/>
                    <a:lstStyle/>
                    <a:p>
                      <a:r>
                        <a:rPr kumimoji="1" lang="ja-JP" altLang="en-US"/>
                        <a:t>５</a:t>
                      </a:r>
                    </a:p>
                  </a:txBody>
                  <a:tcPr/>
                </a:tc>
                <a:tc>
                  <a:txBody>
                    <a:bodyPr/>
                    <a:lstStyle/>
                    <a:p>
                      <a:r>
                        <a:rPr kumimoji="1" lang="ja-JP" altLang="en-US"/>
                        <a:t>６</a:t>
                      </a:r>
                    </a:p>
                  </a:txBody>
                  <a:tcPr/>
                </a:tc>
                <a:tc>
                  <a:txBody>
                    <a:bodyPr/>
                    <a:lstStyle/>
                    <a:p>
                      <a:r>
                        <a:rPr kumimoji="1" lang="ja-JP" altLang="en-US"/>
                        <a:t>７</a:t>
                      </a:r>
                    </a:p>
                  </a:txBody>
                  <a:tcPr/>
                </a:tc>
                <a:tc>
                  <a:txBody>
                    <a:bodyPr/>
                    <a:lstStyle/>
                    <a:p>
                      <a:r>
                        <a:rPr kumimoji="1" lang="ja-JP" altLang="en-US"/>
                        <a:t>８</a:t>
                      </a:r>
                    </a:p>
                  </a:txBody>
                  <a:tcPr/>
                </a:tc>
                <a:tc>
                  <a:txBody>
                    <a:bodyPr/>
                    <a:lstStyle/>
                    <a:p>
                      <a:r>
                        <a:rPr kumimoji="1" lang="ja-JP" altLang="en-US"/>
                        <a:t>９</a:t>
                      </a:r>
                    </a:p>
                  </a:txBody>
                  <a:tcPr/>
                </a:tc>
                <a:tc>
                  <a:txBody>
                    <a:bodyPr/>
                    <a:lstStyle/>
                    <a:p>
                      <a:r>
                        <a:rPr kumimoji="1" lang="ja-JP" altLang="en-US"/>
                        <a:t>１０</a:t>
                      </a:r>
                    </a:p>
                  </a:txBody>
                  <a:tcPr/>
                </a:tc>
                <a:tc>
                  <a:txBody>
                    <a:bodyPr/>
                    <a:lstStyle/>
                    <a:p>
                      <a:r>
                        <a:rPr kumimoji="1" lang="ja-JP" altLang="en-US"/>
                        <a:t>１１</a:t>
                      </a:r>
                    </a:p>
                  </a:txBody>
                  <a:tcPr/>
                </a:tc>
                <a:tc>
                  <a:txBody>
                    <a:bodyPr/>
                    <a:lstStyle/>
                    <a:p>
                      <a:r>
                        <a:rPr kumimoji="1" lang="ja-JP" altLang="en-US"/>
                        <a:t>１２</a:t>
                      </a:r>
                    </a:p>
                  </a:txBody>
                  <a:tcPr/>
                </a:tc>
                <a:tc>
                  <a:txBody>
                    <a:bodyPr/>
                    <a:lstStyle/>
                    <a:p>
                      <a:r>
                        <a:rPr kumimoji="1" lang="ja-JP" altLang="en-US"/>
                        <a:t>１</a:t>
                      </a:r>
                    </a:p>
                  </a:txBody>
                  <a:tcPr/>
                </a:tc>
                <a:tc>
                  <a:txBody>
                    <a:bodyPr/>
                    <a:lstStyle/>
                    <a:p>
                      <a:r>
                        <a:rPr kumimoji="1" lang="ja-JP" altLang="en-US"/>
                        <a:t>２</a:t>
                      </a:r>
                    </a:p>
                  </a:txBody>
                  <a:tcPr/>
                </a:tc>
                <a:extLst>
                  <a:ext uri="{0D108BD9-81ED-4DB2-BD59-A6C34878D82A}">
                    <a16:rowId xmlns:a16="http://schemas.microsoft.com/office/drawing/2014/main" val="10000"/>
                  </a:ext>
                </a:extLst>
              </a:tr>
            </a:tbl>
          </a:graphicData>
        </a:graphic>
      </p:graphicFrame>
      <p:sp>
        <p:nvSpPr>
          <p:cNvPr id="17" name="左右矢印 16"/>
          <p:cNvSpPr/>
          <p:nvPr/>
        </p:nvSpPr>
        <p:spPr>
          <a:xfrm>
            <a:off x="440352" y="4207887"/>
            <a:ext cx="2819464" cy="1334946"/>
          </a:xfrm>
          <a:prstGeom prst="leftRightArrow">
            <a:avLst>
              <a:gd name="adj1" fmla="val 62843"/>
              <a:gd name="adj2" fmla="val 50000"/>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8" name="テキスト ボックス 17"/>
          <p:cNvSpPr txBox="1"/>
          <p:nvPr/>
        </p:nvSpPr>
        <p:spPr>
          <a:xfrm>
            <a:off x="884836" y="4494161"/>
            <a:ext cx="2018079" cy="830997"/>
          </a:xfrm>
          <a:prstGeom prst="rect">
            <a:avLst/>
          </a:prstGeom>
          <a:noFill/>
        </p:spPr>
        <p:txBody>
          <a:bodyPr wrap="square" rtlCol="0">
            <a:spAutoFit/>
          </a:bodyPr>
          <a:lstStyle/>
          <a:p>
            <a:r>
              <a:rPr kumimoji="1" lang="ja-JP" altLang="en-US" sz="2400" dirty="0"/>
              <a:t>既存手法の再現と理解</a:t>
            </a:r>
          </a:p>
        </p:txBody>
      </p:sp>
      <p:sp>
        <p:nvSpPr>
          <p:cNvPr id="19" name="左右矢印 18"/>
          <p:cNvSpPr/>
          <p:nvPr/>
        </p:nvSpPr>
        <p:spPr>
          <a:xfrm>
            <a:off x="2999501" y="2916220"/>
            <a:ext cx="3551894" cy="1756071"/>
          </a:xfrm>
          <a:prstGeom prst="leftRightArrow">
            <a:avLst>
              <a:gd name="adj1" fmla="val 60563"/>
              <a:gd name="adj2" fmla="val 53034"/>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0" name="テキスト ボックス 19"/>
          <p:cNvSpPr txBox="1"/>
          <p:nvPr/>
        </p:nvSpPr>
        <p:spPr>
          <a:xfrm>
            <a:off x="3341648" y="3386206"/>
            <a:ext cx="2986731" cy="830997"/>
          </a:xfrm>
          <a:prstGeom prst="rect">
            <a:avLst/>
          </a:prstGeom>
          <a:noFill/>
        </p:spPr>
        <p:txBody>
          <a:bodyPr wrap="square" rtlCol="0">
            <a:spAutoFit/>
          </a:bodyPr>
          <a:lstStyle/>
          <a:p>
            <a:r>
              <a:rPr kumimoji="1" lang="ja-JP" altLang="en-US" sz="2400" dirty="0"/>
              <a:t>他コンテンツの</a:t>
            </a:r>
            <a:endParaRPr kumimoji="1" lang="en-US" altLang="ja-JP" sz="2400" dirty="0"/>
          </a:p>
          <a:p>
            <a:r>
              <a:rPr kumimoji="1" lang="ja-JP" altLang="en-US" sz="2400" dirty="0"/>
              <a:t>データセットを調査</a:t>
            </a:r>
          </a:p>
        </p:txBody>
      </p:sp>
      <p:sp>
        <p:nvSpPr>
          <p:cNvPr id="21" name="左右矢印 20"/>
          <p:cNvSpPr/>
          <p:nvPr/>
        </p:nvSpPr>
        <p:spPr>
          <a:xfrm>
            <a:off x="4547763" y="1501134"/>
            <a:ext cx="3352800" cy="1541975"/>
          </a:xfrm>
          <a:prstGeom prst="leftRightArrow">
            <a:avLst>
              <a:gd name="adj1" fmla="val 69202"/>
              <a:gd name="adj2" fmla="val 50000"/>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2" name="テキスト ボックス 21"/>
          <p:cNvSpPr txBox="1"/>
          <p:nvPr/>
        </p:nvSpPr>
        <p:spPr>
          <a:xfrm>
            <a:off x="5129808" y="1867608"/>
            <a:ext cx="2430083" cy="830997"/>
          </a:xfrm>
          <a:prstGeom prst="rect">
            <a:avLst/>
          </a:prstGeom>
          <a:noFill/>
        </p:spPr>
        <p:txBody>
          <a:bodyPr wrap="square" rtlCol="0">
            <a:spAutoFit/>
          </a:bodyPr>
          <a:lstStyle/>
          <a:p>
            <a:r>
              <a:rPr kumimoji="1" lang="ja-JP" altLang="en-US" sz="2400" dirty="0"/>
              <a:t>複数動画視聴時の</a:t>
            </a:r>
            <a:r>
              <a:rPr kumimoji="1" lang="en-US" altLang="ja-JP" sz="2400" dirty="0" err="1"/>
              <a:t>QoE</a:t>
            </a:r>
            <a:r>
              <a:rPr kumimoji="1" lang="ja-JP" altLang="en-US" sz="2400" dirty="0"/>
              <a:t>解析</a:t>
            </a:r>
          </a:p>
        </p:txBody>
      </p:sp>
      <p:sp>
        <p:nvSpPr>
          <p:cNvPr id="23" name="左右矢印 22"/>
          <p:cNvSpPr/>
          <p:nvPr/>
        </p:nvSpPr>
        <p:spPr>
          <a:xfrm>
            <a:off x="6013638" y="436852"/>
            <a:ext cx="2592288" cy="1152296"/>
          </a:xfrm>
          <a:prstGeom prst="leftRight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4" name="テキスト ボックス 23"/>
          <p:cNvSpPr txBox="1"/>
          <p:nvPr/>
        </p:nvSpPr>
        <p:spPr>
          <a:xfrm>
            <a:off x="6499303" y="799555"/>
            <a:ext cx="1620957" cy="523220"/>
          </a:xfrm>
          <a:prstGeom prst="rect">
            <a:avLst/>
          </a:prstGeom>
          <a:noFill/>
        </p:spPr>
        <p:txBody>
          <a:bodyPr wrap="none" rtlCol="0">
            <a:spAutoFit/>
          </a:bodyPr>
          <a:lstStyle/>
          <a:p>
            <a:r>
              <a:rPr kumimoji="1" lang="ja-JP" altLang="en-US" sz="2800" dirty="0">
                <a:solidFill>
                  <a:srgbClr val="4D4D4D"/>
                </a:solidFill>
              </a:rPr>
              <a:t>論文作成</a:t>
            </a:r>
          </a:p>
        </p:txBody>
      </p:sp>
    </p:spTree>
    <p:extLst>
      <p:ext uri="{BB962C8B-B14F-4D97-AF65-F5344CB8AC3E}">
        <p14:creationId xmlns:p14="http://schemas.microsoft.com/office/powerpoint/2010/main" val="378956029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9CBC8A-FED0-7C43-EA4E-D61D2DE2BC76}"/>
              </a:ext>
            </a:extLst>
          </p:cNvPr>
          <p:cNvSpPr>
            <a:spLocks noGrp="1"/>
          </p:cNvSpPr>
          <p:nvPr>
            <p:ph type="title"/>
          </p:nvPr>
        </p:nvSpPr>
        <p:spPr>
          <a:xfrm>
            <a:off x="1115616" y="116631"/>
            <a:ext cx="8028384" cy="1143000"/>
          </a:xfrm>
        </p:spPr>
        <p:txBody>
          <a:bodyPr/>
          <a:lstStyle/>
          <a:p>
            <a:r>
              <a:rPr lang="ja-JP" altLang="en-US"/>
              <a:t>関連する</a:t>
            </a:r>
            <a:r>
              <a:rPr kumimoji="1" lang="en-US" altLang="ja-JP"/>
              <a:t>SDGs</a:t>
            </a:r>
            <a:r>
              <a:rPr kumimoji="1" lang="ja-JP" altLang="en-US"/>
              <a:t>のロゴ</a:t>
            </a:r>
          </a:p>
        </p:txBody>
      </p:sp>
      <p:sp>
        <p:nvSpPr>
          <p:cNvPr id="3" name="テキスト プレースホルダー 2">
            <a:extLst>
              <a:ext uri="{FF2B5EF4-FFF2-40B4-BE49-F238E27FC236}">
                <a16:creationId xmlns:a16="http://schemas.microsoft.com/office/drawing/2014/main" id="{966D6889-35F7-17D9-D20B-30C7ADD2D025}"/>
              </a:ext>
            </a:extLst>
          </p:cNvPr>
          <p:cNvSpPr>
            <a:spLocks noGrp="1"/>
          </p:cNvSpPr>
          <p:nvPr>
            <p:ph type="body" idx="1"/>
          </p:nvPr>
        </p:nvSpPr>
        <p:spPr>
          <a:xfrm>
            <a:off x="2057400" y="2733674"/>
            <a:ext cx="6989440" cy="1638301"/>
          </a:xfrm>
        </p:spPr>
        <p:txBody>
          <a:bodyPr/>
          <a:lstStyle/>
          <a:p>
            <a:pPr marL="0" indent="0">
              <a:buNone/>
            </a:pPr>
            <a:r>
              <a:rPr kumimoji="1" lang="ja-JP" altLang="en-US" sz="2800"/>
              <a:t>強靭（レジリエント）なインフラ構築、包摂的かつ持続可能な産業化の促進及びイノベーションの推進を図る</a:t>
            </a:r>
            <a:endParaRPr kumimoji="1" lang="en-US" altLang="ja-JP" sz="2800"/>
          </a:p>
          <a:p>
            <a:endParaRPr kumimoji="1" lang="en-US" altLang="ja-JP"/>
          </a:p>
          <a:p>
            <a:endParaRPr kumimoji="1" lang="ja-JP" altLang="en-US"/>
          </a:p>
        </p:txBody>
      </p:sp>
      <p:sp>
        <p:nvSpPr>
          <p:cNvPr id="4" name="スライド番号プレースホルダー 3">
            <a:extLst>
              <a:ext uri="{FF2B5EF4-FFF2-40B4-BE49-F238E27FC236}">
                <a16:creationId xmlns:a16="http://schemas.microsoft.com/office/drawing/2014/main" id="{75AD1DE3-668C-E6A2-EEB5-AC5FC984FE2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altLang="ja-JP" smtClean="0"/>
              <a:t>13</a:t>
            </a:fld>
            <a:endParaRPr lang="ja-JP" altLang="en-US"/>
          </a:p>
        </p:txBody>
      </p:sp>
      <p:pic>
        <p:nvPicPr>
          <p:cNvPr id="5" name="図 4" descr="挿絵 が含まれている画像&#10;&#10;自動的に生成された説明">
            <a:extLst>
              <a:ext uri="{FF2B5EF4-FFF2-40B4-BE49-F238E27FC236}">
                <a16:creationId xmlns:a16="http://schemas.microsoft.com/office/drawing/2014/main" id="{EE23B743-8273-515B-1881-5F333F6D3F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6790" y="2733674"/>
            <a:ext cx="1513284" cy="1513284"/>
          </a:xfrm>
          <a:prstGeom prst="rect">
            <a:avLst/>
          </a:prstGeom>
        </p:spPr>
      </p:pic>
      <p:sp>
        <p:nvSpPr>
          <p:cNvPr id="6" name="Google Shape;122;p2">
            <a:extLst>
              <a:ext uri="{FF2B5EF4-FFF2-40B4-BE49-F238E27FC236}">
                <a16:creationId xmlns:a16="http://schemas.microsoft.com/office/drawing/2014/main" id="{915E1E54-A218-501C-1075-3E15E5E16C9D}"/>
              </a:ext>
            </a:extLst>
          </p:cNvPr>
          <p:cNvSpPr txBox="1">
            <a:spLocks noGrp="1"/>
          </p:cNvSpPr>
          <p:nvPr>
            <p:ph type="ftr" idx="11"/>
          </p:nvPr>
        </p:nvSpPr>
        <p:spPr>
          <a:xfrm>
            <a:off x="1700074" y="6489354"/>
            <a:ext cx="575224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zh-TW" altLang="en-US"/>
              <a:t>卒業研究</a:t>
            </a:r>
            <a:r>
              <a:rPr lang="en-US" altLang="zh-TW"/>
              <a:t>1</a:t>
            </a:r>
            <a:r>
              <a:rPr lang="zh-TW" altLang="en-US"/>
              <a:t>中間発表</a:t>
            </a:r>
            <a:r>
              <a:rPr lang="en-US" altLang="zh-TW"/>
              <a:t>AF21014</a:t>
            </a:r>
            <a:r>
              <a:rPr lang="ja-JP" altLang="en-US"/>
              <a:t>菊地悠李</a:t>
            </a:r>
            <a:endParaRPr/>
          </a:p>
        </p:txBody>
      </p:sp>
    </p:spTree>
    <p:extLst>
      <p:ext uri="{BB962C8B-B14F-4D97-AF65-F5344CB8AC3E}">
        <p14:creationId xmlns:p14="http://schemas.microsoft.com/office/powerpoint/2010/main" val="96320653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601A8A-90B2-2A86-3CCE-11143AFF55C1}"/>
              </a:ext>
            </a:extLst>
          </p:cNvPr>
          <p:cNvSpPr>
            <a:spLocks noGrp="1"/>
          </p:cNvSpPr>
          <p:nvPr>
            <p:ph type="title"/>
          </p:nvPr>
        </p:nvSpPr>
        <p:spPr/>
        <p:txBody>
          <a:bodyPr/>
          <a:lstStyle/>
          <a:p>
            <a:r>
              <a:rPr kumimoji="1" lang="ja-JP" altLang="en-US"/>
              <a:t>以下補足資料</a:t>
            </a:r>
          </a:p>
        </p:txBody>
      </p:sp>
      <p:sp>
        <p:nvSpPr>
          <p:cNvPr id="3" name="コンテンツ プレースホルダー 2">
            <a:extLst>
              <a:ext uri="{FF2B5EF4-FFF2-40B4-BE49-F238E27FC236}">
                <a16:creationId xmlns:a16="http://schemas.microsoft.com/office/drawing/2014/main" id="{4B96EFDF-B3BB-C320-4370-15AF4E952B29}"/>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E802FF00-C156-0123-DE2F-E064EFE21560}"/>
              </a:ext>
            </a:extLst>
          </p:cNvPr>
          <p:cNvSpPr>
            <a:spLocks noGrp="1"/>
          </p:cNvSpPr>
          <p:nvPr>
            <p:ph type="ftr" sz="quarter" idx="11"/>
          </p:nvPr>
        </p:nvSpPr>
        <p:spPr/>
        <p:txBody>
          <a:bodyPr/>
          <a:lstStyle/>
          <a:p>
            <a:r>
              <a:rPr lang="zh-TW" altLang="en-US" dirty="0"/>
              <a:t>卒業研究</a:t>
            </a:r>
            <a:r>
              <a:rPr lang="en-US" altLang="zh-TW" dirty="0"/>
              <a:t>1</a:t>
            </a:r>
            <a:r>
              <a:rPr lang="zh-TW" altLang="en-US" dirty="0"/>
              <a:t>中間発表</a:t>
            </a:r>
            <a:r>
              <a:rPr lang="en-US" altLang="zh-TW" dirty="0"/>
              <a:t>AF21014</a:t>
            </a:r>
            <a:r>
              <a:rPr lang="zh-TW" altLang="en-US" dirty="0"/>
              <a:t>菊地悠李</a:t>
            </a:r>
          </a:p>
        </p:txBody>
      </p:sp>
      <p:sp>
        <p:nvSpPr>
          <p:cNvPr id="5" name="スライド番号プレースホルダー 4">
            <a:extLst>
              <a:ext uri="{FF2B5EF4-FFF2-40B4-BE49-F238E27FC236}">
                <a16:creationId xmlns:a16="http://schemas.microsoft.com/office/drawing/2014/main" id="{74383B51-49F6-9443-CB1F-1A4F3E0577CB}"/>
              </a:ext>
            </a:extLst>
          </p:cNvPr>
          <p:cNvSpPr>
            <a:spLocks noGrp="1"/>
          </p:cNvSpPr>
          <p:nvPr>
            <p:ph type="sldNum" sz="quarter" idx="12"/>
          </p:nvPr>
        </p:nvSpPr>
        <p:spPr/>
        <p:txBody>
          <a:bodyPr/>
          <a:lstStyle/>
          <a:p>
            <a:fld id="{8B45D110-FD8E-48BD-8825-CDFBF9D22CA3}" type="slidenum">
              <a:rPr kumimoji="1" lang="ja-JP" altLang="en-US" smtClean="0"/>
              <a:pPr/>
              <a:t>14</a:t>
            </a:fld>
            <a:endParaRPr kumimoji="1" lang="ja-JP" altLang="en-US"/>
          </a:p>
        </p:txBody>
      </p:sp>
    </p:spTree>
    <p:extLst>
      <p:ext uri="{BB962C8B-B14F-4D97-AF65-F5344CB8AC3E}">
        <p14:creationId xmlns:p14="http://schemas.microsoft.com/office/powerpoint/2010/main" val="143980318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研究の背景</a:t>
            </a:r>
          </a:p>
        </p:txBody>
      </p:sp>
      <p:sp>
        <p:nvSpPr>
          <p:cNvPr id="3" name="コンテンツ プレースホルダー 2"/>
          <p:cNvSpPr>
            <a:spLocks noGrp="1"/>
          </p:cNvSpPr>
          <p:nvPr>
            <p:ph idx="1"/>
          </p:nvPr>
        </p:nvSpPr>
        <p:spPr>
          <a:xfrm>
            <a:off x="333375" y="1057275"/>
            <a:ext cx="8713465" cy="5432079"/>
          </a:xfrm>
        </p:spPr>
        <p:txBody>
          <a:bodyPr>
            <a:normAutofit/>
          </a:bodyPr>
          <a:lstStyle/>
          <a:p>
            <a:r>
              <a:rPr lang="ja-JP" altLang="en-US"/>
              <a:t>近年ビデオストリーミングの需要が増加</a:t>
            </a:r>
            <a:endParaRPr lang="en-US" altLang="ja-JP"/>
          </a:p>
          <a:p>
            <a:r>
              <a:rPr lang="ja-JP" altLang="en-US"/>
              <a:t>インターネットトラヒックの</a:t>
            </a:r>
            <a:r>
              <a:rPr lang="ja-JP" altLang="en-US">
                <a:solidFill>
                  <a:srgbClr val="FF0000"/>
                </a:solidFill>
              </a:rPr>
              <a:t>８割</a:t>
            </a:r>
            <a:endParaRPr lang="en-US" altLang="ja-JP">
              <a:solidFill>
                <a:srgbClr val="FF0000"/>
              </a:solidFill>
            </a:endParaRPr>
          </a:p>
          <a:p>
            <a:pPr marL="0" indent="0">
              <a:buNone/>
            </a:pPr>
            <a:r>
              <a:rPr lang="ja-JP" altLang="en-US"/>
              <a:t>　　　　　　動画に関するトラヒック</a:t>
            </a:r>
            <a:endParaRPr lang="en-US" altLang="ja-JP"/>
          </a:p>
          <a:p>
            <a:endParaRPr lang="en-US" altLang="ja-JP"/>
          </a:p>
          <a:p>
            <a:endParaRPr lang="en-US" altLang="ja-JP"/>
          </a:p>
          <a:p>
            <a:pPr marL="0" indent="0">
              <a:buNone/>
            </a:pPr>
            <a:endParaRPr lang="en-US" altLang="ja-JP"/>
          </a:p>
          <a:p>
            <a:r>
              <a:rPr lang="ja-JP" altLang="en-US"/>
              <a:t>安定的に高画質な動画配信のため</a:t>
            </a:r>
            <a:r>
              <a:rPr lang="en-US" altLang="ja-JP"/>
              <a:t>MPEG-DASH</a:t>
            </a:r>
            <a:r>
              <a:rPr lang="ja-JP" altLang="en-US"/>
              <a:t>が利用される</a:t>
            </a:r>
            <a:endParaRPr kumimoji="1" lang="en-US" altLang="ja-JP" sz="2400"/>
          </a:p>
          <a:p>
            <a:pPr marL="0" indent="0">
              <a:buNone/>
            </a:pPr>
            <a:endParaRPr kumimoji="1" lang="en-US" altLang="ja-JP"/>
          </a:p>
          <a:p>
            <a:pPr marL="0" indent="0">
              <a:buNone/>
            </a:pPr>
            <a:endParaRPr lang="en-US" altLang="ja-JP"/>
          </a:p>
          <a:p>
            <a:pPr marL="0" indent="0">
              <a:buNone/>
            </a:pPr>
            <a:endParaRPr kumimoji="1" lang="ja-JP" altLang="en-US" sz="2400"/>
          </a:p>
        </p:txBody>
      </p:sp>
      <p:sp>
        <p:nvSpPr>
          <p:cNvPr id="5" name="フッター プレースホルダー 4"/>
          <p:cNvSpPr>
            <a:spLocks noGrp="1"/>
          </p:cNvSpPr>
          <p:nvPr>
            <p:ph type="ftr" sz="quarter" idx="11"/>
          </p:nvPr>
        </p:nvSpPr>
        <p:spPr/>
        <p:txBody>
          <a:bodyPr/>
          <a:lstStyle/>
          <a:p>
            <a:pPr marL="0" lvl="0" indent="0" algn="ctr" rtl="0">
              <a:spcBef>
                <a:spcPts val="0"/>
              </a:spcBef>
              <a:spcAft>
                <a:spcPts val="0"/>
              </a:spcAft>
              <a:buNone/>
            </a:pPr>
            <a:r>
              <a:rPr lang="zh-TW" altLang="en-US"/>
              <a:t>卒業研究</a:t>
            </a:r>
            <a:r>
              <a:rPr lang="en-US" altLang="zh-TW"/>
              <a:t>1</a:t>
            </a:r>
            <a:r>
              <a:rPr lang="zh-TW" altLang="en-US"/>
              <a:t>中間発表</a:t>
            </a:r>
            <a:r>
              <a:rPr lang="en-US" altLang="zh-TW"/>
              <a:t>AF21014</a:t>
            </a:r>
            <a:r>
              <a:rPr lang="zh-TW" altLang="en-US"/>
              <a:t>菊地悠李</a:t>
            </a:r>
          </a:p>
        </p:txBody>
      </p:sp>
      <p:sp>
        <p:nvSpPr>
          <p:cNvPr id="4" name="スライド番号プレースホルダー 3"/>
          <p:cNvSpPr>
            <a:spLocks noGrp="1"/>
          </p:cNvSpPr>
          <p:nvPr>
            <p:ph type="sldNum" sz="quarter" idx="12"/>
          </p:nvPr>
        </p:nvSpPr>
        <p:spPr/>
        <p:txBody>
          <a:bodyPr/>
          <a:lstStyle/>
          <a:p>
            <a:fld id="{8B45D110-FD8E-48BD-8825-CDFBF9D22CA3}" type="slidenum">
              <a:rPr kumimoji="1" lang="ja-JP" altLang="en-US" smtClean="0"/>
              <a:pPr/>
              <a:t>15</a:t>
            </a:fld>
            <a:endParaRPr kumimoji="1" lang="ja-JP" altLang="en-US"/>
          </a:p>
        </p:txBody>
      </p:sp>
      <p:sp>
        <p:nvSpPr>
          <p:cNvPr id="39" name="矢印: 右 38">
            <a:extLst>
              <a:ext uri="{FF2B5EF4-FFF2-40B4-BE49-F238E27FC236}">
                <a16:creationId xmlns:a16="http://schemas.microsoft.com/office/drawing/2014/main" id="{6CA1AEB9-0738-222B-1361-691CE8E7EC4E}"/>
              </a:ext>
            </a:extLst>
          </p:cNvPr>
          <p:cNvSpPr/>
          <p:nvPr/>
        </p:nvSpPr>
        <p:spPr>
          <a:xfrm>
            <a:off x="1823899" y="2337114"/>
            <a:ext cx="827314" cy="528155"/>
          </a:xfrm>
          <a:prstGeom prst="right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40" name="矢印: 右 39">
            <a:extLst>
              <a:ext uri="{FF2B5EF4-FFF2-40B4-BE49-F238E27FC236}">
                <a16:creationId xmlns:a16="http://schemas.microsoft.com/office/drawing/2014/main" id="{56CD6286-0019-7006-E5C5-4C49F98BF0B1}"/>
              </a:ext>
            </a:extLst>
          </p:cNvPr>
          <p:cNvSpPr/>
          <p:nvPr/>
        </p:nvSpPr>
        <p:spPr>
          <a:xfrm rot="5400000">
            <a:off x="4182663" y="4304265"/>
            <a:ext cx="530917" cy="483971"/>
          </a:xfrm>
          <a:prstGeom prst="right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41" name="四角形: 角を丸くする 40">
            <a:extLst>
              <a:ext uri="{FF2B5EF4-FFF2-40B4-BE49-F238E27FC236}">
                <a16:creationId xmlns:a16="http://schemas.microsoft.com/office/drawing/2014/main" id="{558F1235-3786-5360-C74C-8B73DE3F3734}"/>
              </a:ext>
            </a:extLst>
          </p:cNvPr>
          <p:cNvSpPr/>
          <p:nvPr/>
        </p:nvSpPr>
        <p:spPr>
          <a:xfrm>
            <a:off x="800099" y="3400625"/>
            <a:ext cx="7124701" cy="766734"/>
          </a:xfrm>
          <a:prstGeom prst="roundRect">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800">
                <a:solidFill>
                  <a:schemeClr val="accent1"/>
                </a:solidFill>
              </a:rPr>
              <a:t>再生停止など不安定な動画配信が行われる</a:t>
            </a:r>
          </a:p>
        </p:txBody>
      </p:sp>
      <p:pic>
        <p:nvPicPr>
          <p:cNvPr id="43" name="図 42" descr="アイコン&#10;&#10;自動的に生成された説明">
            <a:extLst>
              <a:ext uri="{FF2B5EF4-FFF2-40B4-BE49-F238E27FC236}">
                <a16:creationId xmlns:a16="http://schemas.microsoft.com/office/drawing/2014/main" id="{70EB120C-76A2-661A-E88B-5EB1E6FD9C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4534" y="1567125"/>
            <a:ext cx="1432306" cy="805260"/>
          </a:xfrm>
          <a:prstGeom prst="rect">
            <a:avLst/>
          </a:prstGeom>
        </p:spPr>
      </p:pic>
      <p:pic>
        <p:nvPicPr>
          <p:cNvPr id="45" name="図 44" descr="アイコン&#10;&#10;自動的に生成された説明">
            <a:extLst>
              <a:ext uri="{FF2B5EF4-FFF2-40B4-BE49-F238E27FC236}">
                <a16:creationId xmlns:a16="http://schemas.microsoft.com/office/drawing/2014/main" id="{2A34DDBF-8326-C510-A751-560E177230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0101" y="2362453"/>
            <a:ext cx="1993108" cy="1143001"/>
          </a:xfrm>
          <a:prstGeom prst="rect">
            <a:avLst/>
          </a:prstGeom>
        </p:spPr>
      </p:pic>
      <p:sp>
        <p:nvSpPr>
          <p:cNvPr id="46" name="テキスト ボックス 45">
            <a:extLst>
              <a:ext uri="{FF2B5EF4-FFF2-40B4-BE49-F238E27FC236}">
                <a16:creationId xmlns:a16="http://schemas.microsoft.com/office/drawing/2014/main" id="{501CD0D4-F3C5-72C2-E006-3936BB24B4B4}"/>
              </a:ext>
            </a:extLst>
          </p:cNvPr>
          <p:cNvSpPr txBox="1"/>
          <p:nvPr/>
        </p:nvSpPr>
        <p:spPr>
          <a:xfrm>
            <a:off x="4206136" y="2077782"/>
            <a:ext cx="3455665" cy="369332"/>
          </a:xfrm>
          <a:prstGeom prst="rect">
            <a:avLst/>
          </a:prstGeom>
          <a:noFill/>
        </p:spPr>
        <p:txBody>
          <a:bodyPr wrap="square" rtlCol="0">
            <a:spAutoFit/>
          </a:bodyPr>
          <a:lstStyle/>
          <a:p>
            <a:r>
              <a:rPr kumimoji="1" lang="en-US" altLang="ja-JP">
                <a:solidFill>
                  <a:schemeClr val="tx1">
                    <a:lumMod val="60000"/>
                    <a:lumOff val="40000"/>
                  </a:schemeClr>
                </a:solidFill>
              </a:rPr>
              <a:t>[N. </a:t>
            </a:r>
            <a:r>
              <a:rPr kumimoji="1" lang="en-US" altLang="ja-JP" err="1">
                <a:solidFill>
                  <a:schemeClr val="tx1">
                    <a:lumMod val="60000"/>
                    <a:lumOff val="40000"/>
                  </a:schemeClr>
                </a:solidFill>
              </a:rPr>
              <a:t>Barman+,IEEE</a:t>
            </a:r>
            <a:r>
              <a:rPr kumimoji="1" lang="en-US" altLang="ja-JP">
                <a:solidFill>
                  <a:schemeClr val="tx1">
                    <a:lumMod val="60000"/>
                    <a:lumOff val="40000"/>
                  </a:schemeClr>
                </a:solidFill>
              </a:rPr>
              <a:t> Access. , 2019]</a:t>
            </a:r>
            <a:endParaRPr kumimoji="1" lang="ja-JP" altLang="en-US">
              <a:solidFill>
                <a:schemeClr val="tx1">
                  <a:lumMod val="60000"/>
                  <a:lumOff val="40000"/>
                </a:schemeClr>
              </a:solidFill>
            </a:endParaRPr>
          </a:p>
        </p:txBody>
      </p:sp>
    </p:spTree>
    <p:extLst>
      <p:ext uri="{BB962C8B-B14F-4D97-AF65-F5344CB8AC3E}">
        <p14:creationId xmlns:p14="http://schemas.microsoft.com/office/powerpoint/2010/main" val="354645298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875FCE-9482-3BF9-F7AC-65B8FFA640C7}"/>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F883C94F-2269-8EE8-3217-F37057FE3D7F}"/>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DCF4BCB3-F300-BCAF-9AEB-EE3DB41EAB31}"/>
              </a:ext>
            </a:extLst>
          </p:cNvPr>
          <p:cNvSpPr>
            <a:spLocks noGrp="1"/>
          </p:cNvSpPr>
          <p:nvPr>
            <p:ph type="ftr" sz="quarter" idx="11"/>
          </p:nvPr>
        </p:nvSpPr>
        <p:spPr/>
        <p:txBody>
          <a:bodyPr/>
          <a:lstStyle/>
          <a:p>
            <a:r>
              <a:rPr lang="zh-TW" altLang="en-US" dirty="0"/>
              <a:t>卒業研究</a:t>
            </a:r>
            <a:r>
              <a:rPr lang="en-US" altLang="zh-TW" dirty="0"/>
              <a:t>1</a:t>
            </a:r>
            <a:r>
              <a:rPr lang="zh-TW" altLang="en-US" dirty="0"/>
              <a:t>中間発表</a:t>
            </a:r>
            <a:r>
              <a:rPr lang="en-US" altLang="zh-TW" dirty="0"/>
              <a:t>AF21014</a:t>
            </a:r>
            <a:r>
              <a:rPr lang="zh-TW" altLang="en-US" dirty="0"/>
              <a:t>菊地悠李</a:t>
            </a:r>
          </a:p>
        </p:txBody>
      </p:sp>
      <p:sp>
        <p:nvSpPr>
          <p:cNvPr id="5" name="スライド番号プレースホルダー 4">
            <a:extLst>
              <a:ext uri="{FF2B5EF4-FFF2-40B4-BE49-F238E27FC236}">
                <a16:creationId xmlns:a16="http://schemas.microsoft.com/office/drawing/2014/main" id="{173F47CB-CBA4-2CAE-29FA-04660636F3F9}"/>
              </a:ext>
            </a:extLst>
          </p:cNvPr>
          <p:cNvSpPr>
            <a:spLocks noGrp="1"/>
          </p:cNvSpPr>
          <p:nvPr>
            <p:ph type="sldNum" sz="quarter" idx="12"/>
          </p:nvPr>
        </p:nvSpPr>
        <p:spPr/>
        <p:txBody>
          <a:bodyPr/>
          <a:lstStyle/>
          <a:p>
            <a:fld id="{8B45D110-FD8E-48BD-8825-CDFBF9D22CA3}" type="slidenum">
              <a:rPr kumimoji="1" lang="ja-JP" altLang="en-US" smtClean="0"/>
              <a:pPr/>
              <a:t>16</a:t>
            </a:fld>
            <a:endParaRPr kumimoji="1" lang="ja-JP" altLang="en-US"/>
          </a:p>
        </p:txBody>
      </p:sp>
    </p:spTree>
    <p:extLst>
      <p:ext uri="{BB962C8B-B14F-4D97-AF65-F5344CB8AC3E}">
        <p14:creationId xmlns:p14="http://schemas.microsoft.com/office/powerpoint/2010/main" val="414311246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875FCE-9482-3BF9-F7AC-65B8FFA640C7}"/>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F883C94F-2269-8EE8-3217-F37057FE3D7F}"/>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DCF4BCB3-F300-BCAF-9AEB-EE3DB41EAB31}"/>
              </a:ext>
            </a:extLst>
          </p:cNvPr>
          <p:cNvSpPr>
            <a:spLocks noGrp="1"/>
          </p:cNvSpPr>
          <p:nvPr>
            <p:ph type="ftr" sz="quarter" idx="11"/>
          </p:nvPr>
        </p:nvSpPr>
        <p:spPr/>
        <p:txBody>
          <a:bodyPr/>
          <a:lstStyle/>
          <a:p>
            <a:r>
              <a:rPr lang="zh-TW" altLang="en-US" dirty="0"/>
              <a:t>卒業研究</a:t>
            </a:r>
            <a:r>
              <a:rPr lang="en-US" altLang="zh-TW" dirty="0"/>
              <a:t>1</a:t>
            </a:r>
            <a:r>
              <a:rPr lang="zh-TW" altLang="en-US" dirty="0"/>
              <a:t>中間発表</a:t>
            </a:r>
            <a:r>
              <a:rPr lang="en-US" altLang="zh-TW" dirty="0"/>
              <a:t>AF21014</a:t>
            </a:r>
            <a:r>
              <a:rPr lang="zh-TW" altLang="en-US" dirty="0"/>
              <a:t>菊地悠李</a:t>
            </a:r>
          </a:p>
        </p:txBody>
      </p:sp>
      <p:sp>
        <p:nvSpPr>
          <p:cNvPr id="5" name="スライド番号プレースホルダー 4">
            <a:extLst>
              <a:ext uri="{FF2B5EF4-FFF2-40B4-BE49-F238E27FC236}">
                <a16:creationId xmlns:a16="http://schemas.microsoft.com/office/drawing/2014/main" id="{173F47CB-CBA4-2CAE-29FA-04660636F3F9}"/>
              </a:ext>
            </a:extLst>
          </p:cNvPr>
          <p:cNvSpPr>
            <a:spLocks noGrp="1"/>
          </p:cNvSpPr>
          <p:nvPr>
            <p:ph type="sldNum" sz="quarter" idx="12"/>
          </p:nvPr>
        </p:nvSpPr>
        <p:spPr/>
        <p:txBody>
          <a:bodyPr/>
          <a:lstStyle/>
          <a:p>
            <a:fld id="{8B45D110-FD8E-48BD-8825-CDFBF9D22CA3}" type="slidenum">
              <a:rPr kumimoji="1" lang="ja-JP" altLang="en-US" smtClean="0"/>
              <a:pPr/>
              <a:t>17</a:t>
            </a:fld>
            <a:endParaRPr kumimoji="1" lang="ja-JP" altLang="en-US"/>
          </a:p>
        </p:txBody>
      </p:sp>
    </p:spTree>
    <p:extLst>
      <p:ext uri="{BB962C8B-B14F-4D97-AF65-F5344CB8AC3E}">
        <p14:creationId xmlns:p14="http://schemas.microsoft.com/office/powerpoint/2010/main" val="210011566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875FCE-9482-3BF9-F7AC-65B8FFA640C7}"/>
              </a:ext>
            </a:extLst>
          </p:cNvPr>
          <p:cNvSpPr>
            <a:spLocks noGrp="1"/>
          </p:cNvSpPr>
          <p:nvPr>
            <p:ph type="title"/>
          </p:nvPr>
        </p:nvSpPr>
        <p:spPr/>
        <p:txBody>
          <a:bodyPr/>
          <a:lstStyle/>
          <a:p>
            <a:r>
              <a:rPr kumimoji="1" lang="ja-JP" altLang="en-US" dirty="0"/>
              <a:t>考察</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883C94F-2269-8EE8-3217-F37057FE3D7F}"/>
                  </a:ext>
                </a:extLst>
              </p:cNvPr>
              <p:cNvSpPr>
                <a:spLocks noGrp="1"/>
              </p:cNvSpPr>
              <p:nvPr>
                <p:ph idx="1"/>
              </p:nvPr>
            </p:nvSpPr>
            <p:spPr>
              <a:xfrm>
                <a:off x="478971" y="1114697"/>
                <a:ext cx="8567869" cy="5050607"/>
              </a:xfrm>
            </p:spPr>
            <p:txBody>
              <a:bodyPr>
                <a:normAutofit fontScale="92500"/>
              </a:bodyPr>
              <a:lstStyle/>
              <a:p>
                <a14:m>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𝑡</m:t>
                        </m:r>
                      </m:e>
                      <m:sub>
                        <m:r>
                          <a:rPr lang="en-US" altLang="ja-JP" b="0" i="1" smtClean="0">
                            <a:solidFill>
                              <a:schemeClr val="tx1"/>
                            </a:solidFill>
                            <a:latin typeface="Cambria Math" panose="02040503050406030204" pitchFamily="18" charset="0"/>
                          </a:rPr>
                          <m:t>𝑖</m:t>
                        </m:r>
                      </m:sub>
                    </m:sSub>
                    <m:r>
                      <a:rPr lang="ja-JP" altLang="en-US" i="1">
                        <a:solidFill>
                          <a:schemeClr val="tx1"/>
                        </a:solidFill>
                        <a:latin typeface="Cambria Math" panose="02040503050406030204" pitchFamily="18" charset="0"/>
                      </a:rPr>
                      <m:t>を</m:t>
                    </m:r>
                  </m:oMath>
                </a14:m>
                <a:r>
                  <a:rPr kumimoji="1" lang="ja-JP" altLang="en-US" dirty="0"/>
                  <a:t>変化させ、好みの段階を考慮</a:t>
                </a:r>
                <a:endParaRPr kumimoji="1" lang="en-US" altLang="ja-JP" dirty="0"/>
              </a:p>
              <a:p>
                <a:pPr marL="0" indent="0">
                  <a:buNone/>
                </a:pPr>
                <a:r>
                  <a:rPr lang="ja-JP" altLang="en-US" dirty="0"/>
                  <a:t>　</a:t>
                </a:r>
                <a:endParaRPr lang="en-US" altLang="ja-JP" dirty="0"/>
              </a:p>
              <a:p>
                <a:pPr marL="0" indent="0">
                  <a:buNone/>
                </a:pPr>
                <a:r>
                  <a:rPr kumimoji="1" lang="ja-JP" altLang="en-US" dirty="0"/>
                  <a:t>　</a:t>
                </a:r>
                <a:r>
                  <a:rPr kumimoji="1" lang="en-US" altLang="ja-JP" sz="3200" b="0" dirty="0">
                    <a:solidFill>
                      <a:schemeClr val="tx1"/>
                    </a:solidFill>
                  </a:rPr>
                  <a:t> </a:t>
                </a:r>
                <a14:m>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𝑡</m:t>
                        </m:r>
                      </m:e>
                      <m:sub>
                        <m:r>
                          <a:rPr kumimoji="1" lang="en-US" altLang="ja-JP" sz="3200" b="0" i="1" smtClean="0">
                            <a:solidFill>
                              <a:schemeClr val="tx1"/>
                            </a:solidFill>
                            <a:latin typeface="Cambria Math" panose="02040503050406030204" pitchFamily="18" charset="0"/>
                          </a:rPr>
                          <m:t>𝑖</m:t>
                        </m:r>
                      </m:sub>
                    </m:sSub>
                  </m:oMath>
                </a14:m>
                <a:r>
                  <a:rPr kumimoji="1" lang="ja-JP" altLang="en-US" dirty="0"/>
                  <a:t>を</a:t>
                </a:r>
                <a:endParaRPr kumimoji="1" lang="en-US" altLang="ja-JP" dirty="0"/>
              </a:p>
              <a:p>
                <a:pPr marL="0" indent="0">
                  <a:buNone/>
                </a:pPr>
                <a:r>
                  <a:rPr kumimoji="1" lang="ja-JP" altLang="en-US" dirty="0"/>
                  <a:t>利得関数から導出されるレートは連続値であり、選択</a:t>
                </a:r>
                <a:endParaRPr kumimoji="1" lang="en-US" altLang="ja-JP" dirty="0"/>
              </a:p>
              <a:p>
                <a:pPr marL="0" indent="0">
                  <a:buNone/>
                </a:pPr>
                <a:r>
                  <a:rPr kumimoji="1" lang="ja-JP" altLang="en-US" dirty="0"/>
                  <a:t>　レートはその値に近いレートを選択している</a:t>
                </a:r>
              </a:p>
              <a:p>
                <a:pPr marL="0" indent="0">
                  <a:buNone/>
                </a:pPr>
                <a:r>
                  <a:rPr kumimoji="1" lang="ja-JP" altLang="en-US" dirty="0"/>
                  <a:t>そのため、グラフより実際は想定したレートの変動を示したが、値が丸め込まれてしまった。</a:t>
                </a:r>
                <a:endParaRPr kumimoji="1" lang="en-US" altLang="ja-JP" dirty="0"/>
              </a:p>
              <a:p>
                <a:pPr marL="0" indent="0">
                  <a:buNone/>
                </a:pP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F883C94F-2269-8EE8-3217-F37057FE3D7F}"/>
                  </a:ext>
                </a:extLst>
              </p:cNvPr>
              <p:cNvSpPr>
                <a:spLocks noGrp="1" noRot="1" noChangeAspect="1" noMove="1" noResize="1" noEditPoints="1" noAdjustHandles="1" noChangeArrowheads="1" noChangeShapeType="1" noTextEdit="1"/>
              </p:cNvSpPr>
              <p:nvPr>
                <p:ph idx="1"/>
              </p:nvPr>
            </p:nvSpPr>
            <p:spPr>
              <a:xfrm>
                <a:off x="478971" y="1114697"/>
                <a:ext cx="8567869" cy="5050607"/>
              </a:xfrm>
              <a:blipFill>
                <a:blip r:embed="rId2"/>
                <a:stretch>
                  <a:fillRect l="-1708" t="-1932" r="-1637"/>
                </a:stretch>
              </a:blipFill>
            </p:spPr>
            <p:txBody>
              <a:bodyPr/>
              <a:lstStyle/>
              <a:p>
                <a:r>
                  <a:rPr lang="en-US">
                    <a:noFill/>
                  </a:rPr>
                  <a:t> </a:t>
                </a:r>
              </a:p>
            </p:txBody>
          </p:sp>
        </mc:Fallback>
      </mc:AlternateContent>
      <p:sp>
        <p:nvSpPr>
          <p:cNvPr id="4" name="フッター プレースホルダー 3">
            <a:extLst>
              <a:ext uri="{FF2B5EF4-FFF2-40B4-BE49-F238E27FC236}">
                <a16:creationId xmlns:a16="http://schemas.microsoft.com/office/drawing/2014/main" id="{DCF4BCB3-F300-BCAF-9AEB-EE3DB41EAB31}"/>
              </a:ext>
            </a:extLst>
          </p:cNvPr>
          <p:cNvSpPr>
            <a:spLocks noGrp="1"/>
          </p:cNvSpPr>
          <p:nvPr>
            <p:ph type="ftr" sz="quarter" idx="11"/>
          </p:nvPr>
        </p:nvSpPr>
        <p:spPr/>
        <p:txBody>
          <a:bodyPr/>
          <a:lstStyle/>
          <a:p>
            <a:r>
              <a:rPr lang="zh-TW" altLang="en-US" dirty="0"/>
              <a:t>卒業研究</a:t>
            </a:r>
            <a:r>
              <a:rPr lang="en-US" altLang="zh-TW" dirty="0"/>
              <a:t>1</a:t>
            </a:r>
            <a:r>
              <a:rPr lang="zh-TW" altLang="en-US" dirty="0"/>
              <a:t>中間発表</a:t>
            </a:r>
            <a:r>
              <a:rPr lang="en-US" altLang="zh-TW" dirty="0"/>
              <a:t>AF21014</a:t>
            </a:r>
            <a:r>
              <a:rPr lang="zh-TW" altLang="en-US" dirty="0"/>
              <a:t>菊地悠李</a:t>
            </a:r>
          </a:p>
        </p:txBody>
      </p:sp>
      <p:sp>
        <p:nvSpPr>
          <p:cNvPr id="5" name="スライド番号プレースホルダー 4">
            <a:extLst>
              <a:ext uri="{FF2B5EF4-FFF2-40B4-BE49-F238E27FC236}">
                <a16:creationId xmlns:a16="http://schemas.microsoft.com/office/drawing/2014/main" id="{173F47CB-CBA4-2CAE-29FA-04660636F3F9}"/>
              </a:ext>
            </a:extLst>
          </p:cNvPr>
          <p:cNvSpPr>
            <a:spLocks noGrp="1"/>
          </p:cNvSpPr>
          <p:nvPr>
            <p:ph type="sldNum" sz="quarter" idx="12"/>
          </p:nvPr>
        </p:nvSpPr>
        <p:spPr/>
        <p:txBody>
          <a:bodyPr/>
          <a:lstStyle/>
          <a:p>
            <a:fld id="{8B45D110-FD8E-48BD-8825-CDFBF9D22CA3}" type="slidenum">
              <a:rPr kumimoji="1" lang="ja-JP" altLang="en-US" smtClean="0"/>
              <a:pPr/>
              <a:t>18</a:t>
            </a:fld>
            <a:endParaRPr kumimoji="1" lang="ja-JP" altLang="en-US"/>
          </a:p>
        </p:txBody>
      </p:sp>
    </p:spTree>
    <p:extLst>
      <p:ext uri="{BB962C8B-B14F-4D97-AF65-F5344CB8AC3E}">
        <p14:creationId xmlns:p14="http://schemas.microsoft.com/office/powerpoint/2010/main" val="384916504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図 17" descr="テキスト が含まれている画像&#10;&#10;自動的に生成された説明">
            <a:extLst>
              <a:ext uri="{FF2B5EF4-FFF2-40B4-BE49-F238E27FC236}">
                <a16:creationId xmlns:a16="http://schemas.microsoft.com/office/drawing/2014/main" id="{19ADF37D-978D-EDBB-878C-DFAD8B65BA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3710199" y="2268767"/>
            <a:ext cx="554579" cy="415934"/>
          </a:xfrm>
          <a:prstGeom prst="rect">
            <a:avLst/>
          </a:prstGeom>
        </p:spPr>
      </p:pic>
      <p:sp>
        <p:nvSpPr>
          <p:cNvPr id="15" name="正方形/長方形 14">
            <a:extLst>
              <a:ext uri="{FF2B5EF4-FFF2-40B4-BE49-F238E27FC236}">
                <a16:creationId xmlns:a16="http://schemas.microsoft.com/office/drawing/2014/main" id="{198AF948-47A4-5D8D-687A-DFCE879BE92E}"/>
              </a:ext>
            </a:extLst>
          </p:cNvPr>
          <p:cNvSpPr/>
          <p:nvPr/>
        </p:nvSpPr>
        <p:spPr>
          <a:xfrm>
            <a:off x="1605019" y="3692181"/>
            <a:ext cx="827930" cy="140933"/>
          </a:xfrm>
          <a:prstGeom prst="rect">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 name="タイトル 1"/>
          <p:cNvSpPr>
            <a:spLocks noGrp="1"/>
          </p:cNvSpPr>
          <p:nvPr>
            <p:ph type="title"/>
          </p:nvPr>
        </p:nvSpPr>
        <p:spPr/>
        <p:txBody>
          <a:bodyPr/>
          <a:lstStyle/>
          <a:p>
            <a:r>
              <a:rPr kumimoji="1" lang="ja-JP" altLang="en-US" dirty="0"/>
              <a:t>研究背景と目的</a:t>
            </a:r>
          </a:p>
        </p:txBody>
      </p:sp>
      <p:sp>
        <p:nvSpPr>
          <p:cNvPr id="3" name="コンテンツ プレースホルダー 2"/>
          <p:cNvSpPr>
            <a:spLocks noGrp="1"/>
          </p:cNvSpPr>
          <p:nvPr>
            <p:ph idx="1"/>
          </p:nvPr>
        </p:nvSpPr>
        <p:spPr>
          <a:xfrm>
            <a:off x="327178" y="983873"/>
            <a:ext cx="8723312" cy="5576725"/>
          </a:xfrm>
        </p:spPr>
        <p:txBody>
          <a:bodyPr/>
          <a:lstStyle/>
          <a:p>
            <a:pPr marL="448945" indent="-448945"/>
            <a:r>
              <a:rPr lang="ja-JP" altLang="en-US" sz="2400" dirty="0"/>
              <a:t>動画サービスの需要→動画トラヒックが</a:t>
            </a:r>
            <a:r>
              <a:rPr lang="ja-JP" altLang="en-US" sz="2400" dirty="0">
                <a:solidFill>
                  <a:srgbClr val="FF0000"/>
                </a:solidFill>
              </a:rPr>
              <a:t>急増</a:t>
            </a:r>
            <a:endParaRPr lang="en-US" altLang="ja-JP" sz="2400" dirty="0">
              <a:solidFill>
                <a:srgbClr val="FF0000"/>
              </a:solidFill>
              <a:cs typeface="Segoe UI"/>
            </a:endParaRPr>
          </a:p>
          <a:p>
            <a:pPr marL="0" indent="0">
              <a:buNone/>
            </a:pPr>
            <a:r>
              <a:rPr lang="ja-JP" altLang="en-US" sz="2400" dirty="0"/>
              <a:t>　 　　サーバーのリンクの</a:t>
            </a:r>
            <a:r>
              <a:rPr lang="ja-JP" altLang="en-US" sz="2400" b="1" dirty="0"/>
              <a:t>帯域幅が逼迫</a:t>
            </a:r>
            <a:endParaRPr lang="en-US" altLang="ja-JP" sz="2400" b="1" dirty="0"/>
          </a:p>
          <a:p>
            <a:pPr marL="0" indent="0">
              <a:buNone/>
            </a:pPr>
            <a:endParaRPr kumimoji="1" lang="en-US" altLang="ja-JP" dirty="0"/>
          </a:p>
          <a:p>
            <a:pPr marL="0" indent="0">
              <a:buNone/>
            </a:pPr>
            <a:endParaRPr lang="en-US" altLang="ja-JP" dirty="0"/>
          </a:p>
          <a:p>
            <a:pPr marL="0" indent="0">
              <a:buNone/>
            </a:pPr>
            <a:endParaRPr lang="en-US" altLang="ja-JP" dirty="0"/>
          </a:p>
          <a:p>
            <a:pPr marL="0" indent="0">
              <a:buNone/>
            </a:pPr>
            <a:endParaRPr kumimoji="1" lang="en-US" altLang="ja-JP" sz="2800" b="1" dirty="0"/>
          </a:p>
          <a:p>
            <a:pPr marL="0" indent="0">
              <a:buNone/>
            </a:pPr>
            <a:endParaRPr lang="en-US" altLang="ja-JP" sz="1100" b="1" dirty="0"/>
          </a:p>
          <a:p>
            <a:pPr marL="0" indent="0">
              <a:buNone/>
            </a:pPr>
            <a:r>
              <a:rPr kumimoji="1" lang="ja-JP" altLang="en-US" sz="2800" b="1" dirty="0"/>
              <a:t>　動画の再生停止や不公平なリソース配分が起きる</a:t>
            </a:r>
          </a:p>
        </p:txBody>
      </p:sp>
      <p:sp>
        <p:nvSpPr>
          <p:cNvPr id="5" name="フッター プレースホルダー 4"/>
          <p:cNvSpPr>
            <a:spLocks noGrp="1"/>
          </p:cNvSpPr>
          <p:nvPr>
            <p:ph type="ftr" sz="quarter" idx="11"/>
          </p:nvPr>
        </p:nvSpPr>
        <p:spPr/>
        <p:txBody>
          <a:bodyPr/>
          <a:lstStyle/>
          <a:p>
            <a:pPr marL="0" lvl="0" indent="0" algn="ctr" rtl="0">
              <a:spcBef>
                <a:spcPts val="0"/>
              </a:spcBef>
              <a:spcAft>
                <a:spcPts val="0"/>
              </a:spcAft>
              <a:buNone/>
            </a:pPr>
            <a:r>
              <a:rPr lang="zh-TW" altLang="en-US" dirty="0"/>
              <a:t>卒業研究</a:t>
            </a:r>
            <a:r>
              <a:rPr lang="en-US" altLang="zh-TW" dirty="0"/>
              <a:t>1</a:t>
            </a:r>
            <a:r>
              <a:rPr lang="zh-TW" altLang="en-US" dirty="0"/>
              <a:t>中間発表</a:t>
            </a:r>
            <a:r>
              <a:rPr lang="en-US" altLang="zh-TW" dirty="0"/>
              <a:t>AF21014</a:t>
            </a:r>
            <a:r>
              <a:rPr lang="zh-TW" altLang="en-US" dirty="0"/>
              <a:t>菊地悠李</a:t>
            </a:r>
          </a:p>
        </p:txBody>
      </p:sp>
      <p:sp>
        <p:nvSpPr>
          <p:cNvPr id="6" name="正方形/長方形 5"/>
          <p:cNvSpPr/>
          <p:nvPr/>
        </p:nvSpPr>
        <p:spPr>
          <a:xfrm>
            <a:off x="1821294" y="5937439"/>
            <a:ext cx="5501411" cy="556955"/>
          </a:xfrm>
          <a:prstGeom prst="rect">
            <a:avLst/>
          </a:prstGeom>
          <a:solidFill>
            <a:schemeClr val="accent1"/>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800" dirty="0">
                <a:solidFill>
                  <a:schemeClr val="bg1"/>
                </a:solidFill>
              </a:rPr>
              <a:t>適切なレート制御アルゴリズム</a:t>
            </a:r>
          </a:p>
        </p:txBody>
      </p:sp>
      <p:sp>
        <p:nvSpPr>
          <p:cNvPr id="4" name="スライド番号プレースホルダー 3"/>
          <p:cNvSpPr>
            <a:spLocks noGrp="1"/>
          </p:cNvSpPr>
          <p:nvPr>
            <p:ph type="sldNum" sz="quarter" idx="12"/>
          </p:nvPr>
        </p:nvSpPr>
        <p:spPr/>
        <p:txBody>
          <a:bodyPr/>
          <a:lstStyle/>
          <a:p>
            <a:fld id="{8B45D110-FD8E-48BD-8825-CDFBF9D22CA3}" type="slidenum">
              <a:rPr kumimoji="1" lang="ja-JP" altLang="en-US" smtClean="0"/>
              <a:pPr/>
              <a:t>1</a:t>
            </a:fld>
            <a:endParaRPr kumimoji="1" lang="ja-JP" altLang="en-US" dirty="0"/>
          </a:p>
        </p:txBody>
      </p:sp>
      <p:pic>
        <p:nvPicPr>
          <p:cNvPr id="10" name="図 9" descr="モニター, 座る, ボックス, テーブル が含まれている画像&#10;&#10;自動的に生成された説明">
            <a:extLst>
              <a:ext uri="{FF2B5EF4-FFF2-40B4-BE49-F238E27FC236}">
                <a16:creationId xmlns:a16="http://schemas.microsoft.com/office/drawing/2014/main" id="{657E2469-8F9F-4A73-A3B1-7D5C029445B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083" y="2460880"/>
            <a:ext cx="1439814" cy="1700808"/>
          </a:xfrm>
          <a:prstGeom prst="rect">
            <a:avLst/>
          </a:prstGeom>
        </p:spPr>
      </p:pic>
      <p:sp>
        <p:nvSpPr>
          <p:cNvPr id="13" name="正方形/長方形 12">
            <a:extLst>
              <a:ext uri="{FF2B5EF4-FFF2-40B4-BE49-F238E27FC236}">
                <a16:creationId xmlns:a16="http://schemas.microsoft.com/office/drawing/2014/main" id="{90908142-7554-D2A8-E98C-E4A14067B691}"/>
              </a:ext>
            </a:extLst>
          </p:cNvPr>
          <p:cNvSpPr/>
          <p:nvPr/>
        </p:nvSpPr>
        <p:spPr>
          <a:xfrm>
            <a:off x="1605019" y="2784384"/>
            <a:ext cx="827930" cy="140933"/>
          </a:xfrm>
          <a:prstGeom prst="rect">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8" name="円柱 7">
            <a:extLst>
              <a:ext uri="{FF2B5EF4-FFF2-40B4-BE49-F238E27FC236}">
                <a16:creationId xmlns:a16="http://schemas.microsoft.com/office/drawing/2014/main" id="{4204F845-CAFF-F248-F278-5423B129C3EC}"/>
              </a:ext>
            </a:extLst>
          </p:cNvPr>
          <p:cNvSpPr/>
          <p:nvPr/>
        </p:nvSpPr>
        <p:spPr>
          <a:xfrm rot="5400000">
            <a:off x="1865286" y="2594796"/>
            <a:ext cx="1656184" cy="1368152"/>
          </a:xfrm>
          <a:prstGeom prst="can">
            <a:avLst/>
          </a:prstGeom>
          <a:gradFill flip="none" rotWithShape="1">
            <a:gsLst>
              <a:gs pos="0">
                <a:schemeClr val="accent1">
                  <a:lumMod val="5000"/>
                  <a:lumOff val="95000"/>
                </a:schemeClr>
              </a:gs>
              <a:gs pos="34000">
                <a:schemeClr val="accent2">
                  <a:lumMod val="60000"/>
                  <a:lumOff val="40000"/>
                </a:schemeClr>
              </a:gs>
              <a:gs pos="35000">
                <a:schemeClr val="accent2">
                  <a:lumMod val="40000"/>
                  <a:lumOff val="60000"/>
                </a:schemeClr>
              </a:gs>
              <a:gs pos="33000">
                <a:schemeClr val="accent1">
                  <a:lumMod val="45000"/>
                  <a:lumOff val="55000"/>
                </a:schemeClr>
              </a:gs>
              <a:gs pos="0">
                <a:schemeClr val="accent1">
                  <a:lumMod val="30000"/>
                  <a:lumOff val="70000"/>
                </a:schemeClr>
              </a:gs>
            </a:gsLst>
            <a:lin ang="10800000" scaled="1"/>
            <a:tileRect/>
          </a:gradFill>
          <a:ln w="3810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4" name="矢印: 右 13">
            <a:extLst>
              <a:ext uri="{FF2B5EF4-FFF2-40B4-BE49-F238E27FC236}">
                <a16:creationId xmlns:a16="http://schemas.microsoft.com/office/drawing/2014/main" id="{07AA2848-78B7-790D-0B31-03C019ED735A}"/>
              </a:ext>
            </a:extLst>
          </p:cNvPr>
          <p:cNvSpPr/>
          <p:nvPr/>
        </p:nvSpPr>
        <p:spPr>
          <a:xfrm>
            <a:off x="3168185" y="2670387"/>
            <a:ext cx="3528392" cy="360040"/>
          </a:xfrm>
          <a:prstGeom prst="right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6" name="矢印: 右 15">
            <a:extLst>
              <a:ext uri="{FF2B5EF4-FFF2-40B4-BE49-F238E27FC236}">
                <a16:creationId xmlns:a16="http://schemas.microsoft.com/office/drawing/2014/main" id="{C5EF8BB7-FDE0-94DF-B593-3C74665E5D6E}"/>
              </a:ext>
            </a:extLst>
          </p:cNvPr>
          <p:cNvSpPr/>
          <p:nvPr/>
        </p:nvSpPr>
        <p:spPr>
          <a:xfrm>
            <a:off x="3184293" y="3610105"/>
            <a:ext cx="3528392" cy="360040"/>
          </a:xfrm>
          <a:prstGeom prst="right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9" name="テキスト ボックス 18">
            <a:extLst>
              <a:ext uri="{FF2B5EF4-FFF2-40B4-BE49-F238E27FC236}">
                <a16:creationId xmlns:a16="http://schemas.microsoft.com/office/drawing/2014/main" id="{03DE59F7-37EC-023E-5A4F-DA088C84BF1B}"/>
              </a:ext>
            </a:extLst>
          </p:cNvPr>
          <p:cNvSpPr txBox="1"/>
          <p:nvPr/>
        </p:nvSpPr>
        <p:spPr>
          <a:xfrm>
            <a:off x="3736015" y="2291493"/>
            <a:ext cx="432048" cy="461665"/>
          </a:xfrm>
          <a:prstGeom prst="rect">
            <a:avLst/>
          </a:prstGeom>
          <a:noFill/>
        </p:spPr>
        <p:txBody>
          <a:bodyPr wrap="square" rtlCol="0">
            <a:spAutoFit/>
          </a:bodyPr>
          <a:lstStyle/>
          <a:p>
            <a:r>
              <a:rPr kumimoji="1" lang="ja-JP" altLang="en-US" sz="2400" dirty="0">
                <a:solidFill>
                  <a:srgbClr val="FF0000"/>
                </a:solidFill>
                <a:latin typeface="Quattrocento Sans" panose="020B0502050000020003" pitchFamily="34" charset="0"/>
              </a:rPr>
              <a:t>高</a:t>
            </a:r>
          </a:p>
        </p:txBody>
      </p:sp>
      <p:pic>
        <p:nvPicPr>
          <p:cNvPr id="20" name="図 19" descr="テキスト が含まれている画像&#10;&#10;自動的に生成された説明">
            <a:extLst>
              <a:ext uri="{FF2B5EF4-FFF2-40B4-BE49-F238E27FC236}">
                <a16:creationId xmlns:a16="http://schemas.microsoft.com/office/drawing/2014/main" id="{D8F15E18-0D81-61F1-6C4F-BEC74E469FB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3716516" y="3173240"/>
            <a:ext cx="537226" cy="465114"/>
          </a:xfrm>
          <a:prstGeom prst="rect">
            <a:avLst/>
          </a:prstGeom>
        </p:spPr>
      </p:pic>
      <p:sp>
        <p:nvSpPr>
          <p:cNvPr id="21" name="テキスト ボックス 20">
            <a:extLst>
              <a:ext uri="{FF2B5EF4-FFF2-40B4-BE49-F238E27FC236}">
                <a16:creationId xmlns:a16="http://schemas.microsoft.com/office/drawing/2014/main" id="{D30EFEBE-F82D-1D02-F03D-9E6CEF6EF55E}"/>
              </a:ext>
            </a:extLst>
          </p:cNvPr>
          <p:cNvSpPr txBox="1"/>
          <p:nvPr/>
        </p:nvSpPr>
        <p:spPr>
          <a:xfrm>
            <a:off x="3724466" y="3218805"/>
            <a:ext cx="432048" cy="461665"/>
          </a:xfrm>
          <a:prstGeom prst="rect">
            <a:avLst/>
          </a:prstGeom>
          <a:noFill/>
        </p:spPr>
        <p:txBody>
          <a:bodyPr wrap="square" rtlCol="0">
            <a:spAutoFit/>
          </a:bodyPr>
          <a:lstStyle/>
          <a:p>
            <a:r>
              <a:rPr kumimoji="1" lang="ja-JP" altLang="en-US" sz="2400" dirty="0">
                <a:solidFill>
                  <a:schemeClr val="tx2">
                    <a:lumMod val="50000"/>
                    <a:lumOff val="50000"/>
                  </a:schemeClr>
                </a:solidFill>
              </a:rPr>
              <a:t>低</a:t>
            </a:r>
            <a:endParaRPr kumimoji="1" lang="en-US" altLang="ja-JP" sz="2400" dirty="0">
              <a:solidFill>
                <a:schemeClr val="tx2">
                  <a:lumMod val="50000"/>
                  <a:lumOff val="50000"/>
                </a:schemeClr>
              </a:solidFill>
            </a:endParaRPr>
          </a:p>
        </p:txBody>
      </p:sp>
      <p:pic>
        <p:nvPicPr>
          <p:cNvPr id="22" name="図 21">
            <a:extLst>
              <a:ext uri="{FF2B5EF4-FFF2-40B4-BE49-F238E27FC236}">
                <a16:creationId xmlns:a16="http://schemas.microsoft.com/office/drawing/2014/main" id="{3F8E249F-A5C1-D53C-51E6-0B400837F0A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70694" y="2286467"/>
            <a:ext cx="768886" cy="957530"/>
          </a:xfrm>
          <a:prstGeom prst="rect">
            <a:avLst/>
          </a:prstGeom>
        </p:spPr>
      </p:pic>
      <p:pic>
        <p:nvPicPr>
          <p:cNvPr id="23" name="図 22">
            <a:extLst>
              <a:ext uri="{FF2B5EF4-FFF2-40B4-BE49-F238E27FC236}">
                <a16:creationId xmlns:a16="http://schemas.microsoft.com/office/drawing/2014/main" id="{136A58B4-F291-BE0F-C168-0A90CE101EB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72711" y="3260238"/>
            <a:ext cx="702894" cy="875348"/>
          </a:xfrm>
          <a:prstGeom prst="rect">
            <a:avLst/>
          </a:prstGeom>
        </p:spPr>
      </p:pic>
      <p:sp>
        <p:nvSpPr>
          <p:cNvPr id="24" name="テキスト ボックス 23">
            <a:extLst>
              <a:ext uri="{FF2B5EF4-FFF2-40B4-BE49-F238E27FC236}">
                <a16:creationId xmlns:a16="http://schemas.microsoft.com/office/drawing/2014/main" id="{CA0D86FA-BB29-5340-FF66-28F84DB885AC}"/>
              </a:ext>
            </a:extLst>
          </p:cNvPr>
          <p:cNvSpPr txBox="1"/>
          <p:nvPr/>
        </p:nvSpPr>
        <p:spPr>
          <a:xfrm>
            <a:off x="278495" y="2195080"/>
            <a:ext cx="1107652" cy="369332"/>
          </a:xfrm>
          <a:prstGeom prst="rect">
            <a:avLst/>
          </a:prstGeom>
          <a:noFill/>
        </p:spPr>
        <p:txBody>
          <a:bodyPr wrap="square" rtlCol="0">
            <a:spAutoFit/>
          </a:bodyPr>
          <a:lstStyle/>
          <a:p>
            <a:r>
              <a:rPr kumimoji="1" lang="ja-JP" altLang="en-US" dirty="0">
                <a:solidFill>
                  <a:srgbClr val="4D4D4D"/>
                </a:solidFill>
              </a:rPr>
              <a:t>サーバー</a:t>
            </a:r>
          </a:p>
        </p:txBody>
      </p:sp>
      <p:sp>
        <p:nvSpPr>
          <p:cNvPr id="25" name="テキスト ボックス 24">
            <a:extLst>
              <a:ext uri="{FF2B5EF4-FFF2-40B4-BE49-F238E27FC236}">
                <a16:creationId xmlns:a16="http://schemas.microsoft.com/office/drawing/2014/main" id="{B58B2B87-D1E5-DB61-8EB7-FFDC8120DD0D}"/>
              </a:ext>
            </a:extLst>
          </p:cNvPr>
          <p:cNvSpPr txBox="1"/>
          <p:nvPr/>
        </p:nvSpPr>
        <p:spPr>
          <a:xfrm>
            <a:off x="2058509" y="2152710"/>
            <a:ext cx="1338670" cy="369332"/>
          </a:xfrm>
          <a:prstGeom prst="rect">
            <a:avLst/>
          </a:prstGeom>
          <a:noFill/>
        </p:spPr>
        <p:txBody>
          <a:bodyPr wrap="square" rtlCol="0">
            <a:spAutoFit/>
          </a:bodyPr>
          <a:lstStyle/>
          <a:p>
            <a:r>
              <a:rPr kumimoji="1" lang="ja-JP" altLang="en-US" dirty="0">
                <a:solidFill>
                  <a:srgbClr val="4D4D4D"/>
                </a:solidFill>
              </a:rPr>
              <a:t>共有リンク</a:t>
            </a:r>
          </a:p>
        </p:txBody>
      </p:sp>
      <p:sp>
        <p:nvSpPr>
          <p:cNvPr id="27" name="吹き出し: 角を丸めた四角形 26">
            <a:extLst>
              <a:ext uri="{FF2B5EF4-FFF2-40B4-BE49-F238E27FC236}">
                <a16:creationId xmlns:a16="http://schemas.microsoft.com/office/drawing/2014/main" id="{BF28FFA2-E1C5-02EA-898E-B6A044098F78}"/>
              </a:ext>
            </a:extLst>
          </p:cNvPr>
          <p:cNvSpPr/>
          <p:nvPr/>
        </p:nvSpPr>
        <p:spPr>
          <a:xfrm>
            <a:off x="493170" y="4288790"/>
            <a:ext cx="1749905" cy="370089"/>
          </a:xfrm>
          <a:prstGeom prst="wedgeRoundRectCallout">
            <a:avLst>
              <a:gd name="adj1" fmla="val 35921"/>
              <a:gd name="adj2" fmla="val -77812"/>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000" b="1" dirty="0">
                <a:solidFill>
                  <a:schemeClr val="accent1"/>
                </a:solidFill>
              </a:rPr>
              <a:t>ボトルネック</a:t>
            </a:r>
          </a:p>
        </p:txBody>
      </p:sp>
      <p:sp>
        <p:nvSpPr>
          <p:cNvPr id="28" name="下矢印 6">
            <a:extLst>
              <a:ext uri="{FF2B5EF4-FFF2-40B4-BE49-F238E27FC236}">
                <a16:creationId xmlns:a16="http://schemas.microsoft.com/office/drawing/2014/main" id="{B73C6824-56E9-490A-F606-922CF4654238}"/>
              </a:ext>
            </a:extLst>
          </p:cNvPr>
          <p:cNvSpPr/>
          <p:nvPr/>
        </p:nvSpPr>
        <p:spPr>
          <a:xfrm>
            <a:off x="4253941" y="5315305"/>
            <a:ext cx="576064" cy="504610"/>
          </a:xfrm>
          <a:prstGeom prst="downArrow">
            <a:avLst/>
          </a:prstGeom>
          <a:solidFill>
            <a:schemeClr val="accent1">
              <a:alpha val="50000"/>
            </a:schemeClr>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pic>
        <p:nvPicPr>
          <p:cNvPr id="30" name="図 29" descr="テキスト が含まれている画像&#10;&#10;自動的に生成された説明">
            <a:extLst>
              <a:ext uri="{FF2B5EF4-FFF2-40B4-BE49-F238E27FC236}">
                <a16:creationId xmlns:a16="http://schemas.microsoft.com/office/drawing/2014/main" id="{5993233B-BC92-E189-2B6D-3F5BF53648F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V="1">
            <a:off x="2281523" y="2750898"/>
            <a:ext cx="586049" cy="447439"/>
          </a:xfrm>
          <a:prstGeom prst="rect">
            <a:avLst/>
          </a:prstGeom>
        </p:spPr>
      </p:pic>
      <p:sp>
        <p:nvSpPr>
          <p:cNvPr id="29" name="テキスト ボックス 28">
            <a:extLst>
              <a:ext uri="{FF2B5EF4-FFF2-40B4-BE49-F238E27FC236}">
                <a16:creationId xmlns:a16="http://schemas.microsoft.com/office/drawing/2014/main" id="{3A04CD19-729F-5762-CA55-ED73E51BED66}"/>
              </a:ext>
            </a:extLst>
          </p:cNvPr>
          <p:cNvSpPr txBox="1"/>
          <p:nvPr/>
        </p:nvSpPr>
        <p:spPr>
          <a:xfrm>
            <a:off x="2330830" y="2736196"/>
            <a:ext cx="432048" cy="461665"/>
          </a:xfrm>
          <a:prstGeom prst="rect">
            <a:avLst/>
          </a:prstGeom>
          <a:noFill/>
        </p:spPr>
        <p:txBody>
          <a:bodyPr wrap="square" rtlCol="0">
            <a:spAutoFit/>
          </a:bodyPr>
          <a:lstStyle/>
          <a:p>
            <a:r>
              <a:rPr kumimoji="1" lang="ja-JP" altLang="en-US" sz="2400" dirty="0">
                <a:solidFill>
                  <a:srgbClr val="FF0000"/>
                </a:solidFill>
              </a:rPr>
              <a:t>高</a:t>
            </a:r>
            <a:endParaRPr kumimoji="1" lang="ja-JP" altLang="en-US" sz="2800" dirty="0">
              <a:solidFill>
                <a:srgbClr val="FF0000"/>
              </a:solidFill>
            </a:endParaRPr>
          </a:p>
        </p:txBody>
      </p:sp>
      <p:pic>
        <p:nvPicPr>
          <p:cNvPr id="31" name="図 30" descr="テキスト が含まれている画像&#10;&#10;自動的に生成された説明">
            <a:extLst>
              <a:ext uri="{FF2B5EF4-FFF2-40B4-BE49-F238E27FC236}">
                <a16:creationId xmlns:a16="http://schemas.microsoft.com/office/drawing/2014/main" id="{53D7D775-5AF2-4BD4-E1C1-FC8E7F4155E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V="1">
            <a:off x="2250212" y="3568006"/>
            <a:ext cx="596584" cy="447438"/>
          </a:xfrm>
          <a:prstGeom prst="rect">
            <a:avLst/>
          </a:prstGeom>
        </p:spPr>
      </p:pic>
      <p:sp>
        <p:nvSpPr>
          <p:cNvPr id="32" name="テキスト ボックス 31">
            <a:extLst>
              <a:ext uri="{FF2B5EF4-FFF2-40B4-BE49-F238E27FC236}">
                <a16:creationId xmlns:a16="http://schemas.microsoft.com/office/drawing/2014/main" id="{460CD83C-C2A5-C110-E16A-1ABFEA8DB7E6}"/>
              </a:ext>
            </a:extLst>
          </p:cNvPr>
          <p:cNvSpPr txBox="1"/>
          <p:nvPr/>
        </p:nvSpPr>
        <p:spPr>
          <a:xfrm>
            <a:off x="2288545" y="3595161"/>
            <a:ext cx="432048" cy="461665"/>
          </a:xfrm>
          <a:prstGeom prst="rect">
            <a:avLst/>
          </a:prstGeom>
          <a:noFill/>
        </p:spPr>
        <p:txBody>
          <a:bodyPr wrap="square" rtlCol="0">
            <a:spAutoFit/>
          </a:bodyPr>
          <a:lstStyle/>
          <a:p>
            <a:r>
              <a:rPr kumimoji="1" lang="ja-JP" altLang="en-US" sz="2400" dirty="0">
                <a:solidFill>
                  <a:schemeClr val="tx2">
                    <a:lumMod val="50000"/>
                    <a:lumOff val="50000"/>
                  </a:schemeClr>
                </a:solidFill>
              </a:rPr>
              <a:t>低</a:t>
            </a:r>
            <a:endParaRPr kumimoji="1" lang="en-US" altLang="ja-JP" sz="2400" dirty="0">
              <a:solidFill>
                <a:schemeClr val="tx2">
                  <a:lumMod val="50000"/>
                  <a:lumOff val="50000"/>
                </a:schemeClr>
              </a:solidFill>
            </a:endParaRPr>
          </a:p>
        </p:txBody>
      </p:sp>
      <mc:AlternateContent xmlns:mc="http://schemas.openxmlformats.org/markup-compatibility/2006" xmlns:a14="http://schemas.microsoft.com/office/drawing/2010/main">
        <mc:Choice Requires="a14">
          <p:sp>
            <p:nvSpPr>
              <p:cNvPr id="33" name="吹き出し: 角を丸めた四角形 32">
                <a:extLst>
                  <a:ext uri="{FF2B5EF4-FFF2-40B4-BE49-F238E27FC236}">
                    <a16:creationId xmlns:a16="http://schemas.microsoft.com/office/drawing/2014/main" id="{8AC2F1AE-AD0A-D5E9-8BFD-59B8C0E119CA}"/>
                  </a:ext>
                </a:extLst>
              </p:cNvPr>
              <p:cNvSpPr/>
              <p:nvPr/>
            </p:nvSpPr>
            <p:spPr>
              <a:xfrm>
                <a:off x="7548999" y="3450495"/>
                <a:ext cx="1468535" cy="595581"/>
              </a:xfrm>
              <a:prstGeom prst="wedgeRoundRectCallout">
                <a:avLst>
                  <a:gd name="adj1" fmla="val -64457"/>
                  <a:gd name="adj2" fmla="val 7912"/>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14:m>
                  <m:oMath xmlns:m="http://schemas.openxmlformats.org/officeDocument/2006/math">
                    <m:r>
                      <a:rPr kumimoji="1" lang="en-US" altLang="ja-JP" b="1" i="0" smtClean="0">
                        <a:solidFill>
                          <a:srgbClr val="0084B4"/>
                        </a:solidFill>
                        <a:latin typeface="Cambria Math" panose="02040503050406030204" pitchFamily="18" charset="0"/>
                      </a:rPr>
                      <m:t>𝐐𝐨</m:t>
                    </m:r>
                    <m:sSup>
                      <m:sSupPr>
                        <m:ctrlPr>
                          <a:rPr kumimoji="1" lang="en-US" altLang="ja-JP" b="1" i="1" smtClean="0">
                            <a:solidFill>
                              <a:srgbClr val="0084B4"/>
                            </a:solidFill>
                            <a:latin typeface="Cambria Math" panose="02040503050406030204" pitchFamily="18" charset="0"/>
                          </a:rPr>
                        </m:ctrlPr>
                      </m:sSupPr>
                      <m:e>
                        <m:r>
                          <a:rPr kumimoji="1" lang="en-US" altLang="ja-JP" b="1" i="0" smtClean="0">
                            <a:solidFill>
                              <a:srgbClr val="0084B4"/>
                            </a:solidFill>
                            <a:latin typeface="Cambria Math" panose="02040503050406030204" pitchFamily="18" charset="0"/>
                          </a:rPr>
                          <m:t>𝐄</m:t>
                        </m:r>
                      </m:e>
                      <m:sup>
                        <m:r>
                          <a:rPr kumimoji="1" lang="en-US" altLang="ja-JP" b="1" i="0" smtClean="0">
                            <a:solidFill>
                              <a:srgbClr val="0084B4"/>
                            </a:solidFill>
                            <a:latin typeface="Cambria Math" panose="02040503050406030204" pitchFamily="18" charset="0"/>
                          </a:rPr>
                          <m:t>∗</m:t>
                        </m:r>
                        <m:r>
                          <a:rPr kumimoji="1" lang="en-US" altLang="ja-JP" b="1" i="1" smtClean="0">
                            <a:solidFill>
                              <a:srgbClr val="0084B4"/>
                            </a:solidFill>
                            <a:latin typeface="Cambria Math" panose="02040503050406030204" pitchFamily="18" charset="0"/>
                          </a:rPr>
                          <m:t>𝟏</m:t>
                        </m:r>
                      </m:sup>
                    </m:sSup>
                  </m:oMath>
                </a14:m>
                <a:r>
                  <a:rPr kumimoji="1" lang="ja-JP" altLang="en-US" sz="2000" b="1" dirty="0">
                    <a:solidFill>
                      <a:schemeClr val="accent1"/>
                    </a:solidFill>
                  </a:rPr>
                  <a:t>低下</a:t>
                </a:r>
              </a:p>
            </p:txBody>
          </p:sp>
        </mc:Choice>
        <mc:Fallback xmlns="">
          <p:sp>
            <p:nvSpPr>
              <p:cNvPr id="33" name="吹き出し: 角を丸めた四角形 32">
                <a:extLst>
                  <a:ext uri="{FF2B5EF4-FFF2-40B4-BE49-F238E27FC236}">
                    <a16:creationId xmlns:a16="http://schemas.microsoft.com/office/drawing/2014/main" id="{8AC2F1AE-AD0A-D5E9-8BFD-59B8C0E119CA}"/>
                  </a:ext>
                </a:extLst>
              </p:cNvPr>
              <p:cNvSpPr>
                <a:spLocks noRot="1" noChangeAspect="1" noMove="1" noResize="1" noEditPoints="1" noAdjustHandles="1" noChangeArrowheads="1" noChangeShapeType="1" noTextEdit="1"/>
              </p:cNvSpPr>
              <p:nvPr/>
            </p:nvSpPr>
            <p:spPr>
              <a:xfrm>
                <a:off x="7548999" y="3450495"/>
                <a:ext cx="1468535" cy="595581"/>
              </a:xfrm>
              <a:prstGeom prst="wedgeRoundRectCallout">
                <a:avLst>
                  <a:gd name="adj1" fmla="val -64457"/>
                  <a:gd name="adj2" fmla="val 7912"/>
                  <a:gd name="adj3" fmla="val 16667"/>
                </a:avLst>
              </a:prstGeom>
              <a:blipFill>
                <a:blip r:embed="rId10"/>
                <a:stretch>
                  <a:fillRect/>
                </a:stretch>
              </a:blipFill>
              <a:ln w="19050" cap="sq">
                <a:solidFill>
                  <a:schemeClr val="accent1"/>
                </a:solidFill>
                <a:miter lim="800000"/>
                <a:headEnd type="none" w="med" len="med"/>
                <a:tailEnd type="none" w="med" len="med"/>
              </a:ln>
            </p:spPr>
            <p:txBody>
              <a:bodyPr/>
              <a:lstStyle/>
              <a:p>
                <a:r>
                  <a:rPr lang="en-US">
                    <a:noFill/>
                  </a:rPr>
                  <a:t> </a:t>
                </a:r>
              </a:p>
            </p:txBody>
          </p:sp>
        </mc:Fallback>
      </mc:AlternateContent>
      <p:pic>
        <p:nvPicPr>
          <p:cNvPr id="7" name="図 6" descr="テキスト が含まれている画像&#10;&#10;自動的に生成された説明">
            <a:extLst>
              <a:ext uri="{FF2B5EF4-FFF2-40B4-BE49-F238E27FC236}">
                <a16:creationId xmlns:a16="http://schemas.microsoft.com/office/drawing/2014/main" id="{C3BBBFE9-28EB-1335-BED0-30505F38F6FC}"/>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flipV="1">
            <a:off x="5121475" y="2256856"/>
            <a:ext cx="579067" cy="434300"/>
          </a:xfrm>
          <a:prstGeom prst="rect">
            <a:avLst/>
          </a:prstGeom>
        </p:spPr>
      </p:pic>
      <p:sp>
        <p:nvSpPr>
          <p:cNvPr id="9" name="テキスト ボックス 8">
            <a:extLst>
              <a:ext uri="{FF2B5EF4-FFF2-40B4-BE49-F238E27FC236}">
                <a16:creationId xmlns:a16="http://schemas.microsoft.com/office/drawing/2014/main" id="{AC2342D5-7E67-B818-EB47-2D87D0B0EABA}"/>
              </a:ext>
            </a:extLst>
          </p:cNvPr>
          <p:cNvSpPr txBox="1"/>
          <p:nvPr/>
        </p:nvSpPr>
        <p:spPr>
          <a:xfrm>
            <a:off x="5161774" y="2287474"/>
            <a:ext cx="432048" cy="461665"/>
          </a:xfrm>
          <a:prstGeom prst="rect">
            <a:avLst/>
          </a:prstGeom>
          <a:noFill/>
        </p:spPr>
        <p:txBody>
          <a:bodyPr wrap="square" rtlCol="0">
            <a:spAutoFit/>
          </a:bodyPr>
          <a:lstStyle/>
          <a:p>
            <a:r>
              <a:rPr kumimoji="1" lang="ja-JP" altLang="en-US" sz="2400" dirty="0">
                <a:solidFill>
                  <a:srgbClr val="FF0000"/>
                </a:solidFill>
                <a:latin typeface="Quattrocento Sans" panose="020B0502050000020003" pitchFamily="34" charset="0"/>
              </a:rPr>
              <a:t>高</a:t>
            </a:r>
          </a:p>
        </p:txBody>
      </p:sp>
      <p:pic>
        <p:nvPicPr>
          <p:cNvPr id="11" name="図 10" descr="テキスト が含まれている画像&#10;&#10;自動的に生成された説明">
            <a:extLst>
              <a:ext uri="{FF2B5EF4-FFF2-40B4-BE49-F238E27FC236}">
                <a16:creationId xmlns:a16="http://schemas.microsoft.com/office/drawing/2014/main" id="{791FA2A9-A92D-D37E-1839-1453CD019C80}"/>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flipV="1">
            <a:off x="5091097" y="3195766"/>
            <a:ext cx="573401" cy="445613"/>
          </a:xfrm>
          <a:prstGeom prst="rect">
            <a:avLst/>
          </a:prstGeom>
        </p:spPr>
      </p:pic>
      <p:sp>
        <p:nvSpPr>
          <p:cNvPr id="12" name="テキスト ボックス 11">
            <a:extLst>
              <a:ext uri="{FF2B5EF4-FFF2-40B4-BE49-F238E27FC236}">
                <a16:creationId xmlns:a16="http://schemas.microsoft.com/office/drawing/2014/main" id="{A985E154-FCAA-D427-D4CA-0FDE8F3D9718}"/>
              </a:ext>
            </a:extLst>
          </p:cNvPr>
          <p:cNvSpPr txBox="1"/>
          <p:nvPr/>
        </p:nvSpPr>
        <p:spPr>
          <a:xfrm>
            <a:off x="5119130" y="3227953"/>
            <a:ext cx="432048" cy="461665"/>
          </a:xfrm>
          <a:prstGeom prst="rect">
            <a:avLst/>
          </a:prstGeom>
          <a:noFill/>
        </p:spPr>
        <p:txBody>
          <a:bodyPr wrap="square" rtlCol="0">
            <a:spAutoFit/>
          </a:bodyPr>
          <a:lstStyle/>
          <a:p>
            <a:r>
              <a:rPr kumimoji="1" lang="ja-JP" altLang="en-US" sz="2400" dirty="0">
                <a:solidFill>
                  <a:schemeClr val="tx2">
                    <a:lumMod val="50000"/>
                    <a:lumOff val="50000"/>
                  </a:schemeClr>
                </a:solidFill>
              </a:rPr>
              <a:t>低</a:t>
            </a:r>
            <a:endParaRPr kumimoji="1" lang="en-US" altLang="ja-JP" sz="2400" dirty="0">
              <a:solidFill>
                <a:schemeClr val="tx2">
                  <a:lumMod val="50000"/>
                  <a:lumOff val="50000"/>
                </a:schemeClr>
              </a:solidFill>
            </a:endParaRPr>
          </a:p>
        </p:txBody>
      </p:sp>
      <p:sp>
        <p:nvSpPr>
          <p:cNvPr id="26" name="下矢印 6">
            <a:extLst>
              <a:ext uri="{FF2B5EF4-FFF2-40B4-BE49-F238E27FC236}">
                <a16:creationId xmlns:a16="http://schemas.microsoft.com/office/drawing/2014/main" id="{308718A0-F236-0668-08AB-B7EB7296D1A1}"/>
              </a:ext>
            </a:extLst>
          </p:cNvPr>
          <p:cNvSpPr/>
          <p:nvPr/>
        </p:nvSpPr>
        <p:spPr>
          <a:xfrm rot="16200000">
            <a:off x="830483" y="1455066"/>
            <a:ext cx="369332" cy="578922"/>
          </a:xfrm>
          <a:prstGeom prst="downArrow">
            <a:avLst/>
          </a:prstGeom>
          <a:solidFill>
            <a:schemeClr val="accent1">
              <a:alpha val="50000"/>
            </a:schemeClr>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DA15ED76-8465-6A4A-9071-F55D370A0A3F}"/>
              </a:ext>
            </a:extLst>
          </p:cNvPr>
          <p:cNvSpPr txBox="1"/>
          <p:nvPr/>
        </p:nvSpPr>
        <p:spPr>
          <a:xfrm>
            <a:off x="6346032" y="1478289"/>
            <a:ext cx="2797968" cy="338554"/>
          </a:xfrm>
          <a:prstGeom prst="rect">
            <a:avLst/>
          </a:prstGeom>
          <a:noFill/>
        </p:spPr>
        <p:txBody>
          <a:bodyPr wrap="square" rtlCol="0">
            <a:spAutoFit/>
          </a:bodyPr>
          <a:lstStyle/>
          <a:p>
            <a:r>
              <a:rPr kumimoji="1" lang="en-US" altLang="ja-JP" sz="1400" dirty="0">
                <a:solidFill>
                  <a:schemeClr val="tx1">
                    <a:lumMod val="60000"/>
                    <a:lumOff val="40000"/>
                  </a:schemeClr>
                </a:solidFill>
              </a:rPr>
              <a:t>[N. </a:t>
            </a:r>
            <a:r>
              <a:rPr kumimoji="1" lang="en-US" altLang="ja-JP" sz="1400" dirty="0" err="1">
                <a:solidFill>
                  <a:schemeClr val="tx1">
                    <a:lumMod val="60000"/>
                    <a:lumOff val="40000"/>
                  </a:schemeClr>
                </a:solidFill>
              </a:rPr>
              <a:t>Barman+,IEEE</a:t>
            </a:r>
            <a:r>
              <a:rPr kumimoji="1" lang="en-US" altLang="ja-JP" sz="1400" dirty="0">
                <a:solidFill>
                  <a:schemeClr val="tx1">
                    <a:lumMod val="60000"/>
                    <a:lumOff val="40000"/>
                  </a:schemeClr>
                </a:solidFill>
              </a:rPr>
              <a:t> Access. , 2019</a:t>
            </a:r>
            <a:r>
              <a:rPr kumimoji="1" lang="en-US" altLang="ja-JP" sz="1600" dirty="0">
                <a:solidFill>
                  <a:schemeClr val="tx1">
                    <a:lumMod val="60000"/>
                    <a:lumOff val="40000"/>
                  </a:schemeClr>
                </a:solidFill>
              </a:rPr>
              <a:t>]</a:t>
            </a:r>
            <a:endParaRPr kumimoji="1" lang="ja-JP" altLang="en-US" sz="1600" dirty="0">
              <a:solidFill>
                <a:schemeClr val="tx1">
                  <a:lumMod val="60000"/>
                  <a:lumOff val="40000"/>
                </a:schemeClr>
              </a:solidFill>
            </a:endParaRPr>
          </a:p>
        </p:txBody>
      </p:sp>
      <p:sp>
        <p:nvSpPr>
          <p:cNvPr id="35" name="テキスト ボックス 34">
            <a:extLst>
              <a:ext uri="{FF2B5EF4-FFF2-40B4-BE49-F238E27FC236}">
                <a16:creationId xmlns:a16="http://schemas.microsoft.com/office/drawing/2014/main" id="{D3727F80-7C63-58DD-327E-4571F0039D15}"/>
              </a:ext>
            </a:extLst>
          </p:cNvPr>
          <p:cNvSpPr txBox="1"/>
          <p:nvPr/>
        </p:nvSpPr>
        <p:spPr>
          <a:xfrm>
            <a:off x="3707904" y="4367012"/>
            <a:ext cx="5501411" cy="369332"/>
          </a:xfrm>
          <a:prstGeom prst="rect">
            <a:avLst/>
          </a:prstGeom>
          <a:noFill/>
        </p:spPr>
        <p:txBody>
          <a:bodyPr wrap="square" rtlCol="0">
            <a:spAutoFit/>
          </a:bodyPr>
          <a:lstStyle/>
          <a:p>
            <a:r>
              <a:rPr lang="en-US" altLang="ja-JP" dirty="0"/>
              <a:t>*1:Quality of Experience</a:t>
            </a:r>
            <a:r>
              <a:rPr kumimoji="1" lang="ja-JP" altLang="en-US" dirty="0"/>
              <a:t>：ユーザの体感品質</a:t>
            </a:r>
            <a:r>
              <a:rPr kumimoji="1" lang="en-US" altLang="ja-JP" dirty="0"/>
              <a:t>(</a:t>
            </a:r>
            <a:r>
              <a:rPr kumimoji="1" lang="ja-JP" altLang="en-US" dirty="0"/>
              <a:t>満足度</a:t>
            </a:r>
            <a:r>
              <a:rPr kumimoji="1" lang="en-US" altLang="ja-JP" dirty="0"/>
              <a:t>)</a:t>
            </a:r>
            <a:endParaRPr kumimoji="1" lang="ja-JP" altLang="en-US" dirty="0"/>
          </a:p>
        </p:txBody>
      </p:sp>
    </p:spTree>
    <p:extLst>
      <p:ext uri="{BB962C8B-B14F-4D97-AF65-F5344CB8AC3E}">
        <p14:creationId xmlns:p14="http://schemas.microsoft.com/office/powerpoint/2010/main" val="153731872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F6330A-AE7F-608E-54A7-26AA2A1643AF}"/>
              </a:ext>
            </a:extLst>
          </p:cNvPr>
          <p:cNvSpPr>
            <a:spLocks noGrp="1"/>
          </p:cNvSpPr>
          <p:nvPr>
            <p:ph type="title"/>
          </p:nvPr>
        </p:nvSpPr>
        <p:spPr/>
        <p:txBody>
          <a:bodyPr/>
          <a:lstStyle/>
          <a:p>
            <a:r>
              <a:rPr kumimoji="1" lang="en-US" altLang="ja-JP" sz="3600"/>
              <a:t>MPEG-DASH</a:t>
            </a:r>
            <a:r>
              <a:rPr kumimoji="1" lang="ja-JP" altLang="en-US" sz="3600"/>
              <a:t>について</a:t>
            </a:r>
            <a:endParaRPr kumimoji="1" lang="ja-JP" altLang="en-US"/>
          </a:p>
        </p:txBody>
      </p:sp>
      <p:sp>
        <p:nvSpPr>
          <p:cNvPr id="3" name="コンテンツ プレースホルダー 2">
            <a:extLst>
              <a:ext uri="{FF2B5EF4-FFF2-40B4-BE49-F238E27FC236}">
                <a16:creationId xmlns:a16="http://schemas.microsoft.com/office/drawing/2014/main" id="{96BEDE4C-60A1-59C2-6B3C-7F0A8377A136}"/>
              </a:ext>
            </a:extLst>
          </p:cNvPr>
          <p:cNvSpPr>
            <a:spLocks noGrp="1"/>
          </p:cNvSpPr>
          <p:nvPr>
            <p:ph idx="1"/>
          </p:nvPr>
        </p:nvSpPr>
        <p:spPr>
          <a:xfrm>
            <a:off x="419100" y="1187624"/>
            <a:ext cx="8627740" cy="4977680"/>
          </a:xfrm>
        </p:spPr>
        <p:txBody>
          <a:bodyPr/>
          <a:lstStyle/>
          <a:p>
            <a:r>
              <a:rPr kumimoji="1" lang="en-US" altLang="ja-JP" sz="3200"/>
              <a:t>MPEG-DASH</a:t>
            </a:r>
            <a:r>
              <a:rPr kumimoji="1" lang="ja-JP" altLang="en-US" sz="3200"/>
              <a:t>：動的に画質</a:t>
            </a:r>
            <a:r>
              <a:rPr kumimoji="1" lang="en-US" altLang="ja-JP" sz="3200"/>
              <a:t>(</a:t>
            </a:r>
            <a:r>
              <a:rPr kumimoji="1" lang="ja-JP" altLang="en-US" sz="3200"/>
              <a:t>レート</a:t>
            </a:r>
            <a:r>
              <a:rPr kumimoji="1" lang="en-US" altLang="ja-JP" sz="3200"/>
              <a:t>)</a:t>
            </a:r>
            <a:r>
              <a:rPr kumimoji="1" lang="ja-JP" altLang="en-US" sz="3200"/>
              <a:t>を変更できるストリーミングプロトコル</a:t>
            </a:r>
            <a:endParaRPr kumimoji="1" lang="en-US" altLang="ja-JP" sz="3200"/>
          </a:p>
          <a:p>
            <a:endParaRPr kumimoji="1" lang="ja-JP" altLang="en-US"/>
          </a:p>
        </p:txBody>
      </p:sp>
      <p:sp>
        <p:nvSpPr>
          <p:cNvPr id="4" name="フッター プレースホルダー 3">
            <a:extLst>
              <a:ext uri="{FF2B5EF4-FFF2-40B4-BE49-F238E27FC236}">
                <a16:creationId xmlns:a16="http://schemas.microsoft.com/office/drawing/2014/main" id="{7062D4FD-37F6-626D-5F7E-B2CC0C9C0778}"/>
              </a:ext>
            </a:extLst>
          </p:cNvPr>
          <p:cNvSpPr>
            <a:spLocks noGrp="1"/>
          </p:cNvSpPr>
          <p:nvPr>
            <p:ph type="ftr" sz="quarter" idx="11"/>
          </p:nvPr>
        </p:nvSpPr>
        <p:spPr/>
        <p:txBody>
          <a:bodyPr/>
          <a:lstStyle/>
          <a:p>
            <a:pPr marL="0" lvl="0" indent="0" algn="ctr" rtl="0">
              <a:spcBef>
                <a:spcPts val="0"/>
              </a:spcBef>
              <a:spcAft>
                <a:spcPts val="0"/>
              </a:spcAft>
              <a:buNone/>
            </a:pPr>
            <a:r>
              <a:rPr lang="zh-TW" altLang="en-US"/>
              <a:t>卒業研究</a:t>
            </a:r>
            <a:r>
              <a:rPr lang="en-US" altLang="zh-TW"/>
              <a:t>1</a:t>
            </a:r>
            <a:r>
              <a:rPr lang="zh-TW" altLang="en-US"/>
              <a:t>中間発表</a:t>
            </a:r>
            <a:r>
              <a:rPr lang="en-US" altLang="zh-TW"/>
              <a:t>AF21014</a:t>
            </a:r>
            <a:r>
              <a:rPr lang="zh-TW" altLang="en-US"/>
              <a:t>菊地悠李</a:t>
            </a:r>
          </a:p>
        </p:txBody>
      </p:sp>
      <p:sp>
        <p:nvSpPr>
          <p:cNvPr id="5" name="スライド番号プレースホルダー 4">
            <a:extLst>
              <a:ext uri="{FF2B5EF4-FFF2-40B4-BE49-F238E27FC236}">
                <a16:creationId xmlns:a16="http://schemas.microsoft.com/office/drawing/2014/main" id="{26C5BBCA-9C74-000C-F499-87A07F474D97}"/>
              </a:ext>
            </a:extLst>
          </p:cNvPr>
          <p:cNvSpPr>
            <a:spLocks noGrp="1"/>
          </p:cNvSpPr>
          <p:nvPr>
            <p:ph type="sldNum" sz="quarter" idx="12"/>
          </p:nvPr>
        </p:nvSpPr>
        <p:spPr/>
        <p:txBody>
          <a:bodyPr/>
          <a:lstStyle/>
          <a:p>
            <a:fld id="{8B45D110-FD8E-48BD-8825-CDFBF9D22CA3}" type="slidenum">
              <a:rPr kumimoji="1" lang="ja-JP" altLang="en-US" smtClean="0"/>
              <a:pPr/>
              <a:t>19</a:t>
            </a:fld>
            <a:endParaRPr kumimoji="1" lang="ja-JP" altLang="en-US"/>
          </a:p>
        </p:txBody>
      </p:sp>
      <p:pic>
        <p:nvPicPr>
          <p:cNvPr id="6" name="図 5" descr="モニター, 座る, ボックス, テーブル が含まれている画像&#10;&#10;自動的に生成された説明">
            <a:extLst>
              <a:ext uri="{FF2B5EF4-FFF2-40B4-BE49-F238E27FC236}">
                <a16:creationId xmlns:a16="http://schemas.microsoft.com/office/drawing/2014/main" id="{45D4F419-692E-3F99-CB11-45E0287962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11797" y="4009892"/>
            <a:ext cx="1224136" cy="1446034"/>
          </a:xfrm>
          <a:prstGeom prst="rect">
            <a:avLst/>
          </a:prstGeom>
        </p:spPr>
      </p:pic>
      <p:sp>
        <p:nvSpPr>
          <p:cNvPr id="7" name="矢印: 下 6">
            <a:extLst>
              <a:ext uri="{FF2B5EF4-FFF2-40B4-BE49-F238E27FC236}">
                <a16:creationId xmlns:a16="http://schemas.microsoft.com/office/drawing/2014/main" id="{BF540177-3B9D-2EED-668C-3E7711D9AE56}"/>
              </a:ext>
            </a:extLst>
          </p:cNvPr>
          <p:cNvSpPr/>
          <p:nvPr/>
        </p:nvSpPr>
        <p:spPr>
          <a:xfrm>
            <a:off x="459141" y="3583539"/>
            <a:ext cx="200056" cy="3157829"/>
          </a:xfrm>
          <a:prstGeom prst="down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8" name="矢印: 左右 7">
            <a:extLst>
              <a:ext uri="{FF2B5EF4-FFF2-40B4-BE49-F238E27FC236}">
                <a16:creationId xmlns:a16="http://schemas.microsoft.com/office/drawing/2014/main" id="{05634771-CCC3-98CC-C22C-3FC0626CF879}"/>
              </a:ext>
            </a:extLst>
          </p:cNvPr>
          <p:cNvSpPr/>
          <p:nvPr/>
        </p:nvSpPr>
        <p:spPr>
          <a:xfrm>
            <a:off x="611559" y="3439524"/>
            <a:ext cx="1642290" cy="144016"/>
          </a:xfrm>
          <a:prstGeom prst="leftRight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9" name="矢印: 山形 8">
            <a:extLst>
              <a:ext uri="{FF2B5EF4-FFF2-40B4-BE49-F238E27FC236}">
                <a16:creationId xmlns:a16="http://schemas.microsoft.com/office/drawing/2014/main" id="{FCF4151C-D225-8457-A337-EE8137F38608}"/>
              </a:ext>
            </a:extLst>
          </p:cNvPr>
          <p:cNvSpPr/>
          <p:nvPr/>
        </p:nvSpPr>
        <p:spPr>
          <a:xfrm>
            <a:off x="2325857" y="4153060"/>
            <a:ext cx="440914" cy="1819580"/>
          </a:xfrm>
          <a:prstGeom prst="chevron">
            <a:avLst>
              <a:gd name="adj" fmla="val 100000"/>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0" name="テキスト ボックス 9">
            <a:extLst>
              <a:ext uri="{FF2B5EF4-FFF2-40B4-BE49-F238E27FC236}">
                <a16:creationId xmlns:a16="http://schemas.microsoft.com/office/drawing/2014/main" id="{632459B4-237A-6D66-E5BF-3232D1895CF2}"/>
              </a:ext>
            </a:extLst>
          </p:cNvPr>
          <p:cNvSpPr txBox="1"/>
          <p:nvPr/>
        </p:nvSpPr>
        <p:spPr>
          <a:xfrm>
            <a:off x="2563064" y="3513102"/>
            <a:ext cx="1462341" cy="461665"/>
          </a:xfrm>
          <a:prstGeom prst="rect">
            <a:avLst/>
          </a:prstGeom>
          <a:noFill/>
        </p:spPr>
        <p:txBody>
          <a:bodyPr wrap="square" rtlCol="0">
            <a:spAutoFit/>
          </a:bodyPr>
          <a:lstStyle/>
          <a:p>
            <a:r>
              <a:rPr kumimoji="1" lang="ja-JP" altLang="en-US" sz="2400">
                <a:solidFill>
                  <a:srgbClr val="4D4D4D"/>
                </a:solidFill>
              </a:rPr>
              <a:t>サーバー</a:t>
            </a:r>
          </a:p>
        </p:txBody>
      </p:sp>
      <p:sp>
        <p:nvSpPr>
          <p:cNvPr id="11" name="矢印: 右 10">
            <a:extLst>
              <a:ext uri="{FF2B5EF4-FFF2-40B4-BE49-F238E27FC236}">
                <a16:creationId xmlns:a16="http://schemas.microsoft.com/office/drawing/2014/main" id="{B4EA21EE-48A5-4486-75F8-996029873D90}"/>
              </a:ext>
            </a:extLst>
          </p:cNvPr>
          <p:cNvSpPr/>
          <p:nvPr/>
        </p:nvSpPr>
        <p:spPr>
          <a:xfrm>
            <a:off x="3764322" y="4489740"/>
            <a:ext cx="3819525" cy="365125"/>
          </a:xfrm>
          <a:prstGeom prst="right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pic>
        <p:nvPicPr>
          <p:cNvPr id="12" name="図 11" descr="テキスト が含まれている画像&#10;&#10;自動的に生成された説明">
            <a:extLst>
              <a:ext uri="{FF2B5EF4-FFF2-40B4-BE49-F238E27FC236}">
                <a16:creationId xmlns:a16="http://schemas.microsoft.com/office/drawing/2014/main" id="{4B0E0D2F-9019-562D-396C-586CF63A4F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700563" y="3646959"/>
            <a:ext cx="608518" cy="456389"/>
          </a:xfrm>
          <a:prstGeom prst="rect">
            <a:avLst/>
          </a:prstGeom>
        </p:spPr>
      </p:pic>
      <p:sp>
        <p:nvSpPr>
          <p:cNvPr id="13" name="テキスト ボックス 12">
            <a:extLst>
              <a:ext uri="{FF2B5EF4-FFF2-40B4-BE49-F238E27FC236}">
                <a16:creationId xmlns:a16="http://schemas.microsoft.com/office/drawing/2014/main" id="{BF88395B-C325-F58D-ADD5-6CAE9E1C32FF}"/>
              </a:ext>
            </a:extLst>
          </p:cNvPr>
          <p:cNvSpPr txBox="1"/>
          <p:nvPr/>
        </p:nvSpPr>
        <p:spPr>
          <a:xfrm>
            <a:off x="719747" y="3672099"/>
            <a:ext cx="432048" cy="523220"/>
          </a:xfrm>
          <a:prstGeom prst="rect">
            <a:avLst/>
          </a:prstGeom>
          <a:noFill/>
        </p:spPr>
        <p:txBody>
          <a:bodyPr wrap="square" rtlCol="0">
            <a:spAutoFit/>
          </a:bodyPr>
          <a:lstStyle/>
          <a:p>
            <a:r>
              <a:rPr kumimoji="1" lang="ja-JP" altLang="en-US" sz="2800">
                <a:solidFill>
                  <a:srgbClr val="FF0000"/>
                </a:solidFill>
                <a:latin typeface="Quattrocento Sans" panose="020B0502050000020003" pitchFamily="34" charset="0"/>
              </a:rPr>
              <a:t>高</a:t>
            </a:r>
          </a:p>
        </p:txBody>
      </p:sp>
      <p:pic>
        <p:nvPicPr>
          <p:cNvPr id="14" name="図 13" descr="テキスト が含まれている画像&#10;&#10;自動的に生成された説明">
            <a:extLst>
              <a:ext uri="{FF2B5EF4-FFF2-40B4-BE49-F238E27FC236}">
                <a16:creationId xmlns:a16="http://schemas.microsoft.com/office/drawing/2014/main" id="{181229DE-C898-0B0C-3E1F-686FBB0590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1695105" y="6246615"/>
            <a:ext cx="608518" cy="456389"/>
          </a:xfrm>
          <a:prstGeom prst="rect">
            <a:avLst/>
          </a:prstGeom>
        </p:spPr>
      </p:pic>
      <p:pic>
        <p:nvPicPr>
          <p:cNvPr id="15" name="図 14" descr="テキスト が含まれている画像&#10;&#10;自動的に生成された説明">
            <a:extLst>
              <a:ext uri="{FF2B5EF4-FFF2-40B4-BE49-F238E27FC236}">
                <a16:creationId xmlns:a16="http://schemas.microsoft.com/office/drawing/2014/main" id="{7B2A248F-CB35-6DE2-7085-DD82E93CBC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1566637" y="3634324"/>
            <a:ext cx="608518" cy="456389"/>
          </a:xfrm>
          <a:prstGeom prst="rect">
            <a:avLst/>
          </a:prstGeom>
        </p:spPr>
      </p:pic>
      <p:sp>
        <p:nvSpPr>
          <p:cNvPr id="16" name="テキスト ボックス 15">
            <a:extLst>
              <a:ext uri="{FF2B5EF4-FFF2-40B4-BE49-F238E27FC236}">
                <a16:creationId xmlns:a16="http://schemas.microsoft.com/office/drawing/2014/main" id="{917DC8B0-0BE6-8FC3-1DD8-9761C6663C6A}"/>
              </a:ext>
            </a:extLst>
          </p:cNvPr>
          <p:cNvSpPr txBox="1"/>
          <p:nvPr/>
        </p:nvSpPr>
        <p:spPr>
          <a:xfrm>
            <a:off x="1609327" y="3655329"/>
            <a:ext cx="432048" cy="523220"/>
          </a:xfrm>
          <a:prstGeom prst="rect">
            <a:avLst/>
          </a:prstGeom>
          <a:noFill/>
        </p:spPr>
        <p:txBody>
          <a:bodyPr wrap="square" rtlCol="0">
            <a:spAutoFit/>
          </a:bodyPr>
          <a:lstStyle/>
          <a:p>
            <a:r>
              <a:rPr kumimoji="1" lang="ja-JP" altLang="en-US" sz="2800">
                <a:solidFill>
                  <a:schemeClr val="tx2">
                    <a:lumMod val="50000"/>
                    <a:lumOff val="50000"/>
                  </a:schemeClr>
                </a:solidFill>
              </a:rPr>
              <a:t>低</a:t>
            </a:r>
            <a:endParaRPr kumimoji="1" lang="en-US" altLang="ja-JP" sz="2800">
              <a:solidFill>
                <a:schemeClr val="tx2">
                  <a:lumMod val="50000"/>
                  <a:lumOff val="50000"/>
                </a:schemeClr>
              </a:solidFill>
            </a:endParaRPr>
          </a:p>
        </p:txBody>
      </p:sp>
      <p:sp>
        <p:nvSpPr>
          <p:cNvPr id="20" name="フローチャート: 結合子 19">
            <a:extLst>
              <a:ext uri="{FF2B5EF4-FFF2-40B4-BE49-F238E27FC236}">
                <a16:creationId xmlns:a16="http://schemas.microsoft.com/office/drawing/2014/main" id="{E781A49D-B8C4-3004-D53B-71C95B78C489}"/>
              </a:ext>
            </a:extLst>
          </p:cNvPr>
          <p:cNvSpPr/>
          <p:nvPr/>
        </p:nvSpPr>
        <p:spPr>
          <a:xfrm flipH="1">
            <a:off x="967109" y="5127887"/>
            <a:ext cx="45719" cy="66675"/>
          </a:xfrm>
          <a:prstGeom prst="flowChartConnector">
            <a:avLst/>
          </a:prstGeom>
          <a:solidFill>
            <a:srgbClr val="4D4D4D"/>
          </a:solidFill>
          <a:ln w="19050" cap="sq">
            <a:solidFill>
              <a:srgbClr val="4D4D4D"/>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2" name="フローチャート: 結合子 21">
            <a:extLst>
              <a:ext uri="{FF2B5EF4-FFF2-40B4-BE49-F238E27FC236}">
                <a16:creationId xmlns:a16="http://schemas.microsoft.com/office/drawing/2014/main" id="{004A4AC0-7EDD-FE83-0D42-234EFE1B47DD}"/>
              </a:ext>
            </a:extLst>
          </p:cNvPr>
          <p:cNvSpPr/>
          <p:nvPr/>
        </p:nvSpPr>
        <p:spPr>
          <a:xfrm flipH="1">
            <a:off x="981962" y="5967109"/>
            <a:ext cx="45719" cy="66675"/>
          </a:xfrm>
          <a:prstGeom prst="flowChartConnector">
            <a:avLst/>
          </a:prstGeom>
          <a:solidFill>
            <a:srgbClr val="4D4D4D"/>
          </a:solidFill>
          <a:ln w="19050" cap="sq">
            <a:solidFill>
              <a:srgbClr val="4D4D4D"/>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pic>
        <p:nvPicPr>
          <p:cNvPr id="23" name="図 22" descr="テキスト が含まれている画像&#10;&#10;自動的に生成された説明">
            <a:extLst>
              <a:ext uri="{FF2B5EF4-FFF2-40B4-BE49-F238E27FC236}">
                <a16:creationId xmlns:a16="http://schemas.microsoft.com/office/drawing/2014/main" id="{0F53A8E2-0011-DF7F-CE20-E740DD8E1F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717053" y="6215526"/>
            <a:ext cx="608518" cy="456390"/>
          </a:xfrm>
          <a:prstGeom prst="rect">
            <a:avLst/>
          </a:prstGeom>
        </p:spPr>
      </p:pic>
      <p:sp>
        <p:nvSpPr>
          <p:cNvPr id="24" name="テキスト ボックス 23">
            <a:extLst>
              <a:ext uri="{FF2B5EF4-FFF2-40B4-BE49-F238E27FC236}">
                <a16:creationId xmlns:a16="http://schemas.microsoft.com/office/drawing/2014/main" id="{8D9E7198-6B9E-4D24-B2E4-E390F65DFE86}"/>
              </a:ext>
            </a:extLst>
          </p:cNvPr>
          <p:cNvSpPr txBox="1"/>
          <p:nvPr/>
        </p:nvSpPr>
        <p:spPr>
          <a:xfrm>
            <a:off x="524352" y="2582037"/>
            <a:ext cx="2722713" cy="830997"/>
          </a:xfrm>
          <a:prstGeom prst="rect">
            <a:avLst/>
          </a:prstGeom>
          <a:noFill/>
        </p:spPr>
        <p:txBody>
          <a:bodyPr wrap="square" rtlCol="0">
            <a:spAutoFit/>
          </a:bodyPr>
          <a:lstStyle/>
          <a:p>
            <a:r>
              <a:rPr lang="ja-JP" altLang="en-US" sz="2400">
                <a:solidFill>
                  <a:srgbClr val="4D4D4D"/>
                </a:solidFill>
              </a:rPr>
              <a:t>選択できる</a:t>
            </a:r>
            <a:endParaRPr kumimoji="1" lang="en-US" altLang="ja-JP" sz="2400">
              <a:solidFill>
                <a:srgbClr val="4D4D4D"/>
              </a:solidFill>
            </a:endParaRPr>
          </a:p>
          <a:p>
            <a:r>
              <a:rPr kumimoji="1" lang="ja-JP" altLang="en-US" sz="2400">
                <a:solidFill>
                  <a:srgbClr val="4D4D4D"/>
                </a:solidFill>
              </a:rPr>
              <a:t>レートの種類</a:t>
            </a:r>
          </a:p>
        </p:txBody>
      </p:sp>
      <p:sp>
        <p:nvSpPr>
          <p:cNvPr id="25" name="フローチャート: 結合子 24">
            <a:extLst>
              <a:ext uri="{FF2B5EF4-FFF2-40B4-BE49-F238E27FC236}">
                <a16:creationId xmlns:a16="http://schemas.microsoft.com/office/drawing/2014/main" id="{6BB8992C-859A-D5FF-F3FD-32267756E3D8}"/>
              </a:ext>
            </a:extLst>
          </p:cNvPr>
          <p:cNvSpPr/>
          <p:nvPr/>
        </p:nvSpPr>
        <p:spPr>
          <a:xfrm flipH="1">
            <a:off x="962031" y="4331351"/>
            <a:ext cx="45719" cy="66675"/>
          </a:xfrm>
          <a:prstGeom prst="flowChartConnector">
            <a:avLst/>
          </a:prstGeom>
          <a:solidFill>
            <a:srgbClr val="4D4D4D"/>
          </a:solidFill>
          <a:ln w="19050" cap="sq">
            <a:solidFill>
              <a:srgbClr val="4D4D4D"/>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7" name="吹き出し: 角を丸めた四角形 26">
            <a:extLst>
              <a:ext uri="{FF2B5EF4-FFF2-40B4-BE49-F238E27FC236}">
                <a16:creationId xmlns:a16="http://schemas.microsoft.com/office/drawing/2014/main" id="{B8B0866B-B7E4-0336-0CD0-77D4F1DEE9EF}"/>
              </a:ext>
            </a:extLst>
          </p:cNvPr>
          <p:cNvSpPr/>
          <p:nvPr/>
        </p:nvSpPr>
        <p:spPr>
          <a:xfrm>
            <a:off x="3437317" y="5526175"/>
            <a:ext cx="5071449" cy="881868"/>
          </a:xfrm>
          <a:prstGeom prst="wedgeRoundRectCallout">
            <a:avLst>
              <a:gd name="adj1" fmla="val -66028"/>
              <a:gd name="adj2" fmla="val 18093"/>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a:solidFill>
                  <a:schemeClr val="tx1"/>
                </a:solidFill>
              </a:rPr>
              <a:t>動画時間を</a:t>
            </a:r>
            <a:r>
              <a:rPr kumimoji="1" lang="en-US" altLang="ja-JP" sz="2400">
                <a:solidFill>
                  <a:schemeClr val="tx1"/>
                </a:solidFill>
                <a:latin typeface="Amasis MT Pro Medium" panose="02040604050005020304" pitchFamily="18" charset="0"/>
              </a:rPr>
              <a:t>2~6</a:t>
            </a:r>
            <a:r>
              <a:rPr kumimoji="1" lang="en-US" altLang="ja-JP" sz="2400">
                <a:solidFill>
                  <a:schemeClr val="tx1"/>
                </a:solidFill>
              </a:rPr>
              <a:t>s</a:t>
            </a:r>
            <a:r>
              <a:rPr kumimoji="1" lang="ja-JP" altLang="en-US" sz="2400">
                <a:solidFill>
                  <a:schemeClr val="tx1"/>
                </a:solidFill>
              </a:rPr>
              <a:t>程度（セグメント）に分割</a:t>
            </a:r>
          </a:p>
        </p:txBody>
      </p:sp>
      <p:pic>
        <p:nvPicPr>
          <p:cNvPr id="28" name="図 27" descr="テキスト が含まれている画像&#10;&#10;自動的に生成された説明">
            <a:extLst>
              <a:ext uri="{FF2B5EF4-FFF2-40B4-BE49-F238E27FC236}">
                <a16:creationId xmlns:a16="http://schemas.microsoft.com/office/drawing/2014/main" id="{7A5D1398-750B-F3EF-A55F-563F0697D70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6406214" y="4069321"/>
            <a:ext cx="608518" cy="456389"/>
          </a:xfrm>
          <a:prstGeom prst="rect">
            <a:avLst/>
          </a:prstGeom>
        </p:spPr>
      </p:pic>
      <p:pic>
        <p:nvPicPr>
          <p:cNvPr id="29" name="図 28" descr="テキスト が含まれている画像&#10;&#10;自動的に生成された説明">
            <a:extLst>
              <a:ext uri="{FF2B5EF4-FFF2-40B4-BE49-F238E27FC236}">
                <a16:creationId xmlns:a16="http://schemas.microsoft.com/office/drawing/2014/main" id="{C6F592E9-93A4-08F2-45E7-55A5CC5972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5226040" y="4066421"/>
            <a:ext cx="608518" cy="456389"/>
          </a:xfrm>
          <a:prstGeom prst="rect">
            <a:avLst/>
          </a:prstGeom>
        </p:spPr>
      </p:pic>
      <p:pic>
        <p:nvPicPr>
          <p:cNvPr id="30" name="図 29" descr="テキスト が含まれている画像&#10;&#10;自動的に生成された説明">
            <a:extLst>
              <a:ext uri="{FF2B5EF4-FFF2-40B4-BE49-F238E27FC236}">
                <a16:creationId xmlns:a16="http://schemas.microsoft.com/office/drawing/2014/main" id="{19D1E8F5-6114-F38C-5B8E-FC8D55A1F8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4075708" y="4072019"/>
            <a:ext cx="608518" cy="456389"/>
          </a:xfrm>
          <a:prstGeom prst="rect">
            <a:avLst/>
          </a:prstGeom>
        </p:spPr>
      </p:pic>
      <p:sp>
        <p:nvSpPr>
          <p:cNvPr id="31" name="テキスト ボックス 30">
            <a:extLst>
              <a:ext uri="{FF2B5EF4-FFF2-40B4-BE49-F238E27FC236}">
                <a16:creationId xmlns:a16="http://schemas.microsoft.com/office/drawing/2014/main" id="{47EC54B1-18C8-B370-0CEC-9E94CA10EE75}"/>
              </a:ext>
            </a:extLst>
          </p:cNvPr>
          <p:cNvSpPr txBox="1"/>
          <p:nvPr/>
        </p:nvSpPr>
        <p:spPr>
          <a:xfrm>
            <a:off x="4100700" y="4084114"/>
            <a:ext cx="432048" cy="523220"/>
          </a:xfrm>
          <a:prstGeom prst="rect">
            <a:avLst/>
          </a:prstGeom>
          <a:noFill/>
        </p:spPr>
        <p:txBody>
          <a:bodyPr wrap="square" rtlCol="0">
            <a:spAutoFit/>
          </a:bodyPr>
          <a:lstStyle/>
          <a:p>
            <a:r>
              <a:rPr kumimoji="1" lang="ja-JP" altLang="en-US" sz="2800">
                <a:solidFill>
                  <a:srgbClr val="FF0000"/>
                </a:solidFill>
                <a:latin typeface="Quattrocento Sans" panose="020B0502050000020003" pitchFamily="34" charset="0"/>
              </a:rPr>
              <a:t>高</a:t>
            </a:r>
          </a:p>
        </p:txBody>
      </p:sp>
      <p:sp>
        <p:nvSpPr>
          <p:cNvPr id="32" name="テキスト ボックス 31">
            <a:extLst>
              <a:ext uri="{FF2B5EF4-FFF2-40B4-BE49-F238E27FC236}">
                <a16:creationId xmlns:a16="http://schemas.microsoft.com/office/drawing/2014/main" id="{6AAC69DC-B6DA-D3BD-9D32-A0AE7C86E545}"/>
              </a:ext>
            </a:extLst>
          </p:cNvPr>
          <p:cNvSpPr txBox="1"/>
          <p:nvPr/>
        </p:nvSpPr>
        <p:spPr>
          <a:xfrm>
            <a:off x="6464683" y="4072740"/>
            <a:ext cx="432048" cy="523220"/>
          </a:xfrm>
          <a:prstGeom prst="rect">
            <a:avLst/>
          </a:prstGeom>
          <a:noFill/>
        </p:spPr>
        <p:txBody>
          <a:bodyPr wrap="square" rtlCol="0">
            <a:spAutoFit/>
          </a:bodyPr>
          <a:lstStyle/>
          <a:p>
            <a:r>
              <a:rPr kumimoji="1" lang="ja-JP" altLang="en-US" sz="2800">
                <a:solidFill>
                  <a:srgbClr val="FF0000"/>
                </a:solidFill>
                <a:latin typeface="Quattrocento Sans" panose="020B0502050000020003" pitchFamily="34" charset="0"/>
              </a:rPr>
              <a:t>高</a:t>
            </a:r>
          </a:p>
        </p:txBody>
      </p:sp>
      <p:sp>
        <p:nvSpPr>
          <p:cNvPr id="33" name="テキスト ボックス 32">
            <a:extLst>
              <a:ext uri="{FF2B5EF4-FFF2-40B4-BE49-F238E27FC236}">
                <a16:creationId xmlns:a16="http://schemas.microsoft.com/office/drawing/2014/main" id="{790F70C4-7F37-47DF-4EBF-8A57E32547A9}"/>
              </a:ext>
            </a:extLst>
          </p:cNvPr>
          <p:cNvSpPr txBox="1"/>
          <p:nvPr/>
        </p:nvSpPr>
        <p:spPr>
          <a:xfrm>
            <a:off x="5254648" y="4054331"/>
            <a:ext cx="432048" cy="523220"/>
          </a:xfrm>
          <a:prstGeom prst="rect">
            <a:avLst/>
          </a:prstGeom>
          <a:noFill/>
        </p:spPr>
        <p:txBody>
          <a:bodyPr wrap="square" rtlCol="0">
            <a:spAutoFit/>
          </a:bodyPr>
          <a:lstStyle/>
          <a:p>
            <a:r>
              <a:rPr kumimoji="1" lang="ja-JP" altLang="en-US" sz="2800">
                <a:solidFill>
                  <a:schemeClr val="tx2">
                    <a:lumMod val="50000"/>
                    <a:lumOff val="50000"/>
                  </a:schemeClr>
                </a:solidFill>
              </a:rPr>
              <a:t>低</a:t>
            </a:r>
            <a:endParaRPr kumimoji="1" lang="en-US" altLang="ja-JP" sz="2800">
              <a:solidFill>
                <a:schemeClr val="tx2">
                  <a:lumMod val="50000"/>
                  <a:lumOff val="50000"/>
                </a:schemeClr>
              </a:solidFill>
            </a:endParaRPr>
          </a:p>
        </p:txBody>
      </p:sp>
      <p:pic>
        <p:nvPicPr>
          <p:cNvPr id="34" name="図 33" descr="白い背景に黒い文字が書かれた紙&#10;&#10;中程度の精度で自動的に生成された説明">
            <a:extLst>
              <a:ext uri="{FF2B5EF4-FFF2-40B4-BE49-F238E27FC236}">
                <a16:creationId xmlns:a16="http://schemas.microsoft.com/office/drawing/2014/main" id="{816DF860-8083-BEEB-3E6B-85BA11D8D3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66464" y="4309559"/>
            <a:ext cx="693969" cy="753291"/>
          </a:xfrm>
          <a:prstGeom prst="rect">
            <a:avLst/>
          </a:prstGeom>
        </p:spPr>
      </p:pic>
      <p:sp>
        <p:nvSpPr>
          <p:cNvPr id="35" name="テキスト ボックス 34">
            <a:extLst>
              <a:ext uri="{FF2B5EF4-FFF2-40B4-BE49-F238E27FC236}">
                <a16:creationId xmlns:a16="http://schemas.microsoft.com/office/drawing/2014/main" id="{DCBB7EE0-A52E-E906-3FB6-DA32D699B2E4}"/>
              </a:ext>
            </a:extLst>
          </p:cNvPr>
          <p:cNvSpPr txBox="1"/>
          <p:nvPr/>
        </p:nvSpPr>
        <p:spPr>
          <a:xfrm>
            <a:off x="758967" y="6218149"/>
            <a:ext cx="432048" cy="523220"/>
          </a:xfrm>
          <a:prstGeom prst="rect">
            <a:avLst/>
          </a:prstGeom>
          <a:noFill/>
        </p:spPr>
        <p:txBody>
          <a:bodyPr wrap="square" rtlCol="0">
            <a:spAutoFit/>
          </a:bodyPr>
          <a:lstStyle/>
          <a:p>
            <a:r>
              <a:rPr kumimoji="1" lang="ja-JP" altLang="en-US" sz="2800">
                <a:solidFill>
                  <a:srgbClr val="FF0000"/>
                </a:solidFill>
                <a:latin typeface="Quattrocento Sans" panose="020B0502050000020003" pitchFamily="34" charset="0"/>
              </a:rPr>
              <a:t>高</a:t>
            </a:r>
          </a:p>
        </p:txBody>
      </p:sp>
      <p:sp>
        <p:nvSpPr>
          <p:cNvPr id="36" name="テキスト ボックス 35">
            <a:extLst>
              <a:ext uri="{FF2B5EF4-FFF2-40B4-BE49-F238E27FC236}">
                <a16:creationId xmlns:a16="http://schemas.microsoft.com/office/drawing/2014/main" id="{C49807AE-863A-120F-FC8E-6B4F028ADA89}"/>
              </a:ext>
            </a:extLst>
          </p:cNvPr>
          <p:cNvSpPr txBox="1"/>
          <p:nvPr/>
        </p:nvSpPr>
        <p:spPr>
          <a:xfrm>
            <a:off x="1728359" y="6247444"/>
            <a:ext cx="432048" cy="523220"/>
          </a:xfrm>
          <a:prstGeom prst="rect">
            <a:avLst/>
          </a:prstGeom>
          <a:noFill/>
        </p:spPr>
        <p:txBody>
          <a:bodyPr wrap="square" rtlCol="0">
            <a:spAutoFit/>
          </a:bodyPr>
          <a:lstStyle/>
          <a:p>
            <a:r>
              <a:rPr kumimoji="1" lang="ja-JP" altLang="en-US" sz="2800">
                <a:solidFill>
                  <a:schemeClr val="tx2">
                    <a:lumMod val="50000"/>
                    <a:lumOff val="50000"/>
                  </a:schemeClr>
                </a:solidFill>
              </a:rPr>
              <a:t>低</a:t>
            </a:r>
            <a:endParaRPr kumimoji="1" lang="en-US" altLang="ja-JP" sz="2800">
              <a:solidFill>
                <a:schemeClr val="tx2">
                  <a:lumMod val="50000"/>
                  <a:lumOff val="50000"/>
                </a:schemeClr>
              </a:solidFill>
            </a:endParaRPr>
          </a:p>
        </p:txBody>
      </p:sp>
      <p:sp>
        <p:nvSpPr>
          <p:cNvPr id="37" name="テキスト ボックス 36">
            <a:extLst>
              <a:ext uri="{FF2B5EF4-FFF2-40B4-BE49-F238E27FC236}">
                <a16:creationId xmlns:a16="http://schemas.microsoft.com/office/drawing/2014/main" id="{EE35FCEA-891D-7788-D850-86C1EA796AA3}"/>
              </a:ext>
            </a:extLst>
          </p:cNvPr>
          <p:cNvSpPr txBox="1"/>
          <p:nvPr/>
        </p:nvSpPr>
        <p:spPr>
          <a:xfrm>
            <a:off x="-26475" y="3439524"/>
            <a:ext cx="553998" cy="1983537"/>
          </a:xfrm>
          <a:prstGeom prst="rect">
            <a:avLst/>
          </a:prstGeom>
          <a:noFill/>
        </p:spPr>
        <p:txBody>
          <a:bodyPr vert="eaVert" wrap="square" rtlCol="0">
            <a:spAutoFit/>
          </a:bodyPr>
          <a:lstStyle/>
          <a:p>
            <a:r>
              <a:rPr kumimoji="1" lang="ja-JP" altLang="en-US" sz="2400">
                <a:solidFill>
                  <a:srgbClr val="4D4D4D"/>
                </a:solidFill>
              </a:rPr>
              <a:t>動画時間</a:t>
            </a:r>
          </a:p>
        </p:txBody>
      </p:sp>
      <p:sp>
        <p:nvSpPr>
          <p:cNvPr id="38" name="テキスト ボックス 37">
            <a:extLst>
              <a:ext uri="{FF2B5EF4-FFF2-40B4-BE49-F238E27FC236}">
                <a16:creationId xmlns:a16="http://schemas.microsoft.com/office/drawing/2014/main" id="{FDCC0803-4AB8-F928-917E-BE2EF349690B}"/>
              </a:ext>
            </a:extLst>
          </p:cNvPr>
          <p:cNvSpPr txBox="1"/>
          <p:nvPr/>
        </p:nvSpPr>
        <p:spPr>
          <a:xfrm>
            <a:off x="7587025" y="3845488"/>
            <a:ext cx="1631186" cy="461665"/>
          </a:xfrm>
          <a:prstGeom prst="rect">
            <a:avLst/>
          </a:prstGeom>
          <a:noFill/>
        </p:spPr>
        <p:txBody>
          <a:bodyPr wrap="square" rtlCol="0">
            <a:spAutoFit/>
          </a:bodyPr>
          <a:lstStyle/>
          <a:p>
            <a:r>
              <a:rPr kumimoji="1" lang="ja-JP" altLang="en-US" sz="2400">
                <a:solidFill>
                  <a:srgbClr val="4D4D4D"/>
                </a:solidFill>
              </a:rPr>
              <a:t>ユーザ</a:t>
            </a:r>
          </a:p>
        </p:txBody>
      </p:sp>
      <p:sp>
        <p:nvSpPr>
          <p:cNvPr id="19" name="フローチャート: 結合子 18">
            <a:extLst>
              <a:ext uri="{FF2B5EF4-FFF2-40B4-BE49-F238E27FC236}">
                <a16:creationId xmlns:a16="http://schemas.microsoft.com/office/drawing/2014/main" id="{2592D9CC-A1D5-B6BD-1CC7-421946F7D5A0}"/>
              </a:ext>
            </a:extLst>
          </p:cNvPr>
          <p:cNvSpPr/>
          <p:nvPr/>
        </p:nvSpPr>
        <p:spPr>
          <a:xfrm flipH="1">
            <a:off x="960901" y="4732909"/>
            <a:ext cx="45719" cy="66675"/>
          </a:xfrm>
          <a:prstGeom prst="flowChartConnector">
            <a:avLst/>
          </a:prstGeom>
          <a:solidFill>
            <a:srgbClr val="4D4D4D"/>
          </a:solidFill>
          <a:ln w="19050" cap="sq">
            <a:solidFill>
              <a:srgbClr val="4D4D4D"/>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1" name="フローチャート: 結合子 20">
            <a:extLst>
              <a:ext uri="{FF2B5EF4-FFF2-40B4-BE49-F238E27FC236}">
                <a16:creationId xmlns:a16="http://schemas.microsoft.com/office/drawing/2014/main" id="{815A2812-A1DE-8BB7-95D8-4FF1C030F4D7}"/>
              </a:ext>
            </a:extLst>
          </p:cNvPr>
          <p:cNvSpPr/>
          <p:nvPr/>
        </p:nvSpPr>
        <p:spPr>
          <a:xfrm flipH="1">
            <a:off x="960901" y="5541026"/>
            <a:ext cx="45719" cy="66675"/>
          </a:xfrm>
          <a:prstGeom prst="flowChartConnector">
            <a:avLst/>
          </a:prstGeom>
          <a:solidFill>
            <a:srgbClr val="4D4D4D"/>
          </a:solidFill>
          <a:ln w="19050" cap="sq">
            <a:solidFill>
              <a:srgbClr val="4D4D4D"/>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6" name="フローチャート: 結合子 25">
            <a:extLst>
              <a:ext uri="{FF2B5EF4-FFF2-40B4-BE49-F238E27FC236}">
                <a16:creationId xmlns:a16="http://schemas.microsoft.com/office/drawing/2014/main" id="{328DE1AF-72C1-AD48-C8C5-76C17F14BB99}"/>
              </a:ext>
            </a:extLst>
          </p:cNvPr>
          <p:cNvSpPr/>
          <p:nvPr/>
        </p:nvSpPr>
        <p:spPr>
          <a:xfrm flipH="1">
            <a:off x="1909138" y="4364688"/>
            <a:ext cx="45719" cy="66675"/>
          </a:xfrm>
          <a:prstGeom prst="flowChartConnector">
            <a:avLst/>
          </a:prstGeom>
          <a:solidFill>
            <a:srgbClr val="4D4D4D"/>
          </a:solidFill>
          <a:ln w="19050" cap="sq">
            <a:solidFill>
              <a:srgbClr val="4D4D4D"/>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9" name="フローチャート: 結合子 38">
            <a:extLst>
              <a:ext uri="{FF2B5EF4-FFF2-40B4-BE49-F238E27FC236}">
                <a16:creationId xmlns:a16="http://schemas.microsoft.com/office/drawing/2014/main" id="{D736968C-EB24-048D-928A-2EEE8058D09E}"/>
              </a:ext>
            </a:extLst>
          </p:cNvPr>
          <p:cNvSpPr/>
          <p:nvPr/>
        </p:nvSpPr>
        <p:spPr>
          <a:xfrm flipH="1">
            <a:off x="1921524" y="4688489"/>
            <a:ext cx="45719" cy="66675"/>
          </a:xfrm>
          <a:prstGeom prst="flowChartConnector">
            <a:avLst/>
          </a:prstGeom>
          <a:solidFill>
            <a:srgbClr val="4D4D4D"/>
          </a:solidFill>
          <a:ln w="19050" cap="sq">
            <a:solidFill>
              <a:srgbClr val="4D4D4D"/>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40" name="フローチャート: 結合子 39">
            <a:extLst>
              <a:ext uri="{FF2B5EF4-FFF2-40B4-BE49-F238E27FC236}">
                <a16:creationId xmlns:a16="http://schemas.microsoft.com/office/drawing/2014/main" id="{095ABDE0-F6E8-1707-8B9A-5E250D1E489D}"/>
              </a:ext>
            </a:extLst>
          </p:cNvPr>
          <p:cNvSpPr/>
          <p:nvPr/>
        </p:nvSpPr>
        <p:spPr>
          <a:xfrm flipH="1">
            <a:off x="1936271" y="5159380"/>
            <a:ext cx="45719" cy="66675"/>
          </a:xfrm>
          <a:prstGeom prst="flowChartConnector">
            <a:avLst/>
          </a:prstGeom>
          <a:solidFill>
            <a:srgbClr val="4D4D4D"/>
          </a:solidFill>
          <a:ln w="19050" cap="sq">
            <a:solidFill>
              <a:srgbClr val="4D4D4D"/>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41" name="フローチャート: 結合子 40">
            <a:extLst>
              <a:ext uri="{FF2B5EF4-FFF2-40B4-BE49-F238E27FC236}">
                <a16:creationId xmlns:a16="http://schemas.microsoft.com/office/drawing/2014/main" id="{02A1721E-B329-001C-4BE0-297BD5FEA9CA}"/>
              </a:ext>
            </a:extLst>
          </p:cNvPr>
          <p:cNvSpPr/>
          <p:nvPr/>
        </p:nvSpPr>
        <p:spPr>
          <a:xfrm flipH="1">
            <a:off x="1927131" y="5550105"/>
            <a:ext cx="45719" cy="66675"/>
          </a:xfrm>
          <a:prstGeom prst="flowChartConnector">
            <a:avLst/>
          </a:prstGeom>
          <a:solidFill>
            <a:srgbClr val="4D4D4D"/>
          </a:solidFill>
          <a:ln w="19050" cap="sq">
            <a:solidFill>
              <a:srgbClr val="4D4D4D"/>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42" name="フローチャート: 結合子 41">
            <a:extLst>
              <a:ext uri="{FF2B5EF4-FFF2-40B4-BE49-F238E27FC236}">
                <a16:creationId xmlns:a16="http://schemas.microsoft.com/office/drawing/2014/main" id="{420BCF56-876E-0CBB-721B-6AEFC3F07156}"/>
              </a:ext>
            </a:extLst>
          </p:cNvPr>
          <p:cNvSpPr/>
          <p:nvPr/>
        </p:nvSpPr>
        <p:spPr>
          <a:xfrm flipH="1">
            <a:off x="1944384" y="6000446"/>
            <a:ext cx="45719" cy="66675"/>
          </a:xfrm>
          <a:prstGeom prst="flowChartConnector">
            <a:avLst/>
          </a:prstGeom>
          <a:solidFill>
            <a:srgbClr val="4D4D4D"/>
          </a:solidFill>
          <a:ln w="19050" cap="sq">
            <a:solidFill>
              <a:srgbClr val="4D4D4D"/>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cxnSp>
        <p:nvCxnSpPr>
          <p:cNvPr id="44" name="直線矢印コネクタ 43">
            <a:extLst>
              <a:ext uri="{FF2B5EF4-FFF2-40B4-BE49-F238E27FC236}">
                <a16:creationId xmlns:a16="http://schemas.microsoft.com/office/drawing/2014/main" id="{DD575C73-2D12-CFC7-C6A8-82F59227E357}"/>
              </a:ext>
            </a:extLst>
          </p:cNvPr>
          <p:cNvCxnSpPr>
            <a:cxnSpLocks/>
          </p:cNvCxnSpPr>
          <p:nvPr/>
        </p:nvCxnSpPr>
        <p:spPr>
          <a:xfrm>
            <a:off x="4355976" y="2924944"/>
            <a:ext cx="3065692" cy="0"/>
          </a:xfrm>
          <a:prstGeom prst="straightConnector1">
            <a:avLst/>
          </a:prstGeom>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F25DE8E8-F40E-BC80-C425-C696E6D774A4}"/>
              </a:ext>
            </a:extLst>
          </p:cNvPr>
          <p:cNvCxnSpPr>
            <a:cxnSpLocks/>
          </p:cNvCxnSpPr>
          <p:nvPr/>
        </p:nvCxnSpPr>
        <p:spPr>
          <a:xfrm flipH="1">
            <a:off x="4375652" y="3762020"/>
            <a:ext cx="3026339" cy="0"/>
          </a:xfrm>
          <a:prstGeom prst="straightConnector1">
            <a:avLst/>
          </a:prstGeom>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4B1B15E3-0332-F8D4-6FAC-DDE7DFF903C7}"/>
              </a:ext>
            </a:extLst>
          </p:cNvPr>
          <p:cNvSpPr txBox="1"/>
          <p:nvPr/>
        </p:nvSpPr>
        <p:spPr>
          <a:xfrm>
            <a:off x="4703168" y="2551767"/>
            <a:ext cx="3164075" cy="400110"/>
          </a:xfrm>
          <a:prstGeom prst="rect">
            <a:avLst/>
          </a:prstGeom>
          <a:noFill/>
        </p:spPr>
        <p:txBody>
          <a:bodyPr wrap="square" rtlCol="0">
            <a:spAutoFit/>
          </a:bodyPr>
          <a:lstStyle/>
          <a:p>
            <a:r>
              <a:rPr kumimoji="1" lang="en-US" altLang="ja-JP" sz="2000">
                <a:solidFill>
                  <a:srgbClr val="4D4D4D"/>
                </a:solidFill>
              </a:rPr>
              <a:t>MPD</a:t>
            </a:r>
            <a:r>
              <a:rPr kumimoji="1" lang="ja-JP" altLang="en-US" sz="2000">
                <a:solidFill>
                  <a:srgbClr val="4D4D4D"/>
                </a:solidFill>
              </a:rPr>
              <a:t>ファイル送信</a:t>
            </a:r>
          </a:p>
        </p:txBody>
      </p:sp>
      <p:sp>
        <p:nvSpPr>
          <p:cNvPr id="53" name="テキスト ボックス 52">
            <a:extLst>
              <a:ext uri="{FF2B5EF4-FFF2-40B4-BE49-F238E27FC236}">
                <a16:creationId xmlns:a16="http://schemas.microsoft.com/office/drawing/2014/main" id="{4BA3CA70-6B90-537D-8549-C22636F15302}"/>
              </a:ext>
            </a:extLst>
          </p:cNvPr>
          <p:cNvSpPr txBox="1"/>
          <p:nvPr/>
        </p:nvSpPr>
        <p:spPr>
          <a:xfrm>
            <a:off x="4362463" y="3025780"/>
            <a:ext cx="4087502" cy="707886"/>
          </a:xfrm>
          <a:prstGeom prst="rect">
            <a:avLst/>
          </a:prstGeom>
          <a:noFill/>
        </p:spPr>
        <p:txBody>
          <a:bodyPr wrap="square" rtlCol="0">
            <a:spAutoFit/>
          </a:bodyPr>
          <a:lstStyle/>
          <a:p>
            <a:r>
              <a:rPr lang="ja-JP" altLang="en-US" sz="2000">
                <a:solidFill>
                  <a:srgbClr val="4D4D4D"/>
                </a:solidFill>
              </a:rPr>
              <a:t>データをレートを指定し</a:t>
            </a:r>
            <a:r>
              <a:rPr kumimoji="1" lang="ja-JP" altLang="en-US" sz="2000">
                <a:solidFill>
                  <a:srgbClr val="4D4D4D"/>
                </a:solidFill>
              </a:rPr>
              <a:t>セグメント単位で要求</a:t>
            </a:r>
          </a:p>
        </p:txBody>
      </p:sp>
    </p:spTree>
    <p:extLst>
      <p:ext uri="{BB962C8B-B14F-4D97-AF65-F5344CB8AC3E}">
        <p14:creationId xmlns:p14="http://schemas.microsoft.com/office/powerpoint/2010/main" val="68663396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662EB2-7F3E-09B5-9FB9-D87CA08AC513}"/>
              </a:ext>
            </a:extLst>
          </p:cNvPr>
          <p:cNvSpPr>
            <a:spLocks noGrp="1"/>
          </p:cNvSpPr>
          <p:nvPr>
            <p:ph type="title"/>
          </p:nvPr>
        </p:nvSpPr>
        <p:spPr/>
        <p:txBody>
          <a:bodyPr/>
          <a:lstStyle/>
          <a:p>
            <a:r>
              <a:rPr kumimoji="1" lang="ja-JP" altLang="en-US"/>
              <a:t>既存研究について</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C4217FD-FCDD-5C46-F476-85D158A76980}"/>
                  </a:ext>
                </a:extLst>
              </p:cNvPr>
              <p:cNvSpPr>
                <a:spLocks noGrp="1"/>
              </p:cNvSpPr>
              <p:nvPr>
                <p:ph idx="1"/>
              </p:nvPr>
            </p:nvSpPr>
            <p:spPr>
              <a:xfrm>
                <a:off x="251520" y="1052736"/>
                <a:ext cx="8795320" cy="5436618"/>
              </a:xfrm>
            </p:spPr>
            <p:txBody>
              <a:bodyPr>
                <a:normAutofit fontScale="85000" lnSpcReduction="20000"/>
              </a:bodyPr>
              <a:lstStyle/>
              <a:p>
                <a14:m>
                  <m:oMath xmlns:m="http://schemas.openxmlformats.org/officeDocument/2006/math">
                    <m:sSub>
                      <m:sSubPr>
                        <m:ctrlPr>
                          <a:rPr kumimoji="1" lang="en-US" altLang="ja-JP" sz="3600" b="0" i="1" smtClean="0">
                            <a:solidFill>
                              <a:schemeClr val="tx1"/>
                            </a:solidFill>
                            <a:latin typeface="Cambria Math" panose="02040503050406030204" pitchFamily="18" charset="0"/>
                          </a:rPr>
                        </m:ctrlPr>
                      </m:sSubPr>
                      <m:e>
                        <m:r>
                          <a:rPr kumimoji="1" lang="en-US" altLang="ja-JP" sz="3600" b="0" i="1" smtClean="0">
                            <a:solidFill>
                              <a:schemeClr val="tx1"/>
                            </a:solidFill>
                            <a:latin typeface="Cambria Math" panose="02040503050406030204" pitchFamily="18" charset="0"/>
                          </a:rPr>
                          <m:t>𝑡</m:t>
                        </m:r>
                      </m:e>
                      <m:sub>
                        <m:r>
                          <a:rPr kumimoji="1" lang="en-US" altLang="ja-JP" sz="3600" b="0" i="1" smtClean="0">
                            <a:solidFill>
                              <a:schemeClr val="tx1"/>
                            </a:solidFill>
                            <a:latin typeface="Cambria Math" panose="02040503050406030204" pitchFamily="18" charset="0"/>
                          </a:rPr>
                          <m:t>𝑖</m:t>
                        </m:r>
                      </m:sub>
                    </m:sSub>
                  </m:oMath>
                </a14:m>
                <a:r>
                  <a:rPr lang="ja-JP" altLang="en-US" sz="3300"/>
                  <a:t>によって好みを考慮することで、</a:t>
                </a:r>
                <a:endParaRPr lang="en-US" altLang="ja-JP" sz="2800"/>
              </a:p>
              <a:p>
                <a:pPr marL="0" indent="0">
                  <a:buNone/>
                </a:pPr>
                <a:r>
                  <a:rPr lang="ja-JP" altLang="en-US" sz="2600"/>
                  <a:t>　　　　　　　　　　　　　　　　　　　　　　</a:t>
                </a:r>
                <a14:m>
                  <m:oMath xmlns:m="http://schemas.openxmlformats.org/officeDocument/2006/math">
                    <m:r>
                      <a:rPr kumimoji="1" lang="ja-JP" altLang="en-US" sz="2800" b="0" i="1" dirty="0">
                        <a:solidFill>
                          <a:schemeClr val="tx1"/>
                        </a:solidFill>
                        <a:latin typeface="Cambria Math" panose="02040503050406030204" pitchFamily="18" charset="0"/>
                      </a:rPr>
                      <m:t>　</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𝑡</m:t>
                        </m:r>
                      </m:e>
                      <m:sub>
                        <m:r>
                          <a:rPr kumimoji="1" lang="en-US" altLang="ja-JP" sz="2800" b="0" i="1" smtClean="0">
                            <a:solidFill>
                              <a:schemeClr val="tx1"/>
                            </a:solidFill>
                            <a:latin typeface="Cambria Math" panose="02040503050406030204" pitchFamily="18" charset="0"/>
                          </a:rPr>
                          <m:t>1</m:t>
                        </m:r>
                      </m:sub>
                    </m:sSub>
                  </m:oMath>
                </a14:m>
                <a:r>
                  <a:rPr kumimoji="1" lang="ja-JP" altLang="en-US" sz="2800"/>
                  <a:t>：興味あり　</a:t>
                </a:r>
                <a:r>
                  <a:rPr lang="en-US" altLang="ja-JP" sz="2800">
                    <a:solidFill>
                      <a:schemeClr val="tx1"/>
                    </a:solidFill>
                  </a:rPr>
                  <a:t> </a:t>
                </a:r>
              </a:p>
              <a:p>
                <a:pPr marL="0" indent="0">
                  <a:buNone/>
                </a:pPr>
                <a:r>
                  <a:rPr lang="ja-JP" altLang="en-US" sz="2800">
                    <a:solidFill>
                      <a:schemeClr val="tx1"/>
                    </a:solidFill>
                  </a:rPr>
                  <a:t>　　　　　　　　　　　　　　　　　　　</a:t>
                </a:r>
                <a:r>
                  <a:rPr lang="ja-JP" altLang="en-US" sz="2800"/>
                  <a:t>        </a:t>
                </a:r>
                <a14:m>
                  <m:oMath xmlns:m="http://schemas.openxmlformats.org/officeDocument/2006/math">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𝑡</m:t>
                        </m:r>
                      </m:e>
                      <m:sub>
                        <m:r>
                          <a:rPr lang="en-US" altLang="ja-JP" sz="2800" b="0" i="1" smtClean="0">
                            <a:solidFill>
                              <a:schemeClr val="tx1"/>
                            </a:solidFill>
                            <a:latin typeface="Cambria Math" panose="02040503050406030204" pitchFamily="18" charset="0"/>
                          </a:rPr>
                          <m:t>2</m:t>
                        </m:r>
                      </m:sub>
                    </m:sSub>
                  </m:oMath>
                </a14:m>
                <a:r>
                  <a:rPr kumimoji="1" lang="ja-JP" altLang="en-US" sz="2800"/>
                  <a:t>：興味なし</a:t>
                </a:r>
                <a:endParaRPr kumimoji="1" lang="en-US" altLang="ja-JP" sz="2800"/>
              </a:p>
              <a:p>
                <a:pPr marL="0" indent="0">
                  <a:buNone/>
                </a:pPr>
                <a:endParaRPr lang="en-US" altLang="ja-JP"/>
              </a:p>
              <a:p>
                <a:endParaRPr kumimoji="1" lang="en-US" altLang="ja-JP"/>
              </a:p>
              <a:p>
                <a:endParaRPr lang="en-US" altLang="ja-JP"/>
              </a:p>
              <a:p>
                <a:pPr marL="0" indent="0">
                  <a:buNone/>
                </a:pPr>
                <a:r>
                  <a:rPr kumimoji="1" lang="ja-JP" altLang="en-US" sz="2400" b="0">
                    <a:solidFill>
                      <a:schemeClr val="tx1"/>
                    </a:solidFill>
                  </a:rPr>
                  <a:t>　　　　　　　　　　　　</a:t>
                </a:r>
                <a:endParaRPr kumimoji="1" lang="en-US" altLang="ja-JP" sz="2400" b="0">
                  <a:solidFill>
                    <a:schemeClr val="tx1"/>
                  </a:solidFill>
                </a:endParaRPr>
              </a:p>
              <a:p>
                <a:pPr marL="0" indent="0">
                  <a:buNone/>
                </a:pPr>
                <a:endParaRPr lang="en-US" altLang="ja-JP" sz="3300"/>
              </a:p>
              <a:p>
                <a:pPr marL="0" indent="0">
                  <a:buNone/>
                </a:pPr>
                <a:r>
                  <a:rPr lang="ja-JP" altLang="en-US" sz="3300"/>
                  <a:t>①ユーザの好みが</a:t>
                </a:r>
                <a:r>
                  <a:rPr lang="en-US" altLang="ja-JP" sz="3300" err="1"/>
                  <a:t>QoE</a:t>
                </a:r>
                <a:r>
                  <a:rPr lang="ja-JP" altLang="en-US" sz="3300"/>
                  <a:t>に影響することを考慮できる</a:t>
                </a:r>
                <a:endParaRPr lang="en-US" altLang="ja-JP" sz="3300"/>
              </a:p>
              <a:p>
                <a:pPr marL="0" indent="0">
                  <a:buNone/>
                </a:pPr>
                <a:r>
                  <a:rPr kumimoji="1" lang="ja-JP" altLang="en-US" sz="3300"/>
                  <a:t>②全ユーザが高レートを選択できない場合でも、それぞれが満足できるレートであれば</a:t>
                </a:r>
                <a:r>
                  <a:rPr kumimoji="1" lang="en-US" altLang="ja-JP" sz="3300" err="1"/>
                  <a:t>QoE</a:t>
                </a:r>
                <a:r>
                  <a:rPr kumimoji="1" lang="ja-JP" altLang="en-US" sz="3300"/>
                  <a:t>は向上する</a:t>
                </a:r>
              </a:p>
              <a:p>
                <a:pPr marL="0" indent="0">
                  <a:buNone/>
                </a:pPr>
                <a:endParaRPr kumimoji="1" lang="en-US" altLang="ja-JP" sz="330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5C4217FD-FCDD-5C46-F476-85D158A76980}"/>
                  </a:ext>
                </a:extLst>
              </p:cNvPr>
              <p:cNvSpPr>
                <a:spLocks noGrp="1" noRot="1" noChangeAspect="1" noMove="1" noResize="1" noEditPoints="1" noAdjustHandles="1" noChangeArrowheads="1" noChangeShapeType="1" noTextEdit="1"/>
              </p:cNvSpPr>
              <p:nvPr>
                <p:ph idx="1"/>
              </p:nvPr>
            </p:nvSpPr>
            <p:spPr>
              <a:xfrm>
                <a:off x="251520" y="1052736"/>
                <a:ext cx="8795320" cy="5436618"/>
              </a:xfrm>
              <a:blipFill>
                <a:blip r:embed="rId3"/>
                <a:stretch>
                  <a:fillRect l="-1386" t="-2803"/>
                </a:stretch>
              </a:blipFill>
            </p:spPr>
            <p:txBody>
              <a:bodyPr/>
              <a:lstStyle/>
              <a:p>
                <a:r>
                  <a:rPr lang="en-US">
                    <a:noFill/>
                  </a:rPr>
                  <a:t> </a:t>
                </a:r>
              </a:p>
            </p:txBody>
          </p:sp>
        </mc:Fallback>
      </mc:AlternateContent>
      <p:sp>
        <p:nvSpPr>
          <p:cNvPr id="4" name="フッター プレースホルダー 3">
            <a:extLst>
              <a:ext uri="{FF2B5EF4-FFF2-40B4-BE49-F238E27FC236}">
                <a16:creationId xmlns:a16="http://schemas.microsoft.com/office/drawing/2014/main" id="{C24D3CBA-1549-312B-576C-75DD70A58419}"/>
              </a:ext>
            </a:extLst>
          </p:cNvPr>
          <p:cNvSpPr>
            <a:spLocks noGrp="1"/>
          </p:cNvSpPr>
          <p:nvPr>
            <p:ph type="ftr" sz="quarter" idx="11"/>
          </p:nvPr>
        </p:nvSpPr>
        <p:spPr/>
        <p:txBody>
          <a:bodyPr/>
          <a:lstStyle/>
          <a:p>
            <a:pPr marL="0" lvl="0" indent="0" algn="ctr" rtl="0">
              <a:spcBef>
                <a:spcPts val="0"/>
              </a:spcBef>
              <a:spcAft>
                <a:spcPts val="0"/>
              </a:spcAft>
              <a:buNone/>
            </a:pPr>
            <a:r>
              <a:rPr lang="zh-TW" altLang="en-US"/>
              <a:t>卒業研究</a:t>
            </a:r>
            <a:r>
              <a:rPr lang="en-US" altLang="zh-TW"/>
              <a:t>1</a:t>
            </a:r>
            <a:r>
              <a:rPr lang="zh-TW" altLang="en-US"/>
              <a:t>中間発表</a:t>
            </a:r>
            <a:r>
              <a:rPr lang="en-US" altLang="zh-TW"/>
              <a:t>AF21014</a:t>
            </a:r>
            <a:r>
              <a:rPr lang="zh-TW" altLang="en-US"/>
              <a:t>菊地悠李</a:t>
            </a:r>
          </a:p>
        </p:txBody>
      </p:sp>
      <p:sp>
        <p:nvSpPr>
          <p:cNvPr id="5" name="スライド番号プレースホルダー 4">
            <a:extLst>
              <a:ext uri="{FF2B5EF4-FFF2-40B4-BE49-F238E27FC236}">
                <a16:creationId xmlns:a16="http://schemas.microsoft.com/office/drawing/2014/main" id="{3C2E2AC0-65B6-A7CC-68F5-2BBA74FB6993}"/>
              </a:ext>
            </a:extLst>
          </p:cNvPr>
          <p:cNvSpPr>
            <a:spLocks noGrp="1"/>
          </p:cNvSpPr>
          <p:nvPr>
            <p:ph type="sldNum" sz="quarter" idx="12"/>
          </p:nvPr>
        </p:nvSpPr>
        <p:spPr/>
        <p:txBody>
          <a:bodyPr/>
          <a:lstStyle/>
          <a:p>
            <a:fld id="{8B45D110-FD8E-48BD-8825-CDFBF9D22CA3}" type="slidenum">
              <a:rPr kumimoji="1" lang="ja-JP" altLang="en-US" smtClean="0"/>
              <a:pPr/>
              <a:t>20</a:t>
            </a:fld>
            <a:endParaRPr kumimoji="1" lang="ja-JP" altLang="en-US"/>
          </a:p>
        </p:txBody>
      </p:sp>
      <p:graphicFrame>
        <p:nvGraphicFramePr>
          <p:cNvPr id="6" name="グラフ 5">
            <a:extLst>
              <a:ext uri="{FF2B5EF4-FFF2-40B4-BE49-F238E27FC236}">
                <a16:creationId xmlns:a16="http://schemas.microsoft.com/office/drawing/2014/main" id="{C8A72611-7136-3A17-0EB6-746B4CBEB399}"/>
              </a:ext>
            </a:extLst>
          </p:cNvPr>
          <p:cNvGraphicFramePr>
            <a:graphicFrameLocks/>
          </p:cNvGraphicFramePr>
          <p:nvPr>
            <p:extLst>
              <p:ext uri="{D42A27DB-BD31-4B8C-83A1-F6EECF244321}">
                <p14:modId xmlns:p14="http://schemas.microsoft.com/office/powerpoint/2010/main" val="1724140685"/>
              </p:ext>
            </p:extLst>
          </p:nvPr>
        </p:nvGraphicFramePr>
        <p:xfrm>
          <a:off x="0" y="1556792"/>
          <a:ext cx="5909171" cy="3208702"/>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DB6B9D65-2D81-162F-8AB7-78384237F4FE}"/>
                  </a:ext>
                </a:extLst>
              </p:cNvPr>
              <p:cNvSpPr/>
              <p:nvPr/>
            </p:nvSpPr>
            <p:spPr>
              <a:xfrm>
                <a:off x="5860538" y="2474850"/>
                <a:ext cx="3031942" cy="1521296"/>
              </a:xfrm>
              <a:prstGeom prst="rect">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2400" b="0">
                    <a:solidFill>
                      <a:schemeClr val="tx1"/>
                    </a:solidFill>
                  </a:rPr>
                  <a:t> </a:t>
                </a:r>
                <a14:m>
                  <m:oMath xmlns:m="http://schemas.openxmlformats.org/officeDocument/2006/math">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𝑡</m:t>
                        </m:r>
                      </m:e>
                      <m:sub>
                        <m:r>
                          <a:rPr kumimoji="1" lang="en-US" altLang="ja-JP" sz="2400" b="0" i="1" smtClean="0">
                            <a:solidFill>
                              <a:schemeClr val="tx1"/>
                            </a:solidFill>
                            <a:latin typeface="Cambria Math" panose="02040503050406030204" pitchFamily="18" charset="0"/>
                          </a:rPr>
                          <m:t>1</m:t>
                        </m:r>
                      </m:sub>
                    </m:sSub>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𝑓</m:t>
                        </m:r>
                      </m:e>
                      <m:sub>
                        <m:r>
                          <m:rPr>
                            <m:sty m:val="p"/>
                          </m:rPr>
                          <a:rPr kumimoji="1" lang="en-US" altLang="ja-JP" sz="2400" b="0" i="0" smtClean="0">
                            <a:solidFill>
                              <a:schemeClr val="tx1"/>
                            </a:solidFill>
                            <a:latin typeface="Cambria Math" panose="02040503050406030204" pitchFamily="18" charset="0"/>
                          </a:rPr>
                          <m:t>quality</m:t>
                        </m:r>
                        <m:d>
                          <m:dPr>
                            <m:ctrlPr>
                              <a:rPr kumimoji="1" lang="en-US" altLang="ja-JP" sz="2400" b="0" i="1" smtClean="0">
                                <a:solidFill>
                                  <a:schemeClr val="tx1"/>
                                </a:solidFill>
                                <a:latin typeface="Cambria Math" panose="02040503050406030204" pitchFamily="18" charset="0"/>
                              </a:rPr>
                            </m:ctrlPr>
                          </m:dPr>
                          <m:e>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𝑟</m:t>
                                </m:r>
                              </m:e>
                              <m:sub>
                                <m:r>
                                  <a:rPr kumimoji="1" lang="en-US" altLang="ja-JP" sz="2400" b="0" i="1" smtClean="0">
                                    <a:solidFill>
                                      <a:schemeClr val="tx1"/>
                                    </a:solidFill>
                                    <a:latin typeface="Cambria Math" panose="02040503050406030204" pitchFamily="18" charset="0"/>
                                  </a:rPr>
                                  <m:t>𝑖</m:t>
                                </m:r>
                                <m:r>
                                  <a:rPr kumimoji="1" lang="en-US" altLang="ja-JP" sz="2400" b="0" i="1" smtClean="0">
                                    <a:solidFill>
                                      <a:schemeClr val="tx1"/>
                                    </a:solidFill>
                                    <a:latin typeface="Cambria Math" panose="02040503050406030204" pitchFamily="18" charset="0"/>
                                  </a:rPr>
                                  <m:t>,</m:t>
                                </m:r>
                                <m:r>
                                  <a:rPr kumimoji="1" lang="en-US" altLang="ja-JP" sz="2400" b="0" i="1" smtClean="0">
                                    <a:solidFill>
                                      <a:schemeClr val="tx1"/>
                                    </a:solidFill>
                                    <a:latin typeface="Cambria Math" panose="02040503050406030204" pitchFamily="18" charset="0"/>
                                  </a:rPr>
                                  <m:t>𝑘</m:t>
                                </m:r>
                              </m:sub>
                            </m:sSub>
                          </m:e>
                        </m:d>
                      </m:sub>
                    </m:sSub>
                  </m:oMath>
                </a14:m>
                <a:endParaRPr kumimoji="1" lang="en-US" altLang="ja-JP" sz="2800">
                  <a:solidFill>
                    <a:schemeClr val="accent1"/>
                  </a:solidFill>
                </a:endParaRPr>
              </a:p>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𝑓</m:t>
                          </m:r>
                        </m:e>
                        <m:sub>
                          <m:r>
                            <m:rPr>
                              <m:sty m:val="p"/>
                            </m:rPr>
                            <a:rPr kumimoji="1" lang="en-US" altLang="ja-JP" sz="2400" b="0" i="0" smtClean="0">
                              <a:solidFill>
                                <a:schemeClr val="tx1"/>
                              </a:solidFill>
                              <a:latin typeface="Cambria Math" panose="02040503050406030204" pitchFamily="18" charset="0"/>
                            </a:rPr>
                            <m:t>quality</m:t>
                          </m:r>
                          <m:d>
                            <m:dPr>
                              <m:ctrlPr>
                                <a:rPr kumimoji="1" lang="en-US" altLang="ja-JP" sz="2400" b="0" i="1" smtClean="0">
                                  <a:solidFill>
                                    <a:schemeClr val="tx1"/>
                                  </a:solidFill>
                                  <a:latin typeface="Cambria Math" panose="02040503050406030204" pitchFamily="18" charset="0"/>
                                </a:rPr>
                              </m:ctrlPr>
                            </m:dPr>
                            <m:e>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𝑟</m:t>
                                  </m:r>
                                </m:e>
                                <m:sub>
                                  <m:r>
                                    <a:rPr kumimoji="1" lang="en-US" altLang="ja-JP" sz="2400" b="0" i="1" smtClean="0">
                                      <a:solidFill>
                                        <a:schemeClr val="tx1"/>
                                      </a:solidFill>
                                      <a:latin typeface="Cambria Math" panose="02040503050406030204" pitchFamily="18" charset="0"/>
                                    </a:rPr>
                                    <m:t>𝑖</m:t>
                                  </m:r>
                                  <m:r>
                                    <a:rPr kumimoji="1" lang="en-US" altLang="ja-JP" sz="2400" b="0" i="1" smtClean="0">
                                      <a:solidFill>
                                        <a:schemeClr val="tx1"/>
                                      </a:solidFill>
                                      <a:latin typeface="Cambria Math" panose="02040503050406030204" pitchFamily="18" charset="0"/>
                                    </a:rPr>
                                    <m:t>,</m:t>
                                  </m:r>
                                  <m:r>
                                    <a:rPr kumimoji="1" lang="en-US" altLang="ja-JP" sz="2400" b="0" i="1" smtClean="0">
                                      <a:solidFill>
                                        <a:schemeClr val="tx1"/>
                                      </a:solidFill>
                                      <a:latin typeface="Cambria Math" panose="02040503050406030204" pitchFamily="18" charset="0"/>
                                    </a:rPr>
                                    <m:t>𝑘</m:t>
                                  </m:r>
                                </m:sub>
                              </m:sSub>
                            </m:e>
                          </m:d>
                        </m:sub>
                      </m:sSub>
                    </m:oMath>
                  </m:oMathPara>
                </a14:m>
                <a:endParaRPr kumimoji="1" lang="en-US" altLang="ja-JP" sz="2400">
                  <a:solidFill>
                    <a:schemeClr val="accent1"/>
                  </a:solidFill>
                </a:endParaRPr>
              </a:p>
              <a:p>
                <a:pPr algn="ctr"/>
                <a:r>
                  <a:rPr kumimoji="1" lang="en-US" altLang="ja-JP" sz="2400" b="0">
                    <a:solidFill>
                      <a:schemeClr val="tx1"/>
                    </a:solidFill>
                  </a:rPr>
                  <a:t> </a:t>
                </a:r>
                <a14:m>
                  <m:oMath xmlns:m="http://schemas.openxmlformats.org/officeDocument/2006/math">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𝑡</m:t>
                        </m:r>
                      </m:e>
                      <m:sub>
                        <m:r>
                          <a:rPr kumimoji="1" lang="en-US" altLang="ja-JP" sz="2400" b="0" i="1" smtClean="0">
                            <a:solidFill>
                              <a:schemeClr val="tx1"/>
                            </a:solidFill>
                            <a:latin typeface="Cambria Math" panose="02040503050406030204" pitchFamily="18" charset="0"/>
                          </a:rPr>
                          <m:t>2</m:t>
                        </m:r>
                      </m:sub>
                    </m:sSub>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𝑓</m:t>
                        </m:r>
                      </m:e>
                      <m:sub>
                        <m:r>
                          <m:rPr>
                            <m:sty m:val="p"/>
                          </m:rPr>
                          <a:rPr kumimoji="1" lang="en-US" altLang="ja-JP" sz="2400" b="0" i="0" smtClean="0">
                            <a:solidFill>
                              <a:schemeClr val="tx1"/>
                            </a:solidFill>
                            <a:latin typeface="Cambria Math" panose="02040503050406030204" pitchFamily="18" charset="0"/>
                          </a:rPr>
                          <m:t>quality</m:t>
                        </m:r>
                        <m:d>
                          <m:dPr>
                            <m:ctrlPr>
                              <a:rPr kumimoji="1" lang="en-US" altLang="ja-JP" sz="2400" b="0" i="1" smtClean="0">
                                <a:solidFill>
                                  <a:schemeClr val="tx1"/>
                                </a:solidFill>
                                <a:latin typeface="Cambria Math" panose="02040503050406030204" pitchFamily="18" charset="0"/>
                              </a:rPr>
                            </m:ctrlPr>
                          </m:dPr>
                          <m:e>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𝑟</m:t>
                                </m:r>
                              </m:e>
                              <m:sub>
                                <m:r>
                                  <a:rPr kumimoji="1" lang="en-US" altLang="ja-JP" sz="2400" b="0" i="1" smtClean="0">
                                    <a:solidFill>
                                      <a:schemeClr val="tx1"/>
                                    </a:solidFill>
                                    <a:latin typeface="Cambria Math" panose="02040503050406030204" pitchFamily="18" charset="0"/>
                                  </a:rPr>
                                  <m:t>𝑖</m:t>
                                </m:r>
                                <m:r>
                                  <a:rPr kumimoji="1" lang="en-US" altLang="ja-JP" sz="2400" b="0" i="1" smtClean="0">
                                    <a:solidFill>
                                      <a:schemeClr val="tx1"/>
                                    </a:solidFill>
                                    <a:latin typeface="Cambria Math" panose="02040503050406030204" pitchFamily="18" charset="0"/>
                                  </a:rPr>
                                  <m:t>,</m:t>
                                </m:r>
                                <m:r>
                                  <a:rPr kumimoji="1" lang="en-US" altLang="ja-JP" sz="2400" b="0" i="1" smtClean="0">
                                    <a:solidFill>
                                      <a:schemeClr val="tx1"/>
                                    </a:solidFill>
                                    <a:latin typeface="Cambria Math" panose="02040503050406030204" pitchFamily="18" charset="0"/>
                                  </a:rPr>
                                  <m:t>𝑘</m:t>
                                </m:r>
                              </m:sub>
                            </m:sSub>
                          </m:e>
                        </m:d>
                      </m:sub>
                    </m:sSub>
                  </m:oMath>
                </a14:m>
                <a:endParaRPr lang="en-US" altLang="ja-JP" sz="2400">
                  <a:solidFill>
                    <a:schemeClr val="accent1"/>
                  </a:solidFill>
                </a:endParaRPr>
              </a:p>
            </p:txBody>
          </p:sp>
        </mc:Choice>
        <mc:Fallback xmlns="">
          <p:sp>
            <p:nvSpPr>
              <p:cNvPr id="7" name="正方形/長方形 6">
                <a:extLst>
                  <a:ext uri="{FF2B5EF4-FFF2-40B4-BE49-F238E27FC236}">
                    <a16:creationId xmlns:a16="http://schemas.microsoft.com/office/drawing/2014/main" id="{DB6B9D65-2D81-162F-8AB7-78384237F4FE}"/>
                  </a:ext>
                </a:extLst>
              </p:cNvPr>
              <p:cNvSpPr>
                <a:spLocks noRot="1" noChangeAspect="1" noMove="1" noResize="1" noEditPoints="1" noAdjustHandles="1" noChangeArrowheads="1" noChangeShapeType="1" noTextEdit="1"/>
              </p:cNvSpPr>
              <p:nvPr/>
            </p:nvSpPr>
            <p:spPr>
              <a:xfrm>
                <a:off x="5860538" y="2474850"/>
                <a:ext cx="3031942" cy="1521296"/>
              </a:xfrm>
              <a:prstGeom prst="rect">
                <a:avLst/>
              </a:prstGeom>
              <a:blipFill>
                <a:blip r:embed="rId5"/>
                <a:stretch>
                  <a:fillRect/>
                </a:stretch>
              </a:blipFill>
              <a:ln w="19050" cap="sq">
                <a:solidFill>
                  <a:schemeClr val="accent1"/>
                </a:solidFill>
                <a:miter lim="800000"/>
                <a:headEnd type="none" w="med" len="med"/>
                <a:tailEnd type="none" w="med" len="med"/>
              </a:ln>
            </p:spPr>
            <p:txBody>
              <a:bodyPr/>
              <a:lstStyle/>
              <a:p>
                <a:r>
                  <a:rPr lang="en-US">
                    <a:noFill/>
                  </a:rPr>
                  <a:t> </a:t>
                </a:r>
              </a:p>
            </p:txBody>
          </p:sp>
        </mc:Fallback>
      </mc:AlternateContent>
      <p:cxnSp>
        <p:nvCxnSpPr>
          <p:cNvPr id="17" name="直線コネクタ 16">
            <a:extLst>
              <a:ext uri="{FF2B5EF4-FFF2-40B4-BE49-F238E27FC236}">
                <a16:creationId xmlns:a16="http://schemas.microsoft.com/office/drawing/2014/main" id="{F1A2BA72-8C4F-54D3-0147-52E32C182724}"/>
              </a:ext>
            </a:extLst>
          </p:cNvPr>
          <p:cNvCxnSpPr>
            <a:cxnSpLocks/>
          </p:cNvCxnSpPr>
          <p:nvPr/>
        </p:nvCxnSpPr>
        <p:spPr>
          <a:xfrm>
            <a:off x="5914194" y="2780928"/>
            <a:ext cx="398770"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3B42F950-0579-59F3-281F-3B7B4455BFC6}"/>
              </a:ext>
            </a:extLst>
          </p:cNvPr>
          <p:cNvCxnSpPr>
            <a:cxnSpLocks/>
          </p:cNvCxnSpPr>
          <p:nvPr/>
        </p:nvCxnSpPr>
        <p:spPr>
          <a:xfrm>
            <a:off x="5914194" y="3235498"/>
            <a:ext cx="398770" cy="2177"/>
          </a:xfrm>
          <a:prstGeom prst="line">
            <a:avLst/>
          </a:prstGeom>
          <a:ln w="2222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D5988BC4-7C7A-7902-0200-A2368EB41CA2}"/>
              </a:ext>
            </a:extLst>
          </p:cNvPr>
          <p:cNvCxnSpPr>
            <a:cxnSpLocks/>
          </p:cNvCxnSpPr>
          <p:nvPr/>
        </p:nvCxnSpPr>
        <p:spPr>
          <a:xfrm>
            <a:off x="5914194" y="3712285"/>
            <a:ext cx="398770" cy="0"/>
          </a:xfrm>
          <a:prstGeom prst="line">
            <a:avLst/>
          </a:prstGeom>
          <a:ln w="22225">
            <a:solidFill>
              <a:srgbClr val="0070C0"/>
            </a:solidFill>
          </a:ln>
        </p:spPr>
        <p:style>
          <a:lnRef idx="1">
            <a:schemeClr val="accent1"/>
          </a:lnRef>
          <a:fillRef idx="0">
            <a:schemeClr val="accent1"/>
          </a:fillRef>
          <a:effectRef idx="0">
            <a:schemeClr val="accent1"/>
          </a:effectRef>
          <a:fontRef idx="minor">
            <a:schemeClr val="tx1"/>
          </a:fontRef>
        </p:style>
      </p:cxnSp>
      <p:sp>
        <p:nvSpPr>
          <p:cNvPr id="31" name="矢印: 上 30">
            <a:extLst>
              <a:ext uri="{FF2B5EF4-FFF2-40B4-BE49-F238E27FC236}">
                <a16:creationId xmlns:a16="http://schemas.microsoft.com/office/drawing/2014/main" id="{7157711B-B455-4D35-8FBC-15ECA24B7027}"/>
              </a:ext>
            </a:extLst>
          </p:cNvPr>
          <p:cNvSpPr/>
          <p:nvPr/>
        </p:nvSpPr>
        <p:spPr>
          <a:xfrm>
            <a:off x="5685541" y="1952680"/>
            <a:ext cx="349994" cy="306003"/>
          </a:xfrm>
          <a:prstGeom prst="up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2" name="矢印: 下 31">
            <a:extLst>
              <a:ext uri="{FF2B5EF4-FFF2-40B4-BE49-F238E27FC236}">
                <a16:creationId xmlns:a16="http://schemas.microsoft.com/office/drawing/2014/main" id="{5C797D64-7C7A-1401-67EC-0D71A682A2C8}"/>
              </a:ext>
            </a:extLst>
          </p:cNvPr>
          <p:cNvSpPr/>
          <p:nvPr/>
        </p:nvSpPr>
        <p:spPr>
          <a:xfrm>
            <a:off x="4998171" y="2333625"/>
            <a:ext cx="573237" cy="447303"/>
          </a:xfrm>
          <a:prstGeom prst="downArrow">
            <a:avLst>
              <a:gd name="adj1" fmla="val 59970"/>
              <a:gd name="adj2" fmla="val 2993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800">
                <a:solidFill>
                  <a:schemeClr val="accent1"/>
                </a:solidFill>
              </a:rPr>
              <a:t>①</a:t>
            </a:r>
            <a:endParaRPr kumimoji="1" lang="ja-JP" altLang="en-US" sz="2800">
              <a:solidFill>
                <a:schemeClr val="accent1"/>
              </a:solidFill>
            </a:endParaRPr>
          </a:p>
        </p:txBody>
      </p:sp>
      <p:sp>
        <p:nvSpPr>
          <p:cNvPr id="8" name="テキスト ボックス 7">
            <a:extLst>
              <a:ext uri="{FF2B5EF4-FFF2-40B4-BE49-F238E27FC236}">
                <a16:creationId xmlns:a16="http://schemas.microsoft.com/office/drawing/2014/main" id="{64F0C889-6721-CB43-FBC4-1A6DAF2C4473}"/>
              </a:ext>
            </a:extLst>
          </p:cNvPr>
          <p:cNvSpPr txBox="1"/>
          <p:nvPr/>
        </p:nvSpPr>
        <p:spPr>
          <a:xfrm>
            <a:off x="4745146" y="6104562"/>
            <a:ext cx="4081237" cy="369332"/>
          </a:xfrm>
          <a:prstGeom prst="rect">
            <a:avLst/>
          </a:prstGeom>
          <a:noFill/>
        </p:spPr>
        <p:txBody>
          <a:bodyPr wrap="square">
            <a:spAutoFit/>
          </a:bodyPr>
          <a:lstStyle/>
          <a:p>
            <a:r>
              <a:rPr lang="en-US" altLang="ja-JP">
                <a:solidFill>
                  <a:schemeClr val="tx1">
                    <a:lumMod val="60000"/>
                    <a:lumOff val="40000"/>
                  </a:schemeClr>
                </a:solidFill>
              </a:rPr>
              <a:t>[T</a:t>
            </a:r>
            <a:r>
              <a:rPr lang="en-US" altLang="ja-JP" b="0" i="0" u="none" strike="noStrike" baseline="0">
                <a:solidFill>
                  <a:schemeClr val="tx1">
                    <a:lumMod val="60000"/>
                    <a:lumOff val="40000"/>
                  </a:schemeClr>
                </a:solidFill>
              </a:rPr>
              <a:t>. Yanagisawa </a:t>
            </a:r>
            <a:r>
              <a:rPr lang="en-US" altLang="ja-JP">
                <a:solidFill>
                  <a:schemeClr val="tx1">
                    <a:lumMod val="60000"/>
                    <a:lumOff val="40000"/>
                  </a:schemeClr>
                </a:solidFill>
              </a:rPr>
              <a:t>+,</a:t>
            </a:r>
            <a:r>
              <a:rPr lang="en-US" altLang="ja-JP" b="0" i="1" u="none" strike="noStrike" baseline="0">
                <a:solidFill>
                  <a:schemeClr val="tx1">
                    <a:lumMod val="60000"/>
                    <a:lumOff val="40000"/>
                  </a:schemeClr>
                </a:solidFill>
              </a:rPr>
              <a:t> </a:t>
            </a:r>
            <a:r>
              <a:rPr lang="en-US" altLang="ja-JP" sz="1800" b="0" i="1" u="none" strike="noStrike" baseline="0">
                <a:solidFill>
                  <a:schemeClr val="tx1">
                    <a:lumMod val="60000"/>
                    <a:lumOff val="40000"/>
                  </a:schemeClr>
                </a:solidFill>
                <a:latin typeface="Segoe UI" panose="020B0502040204020203" pitchFamily="34" charset="0"/>
                <a:cs typeface="Segoe UI" panose="020B0502040204020203" pitchFamily="34" charset="0"/>
              </a:rPr>
              <a:t>ICOIN </a:t>
            </a:r>
            <a:r>
              <a:rPr lang="en-US" altLang="ja-JP" b="0" i="1" u="none" strike="noStrike" baseline="0">
                <a:solidFill>
                  <a:schemeClr val="tx1">
                    <a:lumMod val="60000"/>
                    <a:lumOff val="40000"/>
                  </a:schemeClr>
                </a:solidFill>
              </a:rPr>
              <a:t>Conf ,</a:t>
            </a:r>
            <a:r>
              <a:rPr lang="en-US" altLang="ja-JP">
                <a:solidFill>
                  <a:schemeClr val="tx1">
                    <a:lumMod val="60000"/>
                    <a:lumOff val="40000"/>
                  </a:schemeClr>
                </a:solidFill>
              </a:rPr>
              <a:t>2022]</a:t>
            </a:r>
          </a:p>
        </p:txBody>
      </p:sp>
    </p:spTree>
    <p:extLst>
      <p:ext uri="{BB962C8B-B14F-4D97-AF65-F5344CB8AC3E}">
        <p14:creationId xmlns:p14="http://schemas.microsoft.com/office/powerpoint/2010/main" val="336285283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2E08949E-42AB-566F-DB5D-62BD44F40D9F}"/>
                  </a:ext>
                </a:extLst>
              </p:cNvPr>
              <p:cNvSpPr>
                <a:spLocks noGrp="1"/>
              </p:cNvSpPr>
              <p:nvPr>
                <p:ph type="title"/>
              </p:nvPr>
            </p:nvSpPr>
            <p:spPr>
              <a:xfrm>
                <a:off x="1115616" y="267258"/>
                <a:ext cx="8028384" cy="681658"/>
              </a:xfrm>
            </p:spPr>
            <p:txBody>
              <a:bodyPr>
                <a:normAutofit fontScale="90000"/>
              </a:bodyPr>
              <a:lstStyle/>
              <a:p>
                <a14:m>
                  <m:oMath xmlns:m="http://schemas.openxmlformats.org/officeDocument/2006/math">
                    <m:sSub>
                      <m:sSubPr>
                        <m:ctrlPr>
                          <a:rPr kumimoji="1" lang="en-US" altLang="ja-JP" sz="4000" b="1" i="1" smtClean="0">
                            <a:latin typeface="Cambria Math" panose="02040503050406030204" pitchFamily="18" charset="0"/>
                          </a:rPr>
                        </m:ctrlPr>
                      </m:sSubPr>
                      <m:e>
                        <m:r>
                          <a:rPr kumimoji="1" lang="en-US" altLang="ja-JP" sz="4000" b="1" i="1" smtClean="0">
                            <a:latin typeface="Cambria Math" panose="02040503050406030204" pitchFamily="18" charset="0"/>
                          </a:rPr>
                          <m:t>𝒕</m:t>
                        </m:r>
                      </m:e>
                      <m:sub>
                        <m:r>
                          <a:rPr kumimoji="1" lang="en-US" altLang="ja-JP" sz="4000" b="1" i="1" smtClean="0">
                            <a:latin typeface="Cambria Math" panose="02040503050406030204" pitchFamily="18" charset="0"/>
                          </a:rPr>
                          <m:t>𝒊</m:t>
                        </m:r>
                      </m:sub>
                    </m:sSub>
                  </m:oMath>
                </a14:m>
                <a:r>
                  <a:rPr kumimoji="1" lang="ja-JP" altLang="en-US" sz="4000" b="1"/>
                  <a:t>について</a:t>
                </a:r>
                <a:endParaRPr kumimoji="1" lang="ja-JP" altLang="en-US"/>
              </a:p>
            </p:txBody>
          </p:sp>
        </mc:Choice>
        <mc:Fallback xmlns="">
          <p:sp>
            <p:nvSpPr>
              <p:cNvPr id="2" name="タイトル 1">
                <a:extLst>
                  <a:ext uri="{FF2B5EF4-FFF2-40B4-BE49-F238E27FC236}">
                    <a16:creationId xmlns:a16="http://schemas.microsoft.com/office/drawing/2014/main" id="{2E08949E-42AB-566F-DB5D-62BD44F40D9F}"/>
                  </a:ext>
                </a:extLst>
              </p:cNvPr>
              <p:cNvSpPr>
                <a:spLocks noGrp="1" noRot="1" noChangeAspect="1" noMove="1" noResize="1" noEditPoints="1" noAdjustHandles="1" noChangeArrowheads="1" noChangeShapeType="1" noTextEdit="1"/>
              </p:cNvSpPr>
              <p:nvPr>
                <p:ph type="title"/>
              </p:nvPr>
            </p:nvSpPr>
            <p:spPr>
              <a:xfrm>
                <a:off x="1115616" y="267258"/>
                <a:ext cx="8028384" cy="681658"/>
              </a:xfrm>
              <a:blipFill>
                <a:blip r:embed="rId3"/>
                <a:stretch>
                  <a:fillRect t="-13393" b="-276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テキスト プレースホルダー 2">
                <a:extLst>
                  <a:ext uri="{FF2B5EF4-FFF2-40B4-BE49-F238E27FC236}">
                    <a16:creationId xmlns:a16="http://schemas.microsoft.com/office/drawing/2014/main" id="{D530E906-AB57-DDB3-6CF3-60DE7B808B7D}"/>
                  </a:ext>
                </a:extLst>
              </p:cNvPr>
              <p:cNvSpPr>
                <a:spLocks noGrp="1"/>
              </p:cNvSpPr>
              <p:nvPr>
                <p:ph type="body" idx="1"/>
              </p:nvPr>
            </p:nvSpPr>
            <p:spPr>
              <a:xfrm>
                <a:off x="179208" y="867742"/>
                <a:ext cx="8785583" cy="5723000"/>
              </a:xfrm>
            </p:spPr>
            <p:txBody>
              <a:bodyPr>
                <a:normAutofit fontScale="85000" lnSpcReduction="20000"/>
              </a:bodyPr>
              <a:lstStyle/>
              <a:p>
                <a:pPr marL="25400" indent="0">
                  <a:buNone/>
                </a:pPr>
                <a14:m>
                  <m:oMathPara xmlns:m="http://schemas.openxmlformats.org/officeDocument/2006/math">
                    <m:oMathParaPr>
                      <m:jc m:val="centerGroup"/>
                    </m:oMathParaPr>
                    <m:oMath xmlns:m="http://schemas.openxmlformats.org/officeDocument/2006/math">
                      <m:sSub>
                        <m:sSubPr>
                          <m:ctrlPr>
                            <a:rPr kumimoji="1" lang="en-US" altLang="ja-JP" sz="2600" i="1" smtClean="0">
                              <a:latin typeface="Cambria Math" panose="02040503050406030204" pitchFamily="18" charset="0"/>
                            </a:rPr>
                          </m:ctrlPr>
                        </m:sSubPr>
                        <m:e>
                          <m:r>
                            <a:rPr kumimoji="1" lang="en-US" altLang="ja-JP" sz="2600" b="0" i="1" smtClean="0">
                              <a:latin typeface="Cambria Math" panose="02040503050406030204" pitchFamily="18" charset="0"/>
                            </a:rPr>
                            <m:t>𝑡</m:t>
                          </m:r>
                        </m:e>
                        <m:sub>
                          <m:r>
                            <a:rPr kumimoji="1" lang="en-US" altLang="ja-JP" sz="2600" b="0" i="1" smtClean="0">
                              <a:latin typeface="Cambria Math" panose="02040503050406030204" pitchFamily="18" charset="0"/>
                            </a:rPr>
                            <m:t>𝑖</m:t>
                          </m:r>
                        </m:sub>
                      </m:sSub>
                      <m:r>
                        <a:rPr kumimoji="1" lang="en-US" altLang="ja-JP" sz="2600" b="0" i="1" smtClean="0">
                          <a:latin typeface="Cambria Math" panose="02040503050406030204" pitchFamily="18" charset="0"/>
                        </a:rPr>
                        <m:t>=</m:t>
                      </m:r>
                      <m:f>
                        <m:fPr>
                          <m:ctrlPr>
                            <a:rPr kumimoji="1" lang="en-US" altLang="ja-JP" sz="2600" i="1" smtClean="0">
                              <a:latin typeface="Cambria Math" panose="02040503050406030204" pitchFamily="18" charset="0"/>
                            </a:rPr>
                          </m:ctrlPr>
                        </m:fPr>
                        <m:num>
                          <m:r>
                            <a:rPr kumimoji="1" lang="en-US" altLang="ja-JP" sz="2600" b="0" i="1" smtClean="0">
                              <a:latin typeface="Cambria Math" panose="02040503050406030204" pitchFamily="18" charset="0"/>
                            </a:rPr>
                            <m:t>1</m:t>
                          </m:r>
                        </m:num>
                        <m:den>
                          <m:r>
                            <a:rPr kumimoji="1" lang="en-US" altLang="ja-JP" sz="2600" b="0" i="1" smtClean="0">
                              <a:latin typeface="Cambria Math" panose="02040503050406030204" pitchFamily="18" charset="0"/>
                            </a:rPr>
                            <m:t>𝐽</m:t>
                          </m:r>
                        </m:den>
                      </m:f>
                      <m:nary>
                        <m:naryPr>
                          <m:chr m:val="∑"/>
                          <m:ctrlPr>
                            <a:rPr kumimoji="1" lang="en-US" altLang="ja-JP" sz="2600" i="1" smtClean="0">
                              <a:latin typeface="Cambria Math" panose="02040503050406030204" pitchFamily="18" charset="0"/>
                            </a:rPr>
                          </m:ctrlPr>
                        </m:naryPr>
                        <m:sub>
                          <m:r>
                            <m:rPr>
                              <m:brk m:alnAt="23"/>
                            </m:rPr>
                            <a:rPr kumimoji="1" lang="en-US" altLang="ja-JP" sz="2600" b="0" i="1" smtClean="0">
                              <a:latin typeface="Cambria Math" panose="02040503050406030204" pitchFamily="18" charset="0"/>
                            </a:rPr>
                            <m:t>𝑗</m:t>
                          </m:r>
                          <m:r>
                            <a:rPr kumimoji="1" lang="en-US" altLang="ja-JP" sz="2600" b="0" i="1" smtClean="0">
                              <a:latin typeface="Cambria Math" panose="02040503050406030204" pitchFamily="18" charset="0"/>
                            </a:rPr>
                            <m:t>=1</m:t>
                          </m:r>
                        </m:sub>
                        <m:sup>
                          <m:r>
                            <a:rPr kumimoji="1" lang="en-US" altLang="ja-JP" sz="2600" b="0" i="1" smtClean="0">
                              <a:latin typeface="Cambria Math" panose="02040503050406030204" pitchFamily="18" charset="0"/>
                            </a:rPr>
                            <m:t>𝐽</m:t>
                          </m:r>
                        </m:sup>
                        <m:e>
                          <m:f>
                            <m:fPr>
                              <m:ctrlPr>
                                <a:rPr kumimoji="1" lang="en-US" altLang="ja-JP" sz="2600" i="1" smtClean="0">
                                  <a:latin typeface="Cambria Math" panose="02040503050406030204" pitchFamily="18" charset="0"/>
                                </a:rPr>
                              </m:ctrlPr>
                            </m:fPr>
                            <m:num>
                              <m:sSubSup>
                                <m:sSubSupPr>
                                  <m:ctrlPr>
                                    <a:rPr kumimoji="1" lang="en-US" altLang="ja-JP" sz="2600" i="1" smtClean="0">
                                      <a:latin typeface="Cambria Math" panose="02040503050406030204" pitchFamily="18" charset="0"/>
                                    </a:rPr>
                                  </m:ctrlPr>
                                </m:sSubSupPr>
                                <m:e>
                                  <m:r>
                                    <a:rPr kumimoji="1" lang="en-US" altLang="ja-JP" sz="2600" b="0" i="1" smtClean="0">
                                      <a:latin typeface="Cambria Math" panose="02040503050406030204" pitchFamily="18" charset="0"/>
                                    </a:rPr>
                                    <m:t>𝑄</m:t>
                                  </m:r>
                                </m:e>
                                <m:sub>
                                  <m:r>
                                    <a:rPr kumimoji="1" lang="en-US" altLang="ja-JP" sz="2600" b="0" i="1" smtClean="0">
                                      <a:latin typeface="Cambria Math" panose="02040503050406030204" pitchFamily="18" charset="0"/>
                                    </a:rPr>
                                    <m:t>𝑖</m:t>
                                  </m:r>
                                </m:sub>
                                <m:sup>
                                  <m:r>
                                    <m:rPr>
                                      <m:sty m:val="p"/>
                                    </m:rPr>
                                    <a:rPr kumimoji="1" lang="en-US" altLang="ja-JP" sz="2600" b="0" i="0" smtClean="0">
                                      <a:latin typeface="Cambria Math" panose="02040503050406030204" pitchFamily="18" charset="0"/>
                                    </a:rPr>
                                    <m:t>preference</m:t>
                                  </m:r>
                                </m:sup>
                              </m:sSubSup>
                            </m:num>
                            <m:den>
                              <m:sSubSup>
                                <m:sSubSupPr>
                                  <m:ctrlPr>
                                    <a:rPr kumimoji="1" lang="en-US" altLang="ja-JP" sz="2600" i="1" smtClean="0">
                                      <a:latin typeface="Cambria Math" panose="02040503050406030204" pitchFamily="18" charset="0"/>
                                    </a:rPr>
                                  </m:ctrlPr>
                                </m:sSubSupPr>
                                <m:e>
                                  <m:r>
                                    <a:rPr kumimoji="1" lang="en-US" altLang="ja-JP" sz="2600" b="0" i="1" smtClean="0">
                                      <a:latin typeface="Cambria Math" panose="02040503050406030204" pitchFamily="18" charset="0"/>
                                    </a:rPr>
                                    <m:t>𝑄</m:t>
                                  </m:r>
                                </m:e>
                                <m:sub>
                                  <m:r>
                                    <a:rPr kumimoji="1" lang="en-US" altLang="ja-JP" sz="2600" b="0" i="1" smtClean="0">
                                      <a:latin typeface="Cambria Math" panose="02040503050406030204" pitchFamily="18" charset="0"/>
                                    </a:rPr>
                                    <m:t>𝑖</m:t>
                                  </m:r>
                                </m:sub>
                                <m:sup>
                                  <m:r>
                                    <m:rPr>
                                      <m:sty m:val="p"/>
                                    </m:rPr>
                                    <a:rPr kumimoji="1" lang="en-US" altLang="ja-JP" sz="2600" b="0" i="0" smtClean="0">
                                      <a:latin typeface="Cambria Math" panose="02040503050406030204" pitchFamily="18" charset="0"/>
                                    </a:rPr>
                                    <m:t>mean</m:t>
                                  </m:r>
                                </m:sup>
                              </m:sSubSup>
                            </m:den>
                          </m:f>
                        </m:e>
                      </m:nary>
                    </m:oMath>
                  </m:oMathPara>
                </a14:m>
                <a:endParaRPr kumimoji="1" lang="en-US" altLang="ja-JP" sz="2800"/>
              </a:p>
              <a:p>
                <a:pPr marL="25400" indent="0">
                  <a:buNone/>
                </a:pPr>
                <a14:m>
                  <m:oMathPara xmlns:m="http://schemas.openxmlformats.org/officeDocument/2006/math">
                    <m:oMathParaPr>
                      <m:jc m:val="centerGroup"/>
                    </m:oMathParaPr>
                    <m:oMath xmlns:m="http://schemas.openxmlformats.org/officeDocument/2006/math">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𝑄</m:t>
                          </m:r>
                        </m:e>
                        <m:sub>
                          <m:r>
                            <a:rPr kumimoji="1" lang="en-US" altLang="ja-JP" sz="2400" b="0" i="1" smtClean="0">
                              <a:latin typeface="Cambria Math" panose="02040503050406030204" pitchFamily="18" charset="0"/>
                            </a:rPr>
                            <m:t>𝑖</m:t>
                          </m:r>
                        </m:sub>
                        <m:sup>
                          <m:r>
                            <m:rPr>
                              <m:sty m:val="p"/>
                            </m:rPr>
                            <a:rPr kumimoji="1" lang="en-US" altLang="ja-JP" sz="2400" b="0" i="0" smtClean="0">
                              <a:latin typeface="Cambria Math" panose="02040503050406030204" pitchFamily="18" charset="0"/>
                            </a:rPr>
                            <m:t>preference</m:t>
                          </m:r>
                        </m:sup>
                      </m:sSubSup>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eqArr>
                            <m:eqArrPr>
                              <m:ctrlPr>
                                <a:rPr kumimoji="1" lang="en-US" altLang="ja-JP" sz="2400" b="0" i="1" smtClean="0">
                                  <a:latin typeface="Cambria Math" panose="02040503050406030204" pitchFamily="18" charset="0"/>
                                </a:rPr>
                              </m:ctrlPr>
                            </m:eqArrPr>
                            <m:e>
                              <m:sSup>
                                <m:sSupPr>
                                  <m:ctrlPr>
                                    <a:rPr kumimoji="1" lang="en-US" altLang="ja-JP" sz="2800" i="1">
                                      <a:latin typeface="Cambria Math" panose="02040503050406030204" pitchFamily="18" charset="0"/>
                                    </a:rPr>
                                  </m:ctrlPr>
                                </m:sSupPr>
                                <m:e>
                                  <m:r>
                                    <a:rPr kumimoji="1" lang="ja-JP" altLang="en-US" sz="2800" i="1">
                                      <a:latin typeface="Cambria Math" panose="02040503050406030204" pitchFamily="18" charset="0"/>
                                    </a:rPr>
                                    <m:t>𝛼</m:t>
                                  </m:r>
                                </m:e>
                                <m:sup>
                                  <m:r>
                                    <m:rPr>
                                      <m:sty m:val="p"/>
                                    </m:rPr>
                                    <a:rPr kumimoji="1" lang="en-US" altLang="ja-JP" sz="2800" i="0">
                                      <a:latin typeface="Cambria Math" panose="02040503050406030204" pitchFamily="18" charset="0"/>
                                    </a:rPr>
                                    <m:t>P</m:t>
                                  </m:r>
                                </m:sup>
                              </m:sSup>
                              <m:r>
                                <m:rPr>
                                  <m:sty m:val="p"/>
                                </m:rPr>
                                <a:rPr kumimoji="1" lang="en-US" altLang="ja-JP" sz="2800" i="0">
                                  <a:latin typeface="Cambria Math" panose="02040503050406030204" pitchFamily="18" charset="0"/>
                                </a:rPr>
                                <m:t>log</m:t>
                              </m:r>
                              <m:d>
                                <m:dPr>
                                  <m:ctrlPr>
                                    <a:rPr kumimoji="1" lang="en-US" altLang="ja-JP" sz="2800" i="1">
                                      <a:latin typeface="Cambria Math" panose="02040503050406030204" pitchFamily="18" charset="0"/>
                                    </a:rPr>
                                  </m:ctrlPr>
                                </m:dPr>
                                <m:e>
                                  <m:sSup>
                                    <m:sSupPr>
                                      <m:ctrlPr>
                                        <a:rPr kumimoji="1" lang="en-US" altLang="ja-JP" sz="2800" i="1">
                                          <a:latin typeface="Cambria Math" panose="02040503050406030204" pitchFamily="18" charset="0"/>
                                        </a:rPr>
                                      </m:ctrlPr>
                                    </m:sSupPr>
                                    <m:e>
                                      <m:r>
                                        <a:rPr kumimoji="1" lang="en-US" altLang="ja-JP" sz="2800" i="1">
                                          <a:latin typeface="Cambria Math" panose="02040503050406030204" pitchFamily="18" charset="0"/>
                                        </a:rPr>
                                        <m:t>𝑟</m:t>
                                      </m:r>
                                    </m:e>
                                    <m:sup>
                                      <m:r>
                                        <a:rPr kumimoji="1" lang="en-US" altLang="ja-JP" sz="2800" i="1">
                                          <a:latin typeface="Cambria Math" panose="02040503050406030204" pitchFamily="18" charset="0"/>
                                        </a:rPr>
                                        <m:t>𝑗</m:t>
                                      </m:r>
                                    </m:sup>
                                  </m:sSup>
                                </m:e>
                              </m:d>
                              <m:r>
                                <a:rPr kumimoji="1" lang="en-US" altLang="ja-JP" sz="2800" i="1">
                                  <a:latin typeface="Cambria Math" panose="02040503050406030204" pitchFamily="18" charset="0"/>
                                </a:rPr>
                                <m:t>+</m:t>
                              </m:r>
                              <m:sSup>
                                <m:sSupPr>
                                  <m:ctrlPr>
                                    <a:rPr kumimoji="1" lang="en-US" altLang="ja-JP" sz="2800" i="1">
                                      <a:latin typeface="Cambria Math" panose="02040503050406030204" pitchFamily="18" charset="0"/>
                                    </a:rPr>
                                  </m:ctrlPr>
                                </m:sSupPr>
                                <m:e>
                                  <m:r>
                                    <a:rPr kumimoji="1" lang="ja-JP" altLang="en-US" sz="2800" i="1">
                                      <a:latin typeface="Cambria Math" panose="02040503050406030204" pitchFamily="18" charset="0"/>
                                    </a:rPr>
                                    <m:t>𝛽</m:t>
                                  </m:r>
                                </m:e>
                                <m:sup>
                                  <m:r>
                                    <m:rPr>
                                      <m:sty m:val="p"/>
                                    </m:rPr>
                                    <a:rPr kumimoji="1" lang="en-US" altLang="ja-JP" sz="2800" i="0">
                                      <a:latin typeface="Cambria Math" panose="02040503050406030204" pitchFamily="18" charset="0"/>
                                    </a:rPr>
                                    <m:t>P</m:t>
                                  </m:r>
                                </m:sup>
                              </m:sSup>
                              <m:r>
                                <a:rPr kumimoji="1" lang="ja-JP" altLang="en-US" sz="2800" i="1">
                                  <a:latin typeface="Cambria Math" panose="02040503050406030204" pitchFamily="18" charset="0"/>
                                </a:rPr>
                                <m:t>：興味あり</m:t>
                              </m:r>
                            </m:e>
                            <m:e>
                              <m:sSup>
                                <m:sSupPr>
                                  <m:ctrlPr>
                                    <a:rPr kumimoji="1" lang="en-US" altLang="ja-JP" sz="2800" i="1">
                                      <a:latin typeface="Cambria Math" panose="02040503050406030204" pitchFamily="18" charset="0"/>
                                    </a:rPr>
                                  </m:ctrlPr>
                                </m:sSupPr>
                                <m:e>
                                  <m:r>
                                    <a:rPr kumimoji="1" lang="ja-JP" altLang="en-US" sz="2800" i="1">
                                      <a:latin typeface="Cambria Math" panose="02040503050406030204" pitchFamily="18" charset="0"/>
                                    </a:rPr>
                                    <m:t>𝛼</m:t>
                                  </m:r>
                                </m:e>
                                <m:sup>
                                  <m:r>
                                    <m:rPr>
                                      <m:sty m:val="p"/>
                                    </m:rPr>
                                    <a:rPr kumimoji="1" lang="en-US" altLang="ja-JP" sz="2800" i="0">
                                      <a:latin typeface="Cambria Math" panose="02040503050406030204" pitchFamily="18" charset="0"/>
                                    </a:rPr>
                                    <m:t>NP</m:t>
                                  </m:r>
                                </m:sup>
                              </m:sSup>
                              <m:r>
                                <m:rPr>
                                  <m:sty m:val="p"/>
                                </m:rPr>
                                <a:rPr kumimoji="1" lang="en-US" altLang="ja-JP" sz="2800" i="0">
                                  <a:latin typeface="Cambria Math" panose="02040503050406030204" pitchFamily="18" charset="0"/>
                                </a:rPr>
                                <m:t>log</m:t>
                              </m:r>
                              <m:d>
                                <m:dPr>
                                  <m:ctrlPr>
                                    <a:rPr kumimoji="1" lang="en-US" altLang="ja-JP" sz="2800" i="1">
                                      <a:latin typeface="Cambria Math" panose="02040503050406030204" pitchFamily="18" charset="0"/>
                                    </a:rPr>
                                  </m:ctrlPr>
                                </m:dPr>
                                <m:e>
                                  <m:sSup>
                                    <m:sSupPr>
                                      <m:ctrlPr>
                                        <a:rPr kumimoji="1" lang="en-US" altLang="ja-JP" sz="2800" i="1">
                                          <a:latin typeface="Cambria Math" panose="02040503050406030204" pitchFamily="18" charset="0"/>
                                        </a:rPr>
                                      </m:ctrlPr>
                                    </m:sSupPr>
                                    <m:e>
                                      <m:r>
                                        <a:rPr kumimoji="1" lang="en-US" altLang="ja-JP" sz="2800" i="1">
                                          <a:latin typeface="Cambria Math" panose="02040503050406030204" pitchFamily="18" charset="0"/>
                                        </a:rPr>
                                        <m:t>𝑟</m:t>
                                      </m:r>
                                    </m:e>
                                    <m:sup>
                                      <m:r>
                                        <a:rPr kumimoji="1" lang="en-US" altLang="ja-JP" sz="2800" i="1">
                                          <a:latin typeface="Cambria Math" panose="02040503050406030204" pitchFamily="18" charset="0"/>
                                        </a:rPr>
                                        <m:t>𝑗</m:t>
                                      </m:r>
                                    </m:sup>
                                  </m:sSup>
                                </m:e>
                              </m:d>
                              <m:r>
                                <a:rPr kumimoji="1" lang="en-US" altLang="ja-JP" sz="2800" i="1">
                                  <a:latin typeface="Cambria Math" panose="02040503050406030204" pitchFamily="18" charset="0"/>
                                </a:rPr>
                                <m:t>+</m:t>
                              </m:r>
                              <m:sSup>
                                <m:sSupPr>
                                  <m:ctrlPr>
                                    <a:rPr kumimoji="1" lang="en-US" altLang="ja-JP" sz="2800" i="1">
                                      <a:latin typeface="Cambria Math" panose="02040503050406030204" pitchFamily="18" charset="0"/>
                                    </a:rPr>
                                  </m:ctrlPr>
                                </m:sSupPr>
                                <m:e>
                                  <m:r>
                                    <a:rPr kumimoji="1" lang="ja-JP" altLang="en-US" sz="2800" i="1">
                                      <a:latin typeface="Cambria Math" panose="02040503050406030204" pitchFamily="18" charset="0"/>
                                    </a:rPr>
                                    <m:t>𝛽</m:t>
                                  </m:r>
                                </m:e>
                                <m:sup>
                                  <m:r>
                                    <m:rPr>
                                      <m:sty m:val="p"/>
                                    </m:rPr>
                                    <a:rPr kumimoji="1" lang="en-US" altLang="ja-JP" sz="2800" i="0">
                                      <a:latin typeface="Cambria Math" panose="02040503050406030204" pitchFamily="18" charset="0"/>
                                    </a:rPr>
                                    <m:t>NP</m:t>
                                  </m:r>
                                </m:sup>
                              </m:sSup>
                              <m:r>
                                <a:rPr kumimoji="1" lang="ja-JP" altLang="en-US" sz="2800" i="1">
                                  <a:latin typeface="Cambria Math" panose="02040503050406030204" pitchFamily="18" charset="0"/>
                                </a:rPr>
                                <m:t>：興味なし</m:t>
                              </m:r>
                            </m:e>
                            <m:e>
                              <m:sSup>
                                <m:sSupPr>
                                  <m:ctrlPr>
                                    <a:rPr kumimoji="1" lang="en-US" altLang="ja-JP" sz="2800" i="1">
                                      <a:latin typeface="Cambria Math" panose="02040503050406030204" pitchFamily="18" charset="0"/>
                                    </a:rPr>
                                  </m:ctrlPr>
                                </m:sSupPr>
                                <m:e>
                                  <m:r>
                                    <a:rPr kumimoji="1" lang="ja-JP" altLang="en-US" sz="2800" i="1">
                                      <a:latin typeface="Cambria Math" panose="02040503050406030204" pitchFamily="18" charset="0"/>
                                    </a:rPr>
                                    <m:t>𝛼</m:t>
                                  </m:r>
                                </m:e>
                                <m:sup>
                                  <m:r>
                                    <m:rPr>
                                      <m:sty m:val="p"/>
                                    </m:rPr>
                                    <a:rPr kumimoji="1" lang="en-US" altLang="ja-JP" sz="2800" i="0">
                                      <a:latin typeface="Cambria Math" panose="02040503050406030204" pitchFamily="18" charset="0"/>
                                    </a:rPr>
                                    <m:t>P</m:t>
                                  </m:r>
                                  <m:r>
                                    <a:rPr kumimoji="1" lang="en-US" altLang="ja-JP" sz="2800" b="0" i="0" smtClean="0">
                                      <a:latin typeface="Cambria Math" panose="02040503050406030204" pitchFamily="18" charset="0"/>
                                    </a:rPr>
                                    <m:t>2</m:t>
                                  </m:r>
                                </m:sup>
                              </m:sSup>
                              <m:r>
                                <m:rPr>
                                  <m:sty m:val="p"/>
                                </m:rPr>
                                <a:rPr kumimoji="1" lang="en-US" altLang="ja-JP" sz="2800" i="0">
                                  <a:latin typeface="Cambria Math" panose="02040503050406030204" pitchFamily="18" charset="0"/>
                                </a:rPr>
                                <m:t>log</m:t>
                              </m:r>
                              <m:d>
                                <m:dPr>
                                  <m:ctrlPr>
                                    <a:rPr kumimoji="1" lang="en-US" altLang="ja-JP" sz="2800" i="1">
                                      <a:latin typeface="Cambria Math" panose="02040503050406030204" pitchFamily="18" charset="0"/>
                                    </a:rPr>
                                  </m:ctrlPr>
                                </m:dPr>
                                <m:e>
                                  <m:sSup>
                                    <m:sSupPr>
                                      <m:ctrlPr>
                                        <a:rPr kumimoji="1" lang="en-US" altLang="ja-JP" sz="2800" i="1">
                                          <a:latin typeface="Cambria Math" panose="02040503050406030204" pitchFamily="18" charset="0"/>
                                        </a:rPr>
                                      </m:ctrlPr>
                                    </m:sSupPr>
                                    <m:e>
                                      <m:r>
                                        <a:rPr kumimoji="1" lang="en-US" altLang="ja-JP" sz="2800" i="1">
                                          <a:latin typeface="Cambria Math" panose="02040503050406030204" pitchFamily="18" charset="0"/>
                                        </a:rPr>
                                        <m:t>𝑟</m:t>
                                      </m:r>
                                    </m:e>
                                    <m:sup>
                                      <m:r>
                                        <a:rPr kumimoji="1" lang="en-US" altLang="ja-JP" sz="2800" i="1">
                                          <a:latin typeface="Cambria Math" panose="02040503050406030204" pitchFamily="18" charset="0"/>
                                        </a:rPr>
                                        <m:t>𝑗</m:t>
                                      </m:r>
                                    </m:sup>
                                  </m:sSup>
                                </m:e>
                              </m:d>
                              <m:r>
                                <a:rPr kumimoji="1" lang="en-US" altLang="ja-JP" sz="2800" i="1">
                                  <a:latin typeface="Cambria Math" panose="02040503050406030204" pitchFamily="18" charset="0"/>
                                </a:rPr>
                                <m:t>+</m:t>
                              </m:r>
                              <m:sSup>
                                <m:sSupPr>
                                  <m:ctrlPr>
                                    <a:rPr kumimoji="1" lang="en-US" altLang="ja-JP" sz="2800" i="1">
                                      <a:latin typeface="Cambria Math" panose="02040503050406030204" pitchFamily="18" charset="0"/>
                                    </a:rPr>
                                  </m:ctrlPr>
                                </m:sSupPr>
                                <m:e>
                                  <m:r>
                                    <a:rPr kumimoji="1" lang="ja-JP" altLang="en-US" sz="2800" i="1">
                                      <a:latin typeface="Cambria Math" panose="02040503050406030204" pitchFamily="18" charset="0"/>
                                    </a:rPr>
                                    <m:t>𝛽</m:t>
                                  </m:r>
                                </m:e>
                                <m:sup>
                                  <m:r>
                                    <m:rPr>
                                      <m:sty m:val="p"/>
                                    </m:rPr>
                                    <a:rPr kumimoji="1" lang="en-US" altLang="ja-JP" sz="2800" i="0">
                                      <a:latin typeface="Cambria Math" panose="02040503050406030204" pitchFamily="18" charset="0"/>
                                    </a:rPr>
                                    <m:t>P</m:t>
                                  </m:r>
                                  <m:r>
                                    <a:rPr kumimoji="1" lang="en-US" altLang="ja-JP" sz="2800" b="0" i="0" smtClean="0">
                                      <a:latin typeface="Cambria Math" panose="02040503050406030204" pitchFamily="18" charset="0"/>
                                    </a:rPr>
                                    <m:t>2</m:t>
                                  </m:r>
                                </m:sup>
                              </m:sSup>
                              <m:r>
                                <a:rPr kumimoji="1" lang="ja-JP" altLang="en-US" sz="2800" i="1">
                                  <a:latin typeface="Cambria Math" panose="02040503050406030204" pitchFamily="18" charset="0"/>
                                </a:rPr>
                                <m:t>：やや興味あり</m:t>
                              </m:r>
                            </m:e>
                            <m:e>
                              <m:sSup>
                                <m:sSupPr>
                                  <m:ctrlPr>
                                    <a:rPr kumimoji="1" lang="en-US" altLang="ja-JP" sz="2800" i="1">
                                      <a:latin typeface="Cambria Math" panose="02040503050406030204" pitchFamily="18" charset="0"/>
                                    </a:rPr>
                                  </m:ctrlPr>
                                </m:sSupPr>
                                <m:e>
                                  <m:r>
                                    <a:rPr kumimoji="1" lang="ja-JP" altLang="en-US" sz="2800" i="1">
                                      <a:latin typeface="Cambria Math" panose="02040503050406030204" pitchFamily="18" charset="0"/>
                                    </a:rPr>
                                    <m:t>𝛼</m:t>
                                  </m:r>
                                </m:e>
                                <m:sup>
                                  <m:r>
                                    <m:rPr>
                                      <m:sty m:val="p"/>
                                    </m:rPr>
                                    <a:rPr kumimoji="1" lang="en-US" altLang="ja-JP" sz="2800" i="0">
                                      <a:latin typeface="Cambria Math" panose="02040503050406030204" pitchFamily="18" charset="0"/>
                                    </a:rPr>
                                    <m:t>NP</m:t>
                                  </m:r>
                                  <m:r>
                                    <a:rPr kumimoji="1" lang="en-US" altLang="ja-JP" sz="2800" b="0" i="0" smtClean="0">
                                      <a:latin typeface="Cambria Math" panose="02040503050406030204" pitchFamily="18" charset="0"/>
                                    </a:rPr>
                                    <m:t>2</m:t>
                                  </m:r>
                                </m:sup>
                              </m:sSup>
                              <m:r>
                                <m:rPr>
                                  <m:sty m:val="p"/>
                                </m:rPr>
                                <a:rPr kumimoji="1" lang="en-US" altLang="ja-JP" sz="2800" i="0">
                                  <a:latin typeface="Cambria Math" panose="02040503050406030204" pitchFamily="18" charset="0"/>
                                </a:rPr>
                                <m:t>log</m:t>
                              </m:r>
                              <m:d>
                                <m:dPr>
                                  <m:ctrlPr>
                                    <a:rPr kumimoji="1" lang="en-US" altLang="ja-JP" sz="2800" i="1">
                                      <a:latin typeface="Cambria Math" panose="02040503050406030204" pitchFamily="18" charset="0"/>
                                    </a:rPr>
                                  </m:ctrlPr>
                                </m:dPr>
                                <m:e>
                                  <m:sSup>
                                    <m:sSupPr>
                                      <m:ctrlPr>
                                        <a:rPr kumimoji="1" lang="en-US" altLang="ja-JP" sz="2800" i="1">
                                          <a:latin typeface="Cambria Math" panose="02040503050406030204" pitchFamily="18" charset="0"/>
                                        </a:rPr>
                                      </m:ctrlPr>
                                    </m:sSupPr>
                                    <m:e>
                                      <m:r>
                                        <a:rPr kumimoji="1" lang="en-US" altLang="ja-JP" sz="2800" i="1">
                                          <a:latin typeface="Cambria Math" panose="02040503050406030204" pitchFamily="18" charset="0"/>
                                        </a:rPr>
                                        <m:t>𝑟</m:t>
                                      </m:r>
                                    </m:e>
                                    <m:sup>
                                      <m:r>
                                        <a:rPr kumimoji="1" lang="en-US" altLang="ja-JP" sz="2800" i="1">
                                          <a:latin typeface="Cambria Math" panose="02040503050406030204" pitchFamily="18" charset="0"/>
                                        </a:rPr>
                                        <m:t>𝑗</m:t>
                                      </m:r>
                                    </m:sup>
                                  </m:sSup>
                                </m:e>
                              </m:d>
                              <m:r>
                                <a:rPr kumimoji="1" lang="en-US" altLang="ja-JP" sz="2800" i="1">
                                  <a:latin typeface="Cambria Math" panose="02040503050406030204" pitchFamily="18" charset="0"/>
                                </a:rPr>
                                <m:t>+</m:t>
                              </m:r>
                              <m:sSup>
                                <m:sSupPr>
                                  <m:ctrlPr>
                                    <a:rPr kumimoji="1" lang="en-US" altLang="ja-JP" sz="2800" i="1">
                                      <a:latin typeface="Cambria Math" panose="02040503050406030204" pitchFamily="18" charset="0"/>
                                    </a:rPr>
                                  </m:ctrlPr>
                                </m:sSupPr>
                                <m:e>
                                  <m:r>
                                    <a:rPr kumimoji="1" lang="ja-JP" altLang="en-US" sz="2800" i="1">
                                      <a:latin typeface="Cambria Math" panose="02040503050406030204" pitchFamily="18" charset="0"/>
                                    </a:rPr>
                                    <m:t>𝛽</m:t>
                                  </m:r>
                                </m:e>
                                <m:sup>
                                  <m:r>
                                    <m:rPr>
                                      <m:sty m:val="p"/>
                                    </m:rPr>
                                    <a:rPr kumimoji="1" lang="en-US" altLang="ja-JP" sz="2800" i="0">
                                      <a:latin typeface="Cambria Math" panose="02040503050406030204" pitchFamily="18" charset="0"/>
                                    </a:rPr>
                                    <m:t>NP</m:t>
                                  </m:r>
                                  <m:r>
                                    <a:rPr kumimoji="1" lang="en-US" altLang="ja-JP" sz="2800" b="0" i="0" smtClean="0">
                                      <a:latin typeface="Cambria Math" panose="02040503050406030204" pitchFamily="18" charset="0"/>
                                    </a:rPr>
                                    <m:t>2</m:t>
                                  </m:r>
                                </m:sup>
                              </m:sSup>
                              <m:r>
                                <a:rPr kumimoji="1" lang="ja-JP" altLang="en-US" sz="2800" i="1">
                                  <a:latin typeface="Cambria Math" panose="02040503050406030204" pitchFamily="18" charset="0"/>
                                </a:rPr>
                                <m:t>：やや興味なし</m:t>
                              </m:r>
                            </m:e>
                          </m:eqArr>
                        </m:e>
                      </m:d>
                    </m:oMath>
                  </m:oMathPara>
                </a14:m>
                <a:endParaRPr kumimoji="1" lang="en-US" altLang="ja-JP" sz="2800" i="1">
                  <a:latin typeface="Cambria Math" panose="02040503050406030204" pitchFamily="18" charset="0"/>
                </a:endParaRPr>
              </a:p>
              <a:p>
                <a:pPr marL="25400" indent="0">
                  <a:buNone/>
                </a:pPr>
                <a:r>
                  <a:rPr kumimoji="1" lang="en-US" altLang="ja-JP" sz="2800" b="0"/>
                  <a:t>            </a:t>
                </a:r>
                <a14:m>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𝑄</m:t>
                        </m:r>
                      </m:e>
                      <m:sub>
                        <m:r>
                          <a:rPr kumimoji="1" lang="en-US" altLang="ja-JP" sz="2800" b="0" i="1" smtClean="0">
                            <a:latin typeface="Cambria Math" panose="02040503050406030204" pitchFamily="18" charset="0"/>
                          </a:rPr>
                          <m:t>𝑖</m:t>
                        </m:r>
                      </m:sub>
                      <m:sup>
                        <m:r>
                          <m:rPr>
                            <m:sty m:val="p"/>
                          </m:rPr>
                          <a:rPr kumimoji="1" lang="en-US" altLang="ja-JP" sz="2800" b="0" i="0" smtClean="0">
                            <a:latin typeface="Cambria Math" panose="02040503050406030204" pitchFamily="18" charset="0"/>
                          </a:rPr>
                          <m:t>mean</m:t>
                        </m:r>
                      </m:sup>
                    </m:sSubSup>
                    <m:r>
                      <a:rPr kumimoji="1" lang="en-US" altLang="ja-JP" sz="2800" b="0" i="1" smtClean="0">
                        <a:latin typeface="Cambria Math" panose="02040503050406030204" pitchFamily="18" charset="0"/>
                      </a:rPr>
                      <m:t>=</m:t>
                    </m:r>
                    <m:r>
                      <a:rPr kumimoji="1" lang="ja-JP" altLang="en-US" sz="2800" b="0" i="1" smtClean="0">
                        <a:latin typeface="Cambria Math" panose="02040503050406030204" pitchFamily="18" charset="0"/>
                      </a:rPr>
                      <m:t>𝛼</m:t>
                    </m:r>
                    <m:r>
                      <m:rPr>
                        <m:sty m:val="p"/>
                      </m:rPr>
                      <a:rPr kumimoji="1" lang="en-US" altLang="ja-JP" sz="2800" b="0" i="0" smtClean="0">
                        <a:latin typeface="Cambria Math" panose="02040503050406030204" pitchFamily="18" charset="0"/>
                      </a:rPr>
                      <m:t>log</m:t>
                    </m:r>
                    <m:d>
                      <m:dPr>
                        <m:ctrlPr>
                          <a:rPr kumimoji="1" lang="en-US" altLang="ja-JP" sz="2800" i="1">
                            <a:latin typeface="Cambria Math" panose="02040503050406030204" pitchFamily="18" charset="0"/>
                          </a:rPr>
                        </m:ctrlPr>
                      </m:dPr>
                      <m:e>
                        <m:sSup>
                          <m:sSupPr>
                            <m:ctrlPr>
                              <a:rPr kumimoji="1" lang="en-US" altLang="ja-JP" sz="2800" i="1">
                                <a:latin typeface="Cambria Math" panose="02040503050406030204" pitchFamily="18" charset="0"/>
                              </a:rPr>
                            </m:ctrlPr>
                          </m:sSupPr>
                          <m:e>
                            <m:r>
                              <a:rPr kumimoji="1" lang="en-US" altLang="ja-JP" sz="2800" i="1">
                                <a:latin typeface="Cambria Math" panose="02040503050406030204" pitchFamily="18" charset="0"/>
                              </a:rPr>
                              <m:t>𝑟</m:t>
                            </m:r>
                          </m:e>
                          <m:sup>
                            <m:r>
                              <a:rPr kumimoji="1" lang="en-US" altLang="ja-JP" sz="2800" i="1">
                                <a:latin typeface="Cambria Math" panose="02040503050406030204" pitchFamily="18" charset="0"/>
                              </a:rPr>
                              <m:t>𝑗</m:t>
                            </m:r>
                          </m:sup>
                        </m:sSup>
                      </m:e>
                    </m:d>
                    <m:r>
                      <a:rPr kumimoji="1" lang="en-US" altLang="ja-JP" sz="2800" i="1">
                        <a:latin typeface="Cambria Math" panose="02040503050406030204" pitchFamily="18" charset="0"/>
                      </a:rPr>
                      <m:t>+</m:t>
                    </m:r>
                    <m:r>
                      <a:rPr kumimoji="1" lang="ja-JP" altLang="en-US" sz="2800" i="1" smtClean="0">
                        <a:latin typeface="Cambria Math" panose="02040503050406030204" pitchFamily="18" charset="0"/>
                      </a:rPr>
                      <m:t>𝛽</m:t>
                    </m:r>
                  </m:oMath>
                </a14:m>
                <a:endParaRPr kumimoji="1" lang="en-US" altLang="ja-JP" sz="2800"/>
              </a:p>
              <a:p>
                <a:pPr marL="25400" indent="0">
                  <a:buNone/>
                </a:pPr>
                <a14:m>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𝑄</m:t>
                        </m:r>
                      </m:e>
                      <m:sub>
                        <m:r>
                          <a:rPr kumimoji="1" lang="en-US" altLang="ja-JP" sz="2800" b="0" i="1" smtClean="0">
                            <a:latin typeface="Cambria Math" panose="02040503050406030204" pitchFamily="18" charset="0"/>
                          </a:rPr>
                          <m:t>𝑖</m:t>
                        </m:r>
                      </m:sub>
                      <m:sup>
                        <m:r>
                          <m:rPr>
                            <m:sty m:val="p"/>
                          </m:rPr>
                          <a:rPr kumimoji="1" lang="en-US" altLang="ja-JP" sz="2800" b="0" i="0" smtClean="0">
                            <a:latin typeface="Cambria Math" panose="02040503050406030204" pitchFamily="18" charset="0"/>
                          </a:rPr>
                          <m:t>preference</m:t>
                        </m:r>
                      </m:sup>
                    </m:sSubSup>
                  </m:oMath>
                </a14:m>
                <a:r>
                  <a:rPr kumimoji="1" lang="ja-JP" altLang="en-US" sz="2800"/>
                  <a:t>：動画に対してユーザの好みを考慮した</a:t>
                </a:r>
                <a:r>
                  <a:rPr kumimoji="1" lang="en-US" altLang="ja-JP" sz="2800" err="1"/>
                  <a:t>QoE</a:t>
                </a:r>
                <a:endParaRPr kumimoji="1" lang="en-US" altLang="ja-JP" sz="2800"/>
              </a:p>
              <a:p>
                <a:pPr marL="25400" indent="0">
                  <a:buNone/>
                </a:pPr>
                <a14:m>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𝑄</m:t>
                        </m:r>
                      </m:e>
                      <m:sub>
                        <m:r>
                          <a:rPr kumimoji="1" lang="en-US" altLang="ja-JP" sz="2800" b="0" i="1" smtClean="0">
                            <a:latin typeface="Cambria Math" panose="02040503050406030204" pitchFamily="18" charset="0"/>
                          </a:rPr>
                          <m:t>𝑖</m:t>
                        </m:r>
                      </m:sub>
                      <m:sup>
                        <m:r>
                          <m:rPr>
                            <m:sty m:val="p"/>
                          </m:rPr>
                          <a:rPr kumimoji="1" lang="en-US" altLang="ja-JP" sz="2800" b="0" i="0" smtClean="0">
                            <a:latin typeface="Cambria Math" panose="02040503050406030204" pitchFamily="18" charset="0"/>
                          </a:rPr>
                          <m:t>mean</m:t>
                        </m:r>
                      </m:sup>
                    </m:sSubSup>
                  </m:oMath>
                </a14:m>
                <a:r>
                  <a:rPr kumimoji="1" lang="ja-JP" altLang="en-US" sz="2800"/>
                  <a:t>：レートのみから得られる</a:t>
                </a:r>
                <a:r>
                  <a:rPr kumimoji="1" lang="en-US" altLang="ja-JP" sz="2800" err="1"/>
                  <a:t>QoE</a:t>
                </a:r>
                <a:endParaRPr kumimoji="1" lang="en-US" altLang="ja-JP" sz="2800"/>
              </a:p>
              <a:p>
                <a:pPr marL="25400" indent="0">
                  <a:buNone/>
                </a:pP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𝑡</m:t>
                        </m:r>
                      </m:e>
                      <m:sub>
                        <m:r>
                          <a:rPr kumimoji="1" lang="en-US" altLang="ja-JP" sz="2800" b="0" i="1" smtClean="0">
                            <a:latin typeface="Cambria Math" panose="02040503050406030204" pitchFamily="18" charset="0"/>
                          </a:rPr>
                          <m:t>𝑖</m:t>
                        </m:r>
                      </m:sub>
                    </m:sSub>
                  </m:oMath>
                </a14:m>
                <a:r>
                  <a:rPr kumimoji="1" lang="ja-JP" altLang="en-US" sz="2800"/>
                  <a:t>：好みの比率　　　　　</a:t>
                </a:r>
                <a:r>
                  <a:rPr kumimoji="1" lang="en-US" altLang="ja-JP" sz="2800"/>
                  <a:t>J</a:t>
                </a:r>
                <a:r>
                  <a:rPr kumimoji="1" lang="ja-JP" altLang="en-US" sz="2800"/>
                  <a:t>：選択できるレートの総数　</a:t>
                </a:r>
                <a:endParaRPr kumimoji="1" lang="en-US" altLang="ja-JP" sz="2800" i="1">
                  <a:latin typeface="Cambria Math" panose="02040503050406030204" pitchFamily="18" charset="0"/>
                </a:endParaRPr>
              </a:p>
              <a:p>
                <a:pPr marL="25400" indent="0">
                  <a:buNone/>
                </a:pPr>
                <a14:m>
                  <m:oMath xmlns:m="http://schemas.openxmlformats.org/officeDocument/2006/math">
                    <m:r>
                      <a:rPr kumimoji="1" lang="ja-JP" altLang="en-US" sz="2800" i="1" smtClean="0">
                        <a:latin typeface="Cambria Math" panose="02040503050406030204" pitchFamily="18" charset="0"/>
                      </a:rPr>
                      <m:t>𝛼</m:t>
                    </m:r>
                    <m:r>
                      <a:rPr kumimoji="1" lang="en-US" altLang="ja-JP" sz="2800" b="0" i="1" smtClean="0">
                        <a:latin typeface="Cambria Math" panose="02040503050406030204" pitchFamily="18" charset="0"/>
                      </a:rPr>
                      <m:t>,</m:t>
                    </m:r>
                    <m:r>
                      <a:rPr kumimoji="1" lang="ja-JP" altLang="en-US" sz="2800" b="0" i="1" smtClean="0">
                        <a:latin typeface="Cambria Math" panose="02040503050406030204" pitchFamily="18" charset="0"/>
                      </a:rPr>
                      <m:t>𝛽</m:t>
                    </m:r>
                  </m:oMath>
                </a14:m>
                <a:r>
                  <a:rPr kumimoji="1" lang="ja-JP" altLang="en-US" sz="2800"/>
                  <a:t>：動画のジャンルによって決まる値　</a:t>
                </a:r>
                <a:endParaRPr kumimoji="1" lang="en-US" altLang="ja-JP" sz="2800"/>
              </a:p>
              <a:p>
                <a:pPr marL="25400" indent="0">
                  <a:buNone/>
                </a:pPr>
                <a14:m>
                  <m:oMath xmlns:m="http://schemas.openxmlformats.org/officeDocument/2006/math">
                    <m:sSup>
                      <m:sSupPr>
                        <m:ctrlPr>
                          <a:rPr kumimoji="1" lang="en-US" altLang="ja-JP" sz="2800" b="0" i="1" smtClean="0">
                            <a:latin typeface="Cambria Math" panose="02040503050406030204" pitchFamily="18" charset="0"/>
                          </a:rPr>
                        </m:ctrlPr>
                      </m:sSupPr>
                      <m:e>
                        <m:r>
                          <a:rPr kumimoji="1" lang="ja-JP" altLang="en-US" sz="2800" i="1" smtClean="0">
                            <a:latin typeface="Cambria Math" panose="02040503050406030204" pitchFamily="18" charset="0"/>
                          </a:rPr>
                          <m:t>𝛼</m:t>
                        </m:r>
                      </m:e>
                      <m:sup>
                        <m:r>
                          <m:rPr>
                            <m:sty m:val="p"/>
                          </m:rPr>
                          <a:rPr kumimoji="1" lang="en-US" altLang="ja-JP" sz="2800" b="0" i="0" smtClean="0">
                            <a:latin typeface="Cambria Math" panose="02040503050406030204" pitchFamily="18" charset="0"/>
                          </a:rPr>
                          <m:t>P</m:t>
                        </m:r>
                      </m:sup>
                    </m:sSup>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ja-JP" altLang="en-US" sz="2800" b="0" i="1" smtClean="0">
                            <a:latin typeface="Cambria Math" panose="02040503050406030204" pitchFamily="18" charset="0"/>
                          </a:rPr>
                          <m:t>𝛼</m:t>
                        </m:r>
                      </m:e>
                      <m:sup>
                        <m:r>
                          <m:rPr>
                            <m:sty m:val="p"/>
                          </m:rPr>
                          <a:rPr kumimoji="1" lang="en-US" altLang="ja-JP" sz="2800" b="0" i="0" smtClean="0">
                            <a:latin typeface="Cambria Math" panose="02040503050406030204" pitchFamily="18" charset="0"/>
                          </a:rPr>
                          <m:t>NP</m:t>
                        </m:r>
                        <m:r>
                          <a:rPr kumimoji="1" lang="en-US" altLang="ja-JP" sz="2800" b="0" i="0" smtClean="0">
                            <a:latin typeface="Cambria Math" panose="02040503050406030204" pitchFamily="18" charset="0"/>
                          </a:rPr>
                          <m:t>2</m:t>
                        </m:r>
                      </m:sup>
                    </m:sSup>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ja-JP" altLang="en-US" sz="2800" b="0" i="1" smtClean="0">
                            <a:latin typeface="Cambria Math" panose="02040503050406030204" pitchFamily="18" charset="0"/>
                          </a:rPr>
                          <m:t>𝛽</m:t>
                        </m:r>
                      </m:e>
                      <m:sup>
                        <m:r>
                          <m:rPr>
                            <m:sty m:val="p"/>
                          </m:rPr>
                          <a:rPr kumimoji="1" lang="en-US" altLang="ja-JP" sz="2800" b="0" i="0" smtClean="0">
                            <a:latin typeface="Cambria Math" panose="02040503050406030204" pitchFamily="18" charset="0"/>
                          </a:rPr>
                          <m:t>P</m:t>
                        </m:r>
                      </m:sup>
                    </m:sSup>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ja-JP" altLang="en-US" sz="2800" b="0" i="1" smtClean="0">
                            <a:latin typeface="Cambria Math" panose="02040503050406030204" pitchFamily="18" charset="0"/>
                          </a:rPr>
                          <m:t>𝛽</m:t>
                        </m:r>
                      </m:e>
                      <m:sup>
                        <m:r>
                          <m:rPr>
                            <m:sty m:val="p"/>
                          </m:rPr>
                          <a:rPr kumimoji="1" lang="en-US" altLang="ja-JP" sz="2800" b="0" i="0" smtClean="0">
                            <a:latin typeface="Cambria Math" panose="02040503050406030204" pitchFamily="18" charset="0"/>
                          </a:rPr>
                          <m:t>NP</m:t>
                        </m:r>
                        <m:r>
                          <a:rPr kumimoji="1" lang="en-US" altLang="ja-JP" sz="2800" b="0" i="0" smtClean="0">
                            <a:latin typeface="Cambria Math" panose="02040503050406030204" pitchFamily="18" charset="0"/>
                          </a:rPr>
                          <m:t>2</m:t>
                        </m:r>
                      </m:sup>
                    </m:sSup>
                  </m:oMath>
                </a14:m>
                <a:r>
                  <a:rPr kumimoji="1" lang="en-US" altLang="ja-JP" sz="2800"/>
                  <a:t>:</a:t>
                </a:r>
                <a:r>
                  <a:rPr kumimoji="1" lang="ja-JP" altLang="en-US" sz="2800"/>
                  <a:t>動画のジャンルと好みによって決まる値　</a:t>
                </a:r>
              </a:p>
            </p:txBody>
          </p:sp>
        </mc:Choice>
        <mc:Fallback xmlns="">
          <p:sp>
            <p:nvSpPr>
              <p:cNvPr id="3" name="テキスト プレースホルダー 2">
                <a:extLst>
                  <a:ext uri="{FF2B5EF4-FFF2-40B4-BE49-F238E27FC236}">
                    <a16:creationId xmlns:a16="http://schemas.microsoft.com/office/drawing/2014/main" id="{D530E906-AB57-DDB3-6CF3-60DE7B808B7D}"/>
                  </a:ext>
                </a:extLst>
              </p:cNvPr>
              <p:cNvSpPr>
                <a:spLocks noGrp="1" noRot="1" noChangeAspect="1" noMove="1" noResize="1" noEditPoints="1" noAdjustHandles="1" noChangeArrowheads="1" noChangeShapeType="1" noTextEdit="1"/>
              </p:cNvSpPr>
              <p:nvPr>
                <p:ph type="body" idx="1"/>
              </p:nvPr>
            </p:nvSpPr>
            <p:spPr>
              <a:xfrm>
                <a:off x="179208" y="867742"/>
                <a:ext cx="8785583" cy="5723000"/>
              </a:xfrm>
              <a:blipFill>
                <a:blip r:embed="rId4"/>
                <a:stretch>
                  <a:fillRect l="-208" b="-2023"/>
                </a:stretch>
              </a:blipFill>
            </p:spPr>
            <p:txBody>
              <a:bodyPr/>
              <a:lstStyle/>
              <a:p>
                <a:r>
                  <a:rPr lang="en-US">
                    <a:noFill/>
                  </a:rPr>
                  <a:t> </a:t>
                </a:r>
              </a:p>
            </p:txBody>
          </p:sp>
        </mc:Fallback>
      </mc:AlternateContent>
      <p:sp>
        <p:nvSpPr>
          <p:cNvPr id="4" name="スライド番号プレースホルダー 3">
            <a:extLst>
              <a:ext uri="{FF2B5EF4-FFF2-40B4-BE49-F238E27FC236}">
                <a16:creationId xmlns:a16="http://schemas.microsoft.com/office/drawing/2014/main" id="{124B9548-C62C-150F-246A-F1FC935D812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altLang="ja-JP" smtClean="0"/>
              <a:t>21</a:t>
            </a:fld>
            <a:endParaRPr lang="ja-JP" altLang="en-US"/>
          </a:p>
        </p:txBody>
      </p:sp>
      <p:sp>
        <p:nvSpPr>
          <p:cNvPr id="5" name="Google Shape;122;p2">
            <a:extLst>
              <a:ext uri="{FF2B5EF4-FFF2-40B4-BE49-F238E27FC236}">
                <a16:creationId xmlns:a16="http://schemas.microsoft.com/office/drawing/2014/main" id="{1C442671-27D6-F710-06A7-0FB8B928993C}"/>
              </a:ext>
            </a:extLst>
          </p:cNvPr>
          <p:cNvSpPr txBox="1">
            <a:spLocks noGrp="1"/>
          </p:cNvSpPr>
          <p:nvPr>
            <p:ph type="ftr" idx="11"/>
          </p:nvPr>
        </p:nvSpPr>
        <p:spPr>
          <a:xfrm>
            <a:off x="1700074" y="6489354"/>
            <a:ext cx="575224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zh-TW" altLang="en-US"/>
              <a:t>卒業研究</a:t>
            </a:r>
            <a:r>
              <a:rPr lang="en-US" altLang="zh-TW"/>
              <a:t>1</a:t>
            </a:r>
            <a:r>
              <a:rPr lang="zh-TW" altLang="en-US"/>
              <a:t>中間発表</a:t>
            </a:r>
            <a:r>
              <a:rPr lang="en-US" altLang="zh-TW"/>
              <a:t>AF21014</a:t>
            </a:r>
            <a:r>
              <a:rPr lang="ja-JP" altLang="en-US"/>
              <a:t>菊地悠李</a:t>
            </a:r>
            <a:endParaRPr/>
          </a:p>
        </p:txBody>
      </p:sp>
    </p:spTree>
    <p:extLst>
      <p:ext uri="{BB962C8B-B14F-4D97-AF65-F5344CB8AC3E}">
        <p14:creationId xmlns:p14="http://schemas.microsoft.com/office/powerpoint/2010/main" val="410603141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D72116-4C9B-2497-1783-DC45602BD239}"/>
              </a:ext>
            </a:extLst>
          </p:cNvPr>
          <p:cNvSpPr>
            <a:spLocks noGrp="1"/>
          </p:cNvSpPr>
          <p:nvPr>
            <p:ph type="title"/>
          </p:nvPr>
        </p:nvSpPr>
        <p:spPr/>
        <p:txBody>
          <a:bodyPr/>
          <a:lstStyle/>
          <a:p>
            <a:r>
              <a:rPr kumimoji="1" lang="ja-JP" altLang="en-US"/>
              <a:t>補足資料</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C5F0E00-F16F-FEC1-D5E9-9E5B4615990A}"/>
                  </a:ext>
                </a:extLst>
              </p:cNvPr>
              <p:cNvSpPr>
                <a:spLocks noGrp="1"/>
              </p:cNvSpPr>
              <p:nvPr>
                <p:ph idx="1"/>
              </p:nvPr>
            </p:nvSpPr>
            <p:spPr>
              <a:xfrm>
                <a:off x="179512" y="1412776"/>
                <a:ext cx="8867328" cy="5076578"/>
              </a:xfrm>
            </p:spPr>
            <p:txBody>
              <a:bodyPr>
                <a:normAutofit lnSpcReduction="10000"/>
              </a:bodyPr>
              <a:lstStyle/>
              <a:p>
                <a:r>
                  <a:rPr kumimoji="1" lang="en-US" altLang="ja-JP"/>
                  <a:t>MOS</a:t>
                </a:r>
                <a:r>
                  <a:rPr kumimoji="1" lang="ja-JP" altLang="en-US"/>
                  <a:t>値とそれに対するレートのデータセットがある。</a:t>
                </a:r>
                <a:endParaRPr lang="en-US" altLang="ja-JP"/>
              </a:p>
              <a:p>
                <a:pPr marL="0" indent="0">
                  <a:buNone/>
                </a:pPr>
                <a:r>
                  <a:rPr lang="ja-JP" altLang="en-US"/>
                  <a:t>そのレートを引数としたとき</a:t>
                </a:r>
                <a:r>
                  <a:rPr lang="en-US" altLang="ja-JP"/>
                  <a:t>MOS</a:t>
                </a:r>
                <a:r>
                  <a:rPr lang="ja-JP" altLang="en-US"/>
                  <a:t>値になるような</a:t>
                </a:r>
                <a14:m>
                  <m:oMath xmlns:m="http://schemas.openxmlformats.org/officeDocument/2006/math">
                    <m:sSub>
                      <m:sSubPr>
                        <m:ctrlPr>
                          <a:rPr lang="en-US" altLang="ja-JP" sz="3200" i="1" smtClean="0">
                            <a:solidFill>
                              <a:schemeClr val="tx1"/>
                            </a:solidFill>
                            <a:latin typeface="Cambria Math" panose="02040503050406030204" pitchFamily="18" charset="0"/>
                          </a:rPr>
                        </m:ctrlPr>
                      </m:sSubPr>
                      <m:e>
                        <m:r>
                          <a:rPr lang="ja-JP" altLang="en-US" sz="3200" b="1" i="1">
                            <a:solidFill>
                              <a:schemeClr val="tx1"/>
                            </a:solidFill>
                            <a:latin typeface="Cambria Math" panose="02040503050406030204" pitchFamily="18" charset="0"/>
                          </a:rPr>
                          <m:t>𝜶</m:t>
                        </m:r>
                      </m:e>
                      <m:sub>
                        <m:r>
                          <a:rPr lang="en-US" altLang="ja-JP" sz="3200" b="1" i="1">
                            <a:solidFill>
                              <a:schemeClr val="tx1"/>
                            </a:solidFill>
                            <a:latin typeface="Cambria Math" panose="02040503050406030204" pitchFamily="18" charset="0"/>
                          </a:rPr>
                          <m:t>𝐏</m:t>
                        </m:r>
                      </m:sub>
                    </m:sSub>
                    <m:r>
                      <a:rPr lang="en-US" altLang="ja-JP" sz="3200" b="1" i="1">
                        <a:solidFill>
                          <a:schemeClr val="tx1"/>
                        </a:solidFill>
                        <a:latin typeface="Cambria Math" panose="02040503050406030204" pitchFamily="18" charset="0"/>
                      </a:rPr>
                      <m:t>,</m:t>
                    </m:r>
                    <m:sSub>
                      <m:sSubPr>
                        <m:ctrlPr>
                          <a:rPr lang="en-US" altLang="ja-JP" sz="3200" i="1">
                            <a:solidFill>
                              <a:schemeClr val="tx1"/>
                            </a:solidFill>
                            <a:latin typeface="Cambria Math" panose="02040503050406030204" pitchFamily="18" charset="0"/>
                          </a:rPr>
                        </m:ctrlPr>
                      </m:sSubPr>
                      <m:e>
                        <m:r>
                          <a:rPr lang="ja-JP" altLang="en-US" sz="3200" b="1" i="1">
                            <a:solidFill>
                              <a:schemeClr val="tx1"/>
                            </a:solidFill>
                            <a:latin typeface="Cambria Math" panose="02040503050406030204" pitchFamily="18" charset="0"/>
                          </a:rPr>
                          <m:t>𝜷</m:t>
                        </m:r>
                      </m:e>
                      <m:sub>
                        <m:r>
                          <a:rPr lang="en-US" altLang="ja-JP" sz="3200" b="1" i="1">
                            <a:solidFill>
                              <a:schemeClr val="tx1"/>
                            </a:solidFill>
                            <a:latin typeface="Cambria Math" panose="02040503050406030204" pitchFamily="18" charset="0"/>
                          </a:rPr>
                          <m:t>𝐏</m:t>
                        </m:r>
                      </m:sub>
                    </m:sSub>
                  </m:oMath>
                </a14:m>
                <a:endParaRPr lang="en-US" altLang="ja-JP"/>
              </a:p>
              <a:p>
                <a:pPr marL="0" indent="0">
                  <a:buNone/>
                </a:pPr>
                <a:endParaRPr lang="en-US" altLang="ja-JP"/>
              </a:p>
              <a:p>
                <a:pPr marL="0" indent="0">
                  <a:buNone/>
                </a:pPr>
                <a:r>
                  <a:rPr lang="ja-JP" altLang="en-US"/>
                  <a:t>下記式の時、最小となる</a:t>
                </a:r>
                <a14:m>
                  <m:oMath xmlns:m="http://schemas.openxmlformats.org/officeDocument/2006/math">
                    <m:sSub>
                      <m:sSubPr>
                        <m:ctrlPr>
                          <a:rPr lang="en-US" altLang="ja-JP" sz="3200" i="1" smtClean="0">
                            <a:solidFill>
                              <a:schemeClr val="tx1"/>
                            </a:solidFill>
                            <a:latin typeface="Cambria Math" panose="02040503050406030204" pitchFamily="18" charset="0"/>
                          </a:rPr>
                        </m:ctrlPr>
                      </m:sSubPr>
                      <m:e>
                        <m:r>
                          <a:rPr lang="ja-JP" altLang="en-US" sz="3200" b="1" i="1">
                            <a:solidFill>
                              <a:schemeClr val="tx1"/>
                            </a:solidFill>
                            <a:latin typeface="Cambria Math" panose="02040503050406030204" pitchFamily="18" charset="0"/>
                          </a:rPr>
                          <m:t>𝜶</m:t>
                        </m:r>
                      </m:e>
                      <m:sub>
                        <m:r>
                          <a:rPr lang="en-US" altLang="ja-JP" sz="3200" b="1" i="1">
                            <a:solidFill>
                              <a:schemeClr val="tx1"/>
                            </a:solidFill>
                            <a:latin typeface="Cambria Math" panose="02040503050406030204" pitchFamily="18" charset="0"/>
                          </a:rPr>
                          <m:t>𝐏</m:t>
                        </m:r>
                      </m:sub>
                    </m:sSub>
                    <m:r>
                      <a:rPr lang="en-US" altLang="ja-JP" sz="3200" b="1" i="1">
                        <a:solidFill>
                          <a:schemeClr val="tx1"/>
                        </a:solidFill>
                        <a:latin typeface="Cambria Math" panose="02040503050406030204" pitchFamily="18" charset="0"/>
                      </a:rPr>
                      <m:t>,</m:t>
                    </m:r>
                    <m:sSub>
                      <m:sSubPr>
                        <m:ctrlPr>
                          <a:rPr lang="en-US" altLang="ja-JP" sz="3200" i="1">
                            <a:solidFill>
                              <a:schemeClr val="tx1"/>
                            </a:solidFill>
                            <a:latin typeface="Cambria Math" panose="02040503050406030204" pitchFamily="18" charset="0"/>
                          </a:rPr>
                        </m:ctrlPr>
                      </m:sSubPr>
                      <m:e>
                        <m:r>
                          <a:rPr lang="ja-JP" altLang="en-US" sz="3200" b="1" i="1">
                            <a:solidFill>
                              <a:schemeClr val="tx1"/>
                            </a:solidFill>
                            <a:latin typeface="Cambria Math" panose="02040503050406030204" pitchFamily="18" charset="0"/>
                          </a:rPr>
                          <m:t>𝜷</m:t>
                        </m:r>
                      </m:e>
                      <m:sub>
                        <m:r>
                          <a:rPr lang="en-US" altLang="ja-JP" sz="3200" b="1" i="1">
                            <a:solidFill>
                              <a:schemeClr val="tx1"/>
                            </a:solidFill>
                            <a:latin typeface="Cambria Math" panose="02040503050406030204" pitchFamily="18" charset="0"/>
                          </a:rPr>
                          <m:t>𝐏</m:t>
                        </m:r>
                      </m:sub>
                    </m:sSub>
                  </m:oMath>
                </a14:m>
                <a:endParaRPr lang="en-US" altLang="ja-JP"/>
              </a:p>
              <a:p>
                <a:pPr marL="0" indent="0">
                  <a:buNone/>
                </a:pPr>
                <a:endParaRPr lang="en-US" altLang="ja-JP"/>
              </a:p>
              <a:p>
                <a:pPr marL="0" indent="0">
                  <a:buNone/>
                </a:pPr>
                <a:endParaRPr lang="en-US" altLang="ja-JP"/>
              </a:p>
              <a:p>
                <a:pPr marL="0" indent="0">
                  <a:buNone/>
                </a:pPr>
                <a:r>
                  <a:rPr lang="ja-JP" altLang="en-US"/>
                  <a:t>など</a:t>
                </a:r>
                <a:endParaRPr lang="en-US" altLang="ja-JP"/>
              </a:p>
              <a:p>
                <a:pPr marL="0" indent="0">
                  <a:buNone/>
                </a:pPr>
                <a:endParaRPr lang="en-US" altLang="ja-JP"/>
              </a:p>
              <a:p>
                <a:endParaRPr kumimoji="1" lang="ja-JP" altLang="en-US"/>
              </a:p>
            </p:txBody>
          </p:sp>
        </mc:Choice>
        <mc:Fallback xmlns="">
          <p:sp>
            <p:nvSpPr>
              <p:cNvPr id="3" name="コンテンツ プレースホルダー 2">
                <a:extLst>
                  <a:ext uri="{FF2B5EF4-FFF2-40B4-BE49-F238E27FC236}">
                    <a16:creationId xmlns:a16="http://schemas.microsoft.com/office/drawing/2014/main" id="{7C5F0E00-F16F-FEC1-D5E9-9E5B4615990A}"/>
                  </a:ext>
                </a:extLst>
              </p:cNvPr>
              <p:cNvSpPr>
                <a:spLocks noGrp="1" noRot="1" noChangeAspect="1" noMove="1" noResize="1" noEditPoints="1" noAdjustHandles="1" noChangeArrowheads="1" noChangeShapeType="1" noTextEdit="1"/>
              </p:cNvSpPr>
              <p:nvPr>
                <p:ph idx="1"/>
              </p:nvPr>
            </p:nvSpPr>
            <p:spPr>
              <a:xfrm>
                <a:off x="179512" y="1412776"/>
                <a:ext cx="8867328" cy="5076578"/>
              </a:xfrm>
              <a:blipFill>
                <a:blip r:embed="rId2"/>
                <a:stretch>
                  <a:fillRect l="-1718" t="-2881" r="-1649" b="-1200"/>
                </a:stretch>
              </a:blipFill>
            </p:spPr>
            <p:txBody>
              <a:bodyPr/>
              <a:lstStyle/>
              <a:p>
                <a:r>
                  <a:rPr lang="en-US">
                    <a:noFill/>
                  </a:rPr>
                  <a:t> </a:t>
                </a:r>
              </a:p>
            </p:txBody>
          </p:sp>
        </mc:Fallback>
      </mc:AlternateContent>
      <p:sp>
        <p:nvSpPr>
          <p:cNvPr id="4" name="フッター プレースホルダー 3">
            <a:extLst>
              <a:ext uri="{FF2B5EF4-FFF2-40B4-BE49-F238E27FC236}">
                <a16:creationId xmlns:a16="http://schemas.microsoft.com/office/drawing/2014/main" id="{890CF63F-15DD-0A6F-5CED-365A368A039C}"/>
              </a:ext>
            </a:extLst>
          </p:cNvPr>
          <p:cNvSpPr>
            <a:spLocks noGrp="1"/>
          </p:cNvSpPr>
          <p:nvPr>
            <p:ph type="ftr" sz="quarter" idx="11"/>
          </p:nvPr>
        </p:nvSpPr>
        <p:spPr/>
        <p:txBody>
          <a:bodyPr/>
          <a:lstStyle/>
          <a:p>
            <a:r>
              <a:rPr lang="zh-TW" altLang="en-US" dirty="0"/>
              <a:t>卒業研究</a:t>
            </a:r>
            <a:r>
              <a:rPr lang="en-US" altLang="zh-TW" dirty="0"/>
              <a:t>1</a:t>
            </a:r>
            <a:r>
              <a:rPr lang="zh-TW" altLang="en-US" dirty="0"/>
              <a:t>中間発表</a:t>
            </a:r>
            <a:r>
              <a:rPr lang="en-US" altLang="zh-TW" dirty="0"/>
              <a:t>AF21014</a:t>
            </a:r>
            <a:r>
              <a:rPr lang="zh-TW" altLang="en-US" dirty="0"/>
              <a:t>菊地悠李</a:t>
            </a:r>
          </a:p>
        </p:txBody>
      </p:sp>
      <p:sp>
        <p:nvSpPr>
          <p:cNvPr id="5" name="スライド番号プレースホルダー 4">
            <a:extLst>
              <a:ext uri="{FF2B5EF4-FFF2-40B4-BE49-F238E27FC236}">
                <a16:creationId xmlns:a16="http://schemas.microsoft.com/office/drawing/2014/main" id="{7ECA8363-1342-220F-C167-53F9CBC03167}"/>
              </a:ext>
            </a:extLst>
          </p:cNvPr>
          <p:cNvSpPr>
            <a:spLocks noGrp="1"/>
          </p:cNvSpPr>
          <p:nvPr>
            <p:ph type="sldNum" sz="quarter" idx="12"/>
          </p:nvPr>
        </p:nvSpPr>
        <p:spPr/>
        <p:txBody>
          <a:bodyPr/>
          <a:lstStyle/>
          <a:p>
            <a:fld id="{8B45D110-FD8E-48BD-8825-CDFBF9D22CA3}" type="slidenum">
              <a:rPr kumimoji="1" lang="ja-JP" altLang="en-US" smtClean="0"/>
              <a:pPr/>
              <a:t>22</a:t>
            </a:fld>
            <a:endParaRPr kumimoji="1" lang="ja-JP" altLang="en-US"/>
          </a:p>
        </p:txBody>
      </p:sp>
      <p:pic>
        <p:nvPicPr>
          <p:cNvPr id="7" name="図 6" descr="テキスト&#10;&#10;自動的に生成された説明">
            <a:extLst>
              <a:ext uri="{FF2B5EF4-FFF2-40B4-BE49-F238E27FC236}">
                <a16:creationId xmlns:a16="http://schemas.microsoft.com/office/drawing/2014/main" id="{218A9659-1458-198E-0628-131CE9EEE0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5084143"/>
            <a:ext cx="4972744" cy="828791"/>
          </a:xfrm>
          <a:prstGeom prst="rect">
            <a:avLst/>
          </a:prstGeom>
        </p:spPr>
      </p:pic>
    </p:spTree>
    <p:extLst>
      <p:ext uri="{BB962C8B-B14F-4D97-AF65-F5344CB8AC3E}">
        <p14:creationId xmlns:p14="http://schemas.microsoft.com/office/powerpoint/2010/main" val="172330461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解析</a:t>
            </a:r>
            <a:r>
              <a:rPr kumimoji="1" lang="ja-JP" altLang="en-US"/>
              <a:t>条件</a:t>
            </a:r>
          </a:p>
        </p:txBody>
      </p:sp>
      <p:sp>
        <p:nvSpPr>
          <p:cNvPr id="3" name="コンテンツ プレースホルダー 2"/>
          <p:cNvSpPr>
            <a:spLocks noGrp="1"/>
          </p:cNvSpPr>
          <p:nvPr>
            <p:ph idx="1"/>
          </p:nvPr>
        </p:nvSpPr>
        <p:spPr>
          <a:xfrm>
            <a:off x="395536" y="1187624"/>
            <a:ext cx="8579296" cy="5121696"/>
          </a:xfrm>
        </p:spPr>
        <p:txBody>
          <a:bodyPr>
            <a:normAutofit/>
          </a:bodyPr>
          <a:lstStyle/>
          <a:p>
            <a:r>
              <a:rPr lang="ja-JP" altLang="en-US" sz="2400"/>
              <a:t>解析項目</a:t>
            </a:r>
            <a:endParaRPr lang="en-US" altLang="ja-JP" sz="2400"/>
          </a:p>
          <a:p>
            <a:pPr lvl="1"/>
            <a:r>
              <a:rPr lang="ja-JP" altLang="en-US" sz="2400"/>
              <a:t>レートの安定性</a:t>
            </a:r>
            <a:endParaRPr lang="en-US" altLang="ja-JP" sz="2400"/>
          </a:p>
          <a:p>
            <a:pPr lvl="1"/>
            <a:r>
              <a:rPr lang="ja-JP" altLang="en-US" sz="2400"/>
              <a:t>好みを考慮した場合の</a:t>
            </a:r>
            <a:r>
              <a:rPr lang="en-US" altLang="ja-JP" sz="2400" err="1"/>
              <a:t>QoE</a:t>
            </a:r>
            <a:endParaRPr lang="en-US" altLang="ja-JP" sz="2400"/>
          </a:p>
          <a:p>
            <a:pPr lvl="1"/>
            <a:r>
              <a:rPr lang="ja-JP" altLang="en-US" sz="2400"/>
              <a:t>早期離脱環境での</a:t>
            </a:r>
            <a:r>
              <a:rPr lang="en-US" altLang="ja-JP" sz="2400" err="1"/>
              <a:t>QoE</a:t>
            </a:r>
            <a:endParaRPr lang="en-US" altLang="ja-JP" sz="2400"/>
          </a:p>
          <a:p>
            <a:r>
              <a:rPr lang="ja-JP" altLang="en-US" sz="2400"/>
              <a:t>サーバのリンクの利用可能帯域　</a:t>
            </a:r>
            <a:r>
              <a:rPr lang="en-US" altLang="ja-JP" sz="2400"/>
              <a:t>20</a:t>
            </a:r>
            <a:r>
              <a:rPr lang="ja-JP" altLang="en-US" sz="2400"/>
              <a:t> </a:t>
            </a:r>
            <a:r>
              <a:rPr lang="en-US" altLang="ja-JP" sz="2400"/>
              <a:t>Mbps</a:t>
            </a:r>
          </a:p>
          <a:p>
            <a:r>
              <a:rPr lang="ja-JP" altLang="en-US" sz="2400"/>
              <a:t>要求レート数　</a:t>
            </a:r>
            <a:r>
              <a:rPr lang="en-US" altLang="ja-JP" sz="2400"/>
              <a:t>0.1 Mbps ~ 6.0 Mbps </a:t>
            </a:r>
            <a:r>
              <a:rPr lang="ja-JP" altLang="en-US" sz="2400"/>
              <a:t>で </a:t>
            </a:r>
            <a:r>
              <a:rPr lang="en-US" altLang="ja-JP" sz="2400"/>
              <a:t>21 </a:t>
            </a:r>
            <a:r>
              <a:rPr lang="ja-JP" altLang="en-US" sz="2400"/>
              <a:t>個</a:t>
            </a:r>
            <a:endParaRPr lang="en-US" altLang="ja-JP" sz="2400"/>
          </a:p>
          <a:p>
            <a:r>
              <a:rPr lang="ja-JP" altLang="en-US" sz="2400"/>
              <a:t> </a:t>
            </a:r>
            <a:r>
              <a:rPr lang="en-US" altLang="ja-JP" sz="2400"/>
              <a:t>4</a:t>
            </a:r>
            <a:r>
              <a:rPr lang="ja-JP" altLang="en-US" sz="2400"/>
              <a:t> 分の動画</a:t>
            </a:r>
            <a:endParaRPr lang="en-US" altLang="ja-JP" sz="2400"/>
          </a:p>
          <a:p>
            <a:r>
              <a:rPr lang="ja-JP" altLang="en-US" sz="2400"/>
              <a:t>ユーザ数　 </a:t>
            </a:r>
            <a:r>
              <a:rPr lang="en-US" altLang="ja-JP" sz="2400"/>
              <a:t>4 </a:t>
            </a:r>
            <a:r>
              <a:rPr lang="ja-JP" altLang="en-US" sz="2400"/>
              <a:t>人</a:t>
            </a:r>
            <a:endParaRPr lang="en-US" altLang="ja-JP" sz="2400"/>
          </a:p>
          <a:p>
            <a:pPr lvl="1"/>
            <a:r>
              <a:rPr lang="ja-JP" altLang="en-US" sz="2400"/>
              <a:t>関心が強いユーザ  </a:t>
            </a:r>
            <a:r>
              <a:rPr lang="en-US" altLang="ja-JP" sz="2400"/>
              <a:t>2 </a:t>
            </a:r>
            <a:r>
              <a:rPr lang="ja-JP" altLang="en-US" sz="2400"/>
              <a:t>人</a:t>
            </a:r>
            <a:endParaRPr lang="en-US" altLang="ja-JP" sz="2400"/>
          </a:p>
          <a:p>
            <a:pPr lvl="1"/>
            <a:r>
              <a:rPr lang="ja-JP" altLang="en-US" sz="2400"/>
              <a:t>関心が弱いユーザ  </a:t>
            </a:r>
            <a:r>
              <a:rPr lang="en-US" altLang="ja-JP" sz="2400"/>
              <a:t>2 </a:t>
            </a:r>
            <a:r>
              <a:rPr lang="ja-JP" altLang="en-US" sz="2400"/>
              <a:t>人 </a:t>
            </a:r>
            <a:r>
              <a:rPr lang="en-US" altLang="ja-JP" sz="2400"/>
              <a:t>(</a:t>
            </a:r>
            <a:r>
              <a:rPr lang="ja-JP" altLang="en-US" sz="2400"/>
              <a:t>早期離脱ユーザ</a:t>
            </a:r>
            <a:r>
              <a:rPr lang="en-US" altLang="ja-JP" sz="2400"/>
              <a:t>)</a:t>
            </a:r>
          </a:p>
        </p:txBody>
      </p:sp>
      <p:sp>
        <p:nvSpPr>
          <p:cNvPr id="7" name="テキスト ボックス 6">
            <a:extLst>
              <a:ext uri="{FF2B5EF4-FFF2-40B4-BE49-F238E27FC236}">
                <a16:creationId xmlns:a16="http://schemas.microsoft.com/office/drawing/2014/main" id="{64007B90-CAF5-4BCB-B5DB-FA61299F65CB}"/>
              </a:ext>
            </a:extLst>
          </p:cNvPr>
          <p:cNvSpPr txBox="1"/>
          <p:nvPr/>
        </p:nvSpPr>
        <p:spPr>
          <a:xfrm>
            <a:off x="2132122" y="4474004"/>
            <a:ext cx="6616342" cy="369332"/>
          </a:xfrm>
          <a:prstGeom prst="rect">
            <a:avLst/>
          </a:prstGeom>
          <a:noFill/>
        </p:spPr>
        <p:txBody>
          <a:bodyPr wrap="square">
            <a:spAutoFit/>
          </a:bodyPr>
          <a:lstStyle/>
          <a:p>
            <a:pPr lvl="1"/>
            <a:r>
              <a:rPr lang="en-US" altLang="ja-JP" sz="1800"/>
              <a:t>[H. Yuan</a:t>
            </a:r>
            <a:r>
              <a:rPr lang="en-US" altLang="ja-JP"/>
              <a:t>+, </a:t>
            </a:r>
            <a:r>
              <a:rPr lang="en-US" altLang="ja-JP" i="1"/>
              <a:t>IEEE Trans Mob </a:t>
            </a:r>
            <a:r>
              <a:rPr lang="en-US" altLang="ja-JP" i="1" err="1"/>
              <a:t>Comput</a:t>
            </a:r>
            <a:r>
              <a:rPr lang="en-US" altLang="ja-JP"/>
              <a:t>, </a:t>
            </a:r>
            <a:r>
              <a:rPr lang="en-US" altLang="ja-JP" sz="1800"/>
              <a:t>2018]</a:t>
            </a:r>
          </a:p>
        </p:txBody>
      </p:sp>
      <p:sp>
        <p:nvSpPr>
          <p:cNvPr id="8" name="フッター プレースホルダー 7">
            <a:extLst>
              <a:ext uri="{FF2B5EF4-FFF2-40B4-BE49-F238E27FC236}">
                <a16:creationId xmlns:a16="http://schemas.microsoft.com/office/drawing/2014/main" id="{5EC71295-6149-461B-9DD5-64327ED81CF2}"/>
              </a:ext>
            </a:extLst>
          </p:cNvPr>
          <p:cNvSpPr>
            <a:spLocks noGrp="1"/>
          </p:cNvSpPr>
          <p:nvPr>
            <p:ph type="ftr" sz="quarter" idx="11"/>
          </p:nvPr>
        </p:nvSpPr>
        <p:spPr/>
        <p:txBody>
          <a:bodyPr/>
          <a:lstStyle/>
          <a:p>
            <a:r>
              <a:rPr lang="zh-TW" altLang="en-US" dirty="0"/>
              <a:t>卒業研究</a:t>
            </a:r>
            <a:r>
              <a:rPr lang="en-US" altLang="zh-TW" dirty="0"/>
              <a:t>1</a:t>
            </a:r>
            <a:r>
              <a:rPr lang="zh-TW" altLang="en-US" dirty="0"/>
              <a:t>中間発表</a:t>
            </a:r>
            <a:r>
              <a:rPr lang="en-US" altLang="zh-TW" dirty="0"/>
              <a:t>AF21014</a:t>
            </a:r>
            <a:r>
              <a:rPr lang="zh-TW" altLang="en-US" dirty="0"/>
              <a:t>菊地悠李</a:t>
            </a:r>
          </a:p>
        </p:txBody>
      </p:sp>
      <p:sp>
        <p:nvSpPr>
          <p:cNvPr id="9" name="スライド番号プレースホルダー 8">
            <a:extLst>
              <a:ext uri="{FF2B5EF4-FFF2-40B4-BE49-F238E27FC236}">
                <a16:creationId xmlns:a16="http://schemas.microsoft.com/office/drawing/2014/main" id="{307E89CD-DB62-4465-AF50-06863AC98EAB}"/>
              </a:ext>
            </a:extLst>
          </p:cNvPr>
          <p:cNvSpPr>
            <a:spLocks noGrp="1"/>
          </p:cNvSpPr>
          <p:nvPr>
            <p:ph type="sldNum" sz="quarter" idx="12"/>
          </p:nvPr>
        </p:nvSpPr>
        <p:spPr/>
        <p:txBody>
          <a:bodyPr/>
          <a:lstStyle/>
          <a:p>
            <a:fld id="{8B45D110-FD8E-48BD-8825-CDFBF9D22CA3}" type="slidenum">
              <a:rPr kumimoji="1" lang="ja-JP" altLang="en-US" smtClean="0"/>
              <a:pPr/>
              <a:t>23</a:t>
            </a:fld>
            <a:endParaRPr kumimoji="1" lang="ja-JP" altLang="en-US"/>
          </a:p>
        </p:txBody>
      </p:sp>
      <p:sp>
        <p:nvSpPr>
          <p:cNvPr id="4" name="吹き出し: 角を丸めた四角形 3">
            <a:extLst>
              <a:ext uri="{FF2B5EF4-FFF2-40B4-BE49-F238E27FC236}">
                <a16:creationId xmlns:a16="http://schemas.microsoft.com/office/drawing/2014/main" id="{A52764F8-A6B1-EFED-5175-CD8C3BF6E7A3}"/>
              </a:ext>
            </a:extLst>
          </p:cNvPr>
          <p:cNvSpPr/>
          <p:nvPr/>
        </p:nvSpPr>
        <p:spPr>
          <a:xfrm>
            <a:off x="4470633" y="4861843"/>
            <a:ext cx="4593704" cy="917990"/>
          </a:xfrm>
          <a:prstGeom prst="wedgeRoundRectCallout">
            <a:avLst>
              <a:gd name="adj1" fmla="val -52017"/>
              <a:gd name="adj2" fmla="val 17939"/>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400">
                <a:solidFill>
                  <a:schemeClr val="accent1"/>
                </a:solidFill>
              </a:rPr>
              <a:t>早期離脱の解析は</a:t>
            </a:r>
            <a:endParaRPr kumimoji="1" lang="en-US" altLang="ja-JP" sz="2400">
              <a:solidFill>
                <a:schemeClr val="accent1"/>
              </a:solidFill>
            </a:endParaRPr>
          </a:p>
          <a:p>
            <a:pPr algn="ctr"/>
            <a:r>
              <a:rPr kumimoji="1" lang="ja-JP" altLang="en-US" sz="2400">
                <a:solidFill>
                  <a:schemeClr val="accent1"/>
                </a:solidFill>
              </a:rPr>
              <a:t>離脱しないユーザの</a:t>
            </a:r>
            <a:r>
              <a:rPr kumimoji="1" lang="en-US" altLang="ja-JP" sz="2400" err="1">
                <a:solidFill>
                  <a:schemeClr val="accent1"/>
                </a:solidFill>
              </a:rPr>
              <a:t>QoE</a:t>
            </a:r>
            <a:r>
              <a:rPr kumimoji="1" lang="ja-JP" altLang="en-US" sz="2400">
                <a:solidFill>
                  <a:schemeClr val="accent1"/>
                </a:solidFill>
              </a:rPr>
              <a:t>を評価</a:t>
            </a:r>
          </a:p>
        </p:txBody>
      </p:sp>
    </p:spTree>
    <p:extLst>
      <p:ext uri="{BB962C8B-B14F-4D97-AF65-F5344CB8AC3E}">
        <p14:creationId xmlns:p14="http://schemas.microsoft.com/office/powerpoint/2010/main" val="263047525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提案手法のモデル化</a:t>
            </a:r>
          </a:p>
        </p:txBody>
      </p:sp>
      <p:sp>
        <p:nvSpPr>
          <p:cNvPr id="3" name="コンテンツ プレースホルダー 2"/>
          <p:cNvSpPr>
            <a:spLocks noGrp="1"/>
          </p:cNvSpPr>
          <p:nvPr>
            <p:ph idx="1"/>
          </p:nvPr>
        </p:nvSpPr>
        <p:spPr>
          <a:xfrm>
            <a:off x="611560" y="1484784"/>
            <a:ext cx="8363222" cy="1224136"/>
          </a:xfrm>
        </p:spPr>
        <p:txBody>
          <a:bodyPr/>
          <a:lstStyle/>
          <a:p>
            <a:r>
              <a:rPr kumimoji="1" lang="en-US" altLang="ja-JP"/>
              <a:t>M1M2/M1M2/S/S</a:t>
            </a:r>
            <a:r>
              <a:rPr lang="ja-JP" altLang="en-US"/>
              <a:t>でモデル化</a:t>
            </a:r>
            <a:endParaRPr kumimoji="1" lang="en-US" altLang="ja-JP"/>
          </a:p>
        </p:txBody>
      </p:sp>
      <p:sp>
        <p:nvSpPr>
          <p:cNvPr id="4" name="フッター プレースホルダー 3"/>
          <p:cNvSpPr>
            <a:spLocks noGrp="1"/>
          </p:cNvSpPr>
          <p:nvPr>
            <p:ph type="ftr" sz="quarter" idx="11"/>
          </p:nvPr>
        </p:nvSpPr>
        <p:spPr/>
        <p:txBody>
          <a:bodyPr/>
          <a:lstStyle/>
          <a:p>
            <a:r>
              <a:rPr kumimoji="1" lang="zh-TW" altLang="en-US"/>
              <a:t>卒業研究中間発表 </a:t>
            </a:r>
            <a:r>
              <a:rPr kumimoji="1" lang="en-US" altLang="zh-TW"/>
              <a:t>2016</a:t>
            </a:r>
            <a:r>
              <a:rPr kumimoji="1" lang="zh-TW" altLang="en-US"/>
              <a:t>年</a:t>
            </a:r>
            <a:r>
              <a:rPr kumimoji="1" lang="en-US" altLang="zh-TW"/>
              <a:t>7</a:t>
            </a:r>
            <a:r>
              <a:rPr kumimoji="1" lang="zh-TW" altLang="en-US"/>
              <a:t>月</a:t>
            </a:r>
            <a:r>
              <a:rPr kumimoji="1" lang="en-US" altLang="zh-TW"/>
              <a:t>xx</a:t>
            </a:r>
            <a:r>
              <a:rPr kumimoji="1" lang="zh-TW" altLang="en-US"/>
              <a:t>日</a:t>
            </a:r>
            <a:endParaRPr kumimoji="1" lang="ja-JP" altLang="en-US"/>
          </a:p>
        </p:txBody>
      </p:sp>
      <p:sp>
        <p:nvSpPr>
          <p:cNvPr id="6" name="スライド番号プレースホルダー 5"/>
          <p:cNvSpPr>
            <a:spLocks noGrp="1"/>
          </p:cNvSpPr>
          <p:nvPr>
            <p:ph type="sldNum" sz="quarter" idx="12"/>
          </p:nvPr>
        </p:nvSpPr>
        <p:spPr/>
        <p:txBody>
          <a:bodyPr/>
          <a:lstStyle/>
          <a:p>
            <a:fld id="{8B45D110-FD8E-48BD-8825-CDFBF9D22CA3}" type="slidenum">
              <a:rPr kumimoji="1" lang="ja-JP" altLang="en-US" smtClean="0"/>
              <a:pPr/>
              <a:t>24</a:t>
            </a:fld>
            <a:endParaRPr kumimoji="1" lang="ja-JP" altLang="en-US"/>
          </a:p>
        </p:txBody>
      </p:sp>
      <p:sp>
        <p:nvSpPr>
          <p:cNvPr id="7" name="正方形/長方形 6"/>
          <p:cNvSpPr/>
          <p:nvPr/>
        </p:nvSpPr>
        <p:spPr>
          <a:xfrm>
            <a:off x="899592" y="3010450"/>
            <a:ext cx="7128792" cy="884595"/>
          </a:xfrm>
          <a:prstGeom prst="rect">
            <a:avLst/>
          </a:prstGeom>
          <a:solidFill>
            <a:schemeClr val="accent3">
              <a:lumMod val="75000"/>
            </a:schemeClr>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ja-JP" sz="2800">
                <a:solidFill>
                  <a:schemeClr val="bg1"/>
                </a:solidFill>
              </a:rPr>
              <a:t>TeX2img</a:t>
            </a:r>
            <a:r>
              <a:rPr lang="ja-JP" altLang="en-US" sz="2800">
                <a:solidFill>
                  <a:schemeClr val="bg1"/>
                </a:solidFill>
              </a:rPr>
              <a:t>とかで作った美しい数式</a:t>
            </a:r>
            <a:endParaRPr lang="en-US" altLang="ja-JP" sz="2800">
              <a:solidFill>
                <a:schemeClr val="bg1"/>
              </a:solidFill>
            </a:endParaRPr>
          </a:p>
        </p:txBody>
      </p:sp>
    </p:spTree>
    <p:extLst>
      <p:ext uri="{BB962C8B-B14F-4D97-AF65-F5344CB8AC3E}">
        <p14:creationId xmlns:p14="http://schemas.microsoft.com/office/powerpoint/2010/main" val="360905156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提案手法のモデル化 </a:t>
            </a:r>
            <a:r>
              <a:rPr lang="en-US" altLang="ja-JP"/>
              <a:t>- </a:t>
            </a:r>
            <a:r>
              <a:rPr lang="ja-JP" altLang="en-US"/>
              <a:t>処理の流れ</a:t>
            </a:r>
            <a:endParaRPr kumimoji="1" lang="ja-JP" altLang="en-US"/>
          </a:p>
        </p:txBody>
      </p:sp>
      <p:sp>
        <p:nvSpPr>
          <p:cNvPr id="3" name="コンテンツ プレースホルダー 2"/>
          <p:cNvSpPr>
            <a:spLocks noGrp="1"/>
          </p:cNvSpPr>
          <p:nvPr>
            <p:ph idx="1"/>
          </p:nvPr>
        </p:nvSpPr>
        <p:spPr>
          <a:xfrm>
            <a:off x="395536" y="1178000"/>
            <a:ext cx="8363222" cy="1224136"/>
          </a:xfrm>
        </p:spPr>
        <p:txBody>
          <a:bodyPr/>
          <a:lstStyle/>
          <a:p>
            <a:r>
              <a:rPr kumimoji="1" lang="ja-JP" altLang="en-US"/>
              <a:t>最適パラメータの導出</a:t>
            </a:r>
            <a:endParaRPr kumimoji="1" lang="en-US" altLang="ja-JP"/>
          </a:p>
        </p:txBody>
      </p:sp>
      <p:sp>
        <p:nvSpPr>
          <p:cNvPr id="4" name="フッター プレースホルダー 3"/>
          <p:cNvSpPr>
            <a:spLocks noGrp="1"/>
          </p:cNvSpPr>
          <p:nvPr>
            <p:ph type="ftr" sz="quarter" idx="11"/>
          </p:nvPr>
        </p:nvSpPr>
        <p:spPr/>
        <p:txBody>
          <a:bodyPr/>
          <a:lstStyle/>
          <a:p>
            <a:r>
              <a:rPr kumimoji="1" lang="zh-TW" altLang="en-US"/>
              <a:t>卒業研究中間発表 </a:t>
            </a:r>
            <a:r>
              <a:rPr kumimoji="1" lang="en-US" altLang="zh-TW"/>
              <a:t>2016</a:t>
            </a:r>
            <a:r>
              <a:rPr kumimoji="1" lang="zh-TW" altLang="en-US"/>
              <a:t>年</a:t>
            </a:r>
            <a:r>
              <a:rPr kumimoji="1" lang="en-US" altLang="zh-TW"/>
              <a:t>7</a:t>
            </a:r>
            <a:r>
              <a:rPr kumimoji="1" lang="zh-TW" altLang="en-US"/>
              <a:t>月</a:t>
            </a:r>
            <a:r>
              <a:rPr kumimoji="1" lang="en-US" altLang="zh-TW"/>
              <a:t>xx</a:t>
            </a:r>
            <a:r>
              <a:rPr kumimoji="1" lang="zh-TW" altLang="en-US"/>
              <a:t>日</a:t>
            </a:r>
            <a:endParaRPr kumimoji="1" lang="ja-JP" altLang="en-US"/>
          </a:p>
        </p:txBody>
      </p:sp>
      <p:sp>
        <p:nvSpPr>
          <p:cNvPr id="6" name="スライド番号プレースホルダー 5"/>
          <p:cNvSpPr>
            <a:spLocks noGrp="1"/>
          </p:cNvSpPr>
          <p:nvPr>
            <p:ph type="sldNum" sz="quarter" idx="12"/>
          </p:nvPr>
        </p:nvSpPr>
        <p:spPr/>
        <p:txBody>
          <a:bodyPr/>
          <a:lstStyle/>
          <a:p>
            <a:fld id="{8B45D110-FD8E-48BD-8825-CDFBF9D22CA3}" type="slidenum">
              <a:rPr kumimoji="1" lang="ja-JP" altLang="en-US" smtClean="0"/>
              <a:pPr/>
              <a:t>25</a:t>
            </a:fld>
            <a:endParaRPr kumimoji="1" lang="ja-JP" altLang="en-US"/>
          </a:p>
        </p:txBody>
      </p:sp>
      <p:sp>
        <p:nvSpPr>
          <p:cNvPr id="8" name="下矢印 7"/>
          <p:cNvSpPr/>
          <p:nvPr/>
        </p:nvSpPr>
        <p:spPr>
          <a:xfrm>
            <a:off x="4283968" y="2789052"/>
            <a:ext cx="576064" cy="3096344"/>
          </a:xfrm>
          <a:prstGeom prst="downArrow">
            <a:avLst/>
          </a:prstGeom>
          <a:solidFill>
            <a:schemeClr val="accent1">
              <a:alpha val="50000"/>
            </a:schemeClr>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正方形/長方形 8"/>
          <p:cNvSpPr/>
          <p:nvPr/>
        </p:nvSpPr>
        <p:spPr>
          <a:xfrm>
            <a:off x="3203848" y="1852948"/>
            <a:ext cx="2736304" cy="936104"/>
          </a:xfrm>
          <a:prstGeom prst="rect">
            <a:avLst/>
          </a:prstGeom>
          <a:solidFill>
            <a:schemeClr val="accent1"/>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2800">
                <a:solidFill>
                  <a:schemeClr val="bg1"/>
                </a:solidFill>
              </a:rPr>
              <a:t>Sample</a:t>
            </a:r>
            <a:endParaRPr kumimoji="1" lang="ja-JP" altLang="en-US" sz="2800">
              <a:solidFill>
                <a:schemeClr val="bg1"/>
              </a:solidFill>
            </a:endParaRPr>
          </a:p>
        </p:txBody>
      </p:sp>
      <p:sp>
        <p:nvSpPr>
          <p:cNvPr id="10" name="正方形/長方形 9"/>
          <p:cNvSpPr/>
          <p:nvPr/>
        </p:nvSpPr>
        <p:spPr>
          <a:xfrm>
            <a:off x="3203848" y="3149092"/>
            <a:ext cx="2736304" cy="936104"/>
          </a:xfrm>
          <a:prstGeom prst="rect">
            <a:avLst/>
          </a:prstGeom>
          <a:solidFill>
            <a:schemeClr val="accent3">
              <a:lumMod val="75000"/>
            </a:schemeClr>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2800">
                <a:solidFill>
                  <a:schemeClr val="bg1"/>
                </a:solidFill>
              </a:rPr>
              <a:t>Sample</a:t>
            </a:r>
            <a:endParaRPr kumimoji="1" lang="ja-JP" altLang="en-US" sz="2800">
              <a:solidFill>
                <a:schemeClr val="bg1"/>
              </a:solidFill>
            </a:endParaRPr>
          </a:p>
        </p:txBody>
      </p:sp>
      <p:sp>
        <p:nvSpPr>
          <p:cNvPr id="11" name="正方形/長方形 10"/>
          <p:cNvSpPr/>
          <p:nvPr/>
        </p:nvSpPr>
        <p:spPr>
          <a:xfrm>
            <a:off x="3203848" y="4445236"/>
            <a:ext cx="2736304" cy="936104"/>
          </a:xfrm>
          <a:prstGeom prst="rect">
            <a:avLst/>
          </a:prstGeom>
          <a:solidFill>
            <a:schemeClr val="accent1"/>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2800">
                <a:solidFill>
                  <a:schemeClr val="bg1"/>
                </a:solidFill>
              </a:rPr>
              <a:t>Sample</a:t>
            </a:r>
            <a:endParaRPr kumimoji="1" lang="ja-JP" altLang="en-US" sz="2800">
              <a:solidFill>
                <a:schemeClr val="bg1"/>
              </a:solidFill>
            </a:endParaRPr>
          </a:p>
        </p:txBody>
      </p:sp>
      <p:sp>
        <p:nvSpPr>
          <p:cNvPr id="12" name="U ターン矢印 11"/>
          <p:cNvSpPr/>
          <p:nvPr/>
        </p:nvSpPr>
        <p:spPr>
          <a:xfrm rot="16200000" flipV="1">
            <a:off x="5568835" y="3851949"/>
            <a:ext cx="1584176" cy="792088"/>
          </a:xfrm>
          <a:prstGeom prst="uturnArrow">
            <a:avLst/>
          </a:prstGeom>
          <a:solidFill>
            <a:srgbClr val="79BBD3"/>
          </a:solidFill>
          <a:ln w="19050" cap="sq">
            <a:solidFill>
              <a:srgbClr val="79BBD3"/>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Tree>
    <p:extLst>
      <p:ext uri="{BB962C8B-B14F-4D97-AF65-F5344CB8AC3E}">
        <p14:creationId xmlns:p14="http://schemas.microsoft.com/office/powerpoint/2010/main" val="373825885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a:t>提案手法のモデル化 </a:t>
            </a:r>
            <a:r>
              <a:rPr lang="en-US" altLang="ja-JP"/>
              <a:t>– </a:t>
            </a:r>
            <a:r>
              <a:rPr lang="ja-JP" altLang="en-US"/>
              <a:t>状態方程式</a:t>
            </a:r>
            <a:endParaRPr kumimoji="1" lang="ja-JP" altLang="en-US"/>
          </a:p>
        </p:txBody>
      </p:sp>
      <p:sp>
        <p:nvSpPr>
          <p:cNvPr id="3" name="コンテンツ プレースホルダー 2"/>
          <p:cNvSpPr>
            <a:spLocks noGrp="1"/>
          </p:cNvSpPr>
          <p:nvPr>
            <p:ph idx="1"/>
          </p:nvPr>
        </p:nvSpPr>
        <p:spPr>
          <a:xfrm>
            <a:off x="395536" y="1178000"/>
            <a:ext cx="8363222" cy="1224136"/>
          </a:xfrm>
        </p:spPr>
        <p:txBody>
          <a:bodyPr/>
          <a:lstStyle/>
          <a:p>
            <a:endParaRPr kumimoji="1" lang="en-US" altLang="ja-JP"/>
          </a:p>
        </p:txBody>
      </p:sp>
      <p:sp>
        <p:nvSpPr>
          <p:cNvPr id="4" name="フッター プレースホルダー 3"/>
          <p:cNvSpPr>
            <a:spLocks noGrp="1"/>
          </p:cNvSpPr>
          <p:nvPr>
            <p:ph type="ftr" sz="quarter" idx="11"/>
          </p:nvPr>
        </p:nvSpPr>
        <p:spPr/>
        <p:txBody>
          <a:bodyPr/>
          <a:lstStyle/>
          <a:p>
            <a:r>
              <a:rPr kumimoji="1" lang="zh-TW" altLang="en-US"/>
              <a:t>卒業研究中間発表 </a:t>
            </a:r>
            <a:r>
              <a:rPr kumimoji="1" lang="en-US" altLang="zh-TW"/>
              <a:t>2016</a:t>
            </a:r>
            <a:r>
              <a:rPr kumimoji="1" lang="zh-TW" altLang="en-US"/>
              <a:t>年</a:t>
            </a:r>
            <a:r>
              <a:rPr kumimoji="1" lang="en-US" altLang="zh-TW"/>
              <a:t>7</a:t>
            </a:r>
            <a:r>
              <a:rPr kumimoji="1" lang="zh-TW" altLang="en-US"/>
              <a:t>月</a:t>
            </a:r>
            <a:r>
              <a:rPr kumimoji="1" lang="en-US" altLang="zh-TW"/>
              <a:t>xx</a:t>
            </a:r>
            <a:r>
              <a:rPr kumimoji="1" lang="zh-TW" altLang="en-US"/>
              <a:t>日</a:t>
            </a:r>
            <a:endParaRPr kumimoji="1" lang="ja-JP" altLang="en-US"/>
          </a:p>
        </p:txBody>
      </p:sp>
      <p:sp>
        <p:nvSpPr>
          <p:cNvPr id="6" name="スライド番号プレースホルダー 5"/>
          <p:cNvSpPr>
            <a:spLocks noGrp="1"/>
          </p:cNvSpPr>
          <p:nvPr>
            <p:ph type="sldNum" sz="quarter" idx="12"/>
          </p:nvPr>
        </p:nvSpPr>
        <p:spPr/>
        <p:txBody>
          <a:bodyPr/>
          <a:lstStyle/>
          <a:p>
            <a:fld id="{8B45D110-FD8E-48BD-8825-CDFBF9D22CA3}" type="slidenum">
              <a:rPr kumimoji="1" lang="ja-JP" altLang="en-US" smtClean="0"/>
              <a:pPr/>
              <a:t>26</a:t>
            </a:fld>
            <a:endParaRPr kumimoji="1" lang="ja-JP" altLang="en-US"/>
          </a:p>
        </p:txBody>
      </p:sp>
      <p:sp>
        <p:nvSpPr>
          <p:cNvPr id="13" name="正方形/長方形 12"/>
          <p:cNvSpPr/>
          <p:nvPr/>
        </p:nvSpPr>
        <p:spPr>
          <a:xfrm>
            <a:off x="899592" y="3010450"/>
            <a:ext cx="7128792" cy="884595"/>
          </a:xfrm>
          <a:prstGeom prst="rect">
            <a:avLst/>
          </a:prstGeom>
          <a:solidFill>
            <a:schemeClr val="accent3">
              <a:lumMod val="75000"/>
            </a:schemeClr>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ja-JP" sz="2800">
                <a:solidFill>
                  <a:schemeClr val="bg1"/>
                </a:solidFill>
              </a:rPr>
              <a:t>TeX2img</a:t>
            </a:r>
            <a:r>
              <a:rPr lang="ja-JP" altLang="en-US" sz="2800">
                <a:solidFill>
                  <a:schemeClr val="bg1"/>
                </a:solidFill>
              </a:rPr>
              <a:t>とかで作った美しい数式</a:t>
            </a:r>
          </a:p>
        </p:txBody>
      </p:sp>
    </p:spTree>
    <p:extLst>
      <p:ext uri="{BB962C8B-B14F-4D97-AF65-F5344CB8AC3E}">
        <p14:creationId xmlns:p14="http://schemas.microsoft.com/office/powerpoint/2010/main" val="76154807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a:t>提案手法のモデル化 </a:t>
            </a:r>
            <a:r>
              <a:rPr lang="en-US" altLang="ja-JP"/>
              <a:t>– </a:t>
            </a:r>
            <a:r>
              <a:rPr lang="ja-JP" altLang="en-US"/>
              <a:t>呼損率</a:t>
            </a:r>
            <a:endParaRPr kumimoji="1" lang="ja-JP" altLang="en-US"/>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a16="http://schemas.microsoft.com/office/drawing/2014/main" id="{413D1238-5932-657C-5E88-EECF24DCF53D}"/>
                  </a:ext>
                </a:extLst>
              </p:cNvPr>
              <p:cNvGraphicFramePr>
                <a:graphicFrameLocks noGrp="1"/>
              </p:cNvGraphicFramePr>
              <p:nvPr>
                <p:ph idx="1"/>
                <p:extLst>
                  <p:ext uri="{D42A27DB-BD31-4B8C-83A1-F6EECF244321}">
                    <p14:modId xmlns:p14="http://schemas.microsoft.com/office/powerpoint/2010/main" val="3806924769"/>
                  </p:ext>
                </p:extLst>
              </p:nvPr>
            </p:nvGraphicFramePr>
            <p:xfrm>
              <a:off x="1519078" y="1413237"/>
              <a:ext cx="6105843" cy="1371600"/>
            </p:xfrm>
            <a:graphic>
              <a:graphicData uri="http://schemas.openxmlformats.org/drawingml/2006/table">
                <a:tbl>
                  <a:tblPr firstRow="1" bandRow="1">
                    <a:tableStyleId>{5C22544A-7EE6-4342-B048-85BDC9FD1C3A}</a:tableStyleId>
                  </a:tblPr>
                  <a:tblGrid>
                    <a:gridCol w="4010025">
                      <a:extLst>
                        <a:ext uri="{9D8B030D-6E8A-4147-A177-3AD203B41FA5}">
                          <a16:colId xmlns:a16="http://schemas.microsoft.com/office/drawing/2014/main" val="4071913570"/>
                        </a:ext>
                      </a:extLst>
                    </a:gridCol>
                    <a:gridCol w="2095818">
                      <a:extLst>
                        <a:ext uri="{9D8B030D-6E8A-4147-A177-3AD203B41FA5}">
                          <a16:colId xmlns:a16="http://schemas.microsoft.com/office/drawing/2014/main" val="2753519417"/>
                        </a:ext>
                      </a:extLst>
                    </a:gridCol>
                  </a:tblGrid>
                  <a:tr h="370840">
                    <a:tc>
                      <a:txBody>
                        <a:bodyPr/>
                        <a:lstStyle/>
                        <a:p>
                          <a:r>
                            <a:rPr kumimoji="1" lang="ja-JP" altLang="en-US" sz="2400"/>
                            <a:t>ユーザ</a:t>
                          </a:r>
                          <a14:m>
                            <m:oMath xmlns:m="http://schemas.openxmlformats.org/officeDocument/2006/math">
                              <m:r>
                                <a:rPr kumimoji="1" lang="en-US" altLang="ja-JP" sz="2400" b="1" i="1" smtClean="0">
                                  <a:latin typeface="Cambria Math" panose="02040503050406030204" pitchFamily="18" charset="0"/>
                                </a:rPr>
                                <m:t>𝒊</m:t>
                              </m:r>
                            </m:oMath>
                          </a14:m>
                          <a:r>
                            <a:rPr kumimoji="1" lang="ja-JP" altLang="en-US" sz="2400"/>
                            <a:t>　</a:t>
                          </a:r>
                          <a:r>
                            <a:rPr kumimoji="1" lang="en-US" altLang="ja-JP" sz="2400"/>
                            <a:t>(</a:t>
                          </a:r>
                          <a14:m>
                            <m:oMath xmlns:m="http://schemas.openxmlformats.org/officeDocument/2006/math">
                              <m:sSub>
                                <m:sSubPr>
                                  <m:ctrlPr>
                                    <a:rPr kumimoji="1" lang="en-US" altLang="ja-JP" sz="2400" b="1" i="1" smtClean="0">
                                      <a:latin typeface="Cambria Math" panose="02040503050406030204" pitchFamily="18" charset="0"/>
                                    </a:rPr>
                                  </m:ctrlPr>
                                </m:sSubPr>
                                <m:e>
                                  <m:r>
                                    <a:rPr kumimoji="1" lang="en-US" altLang="ja-JP" sz="2400" b="1" i="1" smtClean="0">
                                      <a:latin typeface="Cambria Math" panose="02040503050406030204" pitchFamily="18" charset="0"/>
                                    </a:rPr>
                                    <m:t>𝒕</m:t>
                                  </m:r>
                                </m:e>
                                <m:sub>
                                  <m:r>
                                    <a:rPr kumimoji="1" lang="en-US" altLang="ja-JP" sz="2400" b="1" i="1" smtClean="0">
                                      <a:latin typeface="Cambria Math" panose="02040503050406030204" pitchFamily="18" charset="0"/>
                                    </a:rPr>
                                    <m:t>𝒊</m:t>
                                  </m:r>
                                </m:sub>
                              </m:sSub>
                            </m:oMath>
                          </a14:m>
                          <a:r>
                            <a:rPr kumimoji="1" lang="en-US" altLang="ja-JP" sz="2400"/>
                            <a:t>)</a:t>
                          </a:r>
                          <a:endParaRPr kumimoji="1" lang="ja-JP" altLang="en-US" sz="2400"/>
                        </a:p>
                      </a:txBody>
                      <a:tcPr/>
                    </a:tc>
                    <a:tc>
                      <a:txBody>
                        <a:bodyPr/>
                        <a:lstStyle/>
                        <a:p>
                          <a:r>
                            <a:rPr kumimoji="1" lang="ja-JP" altLang="en-US" sz="2400"/>
                            <a:t>好みの度合い</a:t>
                          </a:r>
                        </a:p>
                      </a:txBody>
                      <a:tcPr/>
                    </a:tc>
                    <a:extLst>
                      <a:ext uri="{0D108BD9-81ED-4DB2-BD59-A6C34878D82A}">
                        <a16:rowId xmlns:a16="http://schemas.microsoft.com/office/drawing/2014/main" val="3830518686"/>
                      </a:ext>
                    </a:extLst>
                  </a:tr>
                  <a:tr h="370840">
                    <a:tc>
                      <a:txBody>
                        <a:bodyPr/>
                        <a:lstStyle/>
                        <a:p>
                          <a:r>
                            <a:rPr kumimoji="1" lang="ja-JP" altLang="en-US" sz="2400"/>
                            <a:t>ユーザ</a:t>
                          </a:r>
                          <a:r>
                            <a:rPr kumimoji="1" lang="en-US" altLang="ja-JP" sz="2400"/>
                            <a:t>1(</a:t>
                          </a:r>
                          <a14:m>
                            <m:oMath xmlns:m="http://schemas.openxmlformats.org/officeDocument/2006/math">
                              <m:sSub>
                                <m:sSubPr>
                                  <m:ctrlPr>
                                    <a:rPr kumimoji="1" lang="en-US" altLang="ja-JP" sz="2400" b="1" i="1" smtClean="0">
                                      <a:latin typeface="Cambria Math" panose="02040503050406030204" pitchFamily="18" charset="0"/>
                                    </a:rPr>
                                  </m:ctrlPr>
                                </m:sSubPr>
                                <m:e>
                                  <m:r>
                                    <a:rPr kumimoji="1" lang="en-US" altLang="ja-JP" sz="2400" b="1" i="1" smtClean="0">
                                      <a:latin typeface="Cambria Math" panose="02040503050406030204" pitchFamily="18" charset="0"/>
                                    </a:rPr>
                                    <m:t>𝒕</m:t>
                                  </m:r>
                                </m:e>
                                <m:sub>
                                  <m:r>
                                    <a:rPr kumimoji="1" lang="en-US" altLang="ja-JP" sz="2400" b="1" i="1" smtClean="0">
                                      <a:latin typeface="Cambria Math" panose="02040503050406030204" pitchFamily="18" charset="0"/>
                                    </a:rPr>
                                    <m:t>𝟏</m:t>
                                  </m:r>
                                </m:sub>
                              </m:sSub>
                            </m:oMath>
                          </a14:m>
                          <a:r>
                            <a:rPr kumimoji="1" lang="en-US" altLang="ja-JP" sz="2400"/>
                            <a:t>)</a:t>
                          </a:r>
                          <a:r>
                            <a:rPr kumimoji="1" lang="ja-JP" altLang="en-US" sz="2400"/>
                            <a:t>　ユーザ２</a:t>
                          </a:r>
                          <a:r>
                            <a:rPr kumimoji="1" lang="en-US" altLang="ja-JP" sz="2400"/>
                            <a:t>(</a:t>
                          </a:r>
                          <a14:m>
                            <m:oMath xmlns:m="http://schemas.openxmlformats.org/officeDocument/2006/math">
                              <m:sSub>
                                <m:sSubPr>
                                  <m:ctrlPr>
                                    <a:rPr kumimoji="1" lang="en-US" altLang="ja-JP" sz="2400" b="1" i="1" smtClean="0">
                                      <a:latin typeface="Cambria Math" panose="02040503050406030204" pitchFamily="18" charset="0"/>
                                    </a:rPr>
                                  </m:ctrlPr>
                                </m:sSubPr>
                                <m:e>
                                  <m:r>
                                    <a:rPr kumimoji="1" lang="en-US" altLang="ja-JP" sz="2400" b="1" i="1" smtClean="0">
                                      <a:latin typeface="Cambria Math" panose="02040503050406030204" pitchFamily="18" charset="0"/>
                                    </a:rPr>
                                    <m:t>𝒕</m:t>
                                  </m:r>
                                </m:e>
                                <m:sub>
                                  <m:r>
                                    <a:rPr kumimoji="1" lang="en-US" altLang="ja-JP" sz="2400" b="1" i="1" smtClean="0">
                                      <a:latin typeface="Cambria Math" panose="02040503050406030204" pitchFamily="18" charset="0"/>
                                    </a:rPr>
                                    <m:t>𝟐</m:t>
                                  </m:r>
                                </m:sub>
                              </m:sSub>
                            </m:oMath>
                          </a14:m>
                          <a:r>
                            <a:rPr kumimoji="1" lang="en-US" altLang="ja-JP" sz="2400"/>
                            <a:t>)</a:t>
                          </a:r>
                          <a:endParaRPr kumimoji="1" lang="ja-JP" altLang="en-US" sz="2400"/>
                        </a:p>
                      </a:txBody>
                      <a:tcPr/>
                    </a:tc>
                    <a:tc>
                      <a:txBody>
                        <a:bodyPr/>
                        <a:lstStyle/>
                        <a:p>
                          <a:r>
                            <a:rPr kumimoji="1" lang="ja-JP" altLang="en-US" sz="2400"/>
                            <a:t>興味あり</a:t>
                          </a:r>
                        </a:p>
                      </a:txBody>
                      <a:tcPr/>
                    </a:tc>
                    <a:extLst>
                      <a:ext uri="{0D108BD9-81ED-4DB2-BD59-A6C34878D82A}">
                        <a16:rowId xmlns:a16="http://schemas.microsoft.com/office/drawing/2014/main" val="3987768347"/>
                      </a:ext>
                    </a:extLst>
                  </a:tr>
                  <a:tr h="370840">
                    <a:tc>
                      <a:txBody>
                        <a:bodyPr/>
                        <a:lstStyle/>
                        <a:p>
                          <a:r>
                            <a:rPr kumimoji="1" lang="ja-JP" altLang="en-US" sz="2400"/>
                            <a:t>ユーザ３</a:t>
                          </a:r>
                          <a:r>
                            <a:rPr kumimoji="1" lang="en-US" altLang="ja-JP" sz="2400"/>
                            <a:t>(</a:t>
                          </a:r>
                          <a14:m>
                            <m:oMath xmlns:m="http://schemas.openxmlformats.org/officeDocument/2006/math">
                              <m:sSub>
                                <m:sSubPr>
                                  <m:ctrlPr>
                                    <a:rPr kumimoji="1" lang="en-US" altLang="ja-JP" sz="2400" b="1" i="1" smtClean="0">
                                      <a:latin typeface="Cambria Math" panose="02040503050406030204" pitchFamily="18" charset="0"/>
                                    </a:rPr>
                                  </m:ctrlPr>
                                </m:sSubPr>
                                <m:e>
                                  <m:r>
                                    <a:rPr kumimoji="1" lang="en-US" altLang="ja-JP" sz="2400" b="1" i="1" smtClean="0">
                                      <a:latin typeface="Cambria Math" panose="02040503050406030204" pitchFamily="18" charset="0"/>
                                    </a:rPr>
                                    <m:t>𝒕</m:t>
                                  </m:r>
                                </m:e>
                                <m:sub>
                                  <m:r>
                                    <a:rPr kumimoji="1" lang="en-US" altLang="ja-JP" sz="2400" b="1" i="1" smtClean="0">
                                      <a:latin typeface="Cambria Math" panose="02040503050406030204" pitchFamily="18" charset="0"/>
                                    </a:rPr>
                                    <m:t>𝟑</m:t>
                                  </m:r>
                                </m:sub>
                              </m:sSub>
                            </m:oMath>
                          </a14:m>
                          <a:r>
                            <a:rPr kumimoji="1" lang="en-US" altLang="ja-JP" sz="2400"/>
                            <a:t>)</a:t>
                          </a:r>
                          <a:r>
                            <a:rPr kumimoji="1" lang="ja-JP" altLang="en-US" sz="2400"/>
                            <a:t>　ユーザ４</a:t>
                          </a:r>
                          <a:r>
                            <a:rPr kumimoji="1" lang="en-US" altLang="ja-JP" sz="2400"/>
                            <a:t>(</a:t>
                          </a:r>
                          <a14:m>
                            <m:oMath xmlns:m="http://schemas.openxmlformats.org/officeDocument/2006/math">
                              <m:sSub>
                                <m:sSubPr>
                                  <m:ctrlPr>
                                    <a:rPr kumimoji="1" lang="en-US" altLang="ja-JP" sz="2400" b="1" i="1" smtClean="0">
                                      <a:latin typeface="Cambria Math" panose="02040503050406030204" pitchFamily="18" charset="0"/>
                                    </a:rPr>
                                  </m:ctrlPr>
                                </m:sSubPr>
                                <m:e>
                                  <m:r>
                                    <a:rPr kumimoji="1" lang="en-US" altLang="ja-JP" sz="2400" b="1" i="1" smtClean="0">
                                      <a:latin typeface="Cambria Math" panose="02040503050406030204" pitchFamily="18" charset="0"/>
                                    </a:rPr>
                                    <m:t>𝒕</m:t>
                                  </m:r>
                                </m:e>
                                <m:sub>
                                  <m:r>
                                    <a:rPr kumimoji="1" lang="en-US" altLang="ja-JP" sz="2400" b="1" i="1" smtClean="0">
                                      <a:latin typeface="Cambria Math" panose="02040503050406030204" pitchFamily="18" charset="0"/>
                                    </a:rPr>
                                    <m:t>𝟒</m:t>
                                  </m:r>
                                </m:sub>
                              </m:sSub>
                            </m:oMath>
                          </a14:m>
                          <a:r>
                            <a:rPr kumimoji="1" lang="en-US" altLang="ja-JP" sz="2400"/>
                            <a:t>)</a:t>
                          </a:r>
                          <a:endParaRPr kumimoji="1" lang="ja-JP" altLang="en-US" sz="2400"/>
                        </a:p>
                      </a:txBody>
                      <a:tcPr/>
                    </a:tc>
                    <a:tc>
                      <a:txBody>
                        <a:bodyPr/>
                        <a:lstStyle/>
                        <a:p>
                          <a:r>
                            <a:rPr kumimoji="1" lang="ja-JP" altLang="en-US" sz="2400"/>
                            <a:t>興味なし</a:t>
                          </a:r>
                        </a:p>
                      </a:txBody>
                      <a:tcPr/>
                    </a:tc>
                    <a:extLst>
                      <a:ext uri="{0D108BD9-81ED-4DB2-BD59-A6C34878D82A}">
                        <a16:rowId xmlns:a16="http://schemas.microsoft.com/office/drawing/2014/main" val="3872987606"/>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id="{413D1238-5932-657C-5E88-EECF24DCF53D}"/>
                  </a:ext>
                </a:extLst>
              </p:cNvPr>
              <p:cNvGraphicFramePr>
                <a:graphicFrameLocks noGrp="1"/>
              </p:cNvGraphicFramePr>
              <p:nvPr>
                <p:ph idx="1"/>
                <p:extLst>
                  <p:ext uri="{D42A27DB-BD31-4B8C-83A1-F6EECF244321}">
                    <p14:modId xmlns:p14="http://schemas.microsoft.com/office/powerpoint/2010/main" val="3806924769"/>
                  </p:ext>
                </p:extLst>
              </p:nvPr>
            </p:nvGraphicFramePr>
            <p:xfrm>
              <a:off x="1519078" y="1413237"/>
              <a:ext cx="6105843" cy="1371600"/>
            </p:xfrm>
            <a:graphic>
              <a:graphicData uri="http://schemas.openxmlformats.org/drawingml/2006/table">
                <a:tbl>
                  <a:tblPr firstRow="1" bandRow="1">
                    <a:tableStyleId>{5C22544A-7EE6-4342-B048-85BDC9FD1C3A}</a:tableStyleId>
                  </a:tblPr>
                  <a:tblGrid>
                    <a:gridCol w="4010025">
                      <a:extLst>
                        <a:ext uri="{9D8B030D-6E8A-4147-A177-3AD203B41FA5}">
                          <a16:colId xmlns:a16="http://schemas.microsoft.com/office/drawing/2014/main" val="4071913570"/>
                        </a:ext>
                      </a:extLst>
                    </a:gridCol>
                    <a:gridCol w="2095818">
                      <a:extLst>
                        <a:ext uri="{9D8B030D-6E8A-4147-A177-3AD203B41FA5}">
                          <a16:colId xmlns:a16="http://schemas.microsoft.com/office/drawing/2014/main" val="2753519417"/>
                        </a:ext>
                      </a:extLst>
                    </a:gridCol>
                  </a:tblGrid>
                  <a:tr h="457200">
                    <a:tc>
                      <a:txBody>
                        <a:bodyPr/>
                        <a:lstStyle/>
                        <a:p>
                          <a:endParaRPr lang="en-US"/>
                        </a:p>
                      </a:txBody>
                      <a:tcPr>
                        <a:blipFill>
                          <a:blip r:embed="rId2"/>
                          <a:stretch>
                            <a:fillRect l="-152" t="-13333" r="-52888" b="-233333"/>
                          </a:stretch>
                        </a:blipFill>
                      </a:tcPr>
                    </a:tc>
                    <a:tc>
                      <a:txBody>
                        <a:bodyPr/>
                        <a:lstStyle/>
                        <a:p>
                          <a:r>
                            <a:rPr kumimoji="1" lang="ja-JP" altLang="en-US" sz="2400"/>
                            <a:t>好みの度合い</a:t>
                          </a:r>
                        </a:p>
                      </a:txBody>
                      <a:tcPr/>
                    </a:tc>
                    <a:extLst>
                      <a:ext uri="{0D108BD9-81ED-4DB2-BD59-A6C34878D82A}">
                        <a16:rowId xmlns:a16="http://schemas.microsoft.com/office/drawing/2014/main" val="3830518686"/>
                      </a:ext>
                    </a:extLst>
                  </a:tr>
                  <a:tr h="457200">
                    <a:tc>
                      <a:txBody>
                        <a:bodyPr/>
                        <a:lstStyle/>
                        <a:p>
                          <a:endParaRPr lang="en-US"/>
                        </a:p>
                      </a:txBody>
                      <a:tcPr>
                        <a:blipFill>
                          <a:blip r:embed="rId2"/>
                          <a:stretch>
                            <a:fillRect l="-152" t="-111842" r="-52888" b="-130263"/>
                          </a:stretch>
                        </a:blipFill>
                      </a:tcPr>
                    </a:tc>
                    <a:tc>
                      <a:txBody>
                        <a:bodyPr/>
                        <a:lstStyle/>
                        <a:p>
                          <a:r>
                            <a:rPr kumimoji="1" lang="ja-JP" altLang="en-US" sz="2400"/>
                            <a:t>興味あり</a:t>
                          </a:r>
                        </a:p>
                      </a:txBody>
                      <a:tcPr/>
                    </a:tc>
                    <a:extLst>
                      <a:ext uri="{0D108BD9-81ED-4DB2-BD59-A6C34878D82A}">
                        <a16:rowId xmlns:a16="http://schemas.microsoft.com/office/drawing/2014/main" val="3987768347"/>
                      </a:ext>
                    </a:extLst>
                  </a:tr>
                  <a:tr h="457200">
                    <a:tc>
                      <a:txBody>
                        <a:bodyPr/>
                        <a:lstStyle/>
                        <a:p>
                          <a:endParaRPr lang="en-US"/>
                        </a:p>
                      </a:txBody>
                      <a:tcPr>
                        <a:blipFill>
                          <a:blip r:embed="rId2"/>
                          <a:stretch>
                            <a:fillRect l="-152" t="-214667" r="-52888" b="-32000"/>
                          </a:stretch>
                        </a:blipFill>
                      </a:tcPr>
                    </a:tc>
                    <a:tc>
                      <a:txBody>
                        <a:bodyPr/>
                        <a:lstStyle/>
                        <a:p>
                          <a:r>
                            <a:rPr kumimoji="1" lang="ja-JP" altLang="en-US" sz="2400"/>
                            <a:t>興味なし</a:t>
                          </a:r>
                        </a:p>
                      </a:txBody>
                      <a:tcPr/>
                    </a:tc>
                    <a:extLst>
                      <a:ext uri="{0D108BD9-81ED-4DB2-BD59-A6C34878D82A}">
                        <a16:rowId xmlns:a16="http://schemas.microsoft.com/office/drawing/2014/main" val="3872987606"/>
                      </a:ext>
                    </a:extLst>
                  </a:tr>
                </a:tbl>
              </a:graphicData>
            </a:graphic>
          </p:graphicFrame>
        </mc:Fallback>
      </mc:AlternateContent>
      <p:sp>
        <p:nvSpPr>
          <p:cNvPr id="4" name="フッター プレースホルダー 3"/>
          <p:cNvSpPr>
            <a:spLocks noGrp="1"/>
          </p:cNvSpPr>
          <p:nvPr>
            <p:ph type="ftr" sz="quarter" idx="11"/>
          </p:nvPr>
        </p:nvSpPr>
        <p:spPr/>
        <p:txBody>
          <a:bodyPr/>
          <a:lstStyle/>
          <a:p>
            <a:r>
              <a:rPr kumimoji="1" lang="zh-TW" altLang="en-US"/>
              <a:t>卒業研究中間発表 </a:t>
            </a:r>
            <a:r>
              <a:rPr kumimoji="1" lang="en-US" altLang="zh-TW"/>
              <a:t>2016</a:t>
            </a:r>
            <a:r>
              <a:rPr kumimoji="1" lang="zh-TW" altLang="en-US"/>
              <a:t>年</a:t>
            </a:r>
            <a:r>
              <a:rPr kumimoji="1" lang="en-US" altLang="zh-TW"/>
              <a:t>7</a:t>
            </a:r>
            <a:r>
              <a:rPr kumimoji="1" lang="zh-TW" altLang="en-US"/>
              <a:t>月</a:t>
            </a:r>
            <a:r>
              <a:rPr kumimoji="1" lang="en-US" altLang="zh-TW"/>
              <a:t>xx</a:t>
            </a:r>
            <a:r>
              <a:rPr kumimoji="1" lang="zh-TW" altLang="en-US"/>
              <a:t>日</a:t>
            </a:r>
            <a:endParaRPr kumimoji="1" lang="ja-JP" altLang="en-US"/>
          </a:p>
        </p:txBody>
      </p:sp>
      <p:sp>
        <p:nvSpPr>
          <p:cNvPr id="6" name="スライド番号プレースホルダー 5"/>
          <p:cNvSpPr>
            <a:spLocks noGrp="1"/>
          </p:cNvSpPr>
          <p:nvPr>
            <p:ph type="sldNum" sz="quarter" idx="12"/>
          </p:nvPr>
        </p:nvSpPr>
        <p:spPr/>
        <p:txBody>
          <a:bodyPr/>
          <a:lstStyle/>
          <a:p>
            <a:fld id="{8B45D110-FD8E-48BD-8825-CDFBF9D22CA3}" type="slidenum">
              <a:rPr kumimoji="1" lang="ja-JP" altLang="en-US" smtClean="0"/>
              <a:pPr/>
              <a:t>27</a:t>
            </a:fld>
            <a:endParaRPr kumimoji="1" lang="ja-JP" altLang="en-US"/>
          </a:p>
        </p:txBody>
      </p:sp>
      <p:sp>
        <p:nvSpPr>
          <p:cNvPr id="13" name="正方形/長方形 12"/>
          <p:cNvSpPr/>
          <p:nvPr/>
        </p:nvSpPr>
        <p:spPr>
          <a:xfrm>
            <a:off x="899592" y="3010450"/>
            <a:ext cx="7128792" cy="884595"/>
          </a:xfrm>
          <a:prstGeom prst="rect">
            <a:avLst/>
          </a:prstGeom>
          <a:solidFill>
            <a:schemeClr val="accent3">
              <a:lumMod val="75000"/>
            </a:schemeClr>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ja-JP" sz="2800">
                <a:solidFill>
                  <a:schemeClr val="bg1"/>
                </a:solidFill>
              </a:rPr>
              <a:t>TeX2img</a:t>
            </a:r>
            <a:r>
              <a:rPr lang="ja-JP" altLang="en-US" sz="2800">
                <a:solidFill>
                  <a:schemeClr val="bg1"/>
                </a:solidFill>
              </a:rPr>
              <a:t>とかで作った美しい数式</a:t>
            </a:r>
          </a:p>
        </p:txBody>
      </p:sp>
      <mc:AlternateContent xmlns:mc="http://schemas.openxmlformats.org/markup-compatibility/2006" xmlns:a14="http://schemas.microsoft.com/office/drawing/2010/main">
        <mc:Choice Requires="a14">
          <p:graphicFrame>
            <p:nvGraphicFramePr>
              <p:cNvPr id="10" name="表 9">
                <a:extLst>
                  <a:ext uri="{FF2B5EF4-FFF2-40B4-BE49-F238E27FC236}">
                    <a16:creationId xmlns:a16="http://schemas.microsoft.com/office/drawing/2014/main" id="{59815855-947C-D25E-89E9-050AFDB52B8B}"/>
                  </a:ext>
                </a:extLst>
              </p:cNvPr>
              <p:cNvGraphicFramePr>
                <a:graphicFrameLocks noGrp="1"/>
              </p:cNvGraphicFramePr>
              <p:nvPr>
                <p:extLst>
                  <p:ext uri="{D42A27DB-BD31-4B8C-83A1-F6EECF244321}">
                    <p14:modId xmlns:p14="http://schemas.microsoft.com/office/powerpoint/2010/main" val="2718903742"/>
                  </p:ext>
                </p:extLst>
              </p:nvPr>
            </p:nvGraphicFramePr>
            <p:xfrm>
              <a:off x="1528921" y="3887564"/>
              <a:ext cx="6096000" cy="22860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03074375"/>
                        </a:ext>
                      </a:extLst>
                    </a:gridCol>
                    <a:gridCol w="3048000">
                      <a:extLst>
                        <a:ext uri="{9D8B030D-6E8A-4147-A177-3AD203B41FA5}">
                          <a16:colId xmlns:a16="http://schemas.microsoft.com/office/drawing/2014/main" val="220879588"/>
                        </a:ext>
                      </a:extLst>
                    </a:gridCol>
                  </a:tblGrid>
                  <a:tr h="0">
                    <a:tc>
                      <a:txBody>
                        <a:bodyPr/>
                        <a:lstStyle/>
                        <a:p>
                          <a:r>
                            <a:rPr kumimoji="1" lang="ja-JP" altLang="en-US" sz="2400"/>
                            <a:t>ユーザ</a:t>
                          </a:r>
                          <a14:m>
                            <m:oMath xmlns:m="http://schemas.openxmlformats.org/officeDocument/2006/math">
                              <m:r>
                                <a:rPr kumimoji="1" lang="en-US" altLang="ja-JP" sz="2400" b="1" i="1" smtClean="0">
                                  <a:latin typeface="Cambria Math" panose="02040503050406030204" pitchFamily="18" charset="0"/>
                                </a:rPr>
                                <m:t>𝒊</m:t>
                              </m:r>
                            </m:oMath>
                          </a14:m>
                          <a:r>
                            <a:rPr kumimoji="1" lang="ja-JP" altLang="en-US" sz="2400"/>
                            <a:t>　</a:t>
                          </a:r>
                          <a:r>
                            <a:rPr kumimoji="1" lang="en-US" altLang="ja-JP" sz="2400"/>
                            <a:t>(</a:t>
                          </a:r>
                          <a14:m>
                            <m:oMath xmlns:m="http://schemas.openxmlformats.org/officeDocument/2006/math">
                              <m:sSub>
                                <m:sSubPr>
                                  <m:ctrlPr>
                                    <a:rPr kumimoji="1" lang="en-US" altLang="ja-JP" sz="2400" b="1" i="1" smtClean="0">
                                      <a:latin typeface="Cambria Math" panose="02040503050406030204" pitchFamily="18" charset="0"/>
                                    </a:rPr>
                                  </m:ctrlPr>
                                </m:sSubPr>
                                <m:e>
                                  <m:r>
                                    <a:rPr kumimoji="1" lang="en-US" altLang="ja-JP" sz="2400" b="1" i="1" smtClean="0">
                                      <a:latin typeface="Cambria Math" panose="02040503050406030204" pitchFamily="18" charset="0"/>
                                    </a:rPr>
                                    <m:t>𝒕</m:t>
                                  </m:r>
                                </m:e>
                                <m:sub>
                                  <m:r>
                                    <a:rPr kumimoji="1" lang="en-US" altLang="ja-JP" sz="2400" b="1" i="1" smtClean="0">
                                      <a:latin typeface="Cambria Math" panose="02040503050406030204" pitchFamily="18" charset="0"/>
                                    </a:rPr>
                                    <m:t>𝒊</m:t>
                                  </m:r>
                                </m:sub>
                              </m:sSub>
                            </m:oMath>
                          </a14:m>
                          <a:r>
                            <a:rPr kumimoji="1" lang="en-US" altLang="ja-JP" sz="2400"/>
                            <a:t>)</a:t>
                          </a:r>
                          <a:endParaRPr kumimoji="1" lang="ja-JP" altLang="en-US" sz="2400"/>
                        </a:p>
                      </a:txBody>
                      <a:tcPr/>
                    </a:tc>
                    <a:tc>
                      <a:txBody>
                        <a:bodyPr/>
                        <a:lstStyle/>
                        <a:p>
                          <a:r>
                            <a:rPr kumimoji="1" lang="ja-JP" altLang="en-US" sz="2400"/>
                            <a:t>好みの度合い</a:t>
                          </a:r>
                        </a:p>
                      </a:txBody>
                      <a:tcPr/>
                    </a:tc>
                    <a:extLst>
                      <a:ext uri="{0D108BD9-81ED-4DB2-BD59-A6C34878D82A}">
                        <a16:rowId xmlns:a16="http://schemas.microsoft.com/office/drawing/2014/main" val="2287055702"/>
                      </a:ext>
                    </a:extLst>
                  </a:tr>
                  <a:tr h="370840">
                    <a:tc>
                      <a:txBody>
                        <a:bodyPr/>
                        <a:lstStyle/>
                        <a:p>
                          <a:r>
                            <a:rPr kumimoji="1" lang="ja-JP" altLang="en-US" sz="2400"/>
                            <a:t>ユーザ</a:t>
                          </a:r>
                          <a:r>
                            <a:rPr kumimoji="1" lang="en-US" altLang="ja-JP" sz="2400"/>
                            <a:t>1(</a:t>
                          </a:r>
                          <a14:m>
                            <m:oMath xmlns:m="http://schemas.openxmlformats.org/officeDocument/2006/math">
                              <m:sSub>
                                <m:sSubPr>
                                  <m:ctrlPr>
                                    <a:rPr kumimoji="1" lang="en-US" altLang="ja-JP" sz="2400" b="1" i="1" smtClean="0">
                                      <a:latin typeface="Cambria Math" panose="02040503050406030204" pitchFamily="18" charset="0"/>
                                    </a:rPr>
                                  </m:ctrlPr>
                                </m:sSubPr>
                                <m:e>
                                  <m:r>
                                    <a:rPr kumimoji="1" lang="en-US" altLang="ja-JP" sz="2400" b="1" i="1" smtClean="0">
                                      <a:latin typeface="Cambria Math" panose="02040503050406030204" pitchFamily="18" charset="0"/>
                                    </a:rPr>
                                    <m:t>𝒕</m:t>
                                  </m:r>
                                </m:e>
                                <m:sub>
                                  <m:r>
                                    <a:rPr kumimoji="1" lang="en-US" altLang="ja-JP" sz="2400" b="1" i="1" smtClean="0">
                                      <a:latin typeface="Cambria Math" panose="02040503050406030204" pitchFamily="18" charset="0"/>
                                    </a:rPr>
                                    <m:t>𝟏</m:t>
                                  </m:r>
                                </m:sub>
                              </m:sSub>
                            </m:oMath>
                          </a14:m>
                          <a:r>
                            <a:rPr kumimoji="1" lang="en-US" altLang="ja-JP" sz="2400"/>
                            <a:t>)</a:t>
                          </a:r>
                          <a:r>
                            <a:rPr kumimoji="1" lang="ja-JP" altLang="en-US" sz="2400"/>
                            <a:t>　</a:t>
                          </a:r>
                        </a:p>
                      </a:txBody>
                      <a:tcPr/>
                    </a:tc>
                    <a:tc>
                      <a:txBody>
                        <a:bodyPr/>
                        <a:lstStyle/>
                        <a:p>
                          <a:r>
                            <a:rPr kumimoji="1" lang="ja-JP" altLang="en-US" sz="2400"/>
                            <a:t>興味あり</a:t>
                          </a:r>
                        </a:p>
                      </a:txBody>
                      <a:tcPr/>
                    </a:tc>
                    <a:extLst>
                      <a:ext uri="{0D108BD9-81ED-4DB2-BD59-A6C34878D82A}">
                        <a16:rowId xmlns:a16="http://schemas.microsoft.com/office/drawing/2014/main" val="3715004015"/>
                      </a:ext>
                    </a:extLst>
                  </a:tr>
                  <a:tr h="370840">
                    <a:tc>
                      <a:txBody>
                        <a:bodyPr/>
                        <a:lstStyle/>
                        <a:p>
                          <a:r>
                            <a:rPr kumimoji="1" lang="ja-JP" altLang="en-US" sz="2400"/>
                            <a:t>ユーザ２</a:t>
                          </a:r>
                          <a:r>
                            <a:rPr kumimoji="1" lang="en-US" altLang="ja-JP" sz="2400"/>
                            <a:t>(</a:t>
                          </a:r>
                          <a14:m>
                            <m:oMath xmlns:m="http://schemas.openxmlformats.org/officeDocument/2006/math">
                              <m:sSub>
                                <m:sSubPr>
                                  <m:ctrlPr>
                                    <a:rPr kumimoji="1" lang="en-US" altLang="ja-JP" sz="2400" b="1" i="1" smtClean="0">
                                      <a:latin typeface="Cambria Math" panose="02040503050406030204" pitchFamily="18" charset="0"/>
                                    </a:rPr>
                                  </m:ctrlPr>
                                </m:sSubPr>
                                <m:e>
                                  <m:r>
                                    <a:rPr kumimoji="1" lang="en-US" altLang="ja-JP" sz="2400" b="1" i="1" smtClean="0">
                                      <a:latin typeface="Cambria Math" panose="02040503050406030204" pitchFamily="18" charset="0"/>
                                    </a:rPr>
                                    <m:t>𝒕</m:t>
                                  </m:r>
                                </m:e>
                                <m:sub>
                                  <m:r>
                                    <a:rPr kumimoji="1" lang="en-US" altLang="ja-JP" sz="2400" b="1" i="1" smtClean="0">
                                      <a:latin typeface="Cambria Math" panose="02040503050406030204" pitchFamily="18" charset="0"/>
                                    </a:rPr>
                                    <m:t>𝟐</m:t>
                                  </m:r>
                                </m:sub>
                              </m:sSub>
                            </m:oMath>
                          </a14:m>
                          <a:r>
                            <a:rPr kumimoji="1" lang="en-US" altLang="ja-JP" sz="2400"/>
                            <a:t>)</a:t>
                          </a:r>
                          <a:endParaRPr kumimoji="1" lang="ja-JP" altLang="en-US" sz="2400"/>
                        </a:p>
                      </a:txBody>
                      <a:tcPr/>
                    </a:tc>
                    <a:tc>
                      <a:txBody>
                        <a:bodyPr/>
                        <a:lstStyle/>
                        <a:p>
                          <a:r>
                            <a:rPr kumimoji="1" lang="ja-JP" altLang="en-US" sz="2400"/>
                            <a:t>やや興味あり</a:t>
                          </a:r>
                        </a:p>
                      </a:txBody>
                      <a:tcPr/>
                    </a:tc>
                    <a:extLst>
                      <a:ext uri="{0D108BD9-81ED-4DB2-BD59-A6C34878D82A}">
                        <a16:rowId xmlns:a16="http://schemas.microsoft.com/office/drawing/2014/main" val="7381751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ユーザ３</a:t>
                          </a:r>
                          <a:r>
                            <a:rPr kumimoji="1" lang="en-US" altLang="ja-JP" sz="2400"/>
                            <a:t>(</a:t>
                          </a:r>
                          <a14:m>
                            <m:oMath xmlns:m="http://schemas.openxmlformats.org/officeDocument/2006/math">
                              <m:sSub>
                                <m:sSubPr>
                                  <m:ctrlPr>
                                    <a:rPr kumimoji="1" lang="en-US" altLang="ja-JP" sz="2400" b="1" i="1" smtClean="0">
                                      <a:latin typeface="Cambria Math" panose="02040503050406030204" pitchFamily="18" charset="0"/>
                                    </a:rPr>
                                  </m:ctrlPr>
                                </m:sSubPr>
                                <m:e>
                                  <m:r>
                                    <a:rPr kumimoji="1" lang="en-US" altLang="ja-JP" sz="2400" b="1" i="1" smtClean="0">
                                      <a:latin typeface="Cambria Math" panose="02040503050406030204" pitchFamily="18" charset="0"/>
                                    </a:rPr>
                                    <m:t>𝒕</m:t>
                                  </m:r>
                                </m:e>
                                <m:sub>
                                  <m:r>
                                    <a:rPr kumimoji="1" lang="en-US" altLang="ja-JP" sz="2400" b="1" i="1" smtClean="0">
                                      <a:latin typeface="Cambria Math" panose="02040503050406030204" pitchFamily="18" charset="0"/>
                                    </a:rPr>
                                    <m:t>𝟑</m:t>
                                  </m:r>
                                </m:sub>
                              </m:sSub>
                            </m:oMath>
                          </a14:m>
                          <a:r>
                            <a:rPr kumimoji="1" lang="en-US" altLang="ja-JP" sz="2400"/>
                            <a:t>)</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やや興味なし</a:t>
                          </a:r>
                        </a:p>
                      </a:txBody>
                      <a:tcPr/>
                    </a:tc>
                    <a:extLst>
                      <a:ext uri="{0D108BD9-81ED-4DB2-BD59-A6C34878D82A}">
                        <a16:rowId xmlns:a16="http://schemas.microsoft.com/office/drawing/2014/main" val="40328903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ユーザ４</a:t>
                          </a:r>
                          <a:r>
                            <a:rPr kumimoji="1" lang="en-US" altLang="ja-JP" sz="2400"/>
                            <a:t>(</a:t>
                          </a:r>
                          <a14:m>
                            <m:oMath xmlns:m="http://schemas.openxmlformats.org/officeDocument/2006/math">
                              <m:sSub>
                                <m:sSubPr>
                                  <m:ctrlPr>
                                    <a:rPr kumimoji="1" lang="en-US" altLang="ja-JP" sz="2400" b="1" i="1" smtClean="0">
                                      <a:latin typeface="Cambria Math" panose="02040503050406030204" pitchFamily="18" charset="0"/>
                                    </a:rPr>
                                  </m:ctrlPr>
                                </m:sSubPr>
                                <m:e>
                                  <m:r>
                                    <a:rPr kumimoji="1" lang="en-US" altLang="ja-JP" sz="2400" b="1" i="1" smtClean="0">
                                      <a:latin typeface="Cambria Math" panose="02040503050406030204" pitchFamily="18" charset="0"/>
                                    </a:rPr>
                                    <m:t>𝒕</m:t>
                                  </m:r>
                                </m:e>
                                <m:sub>
                                  <m:r>
                                    <a:rPr kumimoji="1" lang="en-US" altLang="ja-JP" sz="2400" b="1" i="1" smtClean="0">
                                      <a:latin typeface="Cambria Math" panose="02040503050406030204" pitchFamily="18" charset="0"/>
                                    </a:rPr>
                                    <m:t>𝟒</m:t>
                                  </m:r>
                                </m:sub>
                              </m:sSub>
                            </m:oMath>
                          </a14:m>
                          <a:r>
                            <a:rPr kumimoji="1" lang="en-US" altLang="ja-JP" sz="2400"/>
                            <a:t>)</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興味なし</a:t>
                          </a:r>
                        </a:p>
                      </a:txBody>
                      <a:tcPr/>
                    </a:tc>
                    <a:extLst>
                      <a:ext uri="{0D108BD9-81ED-4DB2-BD59-A6C34878D82A}">
                        <a16:rowId xmlns:a16="http://schemas.microsoft.com/office/drawing/2014/main" val="2406744737"/>
                      </a:ext>
                    </a:extLst>
                  </a:tr>
                </a:tbl>
              </a:graphicData>
            </a:graphic>
          </p:graphicFrame>
        </mc:Choice>
        <mc:Fallback xmlns="">
          <p:graphicFrame>
            <p:nvGraphicFramePr>
              <p:cNvPr id="10" name="表 9">
                <a:extLst>
                  <a:ext uri="{FF2B5EF4-FFF2-40B4-BE49-F238E27FC236}">
                    <a16:creationId xmlns:a16="http://schemas.microsoft.com/office/drawing/2014/main" id="{59815855-947C-D25E-89E9-050AFDB52B8B}"/>
                  </a:ext>
                </a:extLst>
              </p:cNvPr>
              <p:cNvGraphicFramePr>
                <a:graphicFrameLocks noGrp="1"/>
              </p:cNvGraphicFramePr>
              <p:nvPr>
                <p:extLst>
                  <p:ext uri="{D42A27DB-BD31-4B8C-83A1-F6EECF244321}">
                    <p14:modId xmlns:p14="http://schemas.microsoft.com/office/powerpoint/2010/main" val="2718903742"/>
                  </p:ext>
                </p:extLst>
              </p:nvPr>
            </p:nvGraphicFramePr>
            <p:xfrm>
              <a:off x="1528921" y="3887564"/>
              <a:ext cx="6096000" cy="22860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03074375"/>
                        </a:ext>
                      </a:extLst>
                    </a:gridCol>
                    <a:gridCol w="3048000">
                      <a:extLst>
                        <a:ext uri="{9D8B030D-6E8A-4147-A177-3AD203B41FA5}">
                          <a16:colId xmlns:a16="http://schemas.microsoft.com/office/drawing/2014/main" val="220879588"/>
                        </a:ext>
                      </a:extLst>
                    </a:gridCol>
                  </a:tblGrid>
                  <a:tr h="457200">
                    <a:tc>
                      <a:txBody>
                        <a:bodyPr/>
                        <a:lstStyle/>
                        <a:p>
                          <a:endParaRPr lang="en-US"/>
                        </a:p>
                      </a:txBody>
                      <a:tcPr>
                        <a:blipFill>
                          <a:blip r:embed="rId3"/>
                          <a:stretch>
                            <a:fillRect l="-200" t="-13333" r="-100599" b="-433333"/>
                          </a:stretch>
                        </a:blipFill>
                      </a:tcPr>
                    </a:tc>
                    <a:tc>
                      <a:txBody>
                        <a:bodyPr/>
                        <a:lstStyle/>
                        <a:p>
                          <a:r>
                            <a:rPr kumimoji="1" lang="ja-JP" altLang="en-US" sz="2400"/>
                            <a:t>好みの度合い</a:t>
                          </a:r>
                        </a:p>
                      </a:txBody>
                      <a:tcPr/>
                    </a:tc>
                    <a:extLst>
                      <a:ext uri="{0D108BD9-81ED-4DB2-BD59-A6C34878D82A}">
                        <a16:rowId xmlns:a16="http://schemas.microsoft.com/office/drawing/2014/main" val="2287055702"/>
                      </a:ext>
                    </a:extLst>
                  </a:tr>
                  <a:tr h="457200">
                    <a:tc>
                      <a:txBody>
                        <a:bodyPr/>
                        <a:lstStyle/>
                        <a:p>
                          <a:endParaRPr lang="en-US"/>
                        </a:p>
                      </a:txBody>
                      <a:tcPr>
                        <a:blipFill>
                          <a:blip r:embed="rId3"/>
                          <a:stretch>
                            <a:fillRect l="-200" t="-113333" r="-100599" b="-333333"/>
                          </a:stretch>
                        </a:blipFill>
                      </a:tcPr>
                    </a:tc>
                    <a:tc>
                      <a:txBody>
                        <a:bodyPr/>
                        <a:lstStyle/>
                        <a:p>
                          <a:r>
                            <a:rPr kumimoji="1" lang="ja-JP" altLang="en-US" sz="2400"/>
                            <a:t>興味あり</a:t>
                          </a:r>
                        </a:p>
                      </a:txBody>
                      <a:tcPr/>
                    </a:tc>
                    <a:extLst>
                      <a:ext uri="{0D108BD9-81ED-4DB2-BD59-A6C34878D82A}">
                        <a16:rowId xmlns:a16="http://schemas.microsoft.com/office/drawing/2014/main" val="3715004015"/>
                      </a:ext>
                    </a:extLst>
                  </a:tr>
                  <a:tr h="457200">
                    <a:tc>
                      <a:txBody>
                        <a:bodyPr/>
                        <a:lstStyle/>
                        <a:p>
                          <a:endParaRPr lang="en-US"/>
                        </a:p>
                      </a:txBody>
                      <a:tcPr>
                        <a:blipFill>
                          <a:blip r:embed="rId3"/>
                          <a:stretch>
                            <a:fillRect l="-200" t="-210526" r="-100599" b="-228947"/>
                          </a:stretch>
                        </a:blipFill>
                      </a:tcPr>
                    </a:tc>
                    <a:tc>
                      <a:txBody>
                        <a:bodyPr/>
                        <a:lstStyle/>
                        <a:p>
                          <a:r>
                            <a:rPr kumimoji="1" lang="ja-JP" altLang="en-US" sz="2400"/>
                            <a:t>やや興味あり</a:t>
                          </a:r>
                        </a:p>
                      </a:txBody>
                      <a:tcPr/>
                    </a:tc>
                    <a:extLst>
                      <a:ext uri="{0D108BD9-81ED-4DB2-BD59-A6C34878D82A}">
                        <a16:rowId xmlns:a16="http://schemas.microsoft.com/office/drawing/2014/main" val="738175137"/>
                      </a:ext>
                    </a:extLst>
                  </a:tr>
                  <a:tr h="457200">
                    <a:tc>
                      <a:txBody>
                        <a:bodyPr/>
                        <a:lstStyle/>
                        <a:p>
                          <a:endParaRPr lang="en-US"/>
                        </a:p>
                      </a:txBody>
                      <a:tcPr>
                        <a:blipFill>
                          <a:blip r:embed="rId3"/>
                          <a:stretch>
                            <a:fillRect l="-200" t="-314667" r="-100599" b="-13200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やや興味なし</a:t>
                          </a:r>
                        </a:p>
                      </a:txBody>
                      <a:tcPr/>
                    </a:tc>
                    <a:extLst>
                      <a:ext uri="{0D108BD9-81ED-4DB2-BD59-A6C34878D82A}">
                        <a16:rowId xmlns:a16="http://schemas.microsoft.com/office/drawing/2014/main" val="4032890362"/>
                      </a:ext>
                    </a:extLst>
                  </a:tr>
                  <a:tr h="457200">
                    <a:tc>
                      <a:txBody>
                        <a:bodyPr/>
                        <a:lstStyle/>
                        <a:p>
                          <a:endParaRPr lang="en-US"/>
                        </a:p>
                      </a:txBody>
                      <a:tcPr>
                        <a:blipFill>
                          <a:blip r:embed="rId3"/>
                          <a:stretch>
                            <a:fillRect l="-200" t="-414667" r="-100599" b="-3200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興味なし</a:t>
                          </a:r>
                        </a:p>
                      </a:txBody>
                      <a:tcPr/>
                    </a:tc>
                    <a:extLst>
                      <a:ext uri="{0D108BD9-81ED-4DB2-BD59-A6C34878D82A}">
                        <a16:rowId xmlns:a16="http://schemas.microsoft.com/office/drawing/2014/main" val="2406744737"/>
                      </a:ext>
                    </a:extLst>
                  </a:tr>
                </a:tbl>
              </a:graphicData>
            </a:graphic>
          </p:graphicFrame>
        </mc:Fallback>
      </mc:AlternateContent>
    </p:spTree>
    <p:extLst>
      <p:ext uri="{BB962C8B-B14F-4D97-AF65-F5344CB8AC3E}">
        <p14:creationId xmlns:p14="http://schemas.microsoft.com/office/powerpoint/2010/main" val="47735940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数値計算の概要</a:t>
            </a:r>
            <a:endParaRPr kumimoji="1" lang="ja-JP" altLang="en-US"/>
          </a:p>
        </p:txBody>
      </p:sp>
      <p:sp>
        <p:nvSpPr>
          <p:cNvPr id="3" name="コンテンツ プレースホルダー 2"/>
          <p:cNvSpPr>
            <a:spLocks noGrp="1"/>
          </p:cNvSpPr>
          <p:nvPr>
            <p:ph idx="1"/>
          </p:nvPr>
        </p:nvSpPr>
        <p:spPr>
          <a:xfrm>
            <a:off x="683618" y="1412776"/>
            <a:ext cx="8363222" cy="5076578"/>
          </a:xfrm>
        </p:spPr>
        <p:txBody>
          <a:bodyPr>
            <a:normAutofit/>
          </a:bodyPr>
          <a:lstStyle/>
          <a:p>
            <a:r>
              <a:rPr lang="ja-JP" altLang="en-US"/>
              <a:t>条件</a:t>
            </a:r>
            <a:endParaRPr kumimoji="1" lang="en-US" altLang="ja-JP"/>
          </a:p>
          <a:p>
            <a:pPr lvl="1"/>
            <a:r>
              <a:rPr lang="ja-JP" altLang="en-US"/>
              <a:t>全帯域　○○ </a:t>
            </a:r>
            <a:r>
              <a:rPr lang="en-US" altLang="ja-JP"/>
              <a:t>Mbps</a:t>
            </a:r>
          </a:p>
          <a:p>
            <a:pPr lvl="1"/>
            <a:r>
              <a:rPr lang="ja-JP" altLang="en-US"/>
              <a:t>狭帯域フロー　 ○○ </a:t>
            </a:r>
            <a:r>
              <a:rPr lang="en-US" altLang="ja-JP"/>
              <a:t>Mbps</a:t>
            </a:r>
          </a:p>
          <a:p>
            <a:pPr lvl="1"/>
            <a:r>
              <a:rPr lang="ja-JP" altLang="en-US"/>
              <a:t>広帯域フロー　 ○○ </a:t>
            </a:r>
            <a:r>
              <a:rPr lang="en-US" altLang="ja-JP"/>
              <a:t>Mbps</a:t>
            </a:r>
          </a:p>
          <a:p>
            <a:pPr lvl="1"/>
            <a:r>
              <a:rPr lang="ja-JP" altLang="en-US" err="1"/>
              <a:t>．．．</a:t>
            </a:r>
            <a:endParaRPr lang="en-US" altLang="ja-JP"/>
          </a:p>
          <a:p>
            <a:pPr lvl="1"/>
            <a:r>
              <a:rPr lang="ja-JP" altLang="en-US" err="1"/>
              <a:t>．．．</a:t>
            </a:r>
            <a:endParaRPr lang="en-US" altLang="ja-JP"/>
          </a:p>
        </p:txBody>
      </p:sp>
      <p:sp>
        <p:nvSpPr>
          <p:cNvPr id="4" name="フッター プレースホルダー 3"/>
          <p:cNvSpPr>
            <a:spLocks noGrp="1"/>
          </p:cNvSpPr>
          <p:nvPr>
            <p:ph type="ftr" sz="quarter" idx="11"/>
          </p:nvPr>
        </p:nvSpPr>
        <p:spPr/>
        <p:txBody>
          <a:bodyPr/>
          <a:lstStyle/>
          <a:p>
            <a:r>
              <a:rPr kumimoji="1" lang="zh-TW" altLang="en-US"/>
              <a:t>卒業研究中間発表 </a:t>
            </a:r>
            <a:r>
              <a:rPr kumimoji="1" lang="en-US" altLang="zh-TW"/>
              <a:t>2016</a:t>
            </a:r>
            <a:r>
              <a:rPr kumimoji="1" lang="zh-TW" altLang="en-US"/>
              <a:t>年</a:t>
            </a:r>
            <a:r>
              <a:rPr kumimoji="1" lang="en-US" altLang="zh-TW"/>
              <a:t>7</a:t>
            </a:r>
            <a:r>
              <a:rPr kumimoji="1" lang="zh-TW" altLang="en-US"/>
              <a:t>月</a:t>
            </a:r>
            <a:r>
              <a:rPr kumimoji="1" lang="en-US" altLang="zh-TW"/>
              <a:t>xx</a:t>
            </a:r>
            <a:r>
              <a:rPr kumimoji="1" lang="zh-TW" altLang="en-US"/>
              <a:t>日</a:t>
            </a:r>
            <a:endParaRPr kumimoji="1" lang="ja-JP" altLang="en-US"/>
          </a:p>
        </p:txBody>
      </p:sp>
      <p:sp>
        <p:nvSpPr>
          <p:cNvPr id="5" name="スライド番号プレースホルダー 4"/>
          <p:cNvSpPr>
            <a:spLocks noGrp="1"/>
          </p:cNvSpPr>
          <p:nvPr>
            <p:ph type="sldNum" sz="quarter" idx="12"/>
          </p:nvPr>
        </p:nvSpPr>
        <p:spPr/>
        <p:txBody>
          <a:bodyPr/>
          <a:lstStyle/>
          <a:p>
            <a:fld id="{8B45D110-FD8E-48BD-8825-CDFBF9D22CA3}" type="slidenum">
              <a:rPr kumimoji="1" lang="ja-JP" altLang="en-US" smtClean="0"/>
              <a:pPr/>
              <a:t>28</a:t>
            </a:fld>
            <a:endParaRPr kumimoji="1" lang="ja-JP" altLang="en-US"/>
          </a:p>
        </p:txBody>
      </p:sp>
    </p:spTree>
    <p:extLst>
      <p:ext uri="{BB962C8B-B14F-4D97-AF65-F5344CB8AC3E}">
        <p14:creationId xmlns:p14="http://schemas.microsoft.com/office/powerpoint/2010/main" val="76517539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15616" y="9127"/>
            <a:ext cx="8028384" cy="1143000"/>
          </a:xfrm>
        </p:spPr>
        <p:txBody>
          <a:bodyPr/>
          <a:lstStyle/>
          <a:p>
            <a:r>
              <a:rPr kumimoji="1" lang="ja-JP" altLang="en-US" dirty="0"/>
              <a:t>研究</a:t>
            </a:r>
            <a:r>
              <a:rPr lang="ja-JP" altLang="en-US" dirty="0"/>
              <a:t>背景と目的</a:t>
            </a:r>
            <a:endParaRPr kumimoji="1" lang="ja-JP" altLang="en-US" dirty="0"/>
          </a:p>
        </p:txBody>
      </p:sp>
      <p:sp>
        <p:nvSpPr>
          <p:cNvPr id="3" name="コンテンツ プレースホルダー 2"/>
          <p:cNvSpPr>
            <a:spLocks noGrp="1"/>
          </p:cNvSpPr>
          <p:nvPr>
            <p:ph idx="1"/>
          </p:nvPr>
        </p:nvSpPr>
        <p:spPr>
          <a:xfrm>
            <a:off x="321479" y="1008122"/>
            <a:ext cx="8964377" cy="5328592"/>
          </a:xfrm>
        </p:spPr>
        <p:txBody>
          <a:bodyPr/>
          <a:lstStyle/>
          <a:p>
            <a:r>
              <a:rPr lang="ja-JP" altLang="en-US" sz="2800" dirty="0"/>
              <a:t>近年、評価軸として</a:t>
            </a:r>
            <a:r>
              <a:rPr lang="en-US" altLang="ja-JP" sz="2800" dirty="0" err="1"/>
              <a:t>QoE</a:t>
            </a:r>
            <a:r>
              <a:rPr lang="ja-JP" altLang="en-US" sz="2800" dirty="0"/>
              <a:t>が注目</a:t>
            </a:r>
            <a:endParaRPr kumimoji="1" lang="en-US" altLang="ja-JP" sz="2800" dirty="0"/>
          </a:p>
          <a:p>
            <a:pPr lvl="1"/>
            <a:r>
              <a:rPr lang="ja-JP" altLang="en-US" b="1" dirty="0"/>
              <a:t>ユーザの特性</a:t>
            </a:r>
            <a:r>
              <a:rPr lang="en-US" altLang="ja-JP" b="1" dirty="0"/>
              <a:t>(</a:t>
            </a:r>
            <a:r>
              <a:rPr lang="ja-JP" altLang="en-US" b="1" dirty="0"/>
              <a:t>好みや行動</a:t>
            </a:r>
            <a:r>
              <a:rPr lang="en-US" altLang="ja-JP" b="1" dirty="0"/>
              <a:t>)</a:t>
            </a:r>
            <a:r>
              <a:rPr lang="ja-JP" altLang="en-US" b="1" dirty="0"/>
              <a:t>が</a:t>
            </a:r>
            <a:r>
              <a:rPr lang="en-US" altLang="ja-JP" b="1" dirty="0" err="1"/>
              <a:t>QoE</a:t>
            </a:r>
            <a:r>
              <a:rPr lang="ja-JP" altLang="en-US" b="1" dirty="0"/>
              <a:t>に影響を与える</a:t>
            </a:r>
            <a:endParaRPr lang="en-US" altLang="ja-JP" b="1" dirty="0"/>
          </a:p>
          <a:p>
            <a:pPr lvl="1"/>
            <a:endParaRPr kumimoji="1" lang="en-US" altLang="ja-JP" b="1" dirty="0"/>
          </a:p>
          <a:p>
            <a:pPr marL="457200" lvl="1" indent="0">
              <a:buNone/>
            </a:pPr>
            <a:endParaRPr kumimoji="1" lang="ja-JP" altLang="en-US" dirty="0"/>
          </a:p>
        </p:txBody>
      </p:sp>
      <p:sp>
        <p:nvSpPr>
          <p:cNvPr id="5" name="フッター プレースホルダー 4"/>
          <p:cNvSpPr>
            <a:spLocks noGrp="1"/>
          </p:cNvSpPr>
          <p:nvPr>
            <p:ph type="ftr" sz="quarter" idx="11"/>
          </p:nvPr>
        </p:nvSpPr>
        <p:spPr/>
        <p:txBody>
          <a:bodyPr/>
          <a:lstStyle/>
          <a:p>
            <a:pPr marL="0" lvl="0" indent="0" algn="ctr" rtl="0">
              <a:spcBef>
                <a:spcPts val="0"/>
              </a:spcBef>
              <a:spcAft>
                <a:spcPts val="0"/>
              </a:spcAft>
              <a:buNone/>
            </a:pPr>
            <a:r>
              <a:rPr lang="zh-TW" altLang="en-US"/>
              <a:t>卒業研究</a:t>
            </a:r>
            <a:r>
              <a:rPr lang="en-US" altLang="zh-TW"/>
              <a:t>1</a:t>
            </a:r>
            <a:r>
              <a:rPr lang="zh-TW" altLang="en-US"/>
              <a:t>中間発表</a:t>
            </a:r>
            <a:r>
              <a:rPr lang="en-US" altLang="zh-TW"/>
              <a:t>AF21014</a:t>
            </a:r>
            <a:r>
              <a:rPr lang="zh-TW" altLang="en-US"/>
              <a:t>菊地悠李</a:t>
            </a:r>
          </a:p>
        </p:txBody>
      </p:sp>
      <p:sp>
        <p:nvSpPr>
          <p:cNvPr id="6" name="正方形/長方形 5"/>
          <p:cNvSpPr/>
          <p:nvPr/>
        </p:nvSpPr>
        <p:spPr>
          <a:xfrm>
            <a:off x="788760" y="5631473"/>
            <a:ext cx="7641116" cy="873111"/>
          </a:xfrm>
          <a:prstGeom prst="rect">
            <a:avLst/>
          </a:prstGeom>
          <a:solidFill>
            <a:schemeClr val="accent1"/>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800" dirty="0">
                <a:solidFill>
                  <a:schemeClr val="bg1"/>
                </a:solidFill>
              </a:rPr>
              <a:t>目的：ユーザの特性を考慮したレート制御法</a:t>
            </a:r>
          </a:p>
        </p:txBody>
      </p:sp>
      <p:sp>
        <p:nvSpPr>
          <p:cNvPr id="7" name="下矢印 6"/>
          <p:cNvSpPr/>
          <p:nvPr/>
        </p:nvSpPr>
        <p:spPr>
          <a:xfrm>
            <a:off x="4012772" y="5171692"/>
            <a:ext cx="576064" cy="459781"/>
          </a:xfrm>
          <a:prstGeom prst="downArrow">
            <a:avLst/>
          </a:prstGeom>
          <a:solidFill>
            <a:schemeClr val="accent1">
              <a:alpha val="50000"/>
            </a:schemeClr>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8B45D110-FD8E-48BD-8825-CDFBF9D22CA3}" type="slidenum">
              <a:rPr kumimoji="1" lang="ja-JP" altLang="en-US" smtClean="0"/>
              <a:pPr/>
              <a:t>2</a:t>
            </a:fld>
            <a:endParaRPr kumimoji="1" lang="ja-JP" altLang="en-US"/>
          </a:p>
        </p:txBody>
      </p:sp>
      <p:sp>
        <p:nvSpPr>
          <p:cNvPr id="33" name="テキスト ボックス 32">
            <a:extLst>
              <a:ext uri="{FF2B5EF4-FFF2-40B4-BE49-F238E27FC236}">
                <a16:creationId xmlns:a16="http://schemas.microsoft.com/office/drawing/2014/main" id="{A25500CF-4249-98DD-7285-E5CE7B9055E8}"/>
              </a:ext>
            </a:extLst>
          </p:cNvPr>
          <p:cNvSpPr txBox="1"/>
          <p:nvPr/>
        </p:nvSpPr>
        <p:spPr>
          <a:xfrm>
            <a:off x="5721530" y="2013495"/>
            <a:ext cx="3530403" cy="338554"/>
          </a:xfrm>
          <a:prstGeom prst="rect">
            <a:avLst/>
          </a:prstGeom>
          <a:noFill/>
        </p:spPr>
        <p:txBody>
          <a:bodyPr wrap="square" rtlCol="0">
            <a:spAutoFit/>
          </a:bodyPr>
          <a:lstStyle/>
          <a:p>
            <a:r>
              <a:rPr lang="en-US" altLang="ja-JP" sz="1600" dirty="0">
                <a:solidFill>
                  <a:schemeClr val="tx1">
                    <a:lumMod val="60000"/>
                    <a:lumOff val="40000"/>
                  </a:schemeClr>
                </a:solidFill>
              </a:rPr>
              <a:t>[</a:t>
            </a:r>
            <a:r>
              <a:rPr lang="en-US" altLang="ja-JP" sz="1600" b="0" i="0" u="none" strike="noStrike" baseline="0" dirty="0">
                <a:solidFill>
                  <a:schemeClr val="tx1">
                    <a:lumMod val="60000"/>
                    <a:lumOff val="40000"/>
                  </a:schemeClr>
                </a:solidFill>
                <a:latin typeface="TeXGyreTermesX-Regular"/>
              </a:rPr>
              <a:t>Z. Rodriguez </a:t>
            </a:r>
            <a:r>
              <a:rPr lang="en-US" altLang="ja-JP" sz="1600" dirty="0">
                <a:solidFill>
                  <a:schemeClr val="tx1">
                    <a:lumMod val="60000"/>
                    <a:lumOff val="40000"/>
                  </a:schemeClr>
                </a:solidFill>
              </a:rPr>
              <a:t>+,</a:t>
            </a:r>
            <a:r>
              <a:rPr lang="en-US" altLang="ja-JP" sz="1600" b="0" i="1" u="none" strike="noStrike" baseline="0" dirty="0">
                <a:solidFill>
                  <a:schemeClr val="tx1">
                    <a:lumMod val="60000"/>
                    <a:lumOff val="40000"/>
                  </a:schemeClr>
                </a:solidFill>
                <a:latin typeface="TeXGyreTermesX-Italic"/>
              </a:rPr>
              <a:t> </a:t>
            </a:r>
            <a:r>
              <a:rPr lang="en-US" altLang="ja-JP" sz="1600" b="0" i="1" u="none" strike="noStrike" baseline="0" dirty="0">
                <a:solidFill>
                  <a:schemeClr val="tx1">
                    <a:lumMod val="60000"/>
                    <a:lumOff val="40000"/>
                  </a:schemeClr>
                </a:solidFill>
                <a:latin typeface="Segoe UI" panose="020B0502040204020203" pitchFamily="34" charset="0"/>
                <a:cs typeface="Segoe UI" panose="020B0502040204020203" pitchFamily="34" charset="0"/>
              </a:rPr>
              <a:t>Proc. of WAINA </a:t>
            </a:r>
            <a:r>
              <a:rPr lang="en-US" altLang="ja-JP" sz="1600" b="0" i="1" u="none" strike="noStrike" baseline="0" dirty="0">
                <a:solidFill>
                  <a:schemeClr val="tx1">
                    <a:lumMod val="60000"/>
                    <a:lumOff val="40000"/>
                  </a:schemeClr>
                </a:solidFill>
                <a:latin typeface="TeXGyreTermesX-Italic"/>
              </a:rPr>
              <a:t>,</a:t>
            </a:r>
            <a:r>
              <a:rPr lang="en-US" altLang="ja-JP" sz="1600" dirty="0">
                <a:solidFill>
                  <a:schemeClr val="tx1">
                    <a:lumMod val="60000"/>
                    <a:lumOff val="40000"/>
                  </a:schemeClr>
                </a:solidFill>
              </a:rPr>
              <a:t>2018]</a:t>
            </a:r>
          </a:p>
        </p:txBody>
      </p:sp>
      <p:sp>
        <p:nvSpPr>
          <p:cNvPr id="34" name="楕円 33">
            <a:extLst>
              <a:ext uri="{FF2B5EF4-FFF2-40B4-BE49-F238E27FC236}">
                <a16:creationId xmlns:a16="http://schemas.microsoft.com/office/drawing/2014/main" id="{5EA0CB2F-3869-1303-FCB9-CEEA56075C41}"/>
              </a:ext>
            </a:extLst>
          </p:cNvPr>
          <p:cNvSpPr/>
          <p:nvPr/>
        </p:nvSpPr>
        <p:spPr>
          <a:xfrm>
            <a:off x="2723121" y="2173524"/>
            <a:ext cx="3103730" cy="2894238"/>
          </a:xfrm>
          <a:prstGeom prst="ellipse">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2800" b="1" dirty="0" err="1">
                <a:solidFill>
                  <a:schemeClr val="accent1"/>
                </a:solidFill>
              </a:rPr>
              <a:t>QoE</a:t>
            </a:r>
            <a:endParaRPr lang="ja-JP" altLang="en-US" sz="2800" b="1" dirty="0">
              <a:solidFill>
                <a:schemeClr val="accent1"/>
              </a:solidFill>
            </a:endParaRPr>
          </a:p>
          <a:p>
            <a:pPr algn="ctr"/>
            <a:endParaRPr kumimoji="1" lang="ja-JP" altLang="en-US" sz="2400" dirty="0">
              <a:solidFill>
                <a:schemeClr val="accent1"/>
              </a:solidFill>
            </a:endParaRPr>
          </a:p>
          <a:p>
            <a:pPr algn="ctr"/>
            <a:endParaRPr lang="ja-JP" altLang="en-US" sz="2800" dirty="0">
              <a:solidFill>
                <a:schemeClr val="accent1"/>
              </a:solidFill>
            </a:endParaRPr>
          </a:p>
          <a:p>
            <a:pPr algn="ctr"/>
            <a:endParaRPr kumimoji="1" lang="ja-JP" altLang="en-US" sz="2800" dirty="0">
              <a:solidFill>
                <a:schemeClr val="accent1"/>
              </a:solidFill>
            </a:endParaRPr>
          </a:p>
          <a:p>
            <a:pPr algn="ctr"/>
            <a:endParaRPr kumimoji="1" lang="ja-JP" altLang="en-US" sz="2800">
              <a:solidFill>
                <a:schemeClr val="accent1"/>
              </a:solidFill>
            </a:endParaRPr>
          </a:p>
        </p:txBody>
      </p:sp>
      <p:sp>
        <p:nvSpPr>
          <p:cNvPr id="35" name="楕円 34">
            <a:extLst>
              <a:ext uri="{FF2B5EF4-FFF2-40B4-BE49-F238E27FC236}">
                <a16:creationId xmlns:a16="http://schemas.microsoft.com/office/drawing/2014/main" id="{2AB96B76-4C7D-8179-41DB-244744F2C05E}"/>
              </a:ext>
            </a:extLst>
          </p:cNvPr>
          <p:cNvSpPr/>
          <p:nvPr/>
        </p:nvSpPr>
        <p:spPr>
          <a:xfrm>
            <a:off x="3395576" y="3215904"/>
            <a:ext cx="1758819" cy="1845460"/>
          </a:xfrm>
          <a:prstGeom prst="ellipse">
            <a:avLst/>
          </a:prstGeom>
          <a:solidFill>
            <a:schemeClr val="bg1">
              <a:lumMod val="95000"/>
            </a:schemeClr>
          </a:solidFill>
          <a:ln w="19050" cap="sq">
            <a:solidFill>
              <a:srgbClr val="FFC00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ja-JP" sz="2800" b="1" dirty="0">
                <a:solidFill>
                  <a:srgbClr val="FFC000"/>
                </a:solidFill>
              </a:rPr>
              <a:t>QoS</a:t>
            </a:r>
          </a:p>
          <a:p>
            <a:pPr algn="ctr"/>
            <a:endParaRPr kumimoji="1" lang="ja-JP" altLang="en-US" sz="2000" dirty="0">
              <a:solidFill>
                <a:srgbClr val="FFC000"/>
              </a:solidFill>
            </a:endParaRPr>
          </a:p>
        </p:txBody>
      </p:sp>
      <p:sp>
        <p:nvSpPr>
          <p:cNvPr id="37" name="テキスト ボックス 36">
            <a:extLst>
              <a:ext uri="{FF2B5EF4-FFF2-40B4-BE49-F238E27FC236}">
                <a16:creationId xmlns:a16="http://schemas.microsoft.com/office/drawing/2014/main" id="{21C005BF-E4C3-671B-6DB5-6F431AC6D5C2}"/>
              </a:ext>
            </a:extLst>
          </p:cNvPr>
          <p:cNvSpPr txBox="1"/>
          <p:nvPr/>
        </p:nvSpPr>
        <p:spPr>
          <a:xfrm>
            <a:off x="6008915" y="1262416"/>
            <a:ext cx="3135086" cy="338554"/>
          </a:xfrm>
          <a:prstGeom prst="rect">
            <a:avLst/>
          </a:prstGeom>
          <a:noFill/>
        </p:spPr>
        <p:txBody>
          <a:bodyPr wrap="square" rtlCol="0">
            <a:spAutoFit/>
          </a:bodyPr>
          <a:lstStyle/>
          <a:p>
            <a:r>
              <a:rPr kumimoji="1" lang="en-US" altLang="ja-JP" sz="1600" dirty="0">
                <a:solidFill>
                  <a:schemeClr val="tx1">
                    <a:lumMod val="60000"/>
                    <a:lumOff val="40000"/>
                  </a:schemeClr>
                </a:solidFill>
              </a:rPr>
              <a:t>[N. </a:t>
            </a:r>
            <a:r>
              <a:rPr kumimoji="1" lang="en-US" altLang="ja-JP" sz="1600" dirty="0" err="1">
                <a:solidFill>
                  <a:schemeClr val="tx1">
                    <a:lumMod val="60000"/>
                    <a:lumOff val="40000"/>
                  </a:schemeClr>
                </a:solidFill>
              </a:rPr>
              <a:t>Barman+,IEEE</a:t>
            </a:r>
            <a:r>
              <a:rPr kumimoji="1" lang="en-US" altLang="ja-JP" sz="1600" dirty="0">
                <a:solidFill>
                  <a:schemeClr val="tx1">
                    <a:lumMod val="60000"/>
                    <a:lumOff val="40000"/>
                  </a:schemeClr>
                </a:solidFill>
              </a:rPr>
              <a:t> Access. , 2019]</a:t>
            </a:r>
            <a:endParaRPr kumimoji="1" lang="ja-JP" altLang="en-US" sz="1600" dirty="0">
              <a:solidFill>
                <a:schemeClr val="tx1">
                  <a:lumMod val="60000"/>
                  <a:lumOff val="40000"/>
                </a:schemeClr>
              </a:solidFill>
            </a:endParaRPr>
          </a:p>
        </p:txBody>
      </p:sp>
      <p:sp>
        <p:nvSpPr>
          <p:cNvPr id="9" name="吹き出し: 角を丸めた四角形 8">
            <a:extLst>
              <a:ext uri="{FF2B5EF4-FFF2-40B4-BE49-F238E27FC236}">
                <a16:creationId xmlns:a16="http://schemas.microsoft.com/office/drawing/2014/main" id="{91C24C37-CBA3-EDF9-AB11-D424FC2BE0B4}"/>
              </a:ext>
            </a:extLst>
          </p:cNvPr>
          <p:cNvSpPr/>
          <p:nvPr/>
        </p:nvSpPr>
        <p:spPr>
          <a:xfrm>
            <a:off x="6193092" y="2764573"/>
            <a:ext cx="2880320" cy="1600531"/>
          </a:xfrm>
          <a:prstGeom prst="wedgeRoundRectCallout">
            <a:avLst>
              <a:gd name="adj1" fmla="val -62860"/>
              <a:gd name="adj2" fmla="val 18681"/>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000" b="1" dirty="0">
                <a:solidFill>
                  <a:srgbClr val="4D4D4D"/>
                </a:solidFill>
              </a:rPr>
              <a:t>ユーザの特性</a:t>
            </a:r>
            <a:endParaRPr lang="en-US" altLang="ja-JP" sz="2000" b="1" dirty="0">
              <a:solidFill>
                <a:srgbClr val="4D4D4D"/>
              </a:solidFill>
            </a:endParaRPr>
          </a:p>
          <a:p>
            <a:pPr algn="ctr"/>
            <a:r>
              <a:rPr lang="en-US" altLang="ja-JP" sz="2000" b="1" dirty="0">
                <a:solidFill>
                  <a:srgbClr val="4D4D4D"/>
                </a:solidFill>
              </a:rPr>
              <a:t>(</a:t>
            </a:r>
            <a:r>
              <a:rPr lang="ja-JP" altLang="en-US" sz="2000" b="1" dirty="0">
                <a:solidFill>
                  <a:srgbClr val="4D4D4D"/>
                </a:solidFill>
              </a:rPr>
              <a:t>好みや行動）</a:t>
            </a:r>
            <a:endParaRPr lang="en-US" altLang="ja-JP" sz="2000" b="1" dirty="0">
              <a:solidFill>
                <a:srgbClr val="4D4D4D"/>
              </a:solidFill>
            </a:endParaRPr>
          </a:p>
          <a:p>
            <a:pPr algn="ctr"/>
            <a:r>
              <a:rPr kumimoji="1" lang="ja-JP" altLang="en-US" sz="2000" b="1" dirty="0">
                <a:solidFill>
                  <a:srgbClr val="4D4D4D"/>
                </a:solidFill>
              </a:rPr>
              <a:t>（コンテンツの種類）</a:t>
            </a:r>
            <a:endParaRPr kumimoji="1" lang="en-US" altLang="ja-JP" sz="2000" b="1" dirty="0">
              <a:solidFill>
                <a:srgbClr val="4D4D4D"/>
              </a:solidFill>
            </a:endParaRPr>
          </a:p>
          <a:p>
            <a:pPr algn="ctr"/>
            <a:r>
              <a:rPr lang="en-US" altLang="ja-JP" sz="2000" b="1" dirty="0" err="1">
                <a:solidFill>
                  <a:srgbClr val="4D4D4D"/>
                </a:solidFill>
              </a:rPr>
              <a:t>etc</a:t>
            </a:r>
            <a:endParaRPr kumimoji="1" lang="en-US" altLang="ja-JP" sz="2000" b="1" dirty="0">
              <a:solidFill>
                <a:srgbClr val="4D4D4D"/>
              </a:solidFill>
            </a:endParaRPr>
          </a:p>
        </p:txBody>
      </p:sp>
      <p:sp>
        <p:nvSpPr>
          <p:cNvPr id="10" name="吹き出し: 角を丸めた四角形 9">
            <a:extLst>
              <a:ext uri="{FF2B5EF4-FFF2-40B4-BE49-F238E27FC236}">
                <a16:creationId xmlns:a16="http://schemas.microsoft.com/office/drawing/2014/main" id="{3DD8BD86-AB79-5528-BDFF-958A08685813}"/>
              </a:ext>
            </a:extLst>
          </p:cNvPr>
          <p:cNvSpPr/>
          <p:nvPr/>
        </p:nvSpPr>
        <p:spPr>
          <a:xfrm>
            <a:off x="467544" y="3631136"/>
            <a:ext cx="2016224" cy="1224136"/>
          </a:xfrm>
          <a:prstGeom prst="wedgeRoundRectCallout">
            <a:avLst>
              <a:gd name="adj1" fmla="val 118720"/>
              <a:gd name="adj2" fmla="val 18004"/>
              <a:gd name="adj3" fmla="val 16667"/>
            </a:avLst>
          </a:prstGeom>
          <a:solidFill>
            <a:schemeClr val="bg1">
              <a:lumMod val="95000"/>
            </a:schemeClr>
          </a:solidFill>
          <a:ln w="19050" cap="sq">
            <a:solidFill>
              <a:schemeClr val="accent3">
                <a:lumMod val="60000"/>
                <a:lumOff val="4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b="1" dirty="0">
                <a:solidFill>
                  <a:srgbClr val="4D4D4D"/>
                </a:solidFill>
              </a:rPr>
              <a:t>スループット</a:t>
            </a:r>
            <a:endParaRPr kumimoji="1" lang="en-US" altLang="ja-JP" b="1" dirty="0">
              <a:solidFill>
                <a:srgbClr val="4D4D4D"/>
              </a:solidFill>
            </a:endParaRPr>
          </a:p>
          <a:p>
            <a:pPr algn="ctr"/>
            <a:r>
              <a:rPr lang="ja-JP" altLang="en-US" b="1" dirty="0">
                <a:solidFill>
                  <a:srgbClr val="4D4D4D"/>
                </a:solidFill>
              </a:rPr>
              <a:t>パケットロス</a:t>
            </a:r>
            <a:endParaRPr lang="en-US" altLang="ja-JP" b="1" dirty="0">
              <a:solidFill>
                <a:srgbClr val="4D4D4D"/>
              </a:solidFill>
            </a:endParaRPr>
          </a:p>
          <a:p>
            <a:pPr algn="ctr"/>
            <a:r>
              <a:rPr lang="ja-JP" altLang="en-US" b="1" dirty="0">
                <a:solidFill>
                  <a:srgbClr val="4D4D4D"/>
                </a:solidFill>
              </a:rPr>
              <a:t>遅延</a:t>
            </a:r>
            <a:endParaRPr lang="en-US" altLang="ja-JP" b="1" dirty="0">
              <a:solidFill>
                <a:srgbClr val="4D4D4D"/>
              </a:solidFill>
            </a:endParaRPr>
          </a:p>
          <a:p>
            <a:pPr algn="ctr"/>
            <a:r>
              <a:rPr kumimoji="1" lang="en-US" altLang="ja-JP" b="1" dirty="0" err="1">
                <a:solidFill>
                  <a:srgbClr val="4D4D4D"/>
                </a:solidFill>
              </a:rPr>
              <a:t>etc</a:t>
            </a:r>
            <a:endParaRPr kumimoji="1" lang="ja-JP" altLang="en-US" b="1" dirty="0">
              <a:solidFill>
                <a:srgbClr val="4D4D4D"/>
              </a:solidFill>
            </a:endParaRPr>
          </a:p>
        </p:txBody>
      </p:sp>
    </p:spTree>
    <p:extLst>
      <p:ext uri="{BB962C8B-B14F-4D97-AF65-F5344CB8AC3E}">
        <p14:creationId xmlns:p14="http://schemas.microsoft.com/office/powerpoint/2010/main" val="428976311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a:t>実験結果 </a:t>
            </a:r>
            <a:r>
              <a:rPr kumimoji="1" lang="en-US" altLang="ja-JP"/>
              <a:t>– </a:t>
            </a:r>
            <a:r>
              <a:rPr kumimoji="1" lang="ja-JP" altLang="en-US"/>
              <a:t>提案法と既存手法の比較</a:t>
            </a:r>
          </a:p>
        </p:txBody>
      </p:sp>
      <p:sp>
        <p:nvSpPr>
          <p:cNvPr id="3" name="コンテンツ プレースホルダー 2"/>
          <p:cNvSpPr>
            <a:spLocks noGrp="1"/>
          </p:cNvSpPr>
          <p:nvPr>
            <p:ph idx="1"/>
          </p:nvPr>
        </p:nvSpPr>
        <p:spPr>
          <a:xfrm>
            <a:off x="683618" y="5229200"/>
            <a:ext cx="8363222" cy="936104"/>
          </a:xfrm>
        </p:spPr>
        <p:txBody>
          <a:bodyPr>
            <a:normAutofit/>
          </a:bodyPr>
          <a:lstStyle/>
          <a:p>
            <a:r>
              <a:rPr kumimoji="1" lang="ja-JP" altLang="en-US" b="1"/>
              <a:t>高負荷</a:t>
            </a:r>
            <a:r>
              <a:rPr kumimoji="1" lang="ja-JP" altLang="en-US"/>
              <a:t>において高い優位性</a:t>
            </a:r>
            <a:endParaRPr kumimoji="1" lang="en-US" altLang="ja-JP"/>
          </a:p>
        </p:txBody>
      </p:sp>
      <p:sp>
        <p:nvSpPr>
          <p:cNvPr id="4" name="フッター プレースホルダー 3"/>
          <p:cNvSpPr>
            <a:spLocks noGrp="1"/>
          </p:cNvSpPr>
          <p:nvPr>
            <p:ph type="ftr" sz="quarter" idx="11"/>
          </p:nvPr>
        </p:nvSpPr>
        <p:spPr/>
        <p:txBody>
          <a:bodyPr/>
          <a:lstStyle/>
          <a:p>
            <a:r>
              <a:rPr kumimoji="1" lang="zh-TW" altLang="en-US"/>
              <a:t>卒業研究中間発表 </a:t>
            </a:r>
            <a:r>
              <a:rPr kumimoji="1" lang="en-US" altLang="zh-TW"/>
              <a:t>2016</a:t>
            </a:r>
            <a:r>
              <a:rPr kumimoji="1" lang="zh-TW" altLang="en-US"/>
              <a:t>年</a:t>
            </a:r>
            <a:r>
              <a:rPr kumimoji="1" lang="en-US" altLang="zh-TW"/>
              <a:t>7</a:t>
            </a:r>
            <a:r>
              <a:rPr kumimoji="1" lang="zh-TW" altLang="en-US"/>
              <a:t>月</a:t>
            </a:r>
            <a:r>
              <a:rPr kumimoji="1" lang="en-US" altLang="zh-TW"/>
              <a:t>xx</a:t>
            </a:r>
            <a:r>
              <a:rPr kumimoji="1" lang="zh-TW" altLang="en-US"/>
              <a:t>日</a:t>
            </a:r>
            <a:endParaRPr kumimoji="1" lang="ja-JP" altLang="en-US"/>
          </a:p>
        </p:txBody>
      </p:sp>
      <p:sp>
        <p:nvSpPr>
          <p:cNvPr id="5" name="正方形/長方形 4"/>
          <p:cNvSpPr/>
          <p:nvPr/>
        </p:nvSpPr>
        <p:spPr>
          <a:xfrm>
            <a:off x="1300833" y="1364067"/>
            <a:ext cx="7128792" cy="3672408"/>
          </a:xfrm>
          <a:prstGeom prst="rect">
            <a:avLst/>
          </a:prstGeom>
          <a:solidFill>
            <a:schemeClr val="accent3">
              <a:lumMod val="75000"/>
            </a:schemeClr>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800">
                <a:solidFill>
                  <a:schemeClr val="bg1"/>
                </a:solidFill>
              </a:rPr>
              <a:t>何かすごいグラフとか</a:t>
            </a:r>
          </a:p>
        </p:txBody>
      </p:sp>
      <p:sp>
        <p:nvSpPr>
          <p:cNvPr id="6" name="スライド番号プレースホルダー 5"/>
          <p:cNvSpPr>
            <a:spLocks noGrp="1"/>
          </p:cNvSpPr>
          <p:nvPr>
            <p:ph type="sldNum" sz="quarter" idx="12"/>
          </p:nvPr>
        </p:nvSpPr>
        <p:spPr/>
        <p:txBody>
          <a:bodyPr/>
          <a:lstStyle/>
          <a:p>
            <a:fld id="{8B45D110-FD8E-48BD-8825-CDFBF9D22CA3}" type="slidenum">
              <a:rPr kumimoji="1" lang="ja-JP" altLang="en-US" smtClean="0"/>
              <a:pPr/>
              <a:t>29</a:t>
            </a:fld>
            <a:endParaRPr kumimoji="1" lang="ja-JP" altLang="en-US"/>
          </a:p>
        </p:txBody>
      </p:sp>
    </p:spTree>
    <p:extLst>
      <p:ext uri="{BB962C8B-B14F-4D97-AF65-F5344CB8AC3E}">
        <p14:creationId xmlns:p14="http://schemas.microsoft.com/office/powerpoint/2010/main" val="13613713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まとめ</a:t>
            </a:r>
          </a:p>
        </p:txBody>
      </p:sp>
      <p:sp>
        <p:nvSpPr>
          <p:cNvPr id="3" name="コンテンツ プレースホルダー 2"/>
          <p:cNvSpPr>
            <a:spLocks noGrp="1"/>
          </p:cNvSpPr>
          <p:nvPr>
            <p:ph idx="1"/>
          </p:nvPr>
        </p:nvSpPr>
        <p:spPr/>
        <p:txBody>
          <a:bodyPr/>
          <a:lstStyle/>
          <a:p>
            <a:r>
              <a:rPr lang="ja-JP" altLang="en-US"/>
              <a:t>○○を実現することは▲▲のために重要</a:t>
            </a:r>
            <a:endParaRPr lang="en-US" altLang="ja-JP"/>
          </a:p>
          <a:p>
            <a:r>
              <a:rPr kumimoji="1" lang="ja-JP" altLang="en-US"/>
              <a:t>既存手法では■■が課題</a:t>
            </a:r>
            <a:endParaRPr lang="en-US" altLang="ja-JP"/>
          </a:p>
          <a:p>
            <a:r>
              <a:rPr lang="ja-JP" altLang="en-US"/>
              <a:t>提案法は△△を用いて■■を実現</a:t>
            </a:r>
            <a:endParaRPr lang="en-US" altLang="ja-JP"/>
          </a:p>
          <a:p>
            <a:pPr lvl="1"/>
            <a:r>
              <a:rPr lang="ja-JP" altLang="en-US"/>
              <a:t>数値計算</a:t>
            </a:r>
            <a:r>
              <a:rPr kumimoji="1" lang="ja-JP" altLang="en-US"/>
              <a:t>の結果□□が大幅に向上！</a:t>
            </a:r>
            <a:endParaRPr lang="en-US" altLang="ja-JP"/>
          </a:p>
          <a:p>
            <a:pPr marL="914400" lvl="2" indent="0">
              <a:buNone/>
            </a:pPr>
            <a:endParaRPr kumimoji="1" lang="en-US" altLang="ja-JP"/>
          </a:p>
        </p:txBody>
      </p:sp>
      <p:sp>
        <p:nvSpPr>
          <p:cNvPr id="4" name="フッター プレースホルダー 3"/>
          <p:cNvSpPr>
            <a:spLocks noGrp="1"/>
          </p:cNvSpPr>
          <p:nvPr>
            <p:ph type="ftr" sz="quarter" idx="11"/>
          </p:nvPr>
        </p:nvSpPr>
        <p:spPr/>
        <p:txBody>
          <a:bodyPr/>
          <a:lstStyle/>
          <a:p>
            <a:r>
              <a:rPr kumimoji="1" lang="zh-TW" altLang="en-US"/>
              <a:t>卒業研究中間発表 </a:t>
            </a:r>
            <a:r>
              <a:rPr kumimoji="1" lang="en-US" altLang="zh-TW"/>
              <a:t>2016</a:t>
            </a:r>
            <a:r>
              <a:rPr kumimoji="1" lang="zh-TW" altLang="en-US"/>
              <a:t>年</a:t>
            </a:r>
            <a:r>
              <a:rPr kumimoji="1" lang="en-US" altLang="zh-TW"/>
              <a:t>7</a:t>
            </a:r>
            <a:r>
              <a:rPr kumimoji="1" lang="zh-TW" altLang="en-US"/>
              <a:t>月</a:t>
            </a:r>
            <a:r>
              <a:rPr kumimoji="1" lang="en-US" altLang="zh-TW"/>
              <a:t>xx</a:t>
            </a:r>
            <a:r>
              <a:rPr kumimoji="1" lang="zh-TW" altLang="en-US"/>
              <a:t>日</a:t>
            </a:r>
            <a:endParaRPr kumimoji="1" lang="ja-JP" altLang="en-US"/>
          </a:p>
        </p:txBody>
      </p:sp>
      <p:sp>
        <p:nvSpPr>
          <p:cNvPr id="5" name="スライド番号プレースホルダー 4"/>
          <p:cNvSpPr>
            <a:spLocks noGrp="1"/>
          </p:cNvSpPr>
          <p:nvPr>
            <p:ph type="sldNum" sz="quarter" idx="12"/>
          </p:nvPr>
        </p:nvSpPr>
        <p:spPr/>
        <p:txBody>
          <a:bodyPr/>
          <a:lstStyle/>
          <a:p>
            <a:fld id="{8B45D110-FD8E-48BD-8825-CDFBF9D22CA3}" type="slidenum">
              <a:rPr kumimoji="1" lang="ja-JP" altLang="en-US" smtClean="0"/>
              <a:pPr/>
              <a:t>30</a:t>
            </a:fld>
            <a:endParaRPr kumimoji="1" lang="ja-JP" altLang="en-US"/>
          </a:p>
        </p:txBody>
      </p:sp>
    </p:spTree>
    <p:extLst>
      <p:ext uri="{BB962C8B-B14F-4D97-AF65-F5344CB8AC3E}">
        <p14:creationId xmlns:p14="http://schemas.microsoft.com/office/powerpoint/2010/main" val="297936982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おまけ：スライドを作るときのポイント</a:t>
            </a:r>
          </a:p>
        </p:txBody>
      </p:sp>
      <p:sp>
        <p:nvSpPr>
          <p:cNvPr id="3" name="コンテンツ プレースホルダー 2"/>
          <p:cNvSpPr>
            <a:spLocks noGrp="1"/>
          </p:cNvSpPr>
          <p:nvPr>
            <p:ph idx="1"/>
          </p:nvPr>
        </p:nvSpPr>
        <p:spPr/>
        <p:txBody>
          <a:bodyPr/>
          <a:lstStyle/>
          <a:p>
            <a:r>
              <a:rPr lang="ja-JP" altLang="en-US"/>
              <a:t>絶対に</a:t>
            </a:r>
            <a:r>
              <a:rPr kumimoji="1" lang="ja-JP" altLang="en-US" sz="900"/>
              <a:t>小さなフォント</a:t>
            </a:r>
            <a:r>
              <a:rPr kumimoji="1" lang="ja-JP" altLang="en-US"/>
              <a:t>を使わない（最低</a:t>
            </a:r>
            <a:r>
              <a:rPr kumimoji="1" lang="en-US" altLang="ja-JP"/>
              <a:t>24</a:t>
            </a:r>
            <a:r>
              <a:rPr kumimoji="1" lang="ja-JP" altLang="en-US"/>
              <a:t>ポイント</a:t>
            </a:r>
            <a:r>
              <a:rPr kumimoji="1" lang="en-US" altLang="ja-JP"/>
              <a:t>)</a:t>
            </a:r>
          </a:p>
          <a:p>
            <a:r>
              <a:rPr lang="ja-JP" altLang="en-US"/>
              <a:t>言葉は短く体現ドメ→文章ダメ絶対</a:t>
            </a:r>
            <a:endParaRPr lang="en-US" altLang="ja-JP"/>
          </a:p>
          <a:p>
            <a:r>
              <a:rPr lang="ja-JP" altLang="en-US"/>
              <a:t>強調すべきところは</a:t>
            </a:r>
            <a:r>
              <a:rPr lang="ja-JP" altLang="en-US" b="1"/>
              <a:t>太字</a:t>
            </a:r>
            <a:r>
              <a:rPr lang="ja-JP" altLang="en-US"/>
              <a:t>や</a:t>
            </a:r>
            <a:r>
              <a:rPr lang="ja-JP" altLang="en-US" b="1">
                <a:solidFill>
                  <a:schemeClr val="accent1"/>
                </a:solidFill>
              </a:rPr>
              <a:t>色変え</a:t>
            </a:r>
            <a:endParaRPr lang="en-US" altLang="ja-JP" b="1">
              <a:solidFill>
                <a:schemeClr val="accent1"/>
              </a:solidFill>
            </a:endParaRPr>
          </a:p>
          <a:p>
            <a:r>
              <a:rPr lang="ja-JP" altLang="en-US"/>
              <a:t>アニメーションは極力不使用</a:t>
            </a:r>
            <a:endParaRPr lang="en-US" altLang="ja-JP"/>
          </a:p>
          <a:p>
            <a:pPr lvl="1"/>
            <a:r>
              <a:rPr lang="ja-JP" altLang="en-US">
                <a:solidFill>
                  <a:srgbClr val="4D4D4D"/>
                </a:solidFill>
              </a:rPr>
              <a:t>多く</a:t>
            </a:r>
            <a:r>
              <a:rPr lang="ja-JP" altLang="en-US">
                <a:solidFill>
                  <a:srgbClr val="0084B4"/>
                </a:solidFill>
              </a:rPr>
              <a:t>の場合は複数スライドで</a:t>
            </a:r>
            <a:r>
              <a:rPr lang="ja-JP" altLang="en-US">
                <a:solidFill>
                  <a:srgbClr val="4D4D4D"/>
                </a:solidFill>
              </a:rPr>
              <a:t>対応可能</a:t>
            </a:r>
            <a:endParaRPr lang="en-US" altLang="ja-JP">
              <a:solidFill>
                <a:srgbClr val="4D4D4D"/>
              </a:solidFill>
            </a:endParaRPr>
          </a:p>
          <a:p>
            <a:r>
              <a:rPr kumimoji="1" lang="en-US" altLang="ja-JP"/>
              <a:t>30</a:t>
            </a:r>
            <a:r>
              <a:rPr kumimoji="1" lang="ja-JP" altLang="en-US"/>
              <a:t>秒～</a:t>
            </a:r>
            <a:r>
              <a:rPr kumimoji="1" lang="en-US" altLang="ja-JP"/>
              <a:t>1</a:t>
            </a:r>
            <a:r>
              <a:rPr kumimoji="1" lang="ja-JP" altLang="en-US"/>
              <a:t>分でスライド</a:t>
            </a:r>
            <a:r>
              <a:rPr kumimoji="1" lang="en-US" altLang="ja-JP"/>
              <a:t>1</a:t>
            </a:r>
            <a:r>
              <a:rPr kumimoji="1" lang="ja-JP" altLang="en-US"/>
              <a:t>枚が目安</a:t>
            </a:r>
            <a:endParaRPr kumimoji="1" lang="en-US" altLang="ja-JP"/>
          </a:p>
          <a:p>
            <a:r>
              <a:rPr lang="en-US" altLang="ja-JP" err="1"/>
              <a:t>Sugoi</a:t>
            </a:r>
            <a:r>
              <a:rPr lang="en-US" altLang="ja-JP"/>
              <a:t> Method [Miyata+, 2014]</a:t>
            </a:r>
          </a:p>
          <a:p>
            <a:endParaRPr kumimoji="1" lang="en-US" altLang="ja-JP"/>
          </a:p>
        </p:txBody>
      </p:sp>
      <p:sp>
        <p:nvSpPr>
          <p:cNvPr id="4" name="フッター プレースホルダー 3"/>
          <p:cNvSpPr>
            <a:spLocks noGrp="1"/>
          </p:cNvSpPr>
          <p:nvPr>
            <p:ph type="ftr" sz="quarter" idx="11"/>
          </p:nvPr>
        </p:nvSpPr>
        <p:spPr/>
        <p:txBody>
          <a:bodyPr/>
          <a:lstStyle/>
          <a:p>
            <a:r>
              <a:rPr kumimoji="1" lang="zh-TW" altLang="en-US"/>
              <a:t>卒業研究中間発表 </a:t>
            </a:r>
            <a:r>
              <a:rPr kumimoji="1" lang="en-US" altLang="zh-TW"/>
              <a:t>2016</a:t>
            </a:r>
            <a:r>
              <a:rPr kumimoji="1" lang="zh-TW" altLang="en-US"/>
              <a:t>年</a:t>
            </a:r>
            <a:r>
              <a:rPr kumimoji="1" lang="en-US" altLang="zh-TW"/>
              <a:t>7</a:t>
            </a:r>
            <a:r>
              <a:rPr kumimoji="1" lang="zh-TW" altLang="en-US"/>
              <a:t>月</a:t>
            </a:r>
            <a:r>
              <a:rPr kumimoji="1" lang="en-US" altLang="zh-TW"/>
              <a:t>xx</a:t>
            </a:r>
            <a:r>
              <a:rPr kumimoji="1" lang="zh-TW" altLang="en-US"/>
              <a:t>日</a:t>
            </a:r>
            <a:endParaRPr kumimoji="1" lang="ja-JP" altLang="en-US"/>
          </a:p>
        </p:txBody>
      </p:sp>
      <p:sp>
        <p:nvSpPr>
          <p:cNvPr id="5" name="スライド番号プレースホルダー 4"/>
          <p:cNvSpPr>
            <a:spLocks noGrp="1"/>
          </p:cNvSpPr>
          <p:nvPr>
            <p:ph type="sldNum" sz="quarter" idx="12"/>
          </p:nvPr>
        </p:nvSpPr>
        <p:spPr/>
        <p:txBody>
          <a:bodyPr/>
          <a:lstStyle/>
          <a:p>
            <a:fld id="{8B45D110-FD8E-48BD-8825-CDFBF9D22CA3}" type="slidenum">
              <a:rPr kumimoji="1" lang="ja-JP" altLang="en-US" smtClean="0"/>
              <a:pPr/>
              <a:t>31</a:t>
            </a:fld>
            <a:endParaRPr kumimoji="1" lang="ja-JP" altLang="en-US"/>
          </a:p>
        </p:txBody>
      </p:sp>
    </p:spTree>
    <p:extLst>
      <p:ext uri="{BB962C8B-B14F-4D97-AF65-F5344CB8AC3E}">
        <p14:creationId xmlns:p14="http://schemas.microsoft.com/office/powerpoint/2010/main" val="181210600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a:t>おまけ２：スライドテンプレの色変換</a:t>
            </a:r>
          </a:p>
        </p:txBody>
      </p:sp>
      <p:sp>
        <p:nvSpPr>
          <p:cNvPr id="3" name="コンテンツ プレースホルダー 2"/>
          <p:cNvSpPr>
            <a:spLocks noGrp="1"/>
          </p:cNvSpPr>
          <p:nvPr>
            <p:ph idx="1"/>
          </p:nvPr>
        </p:nvSpPr>
        <p:spPr>
          <a:xfrm>
            <a:off x="179512" y="1462225"/>
            <a:ext cx="9161720" cy="4752528"/>
          </a:xfrm>
        </p:spPr>
        <p:txBody>
          <a:bodyPr/>
          <a:lstStyle/>
          <a:p>
            <a:r>
              <a:rPr kumimoji="1" lang="ja-JP" altLang="en-US"/>
              <a:t>表示をクリック</a:t>
            </a:r>
            <a:endParaRPr kumimoji="1" lang="en-US" altLang="ja-JP"/>
          </a:p>
          <a:p>
            <a:r>
              <a:rPr lang="ja-JP" altLang="en-US"/>
              <a:t>スライドマスターをクリック</a:t>
            </a:r>
            <a:endParaRPr lang="en-US" altLang="ja-JP"/>
          </a:p>
          <a:p>
            <a:r>
              <a:rPr lang="ja-JP" altLang="en-US"/>
              <a:t>一番左上にあるスライドマスターをクリック</a:t>
            </a:r>
            <a:endParaRPr lang="en-US" altLang="ja-JP"/>
          </a:p>
          <a:p>
            <a:r>
              <a:rPr lang="ja-JP" altLang="en-US"/>
              <a:t>「配色」をクリック</a:t>
            </a:r>
            <a:endParaRPr lang="en-US" altLang="ja-JP"/>
          </a:p>
          <a:p>
            <a:r>
              <a:rPr lang="ja-JP" altLang="en-US"/>
              <a:t>好きな色の組み合わせを選択</a:t>
            </a:r>
            <a:endParaRPr lang="en-US" altLang="ja-JP"/>
          </a:p>
          <a:p>
            <a:r>
              <a:rPr lang="ja-JP" altLang="en-US"/>
              <a:t>スライドマスターを閉じる</a:t>
            </a:r>
            <a:endParaRPr lang="en-US" altLang="ja-JP"/>
          </a:p>
          <a:p>
            <a:endParaRPr kumimoji="1" lang="ja-JP" altLang="en-US"/>
          </a:p>
        </p:txBody>
      </p:sp>
      <p:sp>
        <p:nvSpPr>
          <p:cNvPr id="4" name="フッター プレースホルダー 3"/>
          <p:cNvSpPr>
            <a:spLocks noGrp="1"/>
          </p:cNvSpPr>
          <p:nvPr>
            <p:ph type="ftr" sz="quarter" idx="11"/>
          </p:nvPr>
        </p:nvSpPr>
        <p:spPr/>
        <p:txBody>
          <a:bodyPr/>
          <a:lstStyle/>
          <a:p>
            <a:r>
              <a:rPr kumimoji="1" lang="zh-TW" altLang="en-US"/>
              <a:t>卒業研究中間発表 </a:t>
            </a:r>
            <a:r>
              <a:rPr kumimoji="1" lang="en-US" altLang="zh-TW"/>
              <a:t>2016</a:t>
            </a:r>
            <a:r>
              <a:rPr kumimoji="1" lang="zh-TW" altLang="en-US"/>
              <a:t>年</a:t>
            </a:r>
            <a:r>
              <a:rPr kumimoji="1" lang="en-US" altLang="zh-TW"/>
              <a:t>7</a:t>
            </a:r>
            <a:r>
              <a:rPr kumimoji="1" lang="zh-TW" altLang="en-US"/>
              <a:t>月</a:t>
            </a:r>
            <a:r>
              <a:rPr kumimoji="1" lang="en-US" altLang="zh-TW"/>
              <a:t>xx</a:t>
            </a:r>
            <a:r>
              <a:rPr kumimoji="1" lang="zh-TW" altLang="en-US"/>
              <a:t>日</a:t>
            </a:r>
            <a:endParaRPr kumimoji="1" lang="ja-JP" altLang="en-US"/>
          </a:p>
        </p:txBody>
      </p:sp>
      <p:sp>
        <p:nvSpPr>
          <p:cNvPr id="5" name="スライド番号プレースホルダー 4"/>
          <p:cNvSpPr>
            <a:spLocks noGrp="1"/>
          </p:cNvSpPr>
          <p:nvPr>
            <p:ph type="sldNum" sz="quarter" idx="12"/>
          </p:nvPr>
        </p:nvSpPr>
        <p:spPr/>
        <p:txBody>
          <a:bodyPr/>
          <a:lstStyle/>
          <a:p>
            <a:fld id="{8B45D110-FD8E-48BD-8825-CDFBF9D22CA3}" type="slidenum">
              <a:rPr kumimoji="1" lang="ja-JP" altLang="en-US" smtClean="0"/>
              <a:pPr/>
              <a:t>32</a:t>
            </a:fld>
            <a:endParaRPr kumimoji="1" lang="ja-JP" altLang="en-US"/>
          </a:p>
        </p:txBody>
      </p:sp>
    </p:spTree>
    <p:extLst>
      <p:ext uri="{BB962C8B-B14F-4D97-AF65-F5344CB8AC3E}">
        <p14:creationId xmlns:p14="http://schemas.microsoft.com/office/powerpoint/2010/main" val="23648621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64A45B-5BF5-E820-16D2-55B01FD92511}"/>
              </a:ext>
            </a:extLst>
          </p:cNvPr>
          <p:cNvSpPr>
            <a:spLocks noGrp="1"/>
          </p:cNvSpPr>
          <p:nvPr>
            <p:ph type="title"/>
          </p:nvPr>
        </p:nvSpPr>
        <p:spPr/>
        <p:txBody>
          <a:bodyPr/>
          <a:lstStyle/>
          <a:p>
            <a:r>
              <a:rPr kumimoji="1" lang="ja-JP" altLang="en-US"/>
              <a:t>キーアイデア</a:t>
            </a:r>
          </a:p>
        </p:txBody>
      </p:sp>
      <mc:AlternateContent xmlns:mc="http://schemas.openxmlformats.org/markup-compatibility/2006" xmlns:a14="http://schemas.microsoft.com/office/drawing/2010/main">
        <mc:Choice Requires="a14">
          <p:sp>
            <p:nvSpPr>
              <p:cNvPr id="3" name="テキスト プレースホルダー 2">
                <a:extLst>
                  <a:ext uri="{FF2B5EF4-FFF2-40B4-BE49-F238E27FC236}">
                    <a16:creationId xmlns:a16="http://schemas.microsoft.com/office/drawing/2014/main" id="{253D1D59-90E8-F33A-1E3A-71938B1CDA1E}"/>
                  </a:ext>
                </a:extLst>
              </p:cNvPr>
              <p:cNvSpPr>
                <a:spLocks noGrp="1"/>
              </p:cNvSpPr>
              <p:nvPr>
                <p:ph type="body" idx="1"/>
              </p:nvPr>
            </p:nvSpPr>
            <p:spPr>
              <a:xfrm>
                <a:off x="97160" y="1079863"/>
                <a:ext cx="9046840" cy="5540012"/>
              </a:xfrm>
            </p:spPr>
            <p:txBody>
              <a:bodyPr>
                <a:normAutofit/>
              </a:bodyPr>
              <a:lstStyle/>
              <a:p>
                <a:pPr marL="25400" indent="0">
                  <a:buNone/>
                </a:pPr>
                <a:r>
                  <a:rPr lang="ja-JP" altLang="en-US" sz="2800"/>
                  <a:t>既存手法</a:t>
                </a:r>
                <a:endParaRPr lang="en-US" altLang="ja-JP" sz="2800"/>
              </a:p>
              <a:p>
                <a:pPr marL="25400" indent="0">
                  <a:buNone/>
                </a:pPr>
                <a:r>
                  <a:rPr kumimoji="1" lang="ja-JP" altLang="en-US" sz="3000"/>
                  <a:t>　　　　　　　　　　　　　　　　　　</a:t>
                </a:r>
                <a:endParaRPr kumimoji="1" lang="en-US" altLang="ja-JP"/>
              </a:p>
              <a:p>
                <a:pPr marL="25400" indent="0">
                  <a:buNone/>
                </a:pPr>
                <a:endParaRPr kumimoji="1" lang="en-US" altLang="ja-JP"/>
              </a:p>
              <a:p>
                <a:pPr marL="25400" indent="0">
                  <a:buNone/>
                </a:pPr>
                <a:endParaRPr kumimoji="1" lang="en-US" altLang="ja-JP"/>
              </a:p>
              <a:p>
                <a:pPr marL="25400" indent="0">
                  <a:buNone/>
                </a:pPr>
                <a:r>
                  <a:rPr kumimoji="1" lang="ja-JP" altLang="en-US" sz="3000" b="0"/>
                  <a:t>　　</a:t>
                </a:r>
                <a:endParaRPr kumimoji="1" lang="en-US" altLang="ja-JP" sz="3000" b="0"/>
              </a:p>
              <a:p>
                <a:pPr marL="25400" indent="0">
                  <a:buNone/>
                </a:pPr>
                <a:endParaRPr lang="en-US" altLang="ja-JP" sz="3000"/>
              </a:p>
              <a:p>
                <a:pPr marL="25400" indent="0">
                  <a:buNone/>
                </a:pPr>
                <a:endParaRPr kumimoji="1" lang="en-US" altLang="ja-JP" sz="3000"/>
              </a:p>
              <a:p>
                <a:pPr marL="25400" indent="0">
                  <a:buNone/>
                </a:pPr>
                <a:endParaRPr kumimoji="1" lang="en-US" altLang="ja-JP" sz="3000"/>
              </a:p>
              <a:p>
                <a:pPr marL="25400" indent="0">
                  <a:buNone/>
                </a:pP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𝑡</m:t>
                        </m:r>
                      </m:e>
                      <m:sub>
                        <m:r>
                          <a:rPr kumimoji="1" lang="en-US" altLang="ja-JP" sz="2800" b="0" i="1" smtClean="0">
                            <a:latin typeface="Cambria Math" panose="02040503050406030204" pitchFamily="18" charset="0"/>
                          </a:rPr>
                          <m:t>𝑖</m:t>
                        </m:r>
                      </m:sub>
                    </m:sSub>
                    <m:r>
                      <a:rPr kumimoji="1" lang="ja-JP" altLang="en-US" sz="2800" i="1">
                        <a:latin typeface="Cambria Math" panose="02040503050406030204" pitchFamily="18" charset="0"/>
                      </a:rPr>
                      <m:t>を</m:t>
                    </m:r>
                  </m:oMath>
                </a14:m>
                <a:r>
                  <a:rPr kumimoji="1" lang="ja-JP" altLang="en-US" sz="2800"/>
                  <a:t>変更した利得関数で選択され</a:t>
                </a:r>
                <a:r>
                  <a:rPr lang="ja-JP" altLang="en-US" sz="2800"/>
                  <a:t>るレートが変わる</a:t>
                </a:r>
                <a:endParaRPr kumimoji="1" lang="en-US" altLang="ja-JP" sz="3800"/>
              </a:p>
            </p:txBody>
          </p:sp>
        </mc:Choice>
        <mc:Fallback xmlns="">
          <p:sp>
            <p:nvSpPr>
              <p:cNvPr id="3" name="テキスト プレースホルダー 2">
                <a:extLst>
                  <a:ext uri="{FF2B5EF4-FFF2-40B4-BE49-F238E27FC236}">
                    <a16:creationId xmlns:a16="http://schemas.microsoft.com/office/drawing/2014/main" id="{253D1D59-90E8-F33A-1E3A-71938B1CDA1E}"/>
                  </a:ext>
                </a:extLst>
              </p:cNvPr>
              <p:cNvSpPr>
                <a:spLocks noGrp="1" noRot="1" noChangeAspect="1" noMove="1" noResize="1" noEditPoints="1" noAdjustHandles="1" noChangeArrowheads="1" noChangeShapeType="1" noTextEdit="1"/>
              </p:cNvSpPr>
              <p:nvPr>
                <p:ph type="body" idx="1"/>
              </p:nvPr>
            </p:nvSpPr>
            <p:spPr>
              <a:xfrm>
                <a:off x="97160" y="1079863"/>
                <a:ext cx="9046840" cy="5540012"/>
              </a:xfrm>
              <a:blipFill>
                <a:blip r:embed="rId2"/>
                <a:stretch>
                  <a:fillRect l="-1146" t="-1430" b="-660"/>
                </a:stretch>
              </a:blipFill>
            </p:spPr>
            <p:txBody>
              <a:bodyPr/>
              <a:lstStyle/>
              <a:p>
                <a:r>
                  <a:rPr lang="en-US">
                    <a:noFill/>
                  </a:rPr>
                  <a:t> </a:t>
                </a:r>
              </a:p>
            </p:txBody>
          </p:sp>
        </mc:Fallback>
      </mc:AlternateContent>
      <p:sp>
        <p:nvSpPr>
          <p:cNvPr id="4" name="スライド番号プレースホルダー 3">
            <a:extLst>
              <a:ext uri="{FF2B5EF4-FFF2-40B4-BE49-F238E27FC236}">
                <a16:creationId xmlns:a16="http://schemas.microsoft.com/office/drawing/2014/main" id="{F8123AD6-D54B-965B-375A-26272C6AF5D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altLang="ja-JP" smtClean="0"/>
              <a:t>33</a:t>
            </a:fld>
            <a:endParaRPr lang="ja-JP" altLang="en-US"/>
          </a:p>
        </p:txBody>
      </p:sp>
      <p:sp>
        <p:nvSpPr>
          <p:cNvPr id="5" name="Google Shape;122;p2">
            <a:extLst>
              <a:ext uri="{FF2B5EF4-FFF2-40B4-BE49-F238E27FC236}">
                <a16:creationId xmlns:a16="http://schemas.microsoft.com/office/drawing/2014/main" id="{DB6D35B7-48CD-8006-A899-F5722CA876EC}"/>
              </a:ext>
            </a:extLst>
          </p:cNvPr>
          <p:cNvSpPr txBox="1">
            <a:spLocks noGrp="1"/>
          </p:cNvSpPr>
          <p:nvPr>
            <p:ph type="ftr" idx="11"/>
          </p:nvPr>
        </p:nvSpPr>
        <p:spPr>
          <a:xfrm>
            <a:off x="1700074" y="6489354"/>
            <a:ext cx="575224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zh-TW" altLang="en-US"/>
              <a:t>卒業研究</a:t>
            </a:r>
            <a:r>
              <a:rPr lang="en-US" altLang="zh-TW"/>
              <a:t>1</a:t>
            </a:r>
            <a:r>
              <a:rPr lang="zh-TW" altLang="en-US"/>
              <a:t>中間発表</a:t>
            </a:r>
            <a:r>
              <a:rPr lang="en-US" altLang="zh-TW"/>
              <a:t>AF21014</a:t>
            </a:r>
            <a:r>
              <a:rPr lang="ja-JP" altLang="en-US"/>
              <a:t>菊地悠李</a:t>
            </a:r>
            <a:endParaRPr/>
          </a:p>
        </p:txBody>
      </p:sp>
      <p:sp>
        <p:nvSpPr>
          <p:cNvPr id="6" name="矢印: 下 5">
            <a:extLst>
              <a:ext uri="{FF2B5EF4-FFF2-40B4-BE49-F238E27FC236}">
                <a16:creationId xmlns:a16="http://schemas.microsoft.com/office/drawing/2014/main" id="{D31FA832-9214-6446-E413-B46CF6E1B0D3}"/>
              </a:ext>
            </a:extLst>
          </p:cNvPr>
          <p:cNvSpPr/>
          <p:nvPr/>
        </p:nvSpPr>
        <p:spPr>
          <a:xfrm>
            <a:off x="4552950" y="2645223"/>
            <a:ext cx="661519" cy="50260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a:extLst>
              <a:ext uri="{FF2B5EF4-FFF2-40B4-BE49-F238E27FC236}">
                <a16:creationId xmlns:a16="http://schemas.microsoft.com/office/drawing/2014/main" id="{4EEAEA5A-3FAC-BEE7-5C48-6A59E26C303B}"/>
              </a:ext>
            </a:extLst>
          </p:cNvPr>
          <p:cNvPicPr>
            <a:picLocks noChangeAspect="1"/>
          </p:cNvPicPr>
          <p:nvPr/>
        </p:nvPicPr>
        <p:blipFill>
          <a:blip r:embed="rId3"/>
          <a:stretch>
            <a:fillRect/>
          </a:stretch>
        </p:blipFill>
        <p:spPr>
          <a:xfrm>
            <a:off x="1902506" y="1079863"/>
            <a:ext cx="5893461" cy="1565360"/>
          </a:xfrm>
          <a:prstGeom prst="rect">
            <a:avLst/>
          </a:prstGeom>
        </p:spPr>
      </p:pic>
      <p:pic>
        <p:nvPicPr>
          <p:cNvPr id="12" name="図 11">
            <a:extLst>
              <a:ext uri="{FF2B5EF4-FFF2-40B4-BE49-F238E27FC236}">
                <a16:creationId xmlns:a16="http://schemas.microsoft.com/office/drawing/2014/main" id="{EDFC4A67-B9B3-7904-E772-A4D6D7C3C010}"/>
              </a:ext>
            </a:extLst>
          </p:cNvPr>
          <p:cNvPicPr>
            <a:picLocks noChangeAspect="1"/>
          </p:cNvPicPr>
          <p:nvPr/>
        </p:nvPicPr>
        <p:blipFill>
          <a:blip r:embed="rId4"/>
          <a:stretch>
            <a:fillRect/>
          </a:stretch>
        </p:blipFill>
        <p:spPr>
          <a:xfrm>
            <a:off x="1902506" y="3092703"/>
            <a:ext cx="5962405" cy="2548349"/>
          </a:xfrm>
          <a:prstGeom prst="rect">
            <a:avLst/>
          </a:prstGeom>
        </p:spPr>
      </p:pic>
    </p:spTree>
    <p:extLst>
      <p:ext uri="{BB962C8B-B14F-4D97-AF65-F5344CB8AC3E}">
        <p14:creationId xmlns:p14="http://schemas.microsoft.com/office/powerpoint/2010/main" val="1787375064"/>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CEEB2D-4A99-2DC1-9ABB-D038EFFCB8D4}"/>
              </a:ext>
            </a:extLst>
          </p:cNvPr>
          <p:cNvSpPr>
            <a:spLocks noGrp="1"/>
          </p:cNvSpPr>
          <p:nvPr>
            <p:ph type="title"/>
          </p:nvPr>
        </p:nvSpPr>
        <p:spPr/>
        <p:txBody>
          <a:bodyPr/>
          <a:lstStyle/>
          <a:p>
            <a:r>
              <a:rPr lang="ja-JP" altLang="ja-JP"/>
              <a:t>今後の課題</a:t>
            </a:r>
            <a:endParaRPr kumimoji="1" lang="ja-JP" altLang="en-US"/>
          </a:p>
        </p:txBody>
      </p:sp>
      <p:sp>
        <p:nvSpPr>
          <p:cNvPr id="3" name="テキスト プレースホルダー 2">
            <a:extLst>
              <a:ext uri="{FF2B5EF4-FFF2-40B4-BE49-F238E27FC236}">
                <a16:creationId xmlns:a16="http://schemas.microsoft.com/office/drawing/2014/main" id="{A24BEAD2-803F-BAAC-F88A-60D878A3DD30}"/>
              </a:ext>
            </a:extLst>
          </p:cNvPr>
          <p:cNvSpPr>
            <a:spLocks noGrp="1"/>
          </p:cNvSpPr>
          <p:nvPr>
            <p:ph type="body" idx="1"/>
          </p:nvPr>
        </p:nvSpPr>
        <p:spPr>
          <a:xfrm>
            <a:off x="182880" y="5715246"/>
            <a:ext cx="8863960" cy="774107"/>
          </a:xfrm>
        </p:spPr>
        <p:txBody>
          <a:bodyPr>
            <a:normAutofit fontScale="92500"/>
          </a:bodyPr>
          <a:lstStyle/>
          <a:p>
            <a:pPr marL="25400" indent="0">
              <a:buNone/>
            </a:pPr>
            <a:r>
              <a:rPr kumimoji="1" lang="en-US" altLang="ja-JP" sz="3600"/>
              <a:t>4 </a:t>
            </a:r>
            <a:r>
              <a:rPr kumimoji="1" lang="ja-JP" altLang="en-US" sz="3600"/>
              <a:t>　</a:t>
            </a:r>
            <a:r>
              <a:rPr kumimoji="1" lang="en-US" altLang="ja-JP" sz="3600"/>
              <a:t>5</a:t>
            </a:r>
            <a:r>
              <a:rPr kumimoji="1" lang="ja-JP" altLang="en-US" sz="3600"/>
              <a:t>　</a:t>
            </a:r>
            <a:r>
              <a:rPr kumimoji="1" lang="en-US" altLang="ja-JP" sz="3600"/>
              <a:t>6</a:t>
            </a:r>
            <a:r>
              <a:rPr kumimoji="1" lang="ja-JP" altLang="en-US" sz="3600"/>
              <a:t>　</a:t>
            </a:r>
            <a:r>
              <a:rPr kumimoji="1" lang="en-US" altLang="ja-JP" sz="3600"/>
              <a:t>7</a:t>
            </a:r>
            <a:r>
              <a:rPr kumimoji="1" lang="ja-JP" altLang="en-US" sz="3600"/>
              <a:t>　</a:t>
            </a:r>
            <a:r>
              <a:rPr kumimoji="1" lang="en-US" altLang="ja-JP" sz="3600"/>
              <a:t>8</a:t>
            </a:r>
            <a:r>
              <a:rPr kumimoji="1" lang="ja-JP" altLang="en-US" sz="3600"/>
              <a:t>　</a:t>
            </a:r>
            <a:r>
              <a:rPr kumimoji="1" lang="en-US" altLang="ja-JP" sz="3600"/>
              <a:t>9</a:t>
            </a:r>
            <a:r>
              <a:rPr kumimoji="1" lang="ja-JP" altLang="en-US" sz="3600"/>
              <a:t>　</a:t>
            </a:r>
            <a:r>
              <a:rPr kumimoji="1" lang="en-US" altLang="ja-JP" sz="3600"/>
              <a:t>10</a:t>
            </a:r>
            <a:r>
              <a:rPr kumimoji="1" lang="ja-JP" altLang="en-US" sz="3600"/>
              <a:t>　</a:t>
            </a:r>
            <a:r>
              <a:rPr kumimoji="1" lang="en-US" altLang="ja-JP" sz="3600"/>
              <a:t>11</a:t>
            </a:r>
            <a:r>
              <a:rPr kumimoji="1" lang="ja-JP" altLang="en-US" sz="3600"/>
              <a:t>　</a:t>
            </a:r>
            <a:r>
              <a:rPr kumimoji="1" lang="en-US" altLang="ja-JP" sz="3600"/>
              <a:t>12</a:t>
            </a:r>
            <a:r>
              <a:rPr kumimoji="1" lang="ja-JP" altLang="en-US" sz="3600"/>
              <a:t>　</a:t>
            </a:r>
            <a:r>
              <a:rPr kumimoji="1" lang="en-US" altLang="ja-JP" sz="3600"/>
              <a:t>1</a:t>
            </a:r>
            <a:r>
              <a:rPr kumimoji="1" lang="ja-JP" altLang="en-US" sz="3600"/>
              <a:t>　</a:t>
            </a:r>
            <a:r>
              <a:rPr kumimoji="1" lang="en-US" altLang="ja-JP" sz="3600"/>
              <a:t>2  (</a:t>
            </a:r>
            <a:r>
              <a:rPr kumimoji="1" lang="ja-JP" altLang="en-US" sz="3600"/>
              <a:t>月</a:t>
            </a:r>
            <a:r>
              <a:rPr kumimoji="1" lang="en-US" altLang="ja-JP" sz="3600"/>
              <a:t>)</a:t>
            </a:r>
          </a:p>
          <a:p>
            <a:pPr marL="25400" indent="0">
              <a:buNone/>
            </a:pPr>
            <a:endParaRPr kumimoji="1" lang="ja-JP" altLang="en-US"/>
          </a:p>
        </p:txBody>
      </p:sp>
      <p:sp>
        <p:nvSpPr>
          <p:cNvPr id="4" name="スライド番号プレースホルダー 3">
            <a:extLst>
              <a:ext uri="{FF2B5EF4-FFF2-40B4-BE49-F238E27FC236}">
                <a16:creationId xmlns:a16="http://schemas.microsoft.com/office/drawing/2014/main" id="{FAFB1CB3-61C2-C4C8-87E1-8A591FA8222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altLang="ja-JP" smtClean="0"/>
              <a:t>34</a:t>
            </a:fld>
            <a:endParaRPr lang="ja-JP" altLang="en-US"/>
          </a:p>
        </p:txBody>
      </p:sp>
      <p:sp>
        <p:nvSpPr>
          <p:cNvPr id="5" name="Google Shape;122;p2">
            <a:extLst>
              <a:ext uri="{FF2B5EF4-FFF2-40B4-BE49-F238E27FC236}">
                <a16:creationId xmlns:a16="http://schemas.microsoft.com/office/drawing/2014/main" id="{60890017-7DDF-0798-081E-E9BBDF23FB4F}"/>
              </a:ext>
            </a:extLst>
          </p:cNvPr>
          <p:cNvSpPr txBox="1">
            <a:spLocks noGrp="1"/>
          </p:cNvSpPr>
          <p:nvPr>
            <p:ph type="ftr" idx="11"/>
          </p:nvPr>
        </p:nvSpPr>
        <p:spPr>
          <a:xfrm>
            <a:off x="1700074" y="6489354"/>
            <a:ext cx="575224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zh-TW" altLang="en-US"/>
              <a:t>卒業研究</a:t>
            </a:r>
            <a:r>
              <a:rPr lang="en-US" altLang="zh-TW"/>
              <a:t>1</a:t>
            </a:r>
            <a:r>
              <a:rPr lang="zh-TW" altLang="en-US"/>
              <a:t>中間発表</a:t>
            </a:r>
            <a:r>
              <a:rPr lang="en-US" altLang="zh-TW"/>
              <a:t>AF21014</a:t>
            </a:r>
            <a:r>
              <a:rPr lang="ja-JP" altLang="en-US"/>
              <a:t>菊地悠李</a:t>
            </a:r>
            <a:endParaRPr/>
          </a:p>
        </p:txBody>
      </p:sp>
      <p:sp>
        <p:nvSpPr>
          <p:cNvPr id="9" name="矢印: 右 8">
            <a:extLst>
              <a:ext uri="{FF2B5EF4-FFF2-40B4-BE49-F238E27FC236}">
                <a16:creationId xmlns:a16="http://schemas.microsoft.com/office/drawing/2014/main" id="{681A0FE2-7154-35DB-D424-66A55228B2DF}"/>
              </a:ext>
            </a:extLst>
          </p:cNvPr>
          <p:cNvSpPr/>
          <p:nvPr/>
        </p:nvSpPr>
        <p:spPr>
          <a:xfrm>
            <a:off x="182880" y="5105646"/>
            <a:ext cx="8863960" cy="609600"/>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左右 9">
            <a:extLst>
              <a:ext uri="{FF2B5EF4-FFF2-40B4-BE49-F238E27FC236}">
                <a16:creationId xmlns:a16="http://schemas.microsoft.com/office/drawing/2014/main" id="{DF121A61-CCF1-290A-5FCD-BBDDDAE335D4}"/>
              </a:ext>
            </a:extLst>
          </p:cNvPr>
          <p:cNvSpPr/>
          <p:nvPr/>
        </p:nvSpPr>
        <p:spPr>
          <a:xfrm>
            <a:off x="5851239" y="687978"/>
            <a:ext cx="2552531" cy="1385640"/>
          </a:xfrm>
          <a:prstGeom prst="lef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左右 10">
            <a:extLst>
              <a:ext uri="{FF2B5EF4-FFF2-40B4-BE49-F238E27FC236}">
                <a16:creationId xmlns:a16="http://schemas.microsoft.com/office/drawing/2014/main" id="{8DAE22E0-4A81-25BF-B317-8EE92AA4952C}"/>
              </a:ext>
            </a:extLst>
          </p:cNvPr>
          <p:cNvSpPr/>
          <p:nvPr/>
        </p:nvSpPr>
        <p:spPr>
          <a:xfrm>
            <a:off x="2391654" y="2962384"/>
            <a:ext cx="3280724" cy="1674587"/>
          </a:xfrm>
          <a:prstGeom prst="leftRightArrow">
            <a:avLst>
              <a:gd name="adj1" fmla="val 55200"/>
              <a:gd name="adj2"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左右 11">
            <a:extLst>
              <a:ext uri="{FF2B5EF4-FFF2-40B4-BE49-F238E27FC236}">
                <a16:creationId xmlns:a16="http://schemas.microsoft.com/office/drawing/2014/main" id="{59739D58-A006-581F-065C-BD3EC440682F}"/>
              </a:ext>
            </a:extLst>
          </p:cNvPr>
          <p:cNvSpPr/>
          <p:nvPr/>
        </p:nvSpPr>
        <p:spPr>
          <a:xfrm>
            <a:off x="3292762" y="1401993"/>
            <a:ext cx="3191229" cy="1556493"/>
          </a:xfrm>
          <a:prstGeom prst="leftRightArrow">
            <a:avLst>
              <a:gd name="adj1" fmla="val 57833"/>
              <a:gd name="adj2"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左右 12">
            <a:extLst>
              <a:ext uri="{FF2B5EF4-FFF2-40B4-BE49-F238E27FC236}">
                <a16:creationId xmlns:a16="http://schemas.microsoft.com/office/drawing/2014/main" id="{9735752E-3823-AB7C-F083-CDDA5918D012}"/>
              </a:ext>
            </a:extLst>
          </p:cNvPr>
          <p:cNvSpPr/>
          <p:nvPr/>
        </p:nvSpPr>
        <p:spPr>
          <a:xfrm>
            <a:off x="18336" y="3831771"/>
            <a:ext cx="2872910" cy="1413365"/>
          </a:xfrm>
          <a:prstGeom prst="lef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6743422-E0ED-5436-515F-B50BD98E7D7C}"/>
              </a:ext>
            </a:extLst>
          </p:cNvPr>
          <p:cNvSpPr txBox="1"/>
          <p:nvPr/>
        </p:nvSpPr>
        <p:spPr>
          <a:xfrm>
            <a:off x="715255" y="4219652"/>
            <a:ext cx="1676399" cy="646331"/>
          </a:xfrm>
          <a:prstGeom prst="rect">
            <a:avLst/>
          </a:prstGeom>
          <a:noFill/>
        </p:spPr>
        <p:txBody>
          <a:bodyPr wrap="square" rtlCol="0">
            <a:spAutoFit/>
          </a:bodyPr>
          <a:lstStyle/>
          <a:p>
            <a:r>
              <a:rPr kumimoji="1" lang="ja-JP" altLang="en-US" sz="1800"/>
              <a:t>既存手法の再現と理解</a:t>
            </a:r>
          </a:p>
        </p:txBody>
      </p:sp>
      <p:sp>
        <p:nvSpPr>
          <p:cNvPr id="17" name="テキスト ボックス 16">
            <a:extLst>
              <a:ext uri="{FF2B5EF4-FFF2-40B4-BE49-F238E27FC236}">
                <a16:creationId xmlns:a16="http://schemas.microsoft.com/office/drawing/2014/main" id="{F3EFA050-0E05-A810-4E11-A4AFA918E4D0}"/>
              </a:ext>
            </a:extLst>
          </p:cNvPr>
          <p:cNvSpPr txBox="1"/>
          <p:nvPr/>
        </p:nvSpPr>
        <p:spPr>
          <a:xfrm>
            <a:off x="3088573" y="3334784"/>
            <a:ext cx="2049951" cy="923330"/>
          </a:xfrm>
          <a:prstGeom prst="rect">
            <a:avLst/>
          </a:prstGeom>
          <a:noFill/>
        </p:spPr>
        <p:txBody>
          <a:bodyPr wrap="square" rtlCol="0">
            <a:spAutoFit/>
          </a:bodyPr>
          <a:lstStyle/>
          <a:p>
            <a:r>
              <a:rPr kumimoji="1" lang="en-US" altLang="ja-JP" sz="1800"/>
              <a:t>α</a:t>
            </a:r>
            <a:r>
              <a:rPr kumimoji="1" lang="ja-JP" altLang="en-US" sz="1800"/>
              <a:t>と</a:t>
            </a:r>
            <a:r>
              <a:rPr kumimoji="1" lang="en-US" altLang="ja-JP" sz="1800"/>
              <a:t>β</a:t>
            </a:r>
            <a:r>
              <a:rPr kumimoji="1" lang="ja-JP" altLang="en-US" sz="1800"/>
              <a:t>のパラメータチューニング法を調査</a:t>
            </a:r>
          </a:p>
        </p:txBody>
      </p:sp>
      <p:sp>
        <p:nvSpPr>
          <p:cNvPr id="18" name="テキスト ボックス 17">
            <a:extLst>
              <a:ext uri="{FF2B5EF4-FFF2-40B4-BE49-F238E27FC236}">
                <a16:creationId xmlns:a16="http://schemas.microsoft.com/office/drawing/2014/main" id="{B4E54608-1793-2BBB-158D-97EC5E2AC97F}"/>
              </a:ext>
            </a:extLst>
          </p:cNvPr>
          <p:cNvSpPr txBox="1"/>
          <p:nvPr/>
        </p:nvSpPr>
        <p:spPr>
          <a:xfrm>
            <a:off x="4107758" y="1699499"/>
            <a:ext cx="1791101" cy="923330"/>
          </a:xfrm>
          <a:prstGeom prst="rect">
            <a:avLst/>
          </a:prstGeom>
          <a:noFill/>
        </p:spPr>
        <p:txBody>
          <a:bodyPr wrap="square" rtlCol="0">
            <a:spAutoFit/>
          </a:bodyPr>
          <a:lstStyle/>
          <a:p>
            <a:r>
              <a:rPr kumimoji="1" lang="ja-JP" altLang="en-US" sz="1800"/>
              <a:t>チューニングした値による</a:t>
            </a:r>
            <a:r>
              <a:rPr kumimoji="1" lang="en-US" altLang="ja-JP" sz="1800" err="1"/>
              <a:t>ti</a:t>
            </a:r>
            <a:r>
              <a:rPr kumimoji="1" lang="ja-JP" altLang="en-US" sz="1800"/>
              <a:t>で</a:t>
            </a:r>
            <a:r>
              <a:rPr kumimoji="1" lang="en-US" altLang="ja-JP" sz="1800" err="1"/>
              <a:t>QoE</a:t>
            </a:r>
            <a:r>
              <a:rPr kumimoji="1" lang="ja-JP" altLang="en-US" sz="1800"/>
              <a:t>解析</a:t>
            </a:r>
          </a:p>
        </p:txBody>
      </p:sp>
      <p:sp>
        <p:nvSpPr>
          <p:cNvPr id="19" name="テキスト ボックス 18">
            <a:extLst>
              <a:ext uri="{FF2B5EF4-FFF2-40B4-BE49-F238E27FC236}">
                <a16:creationId xmlns:a16="http://schemas.microsoft.com/office/drawing/2014/main" id="{67342B4E-3735-5877-64A6-C8E0E4036C8C}"/>
              </a:ext>
            </a:extLst>
          </p:cNvPr>
          <p:cNvSpPr txBox="1"/>
          <p:nvPr/>
        </p:nvSpPr>
        <p:spPr>
          <a:xfrm>
            <a:off x="6585444" y="1147339"/>
            <a:ext cx="1280160" cy="369332"/>
          </a:xfrm>
          <a:prstGeom prst="rect">
            <a:avLst/>
          </a:prstGeom>
          <a:noFill/>
        </p:spPr>
        <p:txBody>
          <a:bodyPr wrap="square" rtlCol="0">
            <a:spAutoFit/>
          </a:bodyPr>
          <a:lstStyle/>
          <a:p>
            <a:r>
              <a:rPr kumimoji="1" lang="ja-JP" altLang="en-US" sz="1800"/>
              <a:t>論文作成</a:t>
            </a:r>
          </a:p>
        </p:txBody>
      </p:sp>
    </p:spTree>
    <p:extLst>
      <p:ext uri="{BB962C8B-B14F-4D97-AF65-F5344CB8AC3E}">
        <p14:creationId xmlns:p14="http://schemas.microsoft.com/office/powerpoint/2010/main" val="411799795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既存研究の問題点</a:t>
            </a:r>
          </a:p>
        </p:txBody>
      </p:sp>
      <p:sp>
        <p:nvSpPr>
          <p:cNvPr id="3" name="コンテンツ プレースホルダー 2"/>
          <p:cNvSpPr>
            <a:spLocks noGrp="1"/>
          </p:cNvSpPr>
          <p:nvPr>
            <p:ph idx="1"/>
          </p:nvPr>
        </p:nvSpPr>
        <p:spPr>
          <a:xfrm>
            <a:off x="470263" y="1045029"/>
            <a:ext cx="8576577" cy="5444325"/>
          </a:xfrm>
        </p:spPr>
        <p:txBody>
          <a:bodyPr/>
          <a:lstStyle/>
          <a:p>
            <a:r>
              <a:rPr kumimoji="1" lang="en-US" altLang="ja-JP" err="1"/>
              <a:t>QoE</a:t>
            </a:r>
            <a:r>
              <a:rPr kumimoji="1" lang="ja-JP" altLang="en-US"/>
              <a:t>を評価軸にユーザの好みを考慮したレート制御法</a:t>
            </a:r>
            <a:endParaRPr kumimoji="1" lang="en-US" altLang="ja-JP"/>
          </a:p>
          <a:p>
            <a:endParaRPr lang="en-US" altLang="ja-JP"/>
          </a:p>
          <a:p>
            <a:endParaRPr kumimoji="1" lang="en-US" altLang="ja-JP" sz="2800"/>
          </a:p>
          <a:p>
            <a:endParaRPr lang="en-US" altLang="ja-JP" sz="2800"/>
          </a:p>
          <a:p>
            <a:endParaRPr kumimoji="1" lang="en-US" altLang="ja-JP" sz="2800"/>
          </a:p>
          <a:p>
            <a:endParaRPr lang="en-US" altLang="ja-JP" sz="2800"/>
          </a:p>
          <a:p>
            <a:pPr marL="0" indent="0">
              <a:buNone/>
            </a:pPr>
            <a:r>
              <a:rPr kumimoji="1" lang="ja-JP" altLang="en-US" sz="2800"/>
              <a:t>　　</a:t>
            </a:r>
            <a:r>
              <a:rPr lang="ja-JP" altLang="en-US" sz="2800"/>
              <a:t>最適</a:t>
            </a:r>
            <a:r>
              <a:rPr kumimoji="1" lang="ja-JP" altLang="en-US" sz="2800"/>
              <a:t>なレート選択ができていない</a:t>
            </a:r>
            <a:endParaRPr kumimoji="1" lang="en-US" altLang="ja-JP" sz="2800"/>
          </a:p>
        </p:txBody>
      </p:sp>
      <p:sp>
        <p:nvSpPr>
          <p:cNvPr id="5" name="フッター プレースホルダー 4"/>
          <p:cNvSpPr>
            <a:spLocks noGrp="1"/>
          </p:cNvSpPr>
          <p:nvPr>
            <p:ph type="ftr" sz="quarter" idx="11"/>
          </p:nvPr>
        </p:nvSpPr>
        <p:spPr/>
        <p:txBody>
          <a:bodyPr/>
          <a:lstStyle/>
          <a:p>
            <a:pPr marL="0" lvl="0" indent="0" algn="ctr" rtl="0">
              <a:spcBef>
                <a:spcPts val="0"/>
              </a:spcBef>
              <a:spcAft>
                <a:spcPts val="0"/>
              </a:spcAft>
              <a:buNone/>
            </a:pPr>
            <a:r>
              <a:rPr lang="zh-TW" altLang="en-US"/>
              <a:t>卒業研究</a:t>
            </a:r>
            <a:r>
              <a:rPr lang="en-US" altLang="zh-TW"/>
              <a:t>1</a:t>
            </a:r>
            <a:r>
              <a:rPr lang="zh-TW" altLang="en-US"/>
              <a:t>中間発表</a:t>
            </a:r>
            <a:r>
              <a:rPr lang="en-US" altLang="zh-TW"/>
              <a:t>AF21014</a:t>
            </a:r>
            <a:r>
              <a:rPr lang="zh-TW" altLang="en-US"/>
              <a:t>菊地悠李</a:t>
            </a:r>
          </a:p>
        </p:txBody>
      </p:sp>
      <p:sp>
        <p:nvSpPr>
          <p:cNvPr id="6" name="正方形/長方形 5"/>
          <p:cNvSpPr/>
          <p:nvPr/>
        </p:nvSpPr>
        <p:spPr>
          <a:xfrm>
            <a:off x="1115616" y="4220168"/>
            <a:ext cx="7128792" cy="676383"/>
          </a:xfrm>
          <a:prstGeom prst="rect">
            <a:avLst/>
          </a:prstGeom>
          <a:solidFill>
            <a:schemeClr val="accent1"/>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3200">
                <a:solidFill>
                  <a:schemeClr val="bg1"/>
                </a:solidFill>
              </a:rPr>
              <a:t>ユーザの特性を考慮しきれていない</a:t>
            </a:r>
          </a:p>
        </p:txBody>
      </p:sp>
      <p:sp>
        <p:nvSpPr>
          <p:cNvPr id="4" name="スライド番号プレースホルダー 3"/>
          <p:cNvSpPr>
            <a:spLocks noGrp="1"/>
          </p:cNvSpPr>
          <p:nvPr>
            <p:ph type="sldNum" sz="quarter" idx="12"/>
          </p:nvPr>
        </p:nvSpPr>
        <p:spPr/>
        <p:txBody>
          <a:bodyPr/>
          <a:lstStyle/>
          <a:p>
            <a:fld id="{8B45D110-FD8E-48BD-8825-CDFBF9D22CA3}" type="slidenum">
              <a:rPr kumimoji="1" lang="ja-JP" altLang="en-US" smtClean="0"/>
              <a:pPr/>
              <a:t>35</a:t>
            </a:fld>
            <a:endParaRPr kumimoji="1" lang="ja-JP" altLang="en-US"/>
          </a:p>
        </p:txBody>
      </p:sp>
      <p:pic>
        <p:nvPicPr>
          <p:cNvPr id="7" name="図 6" descr="グラフィカル ユーザー インターフェイス, ダイアグラム&#10;&#10;自動的に生成された説明">
            <a:extLst>
              <a:ext uri="{FF2B5EF4-FFF2-40B4-BE49-F238E27FC236}">
                <a16:creationId xmlns:a16="http://schemas.microsoft.com/office/drawing/2014/main" id="{2AA38532-3DE0-8A6D-0691-48ADECC26B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2442" y="2116988"/>
            <a:ext cx="3795099" cy="2028040"/>
          </a:xfrm>
          <a:prstGeom prst="rect">
            <a:avLst/>
          </a:prstGeom>
        </p:spPr>
      </p:pic>
      <p:sp>
        <p:nvSpPr>
          <p:cNvPr id="8" name="矢印: 右 7">
            <a:extLst>
              <a:ext uri="{FF2B5EF4-FFF2-40B4-BE49-F238E27FC236}">
                <a16:creationId xmlns:a16="http://schemas.microsoft.com/office/drawing/2014/main" id="{CF45D049-2CDB-4509-1813-35DFEFF37770}"/>
              </a:ext>
            </a:extLst>
          </p:cNvPr>
          <p:cNvSpPr/>
          <p:nvPr/>
        </p:nvSpPr>
        <p:spPr>
          <a:xfrm>
            <a:off x="137339" y="5048691"/>
            <a:ext cx="827314" cy="528155"/>
          </a:xfrm>
          <a:prstGeom prst="right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9" name="正方形/長方形 8">
            <a:extLst>
              <a:ext uri="{FF2B5EF4-FFF2-40B4-BE49-F238E27FC236}">
                <a16:creationId xmlns:a16="http://schemas.microsoft.com/office/drawing/2014/main" id="{258924AB-6E8D-405D-23D5-B753F04F7BEC}"/>
              </a:ext>
            </a:extLst>
          </p:cNvPr>
          <p:cNvSpPr/>
          <p:nvPr/>
        </p:nvSpPr>
        <p:spPr>
          <a:xfrm>
            <a:off x="802179" y="5812971"/>
            <a:ext cx="7666133" cy="676383"/>
          </a:xfrm>
          <a:prstGeom prst="rect">
            <a:avLst/>
          </a:prstGeom>
          <a:solidFill>
            <a:schemeClr val="accent3">
              <a:lumMod val="75000"/>
            </a:schemeClr>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800">
                <a:solidFill>
                  <a:schemeClr val="bg1"/>
                </a:solidFill>
              </a:rPr>
              <a:t>より細かいユーザの特性を考慮する必要</a:t>
            </a:r>
          </a:p>
        </p:txBody>
      </p:sp>
      <p:sp>
        <p:nvSpPr>
          <p:cNvPr id="10" name="吹き出し: 角を丸めた四角形 9">
            <a:extLst>
              <a:ext uri="{FF2B5EF4-FFF2-40B4-BE49-F238E27FC236}">
                <a16:creationId xmlns:a16="http://schemas.microsoft.com/office/drawing/2014/main" id="{CC6473EF-4AC7-94AD-A9BD-FC068B22AD52}"/>
              </a:ext>
            </a:extLst>
          </p:cNvPr>
          <p:cNvSpPr/>
          <p:nvPr/>
        </p:nvSpPr>
        <p:spPr>
          <a:xfrm rot="5400000">
            <a:off x="6076549" y="1677197"/>
            <a:ext cx="1143002" cy="2069590"/>
          </a:xfrm>
          <a:prstGeom prst="wedgeRoundRectCallout">
            <a:avLst>
              <a:gd name="adj1" fmla="val -17592"/>
              <a:gd name="adj2" fmla="val 65703"/>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vert="vert270" rtlCol="0" anchor="ctr"/>
          <a:lstStyle/>
          <a:p>
            <a:pPr algn="ctr"/>
            <a:r>
              <a:rPr kumimoji="1" lang="ja-JP" altLang="en-US" sz="2400">
                <a:solidFill>
                  <a:schemeClr val="accent1"/>
                </a:solidFill>
              </a:rPr>
              <a:t>ユーザの特性は様々</a:t>
            </a:r>
          </a:p>
        </p:txBody>
      </p:sp>
      <p:sp>
        <p:nvSpPr>
          <p:cNvPr id="11" name="テキスト ボックス 10">
            <a:extLst>
              <a:ext uri="{FF2B5EF4-FFF2-40B4-BE49-F238E27FC236}">
                <a16:creationId xmlns:a16="http://schemas.microsoft.com/office/drawing/2014/main" id="{D5E9CA61-8B04-6FF8-9414-ED2B3609EEA3}"/>
              </a:ext>
            </a:extLst>
          </p:cNvPr>
          <p:cNvSpPr txBox="1"/>
          <p:nvPr/>
        </p:nvSpPr>
        <p:spPr>
          <a:xfrm>
            <a:off x="5232880" y="3670377"/>
            <a:ext cx="3455665" cy="369332"/>
          </a:xfrm>
          <a:prstGeom prst="rect">
            <a:avLst/>
          </a:prstGeom>
          <a:noFill/>
        </p:spPr>
        <p:txBody>
          <a:bodyPr wrap="square" rtlCol="0">
            <a:spAutoFit/>
          </a:bodyPr>
          <a:lstStyle/>
          <a:p>
            <a:r>
              <a:rPr kumimoji="1" lang="en-US" altLang="ja-JP">
                <a:solidFill>
                  <a:schemeClr val="tx1">
                    <a:lumMod val="60000"/>
                    <a:lumOff val="40000"/>
                  </a:schemeClr>
                </a:solidFill>
              </a:rPr>
              <a:t>[N. </a:t>
            </a:r>
            <a:r>
              <a:rPr kumimoji="1" lang="en-US" altLang="ja-JP" err="1">
                <a:solidFill>
                  <a:schemeClr val="tx1">
                    <a:lumMod val="60000"/>
                    <a:lumOff val="40000"/>
                  </a:schemeClr>
                </a:solidFill>
              </a:rPr>
              <a:t>Barman+,IEEE</a:t>
            </a:r>
            <a:r>
              <a:rPr kumimoji="1" lang="en-US" altLang="ja-JP">
                <a:solidFill>
                  <a:schemeClr val="tx1">
                    <a:lumMod val="60000"/>
                    <a:lumOff val="40000"/>
                  </a:schemeClr>
                </a:solidFill>
              </a:rPr>
              <a:t> Access. , 2019]</a:t>
            </a:r>
            <a:endParaRPr kumimoji="1" lang="ja-JP" altLang="en-US">
              <a:solidFill>
                <a:schemeClr val="tx1">
                  <a:lumMod val="60000"/>
                  <a:lumOff val="40000"/>
                </a:schemeClr>
              </a:solidFill>
            </a:endParaRPr>
          </a:p>
        </p:txBody>
      </p:sp>
    </p:spTree>
    <p:extLst>
      <p:ext uri="{BB962C8B-B14F-4D97-AF65-F5344CB8AC3E}">
        <p14:creationId xmlns:p14="http://schemas.microsoft.com/office/powerpoint/2010/main" val="271088545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15616" y="61161"/>
            <a:ext cx="8028384" cy="1143000"/>
          </a:xfrm>
        </p:spPr>
        <p:txBody>
          <a:bodyPr/>
          <a:lstStyle/>
          <a:p>
            <a:r>
              <a:rPr lang="ja-JP" altLang="en-US"/>
              <a:t>提案手法</a:t>
            </a:r>
            <a:endParaRPr kumimoji="1" lang="ja-JP" altLang="en-US"/>
          </a:p>
        </p:txBody>
      </p:sp>
      <p:sp>
        <p:nvSpPr>
          <p:cNvPr id="4" name="フッター プレースホルダー 3"/>
          <p:cNvSpPr>
            <a:spLocks noGrp="1"/>
          </p:cNvSpPr>
          <p:nvPr>
            <p:ph type="ftr" sz="quarter" idx="11"/>
          </p:nvPr>
        </p:nvSpPr>
        <p:spPr/>
        <p:txBody>
          <a:bodyPr/>
          <a:lstStyle/>
          <a:p>
            <a:pPr marL="0" lvl="0" indent="0" algn="ctr" rtl="0">
              <a:spcBef>
                <a:spcPts val="0"/>
              </a:spcBef>
              <a:spcAft>
                <a:spcPts val="0"/>
              </a:spcAft>
              <a:buNone/>
            </a:pPr>
            <a:r>
              <a:rPr lang="zh-TW" altLang="en-US"/>
              <a:t>卒業研究</a:t>
            </a:r>
            <a:r>
              <a:rPr lang="en-US" altLang="zh-TW"/>
              <a:t>1</a:t>
            </a:r>
            <a:r>
              <a:rPr lang="zh-TW" altLang="en-US"/>
              <a:t>中間発表</a:t>
            </a:r>
            <a:r>
              <a:rPr lang="en-US" altLang="zh-TW"/>
              <a:t>AF21014</a:t>
            </a:r>
            <a:r>
              <a:rPr lang="zh-TW" altLang="en-US"/>
              <a:t>菊地悠李</a:t>
            </a:r>
          </a:p>
        </p:txBody>
      </p:sp>
      <p:sp>
        <p:nvSpPr>
          <p:cNvPr id="5" name="スライド番号プレースホルダー 4"/>
          <p:cNvSpPr>
            <a:spLocks noGrp="1"/>
          </p:cNvSpPr>
          <p:nvPr>
            <p:ph type="sldNum" sz="quarter" idx="12"/>
          </p:nvPr>
        </p:nvSpPr>
        <p:spPr/>
        <p:txBody>
          <a:bodyPr/>
          <a:lstStyle/>
          <a:p>
            <a:fld id="{8B45D110-FD8E-48BD-8825-CDFBF9D22CA3}" type="slidenum">
              <a:rPr kumimoji="1" lang="ja-JP" altLang="en-US" smtClean="0"/>
              <a:pPr/>
              <a:t>36</a:t>
            </a:fld>
            <a:endParaRPr kumimoji="1" lang="ja-JP" altLang="en-US"/>
          </a:p>
        </p:txBody>
      </p:sp>
      <p:sp>
        <p:nvSpPr>
          <p:cNvPr id="14" name="コンテンツ プレースホルダー 13">
            <a:extLst>
              <a:ext uri="{FF2B5EF4-FFF2-40B4-BE49-F238E27FC236}">
                <a16:creationId xmlns:a16="http://schemas.microsoft.com/office/drawing/2014/main" id="{A62882EF-AA2C-1701-2578-D70EE6F37566}"/>
              </a:ext>
            </a:extLst>
          </p:cNvPr>
          <p:cNvSpPr>
            <a:spLocks noGrp="1"/>
          </p:cNvSpPr>
          <p:nvPr>
            <p:ph idx="1"/>
          </p:nvPr>
        </p:nvSpPr>
        <p:spPr>
          <a:xfrm>
            <a:off x="97160" y="1112363"/>
            <a:ext cx="8949680" cy="5391723"/>
          </a:xfrm>
        </p:spPr>
        <p:txBody>
          <a:bodyPr/>
          <a:lstStyle/>
          <a:p>
            <a:pPr marL="0" indent="0">
              <a:buNone/>
            </a:pPr>
            <a:r>
              <a:rPr lang="ja-JP" altLang="en-US"/>
              <a:t>既存研究　　　　　　　　提案手法</a:t>
            </a:r>
            <a:endParaRPr lang="en-US" altLang="ja-JP"/>
          </a:p>
          <a:p>
            <a:pPr marL="0" indent="0">
              <a:buNone/>
            </a:pPr>
            <a:r>
              <a:rPr lang="ja-JP" altLang="en-US" sz="2400"/>
              <a:t>①興味があり</a:t>
            </a:r>
            <a:endParaRPr lang="en-US" altLang="ja-JP" sz="2400"/>
          </a:p>
          <a:p>
            <a:pPr marL="0" indent="0">
              <a:buNone/>
            </a:pPr>
            <a:r>
              <a:rPr lang="ja-JP" altLang="en-US" sz="2400"/>
              <a:t>②興味なし</a:t>
            </a:r>
            <a:endParaRPr lang="en-US" altLang="ja-JP" sz="2400"/>
          </a:p>
        </p:txBody>
      </p:sp>
      <p:pic>
        <p:nvPicPr>
          <p:cNvPr id="16" name="図 15" descr="ランプ が含まれている画像&#10;&#10;自動的に生成された説明">
            <a:extLst>
              <a:ext uri="{FF2B5EF4-FFF2-40B4-BE49-F238E27FC236}">
                <a16:creationId xmlns:a16="http://schemas.microsoft.com/office/drawing/2014/main" id="{6A86B67D-0876-4607-2E96-2F63236979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09132" y="2425080"/>
            <a:ext cx="728358" cy="884287"/>
          </a:xfrm>
          <a:prstGeom prst="rect">
            <a:avLst/>
          </a:prstGeom>
        </p:spPr>
      </p:pic>
      <p:pic>
        <p:nvPicPr>
          <p:cNvPr id="18" name="図 17" descr="ランプ が含まれている画像&#10;&#10;自動的に生成された説明">
            <a:extLst>
              <a:ext uri="{FF2B5EF4-FFF2-40B4-BE49-F238E27FC236}">
                <a16:creationId xmlns:a16="http://schemas.microsoft.com/office/drawing/2014/main" id="{A15F6B9F-C331-3AE8-F938-87F9A131989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09132" y="3275921"/>
            <a:ext cx="728358" cy="884288"/>
          </a:xfrm>
          <a:prstGeom prst="rect">
            <a:avLst/>
          </a:prstGeom>
        </p:spPr>
      </p:pic>
      <p:pic>
        <p:nvPicPr>
          <p:cNvPr id="20" name="図 19" descr="時計 が含まれている画像&#10;&#10;自動的に生成された説明">
            <a:extLst>
              <a:ext uri="{FF2B5EF4-FFF2-40B4-BE49-F238E27FC236}">
                <a16:creationId xmlns:a16="http://schemas.microsoft.com/office/drawing/2014/main" id="{EF761EB5-6A33-2FC8-91B7-738DF4C9349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87368" y="4182241"/>
            <a:ext cx="728359" cy="884288"/>
          </a:xfrm>
          <a:prstGeom prst="rect">
            <a:avLst/>
          </a:prstGeom>
        </p:spPr>
      </p:pic>
      <p:pic>
        <p:nvPicPr>
          <p:cNvPr id="22" name="図 21" descr="おもちゃ, 時計 が含まれている画像&#10;&#10;自動的に生成された説明">
            <a:extLst>
              <a:ext uri="{FF2B5EF4-FFF2-40B4-BE49-F238E27FC236}">
                <a16:creationId xmlns:a16="http://schemas.microsoft.com/office/drawing/2014/main" id="{C1BACE8F-9663-50F3-75D3-5315CFABC5E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95878" y="5260788"/>
            <a:ext cx="767665" cy="932008"/>
          </a:xfrm>
          <a:prstGeom prst="rect">
            <a:avLst/>
          </a:prstGeom>
        </p:spPr>
      </p:pic>
      <p:pic>
        <p:nvPicPr>
          <p:cNvPr id="23" name="図 22" descr="ランプ が含まれている画像&#10;&#10;自動的に生成された説明">
            <a:extLst>
              <a:ext uri="{FF2B5EF4-FFF2-40B4-BE49-F238E27FC236}">
                <a16:creationId xmlns:a16="http://schemas.microsoft.com/office/drawing/2014/main" id="{D9AB58B0-E1E1-17F6-5E5A-1D332B38DE7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8635" y="2743530"/>
            <a:ext cx="767665" cy="932009"/>
          </a:xfrm>
          <a:prstGeom prst="rect">
            <a:avLst/>
          </a:prstGeom>
        </p:spPr>
      </p:pic>
      <p:pic>
        <p:nvPicPr>
          <p:cNvPr id="24" name="図 23" descr="ランプ が含まれている画像&#10;&#10;自動的に生成された説明">
            <a:extLst>
              <a:ext uri="{FF2B5EF4-FFF2-40B4-BE49-F238E27FC236}">
                <a16:creationId xmlns:a16="http://schemas.microsoft.com/office/drawing/2014/main" id="{52005AD7-532F-91DD-70B2-7275B036AE0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6584" y="3648465"/>
            <a:ext cx="767665" cy="932008"/>
          </a:xfrm>
          <a:prstGeom prst="rect">
            <a:avLst/>
          </a:prstGeom>
        </p:spPr>
      </p:pic>
      <p:pic>
        <p:nvPicPr>
          <p:cNvPr id="25" name="図 24" descr="おもちゃ, 時計 が含まれている画像&#10;&#10;自動的に生成された説明">
            <a:extLst>
              <a:ext uri="{FF2B5EF4-FFF2-40B4-BE49-F238E27FC236}">
                <a16:creationId xmlns:a16="http://schemas.microsoft.com/office/drawing/2014/main" id="{4070F7A5-3C58-1508-2FF5-4C30D198187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3682" y="5505717"/>
            <a:ext cx="767665" cy="932008"/>
          </a:xfrm>
          <a:prstGeom prst="rect">
            <a:avLst/>
          </a:prstGeom>
        </p:spPr>
      </p:pic>
      <p:pic>
        <p:nvPicPr>
          <p:cNvPr id="26" name="図 25" descr="おもちゃ, 時計 が含まれている画像&#10;&#10;自動的に生成された説明">
            <a:extLst>
              <a:ext uri="{FF2B5EF4-FFF2-40B4-BE49-F238E27FC236}">
                <a16:creationId xmlns:a16="http://schemas.microsoft.com/office/drawing/2014/main" id="{A45EBCBC-2808-6FD6-ECED-2318F88DCCF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7636" y="4530286"/>
            <a:ext cx="767665" cy="932008"/>
          </a:xfrm>
          <a:prstGeom prst="rect">
            <a:avLst/>
          </a:prstGeom>
        </p:spPr>
      </p:pic>
      <p:sp>
        <p:nvSpPr>
          <p:cNvPr id="27" name="円柱 26">
            <a:extLst>
              <a:ext uri="{FF2B5EF4-FFF2-40B4-BE49-F238E27FC236}">
                <a16:creationId xmlns:a16="http://schemas.microsoft.com/office/drawing/2014/main" id="{1E62024C-5FB9-C10B-6261-EC551BDBDB4D}"/>
              </a:ext>
            </a:extLst>
          </p:cNvPr>
          <p:cNvSpPr/>
          <p:nvPr/>
        </p:nvSpPr>
        <p:spPr>
          <a:xfrm rot="5400000">
            <a:off x="537208" y="3795438"/>
            <a:ext cx="3518025" cy="1843806"/>
          </a:xfrm>
          <a:prstGeom prst="can">
            <a:avLst/>
          </a:prstGeom>
          <a:gradFill flip="none" rotWithShape="1">
            <a:gsLst>
              <a:gs pos="0">
                <a:schemeClr val="accent1">
                  <a:lumMod val="5000"/>
                  <a:lumOff val="95000"/>
                </a:schemeClr>
              </a:gs>
              <a:gs pos="61000">
                <a:srgbClr val="FFC000"/>
              </a:gs>
              <a:gs pos="79000">
                <a:srgbClr val="FFC000"/>
              </a:gs>
              <a:gs pos="82000">
                <a:schemeClr val="accent2">
                  <a:lumMod val="60000"/>
                  <a:lumOff val="40000"/>
                </a:schemeClr>
              </a:gs>
              <a:gs pos="58000">
                <a:srgbClr val="92D050"/>
              </a:gs>
              <a:gs pos="31000">
                <a:srgbClr val="7ED4A8"/>
              </a:gs>
              <a:gs pos="30000">
                <a:schemeClr val="accent1">
                  <a:lumMod val="45000"/>
                  <a:lumOff val="55000"/>
                </a:schemeClr>
              </a:gs>
              <a:gs pos="0">
                <a:schemeClr val="accent1">
                  <a:lumMod val="30000"/>
                  <a:lumOff val="70000"/>
                </a:schemeClr>
              </a:gs>
            </a:gsLst>
            <a:lin ang="10800000" scaled="1"/>
            <a:tileRect/>
          </a:gradFill>
          <a:ln w="3810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8" name="円柱 27">
            <a:extLst>
              <a:ext uri="{FF2B5EF4-FFF2-40B4-BE49-F238E27FC236}">
                <a16:creationId xmlns:a16="http://schemas.microsoft.com/office/drawing/2014/main" id="{8B0EAF3D-0D3A-432F-351B-EBE27CE4BDF4}"/>
              </a:ext>
            </a:extLst>
          </p:cNvPr>
          <p:cNvSpPr/>
          <p:nvPr/>
        </p:nvSpPr>
        <p:spPr>
          <a:xfrm rot="5400000">
            <a:off x="5859526" y="3664316"/>
            <a:ext cx="3518027" cy="1920142"/>
          </a:xfrm>
          <a:prstGeom prst="can">
            <a:avLst>
              <a:gd name="adj" fmla="val 26624"/>
            </a:avLst>
          </a:prstGeom>
          <a:gradFill flip="none" rotWithShape="1">
            <a:gsLst>
              <a:gs pos="0">
                <a:schemeClr val="accent1">
                  <a:lumMod val="5000"/>
                  <a:lumOff val="95000"/>
                </a:schemeClr>
              </a:gs>
              <a:gs pos="70000">
                <a:srgbClr val="FFC000"/>
              </a:gs>
              <a:gs pos="86000">
                <a:srgbClr val="FFC000"/>
              </a:gs>
              <a:gs pos="89000">
                <a:schemeClr val="accent2">
                  <a:lumMod val="60000"/>
                  <a:lumOff val="40000"/>
                </a:schemeClr>
              </a:gs>
              <a:gs pos="69000">
                <a:srgbClr val="92D050"/>
              </a:gs>
              <a:gs pos="41000">
                <a:srgbClr val="7ED4A8"/>
              </a:gs>
              <a:gs pos="39000">
                <a:schemeClr val="accent1">
                  <a:lumMod val="45000"/>
                  <a:lumOff val="55000"/>
                </a:schemeClr>
              </a:gs>
              <a:gs pos="0">
                <a:schemeClr val="accent1">
                  <a:lumMod val="30000"/>
                  <a:lumOff val="70000"/>
                </a:schemeClr>
              </a:gs>
            </a:gsLst>
            <a:lin ang="10800000" scaled="1"/>
            <a:tileRect/>
          </a:gradFill>
          <a:ln w="3810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9" name="テキスト ボックス 28">
            <a:extLst>
              <a:ext uri="{FF2B5EF4-FFF2-40B4-BE49-F238E27FC236}">
                <a16:creationId xmlns:a16="http://schemas.microsoft.com/office/drawing/2014/main" id="{08160028-B225-9801-AC0B-3B8ECC339C84}"/>
              </a:ext>
            </a:extLst>
          </p:cNvPr>
          <p:cNvSpPr txBox="1"/>
          <p:nvPr/>
        </p:nvSpPr>
        <p:spPr>
          <a:xfrm>
            <a:off x="6753186" y="4271140"/>
            <a:ext cx="1512449" cy="523220"/>
          </a:xfrm>
          <a:prstGeom prst="rect">
            <a:avLst/>
          </a:prstGeom>
          <a:noFill/>
        </p:spPr>
        <p:txBody>
          <a:bodyPr wrap="square" rtlCol="0">
            <a:spAutoFit/>
          </a:bodyPr>
          <a:lstStyle/>
          <a:p>
            <a:r>
              <a:rPr lang="en-US" altLang="ja-JP" sz="2800">
                <a:solidFill>
                  <a:srgbClr val="4D4D4D"/>
                </a:solidFill>
              </a:rPr>
              <a:t>5Mbps</a:t>
            </a:r>
            <a:endParaRPr kumimoji="1" lang="ja-JP" altLang="en-US" sz="2800">
              <a:solidFill>
                <a:srgbClr val="4D4D4D"/>
              </a:solidFill>
            </a:endParaRPr>
          </a:p>
        </p:txBody>
      </p:sp>
      <p:sp>
        <p:nvSpPr>
          <p:cNvPr id="33" name="テキスト ボックス 32">
            <a:extLst>
              <a:ext uri="{FF2B5EF4-FFF2-40B4-BE49-F238E27FC236}">
                <a16:creationId xmlns:a16="http://schemas.microsoft.com/office/drawing/2014/main" id="{5E43D30E-4EBE-3364-C486-05DF3CB00166}"/>
              </a:ext>
            </a:extLst>
          </p:cNvPr>
          <p:cNvSpPr txBox="1"/>
          <p:nvPr/>
        </p:nvSpPr>
        <p:spPr>
          <a:xfrm>
            <a:off x="1535936" y="3722521"/>
            <a:ext cx="1431766" cy="523220"/>
          </a:xfrm>
          <a:prstGeom prst="rect">
            <a:avLst/>
          </a:prstGeom>
          <a:noFill/>
        </p:spPr>
        <p:txBody>
          <a:bodyPr wrap="square" rtlCol="0">
            <a:spAutoFit/>
          </a:bodyPr>
          <a:lstStyle/>
          <a:p>
            <a:r>
              <a:rPr lang="en-US" altLang="ja-JP" sz="2800">
                <a:solidFill>
                  <a:srgbClr val="4D4D4D"/>
                </a:solidFill>
              </a:rPr>
              <a:t>3Mbps</a:t>
            </a:r>
            <a:endParaRPr kumimoji="1" lang="ja-JP" altLang="en-US" sz="2800">
              <a:solidFill>
                <a:srgbClr val="4D4D4D"/>
              </a:solidFill>
            </a:endParaRPr>
          </a:p>
        </p:txBody>
      </p:sp>
      <p:sp>
        <p:nvSpPr>
          <p:cNvPr id="34" name="テキスト ボックス 33">
            <a:extLst>
              <a:ext uri="{FF2B5EF4-FFF2-40B4-BE49-F238E27FC236}">
                <a16:creationId xmlns:a16="http://schemas.microsoft.com/office/drawing/2014/main" id="{64F17731-9CD2-881A-C78A-B87D119E8F89}"/>
              </a:ext>
            </a:extLst>
          </p:cNvPr>
          <p:cNvSpPr txBox="1"/>
          <p:nvPr/>
        </p:nvSpPr>
        <p:spPr>
          <a:xfrm>
            <a:off x="1583248" y="3088758"/>
            <a:ext cx="1337141" cy="523220"/>
          </a:xfrm>
          <a:prstGeom prst="rect">
            <a:avLst/>
          </a:prstGeom>
          <a:noFill/>
        </p:spPr>
        <p:txBody>
          <a:bodyPr wrap="square" rtlCol="0">
            <a:spAutoFit/>
          </a:bodyPr>
          <a:lstStyle/>
          <a:p>
            <a:r>
              <a:rPr lang="en-US" altLang="ja-JP" sz="2800">
                <a:solidFill>
                  <a:srgbClr val="4D4D4D"/>
                </a:solidFill>
              </a:rPr>
              <a:t>3Mbps</a:t>
            </a:r>
            <a:endParaRPr kumimoji="1" lang="ja-JP" altLang="en-US" sz="2800">
              <a:solidFill>
                <a:srgbClr val="4D4D4D"/>
              </a:solidFill>
            </a:endParaRPr>
          </a:p>
        </p:txBody>
      </p:sp>
      <p:sp>
        <p:nvSpPr>
          <p:cNvPr id="37" name="テキスト ボックス 36">
            <a:extLst>
              <a:ext uri="{FF2B5EF4-FFF2-40B4-BE49-F238E27FC236}">
                <a16:creationId xmlns:a16="http://schemas.microsoft.com/office/drawing/2014/main" id="{D5E83123-1FD3-5300-37AC-6B7BD3E6D5AE}"/>
              </a:ext>
            </a:extLst>
          </p:cNvPr>
          <p:cNvSpPr txBox="1"/>
          <p:nvPr/>
        </p:nvSpPr>
        <p:spPr>
          <a:xfrm>
            <a:off x="6807072" y="2895234"/>
            <a:ext cx="1469017" cy="523220"/>
          </a:xfrm>
          <a:prstGeom prst="rect">
            <a:avLst/>
          </a:prstGeom>
          <a:noFill/>
        </p:spPr>
        <p:txBody>
          <a:bodyPr wrap="square" rtlCol="0">
            <a:spAutoFit/>
          </a:bodyPr>
          <a:lstStyle/>
          <a:p>
            <a:r>
              <a:rPr kumimoji="1" lang="ja-JP" altLang="en-US" sz="2800">
                <a:solidFill>
                  <a:srgbClr val="4D4D4D"/>
                </a:solidFill>
              </a:rPr>
              <a:t>２</a:t>
            </a:r>
            <a:r>
              <a:rPr kumimoji="1" lang="en-US" altLang="ja-JP" sz="2800">
                <a:solidFill>
                  <a:srgbClr val="4D4D4D"/>
                </a:solidFill>
              </a:rPr>
              <a:t>Mbps</a:t>
            </a:r>
            <a:endParaRPr kumimoji="1" lang="ja-JP" altLang="en-US" sz="2800">
              <a:solidFill>
                <a:srgbClr val="4D4D4D"/>
              </a:solidFill>
            </a:endParaRPr>
          </a:p>
        </p:txBody>
      </p:sp>
      <p:sp>
        <p:nvSpPr>
          <p:cNvPr id="40" name="テキスト ボックス 39">
            <a:extLst>
              <a:ext uri="{FF2B5EF4-FFF2-40B4-BE49-F238E27FC236}">
                <a16:creationId xmlns:a16="http://schemas.microsoft.com/office/drawing/2014/main" id="{6E66F553-3D65-BD40-B31F-C94F3394B1AB}"/>
              </a:ext>
            </a:extLst>
          </p:cNvPr>
          <p:cNvSpPr txBox="1"/>
          <p:nvPr/>
        </p:nvSpPr>
        <p:spPr>
          <a:xfrm>
            <a:off x="6753186" y="5448501"/>
            <a:ext cx="1352705" cy="523220"/>
          </a:xfrm>
          <a:prstGeom prst="rect">
            <a:avLst/>
          </a:prstGeom>
          <a:noFill/>
        </p:spPr>
        <p:txBody>
          <a:bodyPr wrap="square" rtlCol="0">
            <a:spAutoFit/>
          </a:bodyPr>
          <a:lstStyle/>
          <a:p>
            <a:r>
              <a:rPr lang="en-US" altLang="ja-JP" sz="2800">
                <a:solidFill>
                  <a:srgbClr val="4D4D4D"/>
                </a:solidFill>
              </a:rPr>
              <a:t>6</a:t>
            </a:r>
            <a:r>
              <a:rPr kumimoji="1" lang="en-US" altLang="ja-JP" sz="2800">
                <a:solidFill>
                  <a:srgbClr val="4D4D4D"/>
                </a:solidFill>
              </a:rPr>
              <a:t>Mbps</a:t>
            </a:r>
            <a:endParaRPr kumimoji="1" lang="ja-JP" altLang="en-US" sz="2800">
              <a:solidFill>
                <a:srgbClr val="4D4D4D"/>
              </a:solidFill>
            </a:endParaRPr>
          </a:p>
        </p:txBody>
      </p:sp>
      <p:sp>
        <p:nvSpPr>
          <p:cNvPr id="41" name="テキスト ボックス 40">
            <a:extLst>
              <a:ext uri="{FF2B5EF4-FFF2-40B4-BE49-F238E27FC236}">
                <a16:creationId xmlns:a16="http://schemas.microsoft.com/office/drawing/2014/main" id="{582B0CA3-1ECC-1B90-84BE-DB641B6A5F13}"/>
              </a:ext>
            </a:extLst>
          </p:cNvPr>
          <p:cNvSpPr txBox="1"/>
          <p:nvPr/>
        </p:nvSpPr>
        <p:spPr>
          <a:xfrm>
            <a:off x="1530770" y="5589743"/>
            <a:ext cx="1352705" cy="523220"/>
          </a:xfrm>
          <a:prstGeom prst="rect">
            <a:avLst/>
          </a:prstGeom>
          <a:noFill/>
        </p:spPr>
        <p:txBody>
          <a:bodyPr wrap="square" rtlCol="0">
            <a:spAutoFit/>
          </a:bodyPr>
          <a:lstStyle/>
          <a:p>
            <a:r>
              <a:rPr kumimoji="1" lang="en-US" altLang="ja-JP" sz="2800">
                <a:solidFill>
                  <a:srgbClr val="4D4D4D"/>
                </a:solidFill>
              </a:rPr>
              <a:t>5Mbps</a:t>
            </a:r>
            <a:endParaRPr kumimoji="1" lang="ja-JP" altLang="en-US" sz="2800">
              <a:solidFill>
                <a:srgbClr val="4D4D4D"/>
              </a:solidFill>
            </a:endParaRPr>
          </a:p>
        </p:txBody>
      </p:sp>
      <p:sp>
        <p:nvSpPr>
          <p:cNvPr id="42" name="テキスト ボックス 41">
            <a:extLst>
              <a:ext uri="{FF2B5EF4-FFF2-40B4-BE49-F238E27FC236}">
                <a16:creationId xmlns:a16="http://schemas.microsoft.com/office/drawing/2014/main" id="{EF78E502-8A30-5AF5-9BE2-4A18D93BB427}"/>
              </a:ext>
            </a:extLst>
          </p:cNvPr>
          <p:cNvSpPr txBox="1"/>
          <p:nvPr/>
        </p:nvSpPr>
        <p:spPr>
          <a:xfrm>
            <a:off x="1530771" y="4659930"/>
            <a:ext cx="1352705" cy="523220"/>
          </a:xfrm>
          <a:prstGeom prst="rect">
            <a:avLst/>
          </a:prstGeom>
          <a:noFill/>
        </p:spPr>
        <p:txBody>
          <a:bodyPr wrap="square" rtlCol="0">
            <a:spAutoFit/>
          </a:bodyPr>
          <a:lstStyle/>
          <a:p>
            <a:r>
              <a:rPr kumimoji="1" lang="en-US" altLang="ja-JP" sz="2800">
                <a:solidFill>
                  <a:srgbClr val="4D4D4D"/>
                </a:solidFill>
              </a:rPr>
              <a:t>5Mbps</a:t>
            </a:r>
            <a:endParaRPr kumimoji="1" lang="ja-JP" altLang="en-US" sz="2800">
              <a:solidFill>
                <a:srgbClr val="4D4D4D"/>
              </a:solidFill>
            </a:endParaRPr>
          </a:p>
        </p:txBody>
      </p:sp>
      <p:sp>
        <p:nvSpPr>
          <p:cNvPr id="10" name="テキスト ボックス 9">
            <a:extLst>
              <a:ext uri="{FF2B5EF4-FFF2-40B4-BE49-F238E27FC236}">
                <a16:creationId xmlns:a16="http://schemas.microsoft.com/office/drawing/2014/main" id="{AA35753B-A654-7D05-C787-B339073BA361}"/>
              </a:ext>
            </a:extLst>
          </p:cNvPr>
          <p:cNvSpPr txBox="1"/>
          <p:nvPr/>
        </p:nvSpPr>
        <p:spPr>
          <a:xfrm>
            <a:off x="6826747" y="3452382"/>
            <a:ext cx="1512449" cy="523220"/>
          </a:xfrm>
          <a:prstGeom prst="rect">
            <a:avLst/>
          </a:prstGeom>
          <a:noFill/>
        </p:spPr>
        <p:txBody>
          <a:bodyPr wrap="square" rtlCol="0">
            <a:spAutoFit/>
          </a:bodyPr>
          <a:lstStyle/>
          <a:p>
            <a:r>
              <a:rPr lang="en-US" altLang="ja-JP" sz="2800">
                <a:solidFill>
                  <a:srgbClr val="4D4D4D"/>
                </a:solidFill>
              </a:rPr>
              <a:t>3Mbps</a:t>
            </a:r>
            <a:endParaRPr kumimoji="1" lang="ja-JP" altLang="en-US" sz="2800">
              <a:solidFill>
                <a:srgbClr val="4D4D4D"/>
              </a:solidFill>
            </a:endParaRPr>
          </a:p>
        </p:txBody>
      </p:sp>
      <p:sp>
        <p:nvSpPr>
          <p:cNvPr id="11" name="矢印: 右 10">
            <a:extLst>
              <a:ext uri="{FF2B5EF4-FFF2-40B4-BE49-F238E27FC236}">
                <a16:creationId xmlns:a16="http://schemas.microsoft.com/office/drawing/2014/main" id="{1447ABBC-7FA9-13A9-7EB0-088A1438782B}"/>
              </a:ext>
            </a:extLst>
          </p:cNvPr>
          <p:cNvSpPr/>
          <p:nvPr/>
        </p:nvSpPr>
        <p:spPr>
          <a:xfrm>
            <a:off x="3877646" y="4364382"/>
            <a:ext cx="1008112" cy="548619"/>
          </a:xfrm>
          <a:prstGeom prst="right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7" name="右中かっこ 16">
            <a:extLst>
              <a:ext uri="{FF2B5EF4-FFF2-40B4-BE49-F238E27FC236}">
                <a16:creationId xmlns:a16="http://schemas.microsoft.com/office/drawing/2014/main" id="{B6A4FDFA-F05F-7419-6FDA-C34B1A0204EF}"/>
              </a:ext>
            </a:extLst>
          </p:cNvPr>
          <p:cNvSpPr/>
          <p:nvPr/>
        </p:nvSpPr>
        <p:spPr>
          <a:xfrm rot="10800000">
            <a:off x="223625" y="2815829"/>
            <a:ext cx="344867" cy="1762843"/>
          </a:xfrm>
          <a:prstGeom prst="rightBrace">
            <a:avLst>
              <a:gd name="adj1" fmla="val 13020"/>
              <a:gd name="adj2" fmla="val 5027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右中かっこ 18">
            <a:extLst>
              <a:ext uri="{FF2B5EF4-FFF2-40B4-BE49-F238E27FC236}">
                <a16:creationId xmlns:a16="http://schemas.microsoft.com/office/drawing/2014/main" id="{8B29ED58-F2C0-926F-B1DE-9D152B4EA5EC}"/>
              </a:ext>
            </a:extLst>
          </p:cNvPr>
          <p:cNvSpPr/>
          <p:nvPr/>
        </p:nvSpPr>
        <p:spPr>
          <a:xfrm rot="10800000">
            <a:off x="257102" y="4650971"/>
            <a:ext cx="272859" cy="1834851"/>
          </a:xfrm>
          <a:prstGeom prst="rightBrace">
            <a:avLst>
              <a:gd name="adj1" fmla="val 8333"/>
              <a:gd name="adj2" fmla="val 5027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30565EA9-2C1D-63B0-54A1-457E91FF87CA}"/>
              </a:ext>
            </a:extLst>
          </p:cNvPr>
          <p:cNvSpPr txBox="1"/>
          <p:nvPr/>
        </p:nvSpPr>
        <p:spPr>
          <a:xfrm>
            <a:off x="-90470" y="3525205"/>
            <a:ext cx="419257" cy="400110"/>
          </a:xfrm>
          <a:prstGeom prst="rect">
            <a:avLst/>
          </a:prstGeom>
          <a:noFill/>
        </p:spPr>
        <p:txBody>
          <a:bodyPr wrap="square" rtlCol="0">
            <a:spAutoFit/>
          </a:bodyPr>
          <a:lstStyle/>
          <a:p>
            <a:r>
              <a:rPr lang="ja-JP" altLang="en-US" sz="2000">
                <a:solidFill>
                  <a:srgbClr val="4D4D4D"/>
                </a:solidFill>
              </a:rPr>
              <a:t>①</a:t>
            </a:r>
            <a:endParaRPr kumimoji="1" lang="ja-JP" altLang="en-US" sz="2000">
              <a:solidFill>
                <a:srgbClr val="4D4D4D"/>
              </a:solidFill>
            </a:endParaRPr>
          </a:p>
        </p:txBody>
      </p:sp>
      <p:sp>
        <p:nvSpPr>
          <p:cNvPr id="30" name="テキスト ボックス 29">
            <a:extLst>
              <a:ext uri="{FF2B5EF4-FFF2-40B4-BE49-F238E27FC236}">
                <a16:creationId xmlns:a16="http://schemas.microsoft.com/office/drawing/2014/main" id="{3906C5BE-CAF6-22EE-EAB0-BBBD52F0F534}"/>
              </a:ext>
            </a:extLst>
          </p:cNvPr>
          <p:cNvSpPr txBox="1"/>
          <p:nvPr/>
        </p:nvSpPr>
        <p:spPr>
          <a:xfrm>
            <a:off x="-83245" y="5396308"/>
            <a:ext cx="441146" cy="400110"/>
          </a:xfrm>
          <a:prstGeom prst="rect">
            <a:avLst/>
          </a:prstGeom>
          <a:noFill/>
        </p:spPr>
        <p:txBody>
          <a:bodyPr wrap="none" rtlCol="0">
            <a:spAutoFit/>
          </a:bodyPr>
          <a:lstStyle/>
          <a:p>
            <a:r>
              <a:rPr kumimoji="1" lang="ja-JP" altLang="en-US" sz="2000">
                <a:solidFill>
                  <a:srgbClr val="4D4D4D"/>
                </a:solidFill>
              </a:rPr>
              <a:t>②</a:t>
            </a:r>
          </a:p>
        </p:txBody>
      </p:sp>
      <p:sp>
        <p:nvSpPr>
          <p:cNvPr id="31" name="テキスト ボックス 30">
            <a:extLst>
              <a:ext uri="{FF2B5EF4-FFF2-40B4-BE49-F238E27FC236}">
                <a16:creationId xmlns:a16="http://schemas.microsoft.com/office/drawing/2014/main" id="{0FC6AC21-D54D-EBEE-B185-826A1A5D576C}"/>
              </a:ext>
            </a:extLst>
          </p:cNvPr>
          <p:cNvSpPr txBox="1"/>
          <p:nvPr/>
        </p:nvSpPr>
        <p:spPr>
          <a:xfrm>
            <a:off x="3635896" y="3525205"/>
            <a:ext cx="1665057" cy="954107"/>
          </a:xfrm>
          <a:prstGeom prst="rect">
            <a:avLst/>
          </a:prstGeom>
          <a:noFill/>
        </p:spPr>
        <p:txBody>
          <a:bodyPr wrap="square" rtlCol="0">
            <a:spAutoFit/>
          </a:bodyPr>
          <a:lstStyle/>
          <a:p>
            <a:r>
              <a:rPr kumimoji="1" lang="ja-JP" altLang="en-US" sz="2800">
                <a:solidFill>
                  <a:srgbClr val="4D4D4D"/>
                </a:solidFill>
              </a:rPr>
              <a:t>最適なレートに</a:t>
            </a:r>
          </a:p>
        </p:txBody>
      </p:sp>
      <p:sp>
        <p:nvSpPr>
          <p:cNvPr id="35" name="右中かっこ 34">
            <a:extLst>
              <a:ext uri="{FF2B5EF4-FFF2-40B4-BE49-F238E27FC236}">
                <a16:creationId xmlns:a16="http://schemas.microsoft.com/office/drawing/2014/main" id="{9C7F94DD-9116-9BE9-9E4B-121F2E04F4E1}"/>
              </a:ext>
            </a:extLst>
          </p:cNvPr>
          <p:cNvSpPr/>
          <p:nvPr/>
        </p:nvSpPr>
        <p:spPr>
          <a:xfrm>
            <a:off x="2156777" y="1646848"/>
            <a:ext cx="174697" cy="1016345"/>
          </a:xfrm>
          <a:prstGeom prst="rightBrace">
            <a:avLst>
              <a:gd name="adj1" fmla="val 13020"/>
              <a:gd name="adj2" fmla="val 5027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E7E02C13-231F-8367-F5A7-07C2F7DE3ACD}"/>
              </a:ext>
            </a:extLst>
          </p:cNvPr>
          <p:cNvSpPr txBox="1"/>
          <p:nvPr/>
        </p:nvSpPr>
        <p:spPr>
          <a:xfrm>
            <a:off x="2404892" y="1909507"/>
            <a:ext cx="1327342" cy="523220"/>
          </a:xfrm>
          <a:prstGeom prst="rect">
            <a:avLst/>
          </a:prstGeom>
          <a:noFill/>
        </p:spPr>
        <p:txBody>
          <a:bodyPr wrap="square" rtlCol="0">
            <a:spAutoFit/>
          </a:bodyPr>
          <a:lstStyle/>
          <a:p>
            <a:r>
              <a:rPr kumimoji="1" lang="en-US" altLang="ja-JP" sz="2800" b="1">
                <a:solidFill>
                  <a:srgbClr val="4D4D4D"/>
                </a:solidFill>
              </a:rPr>
              <a:t>2</a:t>
            </a:r>
            <a:r>
              <a:rPr lang="ja-JP" altLang="en-US" sz="2800" b="1" dirty="0">
                <a:solidFill>
                  <a:srgbClr val="4D4D4D"/>
                </a:solidFill>
              </a:rPr>
              <a:t>段階</a:t>
            </a:r>
            <a:endParaRPr kumimoji="1" lang="ja-JP" altLang="en-US" sz="2800" b="1">
              <a:solidFill>
                <a:srgbClr val="4D4D4D"/>
              </a:solidFill>
            </a:endParaRPr>
          </a:p>
        </p:txBody>
      </p:sp>
      <p:sp>
        <p:nvSpPr>
          <p:cNvPr id="43" name="矢印: 右 42">
            <a:extLst>
              <a:ext uri="{FF2B5EF4-FFF2-40B4-BE49-F238E27FC236}">
                <a16:creationId xmlns:a16="http://schemas.microsoft.com/office/drawing/2014/main" id="{53A2566B-BF8E-D6BD-BC8D-89E387BDDCD1}"/>
              </a:ext>
            </a:extLst>
          </p:cNvPr>
          <p:cNvSpPr/>
          <p:nvPr/>
        </p:nvSpPr>
        <p:spPr>
          <a:xfrm>
            <a:off x="3732234" y="1849334"/>
            <a:ext cx="1008112" cy="548619"/>
          </a:xfrm>
          <a:prstGeom prst="right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44" name="テキスト ボックス 43">
            <a:extLst>
              <a:ext uri="{FF2B5EF4-FFF2-40B4-BE49-F238E27FC236}">
                <a16:creationId xmlns:a16="http://schemas.microsoft.com/office/drawing/2014/main" id="{8DA29982-3205-531C-3E2F-EFCB932554BB}"/>
              </a:ext>
            </a:extLst>
          </p:cNvPr>
          <p:cNvSpPr txBox="1"/>
          <p:nvPr/>
        </p:nvSpPr>
        <p:spPr>
          <a:xfrm>
            <a:off x="4965994" y="1867932"/>
            <a:ext cx="3404499" cy="523220"/>
          </a:xfrm>
          <a:prstGeom prst="rect">
            <a:avLst/>
          </a:prstGeom>
          <a:noFill/>
        </p:spPr>
        <p:txBody>
          <a:bodyPr wrap="square" rtlCol="0">
            <a:spAutoFit/>
          </a:bodyPr>
          <a:lstStyle/>
          <a:p>
            <a:r>
              <a:rPr lang="ja-JP" altLang="en-US" sz="2800" b="1" dirty="0">
                <a:solidFill>
                  <a:srgbClr val="4D4D4D"/>
                </a:solidFill>
              </a:rPr>
              <a:t>好みの段階を増やす</a:t>
            </a:r>
            <a:endParaRPr kumimoji="1" lang="ja-JP" altLang="en-US" sz="2800" b="1" dirty="0">
              <a:solidFill>
                <a:srgbClr val="4D4D4D"/>
              </a:solidFill>
            </a:endParaRPr>
          </a:p>
        </p:txBody>
      </p:sp>
    </p:spTree>
    <p:extLst>
      <p:ext uri="{BB962C8B-B14F-4D97-AF65-F5344CB8AC3E}">
        <p14:creationId xmlns:p14="http://schemas.microsoft.com/office/powerpoint/2010/main" val="297094166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研究目的</a:t>
            </a:r>
          </a:p>
        </p:txBody>
      </p:sp>
      <p:sp>
        <p:nvSpPr>
          <p:cNvPr id="3" name="コンテンツ プレースホルダー 2"/>
          <p:cNvSpPr>
            <a:spLocks noGrp="1"/>
          </p:cNvSpPr>
          <p:nvPr>
            <p:ph idx="1"/>
          </p:nvPr>
        </p:nvSpPr>
        <p:spPr>
          <a:xfrm>
            <a:off x="395536" y="1052736"/>
            <a:ext cx="8651304" cy="5328592"/>
          </a:xfrm>
        </p:spPr>
        <p:txBody>
          <a:bodyPr/>
          <a:lstStyle/>
          <a:p>
            <a:r>
              <a:rPr lang="en-US" altLang="ja-JP" err="1"/>
              <a:t>QoE</a:t>
            </a:r>
            <a:r>
              <a:rPr lang="ja-JP" altLang="en-US"/>
              <a:t>を向上させるレート制御アルゴリズム</a:t>
            </a:r>
            <a:endParaRPr kumimoji="1" lang="en-US" altLang="ja-JP" sz="2400"/>
          </a:p>
          <a:p>
            <a:pPr lvl="1"/>
            <a:r>
              <a:rPr lang="ja-JP" altLang="en-US" b="1"/>
              <a:t>ユーザの特性</a:t>
            </a:r>
            <a:r>
              <a:rPr lang="en-US" altLang="ja-JP" b="1"/>
              <a:t>(</a:t>
            </a:r>
            <a:r>
              <a:rPr lang="ja-JP" altLang="en-US" b="1"/>
              <a:t>好みや行動</a:t>
            </a:r>
            <a:r>
              <a:rPr lang="en-US" altLang="ja-JP" b="1"/>
              <a:t>)</a:t>
            </a:r>
            <a:r>
              <a:rPr lang="ja-JP" altLang="en-US" b="1"/>
              <a:t>が</a:t>
            </a:r>
            <a:r>
              <a:rPr lang="en-US" altLang="ja-JP" b="1" err="1"/>
              <a:t>QoE</a:t>
            </a:r>
            <a:r>
              <a:rPr lang="ja-JP" altLang="en-US" b="1"/>
              <a:t>に影響を与える</a:t>
            </a:r>
            <a:endParaRPr kumimoji="1" lang="ja-JP" altLang="en-US"/>
          </a:p>
        </p:txBody>
      </p:sp>
      <p:sp>
        <p:nvSpPr>
          <p:cNvPr id="5" name="フッター プレースホルダー 4"/>
          <p:cNvSpPr>
            <a:spLocks noGrp="1"/>
          </p:cNvSpPr>
          <p:nvPr>
            <p:ph type="ftr" sz="quarter" idx="11"/>
          </p:nvPr>
        </p:nvSpPr>
        <p:spPr/>
        <p:txBody>
          <a:bodyPr/>
          <a:lstStyle/>
          <a:p>
            <a:pPr marL="0" lvl="0" indent="0" algn="ctr" rtl="0">
              <a:spcBef>
                <a:spcPts val="0"/>
              </a:spcBef>
              <a:spcAft>
                <a:spcPts val="0"/>
              </a:spcAft>
              <a:buNone/>
            </a:pPr>
            <a:r>
              <a:rPr lang="zh-TW" altLang="en-US"/>
              <a:t>卒業研究</a:t>
            </a:r>
            <a:r>
              <a:rPr lang="en-US" altLang="zh-TW"/>
              <a:t>1</a:t>
            </a:r>
            <a:r>
              <a:rPr lang="zh-TW" altLang="en-US"/>
              <a:t>中間発表</a:t>
            </a:r>
            <a:r>
              <a:rPr lang="en-US" altLang="zh-TW"/>
              <a:t>AF21014</a:t>
            </a:r>
            <a:r>
              <a:rPr lang="zh-TW" altLang="en-US"/>
              <a:t>菊地悠李</a:t>
            </a:r>
          </a:p>
        </p:txBody>
      </p:sp>
      <p:sp>
        <p:nvSpPr>
          <p:cNvPr id="6" name="正方形/長方形 5"/>
          <p:cNvSpPr/>
          <p:nvPr/>
        </p:nvSpPr>
        <p:spPr>
          <a:xfrm>
            <a:off x="788760" y="5682600"/>
            <a:ext cx="7641116" cy="821984"/>
          </a:xfrm>
          <a:prstGeom prst="rect">
            <a:avLst/>
          </a:prstGeom>
          <a:solidFill>
            <a:schemeClr val="accent1"/>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800">
                <a:solidFill>
                  <a:schemeClr val="bg1"/>
                </a:solidFill>
              </a:rPr>
              <a:t>目的：ユーザの特性を考慮したレート制御法に</a:t>
            </a:r>
            <a:r>
              <a:rPr lang="ja-JP" altLang="en-US" sz="2800">
                <a:solidFill>
                  <a:schemeClr val="bg1"/>
                </a:solidFill>
              </a:rPr>
              <a:t>よる</a:t>
            </a:r>
            <a:r>
              <a:rPr lang="en-US" altLang="ja-JP" sz="2800" err="1">
                <a:solidFill>
                  <a:schemeClr val="bg1"/>
                </a:solidFill>
              </a:rPr>
              <a:t>QoE</a:t>
            </a:r>
            <a:r>
              <a:rPr lang="ja-JP" altLang="en-US" sz="2800">
                <a:solidFill>
                  <a:schemeClr val="bg1"/>
                </a:solidFill>
              </a:rPr>
              <a:t>向上</a:t>
            </a:r>
            <a:r>
              <a:rPr kumimoji="1" lang="ja-JP" altLang="en-US" sz="2800">
                <a:solidFill>
                  <a:schemeClr val="bg1"/>
                </a:solidFill>
              </a:rPr>
              <a:t>を実現</a:t>
            </a:r>
          </a:p>
        </p:txBody>
      </p:sp>
      <p:sp>
        <p:nvSpPr>
          <p:cNvPr id="7" name="下矢印 6"/>
          <p:cNvSpPr/>
          <p:nvPr/>
        </p:nvSpPr>
        <p:spPr>
          <a:xfrm>
            <a:off x="4225722" y="5003482"/>
            <a:ext cx="576064" cy="549211"/>
          </a:xfrm>
          <a:prstGeom prst="downArrow">
            <a:avLst/>
          </a:prstGeom>
          <a:solidFill>
            <a:schemeClr val="accent1">
              <a:alpha val="50000"/>
            </a:schemeClr>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8B45D110-FD8E-48BD-8825-CDFBF9D22CA3}" type="slidenum">
              <a:rPr kumimoji="1" lang="ja-JP" altLang="en-US" smtClean="0"/>
              <a:pPr/>
              <a:t>37</a:t>
            </a:fld>
            <a:endParaRPr kumimoji="1" lang="ja-JP" altLang="en-US"/>
          </a:p>
        </p:txBody>
      </p:sp>
      <p:pic>
        <p:nvPicPr>
          <p:cNvPr id="8" name="図 7" descr="テキスト が含まれている画像&#10;&#10;自動的に生成された説明">
            <a:extLst>
              <a:ext uri="{FF2B5EF4-FFF2-40B4-BE49-F238E27FC236}">
                <a16:creationId xmlns:a16="http://schemas.microsoft.com/office/drawing/2014/main" id="{69D2B83A-A44B-F43F-0AEA-4470A08299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4545969" y="2643499"/>
            <a:ext cx="686772" cy="515079"/>
          </a:xfrm>
          <a:prstGeom prst="rect">
            <a:avLst/>
          </a:prstGeom>
        </p:spPr>
      </p:pic>
      <p:sp>
        <p:nvSpPr>
          <p:cNvPr id="9" name="正方形/長方形 8">
            <a:extLst>
              <a:ext uri="{FF2B5EF4-FFF2-40B4-BE49-F238E27FC236}">
                <a16:creationId xmlns:a16="http://schemas.microsoft.com/office/drawing/2014/main" id="{526BC1E2-82CD-8DF3-C80E-7309CD67619C}"/>
              </a:ext>
            </a:extLst>
          </p:cNvPr>
          <p:cNvSpPr/>
          <p:nvPr/>
        </p:nvSpPr>
        <p:spPr>
          <a:xfrm>
            <a:off x="1474581" y="4031047"/>
            <a:ext cx="827930" cy="140933"/>
          </a:xfrm>
          <a:prstGeom prst="rect">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pic>
        <p:nvPicPr>
          <p:cNvPr id="10" name="図 9" descr="モニター, 座る, ボックス, テーブル が含まれている画像&#10;&#10;自動的に生成された説明">
            <a:extLst>
              <a:ext uri="{FF2B5EF4-FFF2-40B4-BE49-F238E27FC236}">
                <a16:creationId xmlns:a16="http://schemas.microsoft.com/office/drawing/2014/main" id="{48CB066A-ED69-E76E-B272-84D9902EBA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436" y="2794196"/>
            <a:ext cx="1439814" cy="1700808"/>
          </a:xfrm>
          <a:prstGeom prst="rect">
            <a:avLst/>
          </a:prstGeom>
        </p:spPr>
      </p:pic>
      <p:sp>
        <p:nvSpPr>
          <p:cNvPr id="12" name="正方形/長方形 11">
            <a:extLst>
              <a:ext uri="{FF2B5EF4-FFF2-40B4-BE49-F238E27FC236}">
                <a16:creationId xmlns:a16="http://schemas.microsoft.com/office/drawing/2014/main" id="{9FB8DA7B-B71C-CA74-F50F-E454E12100D7}"/>
              </a:ext>
            </a:extLst>
          </p:cNvPr>
          <p:cNvSpPr/>
          <p:nvPr/>
        </p:nvSpPr>
        <p:spPr>
          <a:xfrm>
            <a:off x="1472242" y="3216221"/>
            <a:ext cx="827930" cy="140933"/>
          </a:xfrm>
          <a:prstGeom prst="rect">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 name="円柱 12">
            <a:extLst>
              <a:ext uri="{FF2B5EF4-FFF2-40B4-BE49-F238E27FC236}">
                <a16:creationId xmlns:a16="http://schemas.microsoft.com/office/drawing/2014/main" id="{C3903D98-5285-03D0-D3FF-EF3730CA7932}"/>
              </a:ext>
            </a:extLst>
          </p:cNvPr>
          <p:cNvSpPr/>
          <p:nvPr/>
        </p:nvSpPr>
        <p:spPr>
          <a:xfrm rot="5400000">
            <a:off x="1877764" y="2938212"/>
            <a:ext cx="1656184" cy="1368152"/>
          </a:xfrm>
          <a:prstGeom prst="can">
            <a:avLst/>
          </a:prstGeom>
          <a:gradFill flip="none" rotWithShape="1">
            <a:gsLst>
              <a:gs pos="0">
                <a:schemeClr val="accent1">
                  <a:lumMod val="5000"/>
                  <a:lumOff val="95000"/>
                </a:schemeClr>
              </a:gs>
              <a:gs pos="34000">
                <a:schemeClr val="accent2">
                  <a:lumMod val="60000"/>
                  <a:lumOff val="40000"/>
                </a:schemeClr>
              </a:gs>
              <a:gs pos="33000">
                <a:schemeClr val="accent1">
                  <a:lumMod val="45000"/>
                  <a:lumOff val="55000"/>
                </a:schemeClr>
              </a:gs>
              <a:gs pos="0">
                <a:schemeClr val="accent1">
                  <a:lumMod val="30000"/>
                  <a:lumOff val="70000"/>
                </a:schemeClr>
              </a:gs>
            </a:gsLst>
            <a:lin ang="10800000" scaled="1"/>
            <a:tileRect/>
          </a:gradFill>
          <a:ln w="3810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4" name="矢印: 右 13">
            <a:extLst>
              <a:ext uri="{FF2B5EF4-FFF2-40B4-BE49-F238E27FC236}">
                <a16:creationId xmlns:a16="http://schemas.microsoft.com/office/drawing/2014/main" id="{65E54848-FCB0-426C-3937-46CEA5EC10C0}"/>
              </a:ext>
            </a:extLst>
          </p:cNvPr>
          <p:cNvSpPr/>
          <p:nvPr/>
        </p:nvSpPr>
        <p:spPr>
          <a:xfrm>
            <a:off x="3232260" y="3094037"/>
            <a:ext cx="3528392" cy="360040"/>
          </a:xfrm>
          <a:prstGeom prst="right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5" name="矢印: 右 14">
            <a:extLst>
              <a:ext uri="{FF2B5EF4-FFF2-40B4-BE49-F238E27FC236}">
                <a16:creationId xmlns:a16="http://schemas.microsoft.com/office/drawing/2014/main" id="{4C796713-D5AF-A156-EFCB-2E167C86B6D3}"/>
              </a:ext>
            </a:extLst>
          </p:cNvPr>
          <p:cNvSpPr/>
          <p:nvPr/>
        </p:nvSpPr>
        <p:spPr>
          <a:xfrm>
            <a:off x="3301245" y="3853845"/>
            <a:ext cx="3528392" cy="360040"/>
          </a:xfrm>
          <a:prstGeom prst="right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6" name="テキスト ボックス 15">
            <a:extLst>
              <a:ext uri="{FF2B5EF4-FFF2-40B4-BE49-F238E27FC236}">
                <a16:creationId xmlns:a16="http://schemas.microsoft.com/office/drawing/2014/main" id="{4AD4A5A5-1D38-3B71-1B9E-DF3C412D0EB7}"/>
              </a:ext>
            </a:extLst>
          </p:cNvPr>
          <p:cNvSpPr txBox="1"/>
          <p:nvPr/>
        </p:nvSpPr>
        <p:spPr>
          <a:xfrm>
            <a:off x="4612267" y="2683120"/>
            <a:ext cx="493509" cy="542882"/>
          </a:xfrm>
          <a:prstGeom prst="rect">
            <a:avLst/>
          </a:prstGeom>
          <a:noFill/>
        </p:spPr>
        <p:txBody>
          <a:bodyPr wrap="square" rtlCol="0">
            <a:spAutoFit/>
          </a:bodyPr>
          <a:lstStyle/>
          <a:p>
            <a:r>
              <a:rPr kumimoji="1" lang="ja-JP" altLang="en-US" sz="2800">
                <a:solidFill>
                  <a:srgbClr val="FF0000"/>
                </a:solidFill>
                <a:latin typeface="Quattrocento Sans" panose="020B0502050000020003" pitchFamily="34" charset="0"/>
              </a:rPr>
              <a:t>高</a:t>
            </a:r>
          </a:p>
        </p:txBody>
      </p:sp>
      <p:pic>
        <p:nvPicPr>
          <p:cNvPr id="17" name="図 16" descr="テキスト が含まれている画像&#10;&#10;自動的に生成された説明">
            <a:extLst>
              <a:ext uri="{FF2B5EF4-FFF2-40B4-BE49-F238E27FC236}">
                <a16:creationId xmlns:a16="http://schemas.microsoft.com/office/drawing/2014/main" id="{F5FFE024-7569-18D6-0296-F627AEB68A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4515636" y="3405089"/>
            <a:ext cx="686772" cy="515079"/>
          </a:xfrm>
          <a:prstGeom prst="rect">
            <a:avLst/>
          </a:prstGeom>
        </p:spPr>
      </p:pic>
      <p:sp>
        <p:nvSpPr>
          <p:cNvPr id="18" name="テキスト ボックス 17">
            <a:extLst>
              <a:ext uri="{FF2B5EF4-FFF2-40B4-BE49-F238E27FC236}">
                <a16:creationId xmlns:a16="http://schemas.microsoft.com/office/drawing/2014/main" id="{731563B6-B584-813D-630E-2AA6E97EA920}"/>
              </a:ext>
            </a:extLst>
          </p:cNvPr>
          <p:cNvSpPr txBox="1"/>
          <p:nvPr/>
        </p:nvSpPr>
        <p:spPr>
          <a:xfrm>
            <a:off x="4582022" y="3417994"/>
            <a:ext cx="432048" cy="523220"/>
          </a:xfrm>
          <a:prstGeom prst="rect">
            <a:avLst/>
          </a:prstGeom>
          <a:noFill/>
        </p:spPr>
        <p:txBody>
          <a:bodyPr wrap="square" rtlCol="0">
            <a:spAutoFit/>
          </a:bodyPr>
          <a:lstStyle/>
          <a:p>
            <a:r>
              <a:rPr kumimoji="1" lang="ja-JP" altLang="en-US" sz="2800">
                <a:solidFill>
                  <a:schemeClr val="tx2">
                    <a:lumMod val="50000"/>
                    <a:lumOff val="50000"/>
                  </a:schemeClr>
                </a:solidFill>
              </a:rPr>
              <a:t>低</a:t>
            </a:r>
            <a:endParaRPr kumimoji="1" lang="en-US" altLang="ja-JP" sz="2800">
              <a:solidFill>
                <a:schemeClr val="tx2">
                  <a:lumMod val="50000"/>
                  <a:lumOff val="50000"/>
                </a:schemeClr>
              </a:solidFill>
            </a:endParaRPr>
          </a:p>
        </p:txBody>
      </p:sp>
      <p:pic>
        <p:nvPicPr>
          <p:cNvPr id="19" name="図 18">
            <a:extLst>
              <a:ext uri="{FF2B5EF4-FFF2-40B4-BE49-F238E27FC236}">
                <a16:creationId xmlns:a16="http://schemas.microsoft.com/office/drawing/2014/main" id="{68FEF9EF-6FD3-F320-FB17-15895A43B5B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34863" y="2559249"/>
            <a:ext cx="825887" cy="1028516"/>
          </a:xfrm>
          <a:prstGeom prst="rect">
            <a:avLst/>
          </a:prstGeom>
        </p:spPr>
      </p:pic>
      <p:sp>
        <p:nvSpPr>
          <p:cNvPr id="21" name="テキスト ボックス 20">
            <a:extLst>
              <a:ext uri="{FF2B5EF4-FFF2-40B4-BE49-F238E27FC236}">
                <a16:creationId xmlns:a16="http://schemas.microsoft.com/office/drawing/2014/main" id="{A0E58916-B97F-1277-AAB2-67482BE0EC7B}"/>
              </a:ext>
            </a:extLst>
          </p:cNvPr>
          <p:cNvSpPr txBox="1"/>
          <p:nvPr/>
        </p:nvSpPr>
        <p:spPr>
          <a:xfrm>
            <a:off x="100800" y="2431822"/>
            <a:ext cx="1462341" cy="461665"/>
          </a:xfrm>
          <a:prstGeom prst="rect">
            <a:avLst/>
          </a:prstGeom>
          <a:noFill/>
        </p:spPr>
        <p:txBody>
          <a:bodyPr wrap="square" rtlCol="0">
            <a:spAutoFit/>
          </a:bodyPr>
          <a:lstStyle/>
          <a:p>
            <a:r>
              <a:rPr kumimoji="1" lang="ja-JP" altLang="en-US" sz="2400">
                <a:solidFill>
                  <a:srgbClr val="4D4D4D"/>
                </a:solidFill>
              </a:rPr>
              <a:t>サーバー</a:t>
            </a:r>
          </a:p>
        </p:txBody>
      </p:sp>
      <p:sp>
        <p:nvSpPr>
          <p:cNvPr id="22" name="テキスト ボックス 21">
            <a:extLst>
              <a:ext uri="{FF2B5EF4-FFF2-40B4-BE49-F238E27FC236}">
                <a16:creationId xmlns:a16="http://schemas.microsoft.com/office/drawing/2014/main" id="{BE6D6039-0EFC-0B24-7A36-2546A9F6590A}"/>
              </a:ext>
            </a:extLst>
          </p:cNvPr>
          <p:cNvSpPr txBox="1"/>
          <p:nvPr/>
        </p:nvSpPr>
        <p:spPr>
          <a:xfrm>
            <a:off x="2005498" y="2400873"/>
            <a:ext cx="1717062" cy="461665"/>
          </a:xfrm>
          <a:prstGeom prst="rect">
            <a:avLst/>
          </a:prstGeom>
          <a:noFill/>
        </p:spPr>
        <p:txBody>
          <a:bodyPr wrap="square" rtlCol="0">
            <a:spAutoFit/>
          </a:bodyPr>
          <a:lstStyle/>
          <a:p>
            <a:r>
              <a:rPr kumimoji="1" lang="ja-JP" altLang="en-US" sz="2400">
                <a:solidFill>
                  <a:srgbClr val="4D4D4D"/>
                </a:solidFill>
              </a:rPr>
              <a:t>共有リンク</a:t>
            </a:r>
          </a:p>
        </p:txBody>
      </p:sp>
      <p:sp>
        <p:nvSpPr>
          <p:cNvPr id="23" name="吹き出し: 角を丸めた四角形 22">
            <a:extLst>
              <a:ext uri="{FF2B5EF4-FFF2-40B4-BE49-F238E27FC236}">
                <a16:creationId xmlns:a16="http://schemas.microsoft.com/office/drawing/2014/main" id="{F93B0E2E-BCE3-8361-FB43-6D44F60C706B}"/>
              </a:ext>
            </a:extLst>
          </p:cNvPr>
          <p:cNvSpPr/>
          <p:nvPr/>
        </p:nvSpPr>
        <p:spPr>
          <a:xfrm>
            <a:off x="3457686" y="4309334"/>
            <a:ext cx="3359048" cy="720080"/>
          </a:xfrm>
          <a:prstGeom prst="wedgeRoundRectCallout">
            <a:avLst>
              <a:gd name="adj1" fmla="val 19517"/>
              <a:gd name="adj2" fmla="val -75733"/>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400">
                <a:solidFill>
                  <a:schemeClr val="accent1"/>
                </a:solidFill>
              </a:rPr>
              <a:t>ユーザ特性を考慮したレート</a:t>
            </a:r>
          </a:p>
        </p:txBody>
      </p:sp>
      <p:pic>
        <p:nvPicPr>
          <p:cNvPr id="24" name="図 23" descr="テキスト が含まれている画像&#10;&#10;自動的に生成された説明">
            <a:extLst>
              <a:ext uri="{FF2B5EF4-FFF2-40B4-BE49-F238E27FC236}">
                <a16:creationId xmlns:a16="http://schemas.microsoft.com/office/drawing/2014/main" id="{A7CE12CD-1D31-F5C0-837E-9A8DDAEFE95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V="1">
            <a:off x="2229583" y="3189610"/>
            <a:ext cx="674643" cy="515079"/>
          </a:xfrm>
          <a:prstGeom prst="rect">
            <a:avLst/>
          </a:prstGeom>
        </p:spPr>
      </p:pic>
      <p:sp>
        <p:nvSpPr>
          <p:cNvPr id="25" name="テキスト ボックス 24">
            <a:extLst>
              <a:ext uri="{FF2B5EF4-FFF2-40B4-BE49-F238E27FC236}">
                <a16:creationId xmlns:a16="http://schemas.microsoft.com/office/drawing/2014/main" id="{63B3EE6D-E87C-5590-7328-98B44DED5064}"/>
              </a:ext>
            </a:extLst>
          </p:cNvPr>
          <p:cNvSpPr txBox="1"/>
          <p:nvPr/>
        </p:nvSpPr>
        <p:spPr>
          <a:xfrm>
            <a:off x="2304223" y="3193812"/>
            <a:ext cx="432048" cy="523220"/>
          </a:xfrm>
          <a:prstGeom prst="rect">
            <a:avLst/>
          </a:prstGeom>
          <a:noFill/>
        </p:spPr>
        <p:txBody>
          <a:bodyPr wrap="square" rtlCol="0">
            <a:spAutoFit/>
          </a:bodyPr>
          <a:lstStyle/>
          <a:p>
            <a:r>
              <a:rPr kumimoji="1" lang="ja-JP" altLang="en-US" sz="2800">
                <a:solidFill>
                  <a:srgbClr val="FF0000"/>
                </a:solidFill>
              </a:rPr>
              <a:t>高</a:t>
            </a:r>
          </a:p>
        </p:txBody>
      </p:sp>
      <p:pic>
        <p:nvPicPr>
          <p:cNvPr id="26" name="図 25" descr="テキスト が含まれている画像&#10;&#10;自動的に生成された説明">
            <a:extLst>
              <a:ext uri="{FF2B5EF4-FFF2-40B4-BE49-F238E27FC236}">
                <a16:creationId xmlns:a16="http://schemas.microsoft.com/office/drawing/2014/main" id="{D7FB9B95-5363-B0F1-6CFA-3409E65626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2247126" y="3914440"/>
            <a:ext cx="686772" cy="515079"/>
          </a:xfrm>
          <a:prstGeom prst="rect">
            <a:avLst/>
          </a:prstGeom>
        </p:spPr>
      </p:pic>
      <p:sp>
        <p:nvSpPr>
          <p:cNvPr id="27" name="テキスト ボックス 26">
            <a:extLst>
              <a:ext uri="{FF2B5EF4-FFF2-40B4-BE49-F238E27FC236}">
                <a16:creationId xmlns:a16="http://schemas.microsoft.com/office/drawing/2014/main" id="{C0B592FA-E80C-D7B5-B064-43D3687C9168}"/>
              </a:ext>
            </a:extLst>
          </p:cNvPr>
          <p:cNvSpPr txBox="1"/>
          <p:nvPr/>
        </p:nvSpPr>
        <p:spPr>
          <a:xfrm>
            <a:off x="2305892" y="3996797"/>
            <a:ext cx="432048" cy="523220"/>
          </a:xfrm>
          <a:prstGeom prst="rect">
            <a:avLst/>
          </a:prstGeom>
          <a:noFill/>
        </p:spPr>
        <p:txBody>
          <a:bodyPr wrap="square" rtlCol="0">
            <a:spAutoFit/>
          </a:bodyPr>
          <a:lstStyle/>
          <a:p>
            <a:r>
              <a:rPr kumimoji="1" lang="ja-JP" altLang="en-US" sz="2800">
                <a:solidFill>
                  <a:schemeClr val="tx2">
                    <a:lumMod val="50000"/>
                    <a:lumOff val="50000"/>
                  </a:schemeClr>
                </a:solidFill>
              </a:rPr>
              <a:t>低</a:t>
            </a:r>
            <a:endParaRPr kumimoji="1" lang="en-US" altLang="ja-JP" sz="2800">
              <a:solidFill>
                <a:schemeClr val="tx2">
                  <a:lumMod val="50000"/>
                  <a:lumOff val="50000"/>
                </a:schemeClr>
              </a:solidFill>
            </a:endParaRPr>
          </a:p>
        </p:txBody>
      </p:sp>
      <p:sp>
        <p:nvSpPr>
          <p:cNvPr id="28" name="吹き出し: 角を丸めた四角形 27">
            <a:extLst>
              <a:ext uri="{FF2B5EF4-FFF2-40B4-BE49-F238E27FC236}">
                <a16:creationId xmlns:a16="http://schemas.microsoft.com/office/drawing/2014/main" id="{5A4A6F0E-A215-54A4-61F2-E87D20FB910B}"/>
              </a:ext>
            </a:extLst>
          </p:cNvPr>
          <p:cNvSpPr/>
          <p:nvPr/>
        </p:nvSpPr>
        <p:spPr>
          <a:xfrm rot="16200000">
            <a:off x="7986782" y="2694169"/>
            <a:ext cx="1075589" cy="986193"/>
          </a:xfrm>
          <a:prstGeom prst="wedgeRoundRectCallout">
            <a:avLst>
              <a:gd name="adj1" fmla="val -10485"/>
              <a:gd name="adj2" fmla="val -70692"/>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vert="eaVert" rtlCol="0" anchor="ctr"/>
          <a:lstStyle/>
          <a:p>
            <a:pPr algn="ctr"/>
            <a:r>
              <a:rPr kumimoji="1" lang="en-US" altLang="ja-JP" sz="2800" err="1">
                <a:solidFill>
                  <a:schemeClr val="accent1"/>
                </a:solidFill>
              </a:rPr>
              <a:t>QoE</a:t>
            </a:r>
            <a:r>
              <a:rPr kumimoji="1" lang="ja-JP" altLang="en-US" sz="2800">
                <a:solidFill>
                  <a:schemeClr val="accent1"/>
                </a:solidFill>
              </a:rPr>
              <a:t>向上</a:t>
            </a:r>
          </a:p>
        </p:txBody>
      </p:sp>
      <p:pic>
        <p:nvPicPr>
          <p:cNvPr id="29" name="図 28">
            <a:extLst>
              <a:ext uri="{FF2B5EF4-FFF2-40B4-BE49-F238E27FC236}">
                <a16:creationId xmlns:a16="http://schemas.microsoft.com/office/drawing/2014/main" id="{FC60D001-8FDB-2CE9-4536-BC6DB56DFA1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77559" y="3576847"/>
            <a:ext cx="825887" cy="1028516"/>
          </a:xfrm>
          <a:prstGeom prst="rect">
            <a:avLst/>
          </a:prstGeom>
        </p:spPr>
      </p:pic>
      <p:sp>
        <p:nvSpPr>
          <p:cNvPr id="31" name="テキスト ボックス 30">
            <a:extLst>
              <a:ext uri="{FF2B5EF4-FFF2-40B4-BE49-F238E27FC236}">
                <a16:creationId xmlns:a16="http://schemas.microsoft.com/office/drawing/2014/main" id="{7C3B52CD-F2AE-A370-C930-9F7F3E78C24E}"/>
              </a:ext>
            </a:extLst>
          </p:cNvPr>
          <p:cNvSpPr txBox="1"/>
          <p:nvPr/>
        </p:nvSpPr>
        <p:spPr>
          <a:xfrm>
            <a:off x="5062763" y="5098385"/>
            <a:ext cx="4081237" cy="369332"/>
          </a:xfrm>
          <a:prstGeom prst="rect">
            <a:avLst/>
          </a:prstGeom>
          <a:noFill/>
        </p:spPr>
        <p:txBody>
          <a:bodyPr wrap="square">
            <a:spAutoFit/>
          </a:bodyPr>
          <a:lstStyle/>
          <a:p>
            <a:r>
              <a:rPr lang="en-US" altLang="ja-JP">
                <a:solidFill>
                  <a:schemeClr val="tx1">
                    <a:lumMod val="60000"/>
                    <a:lumOff val="40000"/>
                  </a:schemeClr>
                </a:solidFill>
              </a:rPr>
              <a:t>[T</a:t>
            </a:r>
            <a:r>
              <a:rPr lang="en-US" altLang="ja-JP" b="0" i="0" u="none" strike="noStrike" baseline="0">
                <a:solidFill>
                  <a:schemeClr val="tx1">
                    <a:lumMod val="60000"/>
                    <a:lumOff val="40000"/>
                  </a:schemeClr>
                </a:solidFill>
              </a:rPr>
              <a:t>. Yanagisawa </a:t>
            </a:r>
            <a:r>
              <a:rPr lang="en-US" altLang="ja-JP">
                <a:solidFill>
                  <a:schemeClr val="tx1">
                    <a:lumMod val="60000"/>
                    <a:lumOff val="40000"/>
                  </a:schemeClr>
                </a:solidFill>
              </a:rPr>
              <a:t>+,</a:t>
            </a:r>
            <a:r>
              <a:rPr lang="en-US" altLang="ja-JP" b="0" i="1" u="none" strike="noStrike" baseline="0">
                <a:solidFill>
                  <a:schemeClr val="tx1">
                    <a:lumMod val="60000"/>
                    <a:lumOff val="40000"/>
                  </a:schemeClr>
                </a:solidFill>
              </a:rPr>
              <a:t> </a:t>
            </a:r>
            <a:r>
              <a:rPr lang="en-US" altLang="ja-JP" sz="1800" b="0" i="1" u="none" strike="noStrike" baseline="0">
                <a:solidFill>
                  <a:schemeClr val="tx1">
                    <a:lumMod val="60000"/>
                    <a:lumOff val="40000"/>
                  </a:schemeClr>
                </a:solidFill>
                <a:latin typeface="Segoe UI" panose="020B0502040204020203" pitchFamily="34" charset="0"/>
                <a:cs typeface="Segoe UI" panose="020B0502040204020203" pitchFamily="34" charset="0"/>
              </a:rPr>
              <a:t>ICOIN </a:t>
            </a:r>
            <a:r>
              <a:rPr lang="en-US" altLang="ja-JP" b="0" i="1" u="none" strike="noStrike" baseline="0">
                <a:solidFill>
                  <a:schemeClr val="tx1">
                    <a:lumMod val="60000"/>
                    <a:lumOff val="40000"/>
                  </a:schemeClr>
                </a:solidFill>
              </a:rPr>
              <a:t>Conf ,</a:t>
            </a:r>
            <a:r>
              <a:rPr lang="en-US" altLang="ja-JP">
                <a:solidFill>
                  <a:schemeClr val="tx1">
                    <a:lumMod val="60000"/>
                    <a:lumOff val="40000"/>
                  </a:schemeClr>
                </a:solidFill>
              </a:rPr>
              <a:t>2022]</a:t>
            </a:r>
          </a:p>
        </p:txBody>
      </p:sp>
      <p:sp>
        <p:nvSpPr>
          <p:cNvPr id="33" name="テキスト ボックス 32">
            <a:extLst>
              <a:ext uri="{FF2B5EF4-FFF2-40B4-BE49-F238E27FC236}">
                <a16:creationId xmlns:a16="http://schemas.microsoft.com/office/drawing/2014/main" id="{A25500CF-4249-98DD-7285-E5CE7B9055E8}"/>
              </a:ext>
            </a:extLst>
          </p:cNvPr>
          <p:cNvSpPr txBox="1"/>
          <p:nvPr/>
        </p:nvSpPr>
        <p:spPr>
          <a:xfrm>
            <a:off x="5070961" y="2113497"/>
            <a:ext cx="3990576" cy="369332"/>
          </a:xfrm>
          <a:prstGeom prst="rect">
            <a:avLst/>
          </a:prstGeom>
          <a:noFill/>
        </p:spPr>
        <p:txBody>
          <a:bodyPr wrap="square" rtlCol="0">
            <a:spAutoFit/>
          </a:bodyPr>
          <a:lstStyle/>
          <a:p>
            <a:r>
              <a:rPr lang="en-US" altLang="ja-JP">
                <a:solidFill>
                  <a:schemeClr val="tx1">
                    <a:lumMod val="60000"/>
                    <a:lumOff val="40000"/>
                  </a:schemeClr>
                </a:solidFill>
              </a:rPr>
              <a:t>[</a:t>
            </a:r>
            <a:r>
              <a:rPr lang="en-US" altLang="ja-JP" b="0" i="0" u="none" strike="noStrike" baseline="0">
                <a:solidFill>
                  <a:schemeClr val="tx1">
                    <a:lumMod val="60000"/>
                    <a:lumOff val="40000"/>
                  </a:schemeClr>
                </a:solidFill>
                <a:latin typeface="TeXGyreTermesX-Regular"/>
              </a:rPr>
              <a:t>Z. Rodriguez </a:t>
            </a:r>
            <a:r>
              <a:rPr lang="en-US" altLang="ja-JP">
                <a:solidFill>
                  <a:schemeClr val="tx1">
                    <a:lumMod val="60000"/>
                    <a:lumOff val="40000"/>
                  </a:schemeClr>
                </a:solidFill>
              </a:rPr>
              <a:t>+,</a:t>
            </a:r>
            <a:r>
              <a:rPr lang="en-US" altLang="ja-JP" b="0" i="1" u="none" strike="noStrike" baseline="0">
                <a:solidFill>
                  <a:schemeClr val="tx1">
                    <a:lumMod val="60000"/>
                    <a:lumOff val="40000"/>
                  </a:schemeClr>
                </a:solidFill>
                <a:latin typeface="TeXGyreTermesX-Italic"/>
              </a:rPr>
              <a:t> </a:t>
            </a:r>
            <a:r>
              <a:rPr lang="en-US" altLang="ja-JP" b="0" i="1" u="none" strike="noStrike" baseline="0">
                <a:solidFill>
                  <a:schemeClr val="tx1">
                    <a:lumMod val="60000"/>
                    <a:lumOff val="40000"/>
                  </a:schemeClr>
                </a:solidFill>
                <a:latin typeface="Segoe UI" panose="020B0502040204020203" pitchFamily="34" charset="0"/>
                <a:cs typeface="Segoe UI" panose="020B0502040204020203" pitchFamily="34" charset="0"/>
              </a:rPr>
              <a:t>Proc. of WAINA </a:t>
            </a:r>
            <a:r>
              <a:rPr lang="en-US" altLang="ja-JP" b="0" i="1" u="none" strike="noStrike" baseline="0">
                <a:solidFill>
                  <a:schemeClr val="tx1">
                    <a:lumMod val="60000"/>
                    <a:lumOff val="40000"/>
                  </a:schemeClr>
                </a:solidFill>
                <a:latin typeface="TeXGyreTermesX-Italic"/>
              </a:rPr>
              <a:t>,</a:t>
            </a:r>
            <a:r>
              <a:rPr lang="en-US" altLang="ja-JP">
                <a:solidFill>
                  <a:schemeClr val="tx1">
                    <a:lumMod val="60000"/>
                    <a:lumOff val="40000"/>
                  </a:schemeClr>
                </a:solidFill>
              </a:rPr>
              <a:t>2018]</a:t>
            </a:r>
          </a:p>
        </p:txBody>
      </p:sp>
    </p:spTree>
    <p:extLst>
      <p:ext uri="{BB962C8B-B14F-4D97-AF65-F5344CB8AC3E}">
        <p14:creationId xmlns:p14="http://schemas.microsoft.com/office/powerpoint/2010/main" val="27224820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研究</a:t>
            </a:r>
            <a:r>
              <a:rPr lang="ja-JP" altLang="en-US"/>
              <a:t>背景</a:t>
            </a:r>
            <a:endParaRPr kumimoji="1" lang="ja-JP" altLang="en-US"/>
          </a:p>
        </p:txBody>
      </p:sp>
      <p:sp>
        <p:nvSpPr>
          <p:cNvPr id="3" name="コンテンツ プレースホルダー 2"/>
          <p:cNvSpPr>
            <a:spLocks noGrp="1"/>
          </p:cNvSpPr>
          <p:nvPr>
            <p:ph idx="1"/>
          </p:nvPr>
        </p:nvSpPr>
        <p:spPr>
          <a:xfrm>
            <a:off x="82463" y="1052736"/>
            <a:ext cx="8964377" cy="5328592"/>
          </a:xfrm>
        </p:spPr>
        <p:txBody>
          <a:bodyPr/>
          <a:lstStyle/>
          <a:p>
            <a:r>
              <a:rPr lang="en-US" altLang="ja-JP" sz="2400"/>
              <a:t>Qo</a:t>
            </a:r>
            <a:endParaRPr kumimoji="1" lang="en-US" altLang="ja-JP" sz="2400"/>
          </a:p>
          <a:p>
            <a:pPr lvl="1"/>
            <a:r>
              <a:rPr lang="ja-JP" altLang="en-US" b="1"/>
              <a:t>ユーザの特性</a:t>
            </a:r>
            <a:r>
              <a:rPr lang="en-US" altLang="ja-JP" b="1"/>
              <a:t>(</a:t>
            </a:r>
            <a:r>
              <a:rPr lang="ja-JP" altLang="en-US" b="1"/>
              <a:t>好みや行動</a:t>
            </a:r>
            <a:r>
              <a:rPr lang="en-US" altLang="ja-JP" b="1"/>
              <a:t>)</a:t>
            </a:r>
            <a:r>
              <a:rPr lang="ja-JP" altLang="en-US" b="1"/>
              <a:t>が</a:t>
            </a:r>
            <a:r>
              <a:rPr lang="en-US" altLang="ja-JP" b="1" err="1"/>
              <a:t>QoE</a:t>
            </a:r>
            <a:r>
              <a:rPr lang="ja-JP" altLang="en-US" b="1"/>
              <a:t>に影響を与える</a:t>
            </a:r>
            <a:endParaRPr kumimoji="1" lang="ja-JP" altLang="en-US"/>
          </a:p>
        </p:txBody>
      </p:sp>
      <p:sp>
        <p:nvSpPr>
          <p:cNvPr id="5" name="フッター プレースホルダー 4"/>
          <p:cNvSpPr>
            <a:spLocks noGrp="1"/>
          </p:cNvSpPr>
          <p:nvPr>
            <p:ph type="ftr" sz="quarter" idx="11"/>
          </p:nvPr>
        </p:nvSpPr>
        <p:spPr/>
        <p:txBody>
          <a:bodyPr/>
          <a:lstStyle/>
          <a:p>
            <a:pPr marL="0" lvl="0" indent="0" algn="ctr" rtl="0">
              <a:spcBef>
                <a:spcPts val="0"/>
              </a:spcBef>
              <a:spcAft>
                <a:spcPts val="0"/>
              </a:spcAft>
              <a:buNone/>
            </a:pPr>
            <a:r>
              <a:rPr lang="zh-TW" altLang="en-US"/>
              <a:t>卒業研究</a:t>
            </a:r>
            <a:r>
              <a:rPr lang="en-US" altLang="zh-TW"/>
              <a:t>1</a:t>
            </a:r>
            <a:r>
              <a:rPr lang="zh-TW" altLang="en-US"/>
              <a:t>中間発表</a:t>
            </a:r>
            <a:r>
              <a:rPr lang="en-US" altLang="zh-TW"/>
              <a:t>AF21014</a:t>
            </a:r>
            <a:r>
              <a:rPr lang="zh-TW" altLang="en-US"/>
              <a:t>菊地悠李</a:t>
            </a:r>
          </a:p>
        </p:txBody>
      </p:sp>
      <p:sp>
        <p:nvSpPr>
          <p:cNvPr id="6" name="正方形/長方形 5"/>
          <p:cNvSpPr/>
          <p:nvPr/>
        </p:nvSpPr>
        <p:spPr>
          <a:xfrm>
            <a:off x="788760" y="5631473"/>
            <a:ext cx="7641116" cy="873111"/>
          </a:xfrm>
          <a:prstGeom prst="rect">
            <a:avLst/>
          </a:prstGeom>
          <a:solidFill>
            <a:schemeClr val="accent1"/>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800">
                <a:solidFill>
                  <a:schemeClr val="bg1"/>
                </a:solidFill>
              </a:rPr>
              <a:t>ユーザの特性を考慮したレート制御法に</a:t>
            </a:r>
            <a:r>
              <a:rPr lang="ja-JP" altLang="en-US" sz="2800">
                <a:solidFill>
                  <a:schemeClr val="bg1"/>
                </a:solidFill>
              </a:rPr>
              <a:t>よる</a:t>
            </a:r>
            <a:r>
              <a:rPr lang="en-US" altLang="ja-JP" sz="2800" err="1">
                <a:solidFill>
                  <a:schemeClr val="bg1"/>
                </a:solidFill>
              </a:rPr>
              <a:t>QoE</a:t>
            </a:r>
            <a:r>
              <a:rPr lang="ja-JP" altLang="en-US" sz="2800">
                <a:solidFill>
                  <a:schemeClr val="bg1"/>
                </a:solidFill>
              </a:rPr>
              <a:t>向上</a:t>
            </a:r>
            <a:r>
              <a:rPr kumimoji="1" lang="ja-JP" altLang="en-US" sz="2800">
                <a:solidFill>
                  <a:schemeClr val="bg1"/>
                </a:solidFill>
              </a:rPr>
              <a:t>を実現</a:t>
            </a:r>
          </a:p>
        </p:txBody>
      </p:sp>
      <p:sp>
        <p:nvSpPr>
          <p:cNvPr id="7" name="下矢印 6"/>
          <p:cNvSpPr/>
          <p:nvPr/>
        </p:nvSpPr>
        <p:spPr>
          <a:xfrm>
            <a:off x="4227604" y="5051738"/>
            <a:ext cx="576064" cy="549211"/>
          </a:xfrm>
          <a:prstGeom prst="downArrow">
            <a:avLst/>
          </a:prstGeom>
          <a:solidFill>
            <a:schemeClr val="accent1">
              <a:alpha val="50000"/>
            </a:schemeClr>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8B45D110-FD8E-48BD-8825-CDFBF9D22CA3}" type="slidenum">
              <a:rPr kumimoji="1" lang="ja-JP" altLang="en-US" smtClean="0"/>
              <a:pPr/>
              <a:t>38</a:t>
            </a:fld>
            <a:endParaRPr kumimoji="1" lang="ja-JP" altLang="en-US"/>
          </a:p>
        </p:txBody>
      </p:sp>
      <p:pic>
        <p:nvPicPr>
          <p:cNvPr id="8" name="図 7" descr="テキスト が含まれている画像&#10;&#10;自動的に生成された説明">
            <a:extLst>
              <a:ext uri="{FF2B5EF4-FFF2-40B4-BE49-F238E27FC236}">
                <a16:creationId xmlns:a16="http://schemas.microsoft.com/office/drawing/2014/main" id="{69D2B83A-A44B-F43F-0AEA-4470A08299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4545969" y="2643499"/>
            <a:ext cx="686772" cy="515079"/>
          </a:xfrm>
          <a:prstGeom prst="rect">
            <a:avLst/>
          </a:prstGeom>
        </p:spPr>
      </p:pic>
      <p:sp>
        <p:nvSpPr>
          <p:cNvPr id="9" name="正方形/長方形 8">
            <a:extLst>
              <a:ext uri="{FF2B5EF4-FFF2-40B4-BE49-F238E27FC236}">
                <a16:creationId xmlns:a16="http://schemas.microsoft.com/office/drawing/2014/main" id="{526BC1E2-82CD-8DF3-C80E-7309CD67619C}"/>
              </a:ext>
            </a:extLst>
          </p:cNvPr>
          <p:cNvSpPr/>
          <p:nvPr/>
        </p:nvSpPr>
        <p:spPr>
          <a:xfrm>
            <a:off x="1474581" y="4031047"/>
            <a:ext cx="827930" cy="140933"/>
          </a:xfrm>
          <a:prstGeom prst="rect">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pic>
        <p:nvPicPr>
          <p:cNvPr id="10" name="図 9" descr="モニター, 座る, ボックス, テーブル が含まれている画像&#10;&#10;自動的に生成された説明">
            <a:extLst>
              <a:ext uri="{FF2B5EF4-FFF2-40B4-BE49-F238E27FC236}">
                <a16:creationId xmlns:a16="http://schemas.microsoft.com/office/drawing/2014/main" id="{48CB066A-ED69-E76E-B272-84D9902EBA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436" y="2794196"/>
            <a:ext cx="1439814" cy="1700808"/>
          </a:xfrm>
          <a:prstGeom prst="rect">
            <a:avLst/>
          </a:prstGeom>
        </p:spPr>
      </p:pic>
      <p:sp>
        <p:nvSpPr>
          <p:cNvPr id="12" name="正方形/長方形 11">
            <a:extLst>
              <a:ext uri="{FF2B5EF4-FFF2-40B4-BE49-F238E27FC236}">
                <a16:creationId xmlns:a16="http://schemas.microsoft.com/office/drawing/2014/main" id="{9FB8DA7B-B71C-CA74-F50F-E454E12100D7}"/>
              </a:ext>
            </a:extLst>
          </p:cNvPr>
          <p:cNvSpPr/>
          <p:nvPr/>
        </p:nvSpPr>
        <p:spPr>
          <a:xfrm>
            <a:off x="1472242" y="3216221"/>
            <a:ext cx="827930" cy="140933"/>
          </a:xfrm>
          <a:prstGeom prst="rect">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 name="円柱 12">
            <a:extLst>
              <a:ext uri="{FF2B5EF4-FFF2-40B4-BE49-F238E27FC236}">
                <a16:creationId xmlns:a16="http://schemas.microsoft.com/office/drawing/2014/main" id="{C3903D98-5285-03D0-D3FF-EF3730CA7932}"/>
              </a:ext>
            </a:extLst>
          </p:cNvPr>
          <p:cNvSpPr/>
          <p:nvPr/>
        </p:nvSpPr>
        <p:spPr>
          <a:xfrm rot="5400000">
            <a:off x="1877764" y="2938212"/>
            <a:ext cx="1656184" cy="1368152"/>
          </a:xfrm>
          <a:prstGeom prst="can">
            <a:avLst/>
          </a:prstGeom>
          <a:gradFill flip="none" rotWithShape="1">
            <a:gsLst>
              <a:gs pos="0">
                <a:schemeClr val="accent1">
                  <a:lumMod val="5000"/>
                  <a:lumOff val="95000"/>
                </a:schemeClr>
              </a:gs>
              <a:gs pos="34000">
                <a:schemeClr val="accent2">
                  <a:lumMod val="60000"/>
                  <a:lumOff val="40000"/>
                </a:schemeClr>
              </a:gs>
              <a:gs pos="33000">
                <a:schemeClr val="accent1">
                  <a:lumMod val="45000"/>
                  <a:lumOff val="55000"/>
                </a:schemeClr>
              </a:gs>
              <a:gs pos="0">
                <a:schemeClr val="accent1">
                  <a:lumMod val="30000"/>
                  <a:lumOff val="70000"/>
                </a:schemeClr>
              </a:gs>
            </a:gsLst>
            <a:lin ang="10800000" scaled="1"/>
            <a:tileRect/>
          </a:gradFill>
          <a:ln w="3810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4" name="矢印: 右 13">
            <a:extLst>
              <a:ext uri="{FF2B5EF4-FFF2-40B4-BE49-F238E27FC236}">
                <a16:creationId xmlns:a16="http://schemas.microsoft.com/office/drawing/2014/main" id="{65E54848-FCB0-426C-3937-46CEA5EC10C0}"/>
              </a:ext>
            </a:extLst>
          </p:cNvPr>
          <p:cNvSpPr/>
          <p:nvPr/>
        </p:nvSpPr>
        <p:spPr>
          <a:xfrm>
            <a:off x="3232260" y="3094037"/>
            <a:ext cx="3528392" cy="360040"/>
          </a:xfrm>
          <a:prstGeom prst="right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5" name="矢印: 右 14">
            <a:extLst>
              <a:ext uri="{FF2B5EF4-FFF2-40B4-BE49-F238E27FC236}">
                <a16:creationId xmlns:a16="http://schemas.microsoft.com/office/drawing/2014/main" id="{4C796713-D5AF-A156-EFCB-2E167C86B6D3}"/>
              </a:ext>
            </a:extLst>
          </p:cNvPr>
          <p:cNvSpPr/>
          <p:nvPr/>
        </p:nvSpPr>
        <p:spPr>
          <a:xfrm>
            <a:off x="3301245" y="3853845"/>
            <a:ext cx="3528392" cy="360040"/>
          </a:xfrm>
          <a:prstGeom prst="right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6" name="テキスト ボックス 15">
            <a:extLst>
              <a:ext uri="{FF2B5EF4-FFF2-40B4-BE49-F238E27FC236}">
                <a16:creationId xmlns:a16="http://schemas.microsoft.com/office/drawing/2014/main" id="{4AD4A5A5-1D38-3B71-1B9E-DF3C412D0EB7}"/>
              </a:ext>
            </a:extLst>
          </p:cNvPr>
          <p:cNvSpPr txBox="1"/>
          <p:nvPr/>
        </p:nvSpPr>
        <p:spPr>
          <a:xfrm>
            <a:off x="4612267" y="2683120"/>
            <a:ext cx="493509" cy="542882"/>
          </a:xfrm>
          <a:prstGeom prst="rect">
            <a:avLst/>
          </a:prstGeom>
          <a:noFill/>
        </p:spPr>
        <p:txBody>
          <a:bodyPr wrap="square" rtlCol="0">
            <a:spAutoFit/>
          </a:bodyPr>
          <a:lstStyle/>
          <a:p>
            <a:r>
              <a:rPr kumimoji="1" lang="ja-JP" altLang="en-US" sz="2800">
                <a:solidFill>
                  <a:srgbClr val="FF0000"/>
                </a:solidFill>
                <a:latin typeface="Quattrocento Sans" panose="020B0502050000020003" pitchFamily="34" charset="0"/>
              </a:rPr>
              <a:t>高</a:t>
            </a:r>
          </a:p>
        </p:txBody>
      </p:sp>
      <p:pic>
        <p:nvPicPr>
          <p:cNvPr id="17" name="図 16" descr="テキスト が含まれている画像&#10;&#10;自動的に生成された説明">
            <a:extLst>
              <a:ext uri="{FF2B5EF4-FFF2-40B4-BE49-F238E27FC236}">
                <a16:creationId xmlns:a16="http://schemas.microsoft.com/office/drawing/2014/main" id="{F5FFE024-7569-18D6-0296-F627AEB68A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4515636" y="3405089"/>
            <a:ext cx="686772" cy="515079"/>
          </a:xfrm>
          <a:prstGeom prst="rect">
            <a:avLst/>
          </a:prstGeom>
        </p:spPr>
      </p:pic>
      <p:sp>
        <p:nvSpPr>
          <p:cNvPr id="18" name="テキスト ボックス 17">
            <a:extLst>
              <a:ext uri="{FF2B5EF4-FFF2-40B4-BE49-F238E27FC236}">
                <a16:creationId xmlns:a16="http://schemas.microsoft.com/office/drawing/2014/main" id="{731563B6-B584-813D-630E-2AA6E97EA920}"/>
              </a:ext>
            </a:extLst>
          </p:cNvPr>
          <p:cNvSpPr txBox="1"/>
          <p:nvPr/>
        </p:nvSpPr>
        <p:spPr>
          <a:xfrm>
            <a:off x="4572000" y="3426134"/>
            <a:ext cx="442070" cy="523220"/>
          </a:xfrm>
          <a:prstGeom prst="rect">
            <a:avLst/>
          </a:prstGeom>
          <a:noFill/>
        </p:spPr>
        <p:txBody>
          <a:bodyPr wrap="square" rtlCol="0">
            <a:spAutoFit/>
          </a:bodyPr>
          <a:lstStyle/>
          <a:p>
            <a:r>
              <a:rPr kumimoji="1" lang="ja-JP" altLang="en-US" sz="2800">
                <a:solidFill>
                  <a:schemeClr val="tx2">
                    <a:lumMod val="50000"/>
                    <a:lumOff val="50000"/>
                  </a:schemeClr>
                </a:solidFill>
              </a:rPr>
              <a:t>低</a:t>
            </a:r>
            <a:endParaRPr kumimoji="1" lang="en-US" altLang="ja-JP" sz="2800">
              <a:solidFill>
                <a:schemeClr val="tx2">
                  <a:lumMod val="50000"/>
                  <a:lumOff val="50000"/>
                </a:schemeClr>
              </a:solidFill>
            </a:endParaRPr>
          </a:p>
        </p:txBody>
      </p:sp>
      <p:pic>
        <p:nvPicPr>
          <p:cNvPr id="19" name="図 18">
            <a:extLst>
              <a:ext uri="{FF2B5EF4-FFF2-40B4-BE49-F238E27FC236}">
                <a16:creationId xmlns:a16="http://schemas.microsoft.com/office/drawing/2014/main" id="{68FEF9EF-6FD3-F320-FB17-15895A43B5B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62862" y="2548331"/>
            <a:ext cx="825887" cy="1028516"/>
          </a:xfrm>
          <a:prstGeom prst="rect">
            <a:avLst/>
          </a:prstGeom>
        </p:spPr>
      </p:pic>
      <p:sp>
        <p:nvSpPr>
          <p:cNvPr id="21" name="テキスト ボックス 20">
            <a:extLst>
              <a:ext uri="{FF2B5EF4-FFF2-40B4-BE49-F238E27FC236}">
                <a16:creationId xmlns:a16="http://schemas.microsoft.com/office/drawing/2014/main" id="{A0E58916-B97F-1277-AAB2-67482BE0EC7B}"/>
              </a:ext>
            </a:extLst>
          </p:cNvPr>
          <p:cNvSpPr txBox="1"/>
          <p:nvPr/>
        </p:nvSpPr>
        <p:spPr>
          <a:xfrm>
            <a:off x="100800" y="2431822"/>
            <a:ext cx="1462341" cy="461665"/>
          </a:xfrm>
          <a:prstGeom prst="rect">
            <a:avLst/>
          </a:prstGeom>
          <a:noFill/>
        </p:spPr>
        <p:txBody>
          <a:bodyPr wrap="square" rtlCol="0">
            <a:spAutoFit/>
          </a:bodyPr>
          <a:lstStyle/>
          <a:p>
            <a:r>
              <a:rPr kumimoji="1" lang="ja-JP" altLang="en-US" sz="2400">
                <a:solidFill>
                  <a:srgbClr val="4D4D4D"/>
                </a:solidFill>
              </a:rPr>
              <a:t>サーバー</a:t>
            </a:r>
          </a:p>
        </p:txBody>
      </p:sp>
      <p:sp>
        <p:nvSpPr>
          <p:cNvPr id="22" name="テキスト ボックス 21">
            <a:extLst>
              <a:ext uri="{FF2B5EF4-FFF2-40B4-BE49-F238E27FC236}">
                <a16:creationId xmlns:a16="http://schemas.microsoft.com/office/drawing/2014/main" id="{BE6D6039-0EFC-0B24-7A36-2546A9F6590A}"/>
              </a:ext>
            </a:extLst>
          </p:cNvPr>
          <p:cNvSpPr txBox="1"/>
          <p:nvPr/>
        </p:nvSpPr>
        <p:spPr>
          <a:xfrm>
            <a:off x="2005498" y="2400873"/>
            <a:ext cx="1717062" cy="461665"/>
          </a:xfrm>
          <a:prstGeom prst="rect">
            <a:avLst/>
          </a:prstGeom>
          <a:noFill/>
        </p:spPr>
        <p:txBody>
          <a:bodyPr wrap="square" rtlCol="0">
            <a:spAutoFit/>
          </a:bodyPr>
          <a:lstStyle/>
          <a:p>
            <a:r>
              <a:rPr kumimoji="1" lang="ja-JP" altLang="en-US" sz="2400">
                <a:solidFill>
                  <a:srgbClr val="4D4D4D"/>
                </a:solidFill>
              </a:rPr>
              <a:t>共有リンク</a:t>
            </a:r>
          </a:p>
        </p:txBody>
      </p:sp>
      <p:sp>
        <p:nvSpPr>
          <p:cNvPr id="23" name="吹き出し: 角を丸めた四角形 22">
            <a:extLst>
              <a:ext uri="{FF2B5EF4-FFF2-40B4-BE49-F238E27FC236}">
                <a16:creationId xmlns:a16="http://schemas.microsoft.com/office/drawing/2014/main" id="{F93B0E2E-BCE3-8361-FB43-6D44F60C706B}"/>
              </a:ext>
            </a:extLst>
          </p:cNvPr>
          <p:cNvSpPr/>
          <p:nvPr/>
        </p:nvSpPr>
        <p:spPr>
          <a:xfrm>
            <a:off x="3457686" y="4309334"/>
            <a:ext cx="3359048" cy="720080"/>
          </a:xfrm>
          <a:prstGeom prst="wedgeRoundRectCallout">
            <a:avLst>
              <a:gd name="adj1" fmla="val 19517"/>
              <a:gd name="adj2" fmla="val -75733"/>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400">
                <a:solidFill>
                  <a:schemeClr val="accent1"/>
                </a:solidFill>
              </a:rPr>
              <a:t>ユーザ特性を考慮したレート</a:t>
            </a:r>
          </a:p>
        </p:txBody>
      </p:sp>
      <p:pic>
        <p:nvPicPr>
          <p:cNvPr id="24" name="図 23" descr="テキスト が含まれている画像&#10;&#10;自動的に生成された説明">
            <a:extLst>
              <a:ext uri="{FF2B5EF4-FFF2-40B4-BE49-F238E27FC236}">
                <a16:creationId xmlns:a16="http://schemas.microsoft.com/office/drawing/2014/main" id="{A7CE12CD-1D31-F5C0-837E-9A8DDAEFE95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V="1">
            <a:off x="2218476" y="3092879"/>
            <a:ext cx="674643" cy="515079"/>
          </a:xfrm>
          <a:prstGeom prst="rect">
            <a:avLst/>
          </a:prstGeom>
        </p:spPr>
      </p:pic>
      <p:sp>
        <p:nvSpPr>
          <p:cNvPr id="25" name="テキスト ボックス 24">
            <a:extLst>
              <a:ext uri="{FF2B5EF4-FFF2-40B4-BE49-F238E27FC236}">
                <a16:creationId xmlns:a16="http://schemas.microsoft.com/office/drawing/2014/main" id="{63B3EE6D-E87C-5590-7328-98B44DED5064}"/>
              </a:ext>
            </a:extLst>
          </p:cNvPr>
          <p:cNvSpPr txBox="1"/>
          <p:nvPr/>
        </p:nvSpPr>
        <p:spPr>
          <a:xfrm>
            <a:off x="2254857" y="3126273"/>
            <a:ext cx="432048" cy="523220"/>
          </a:xfrm>
          <a:prstGeom prst="rect">
            <a:avLst/>
          </a:prstGeom>
          <a:noFill/>
        </p:spPr>
        <p:txBody>
          <a:bodyPr wrap="square" rtlCol="0">
            <a:spAutoFit/>
          </a:bodyPr>
          <a:lstStyle/>
          <a:p>
            <a:r>
              <a:rPr kumimoji="1" lang="ja-JP" altLang="en-US" sz="2800">
                <a:solidFill>
                  <a:srgbClr val="FF0000"/>
                </a:solidFill>
              </a:rPr>
              <a:t>高</a:t>
            </a:r>
          </a:p>
        </p:txBody>
      </p:sp>
      <p:pic>
        <p:nvPicPr>
          <p:cNvPr id="26" name="図 25" descr="テキスト が含まれている画像&#10;&#10;自動的に生成された説明">
            <a:extLst>
              <a:ext uri="{FF2B5EF4-FFF2-40B4-BE49-F238E27FC236}">
                <a16:creationId xmlns:a16="http://schemas.microsoft.com/office/drawing/2014/main" id="{D7FB9B95-5363-B0F1-6CFA-3409E65626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2247126" y="3914440"/>
            <a:ext cx="686772" cy="515079"/>
          </a:xfrm>
          <a:prstGeom prst="rect">
            <a:avLst/>
          </a:prstGeom>
        </p:spPr>
      </p:pic>
      <p:sp>
        <p:nvSpPr>
          <p:cNvPr id="27" name="テキスト ボックス 26">
            <a:extLst>
              <a:ext uri="{FF2B5EF4-FFF2-40B4-BE49-F238E27FC236}">
                <a16:creationId xmlns:a16="http://schemas.microsoft.com/office/drawing/2014/main" id="{C0B592FA-E80C-D7B5-B064-43D3687C9168}"/>
              </a:ext>
            </a:extLst>
          </p:cNvPr>
          <p:cNvSpPr txBox="1"/>
          <p:nvPr/>
        </p:nvSpPr>
        <p:spPr>
          <a:xfrm>
            <a:off x="2293175" y="3957684"/>
            <a:ext cx="432048" cy="523220"/>
          </a:xfrm>
          <a:prstGeom prst="rect">
            <a:avLst/>
          </a:prstGeom>
          <a:noFill/>
        </p:spPr>
        <p:txBody>
          <a:bodyPr wrap="square" rtlCol="0">
            <a:spAutoFit/>
          </a:bodyPr>
          <a:lstStyle/>
          <a:p>
            <a:r>
              <a:rPr kumimoji="1" lang="ja-JP" altLang="en-US" sz="2800">
                <a:solidFill>
                  <a:schemeClr val="tx2">
                    <a:lumMod val="50000"/>
                    <a:lumOff val="50000"/>
                  </a:schemeClr>
                </a:solidFill>
              </a:rPr>
              <a:t>低</a:t>
            </a:r>
            <a:endParaRPr kumimoji="1" lang="en-US" altLang="ja-JP" sz="2800">
              <a:solidFill>
                <a:schemeClr val="tx2">
                  <a:lumMod val="50000"/>
                  <a:lumOff val="50000"/>
                </a:schemeClr>
              </a:solidFill>
            </a:endParaRPr>
          </a:p>
        </p:txBody>
      </p:sp>
      <p:sp>
        <p:nvSpPr>
          <p:cNvPr id="28" name="吹き出し: 角を丸めた四角形 27">
            <a:extLst>
              <a:ext uri="{FF2B5EF4-FFF2-40B4-BE49-F238E27FC236}">
                <a16:creationId xmlns:a16="http://schemas.microsoft.com/office/drawing/2014/main" id="{5A4A6F0E-A215-54A4-61F2-E87D20FB910B}"/>
              </a:ext>
            </a:extLst>
          </p:cNvPr>
          <p:cNvSpPr/>
          <p:nvPr/>
        </p:nvSpPr>
        <p:spPr>
          <a:xfrm rot="16200000">
            <a:off x="7986782" y="2694169"/>
            <a:ext cx="1075589" cy="986193"/>
          </a:xfrm>
          <a:prstGeom prst="wedgeRoundRectCallout">
            <a:avLst>
              <a:gd name="adj1" fmla="val -10485"/>
              <a:gd name="adj2" fmla="val -70692"/>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vert="eaVert" rtlCol="0" anchor="ctr"/>
          <a:lstStyle/>
          <a:p>
            <a:pPr algn="ctr"/>
            <a:r>
              <a:rPr kumimoji="1" lang="en-US" altLang="ja-JP" sz="2800" err="1">
                <a:solidFill>
                  <a:schemeClr val="accent1"/>
                </a:solidFill>
              </a:rPr>
              <a:t>QoE</a:t>
            </a:r>
            <a:r>
              <a:rPr kumimoji="1" lang="ja-JP" altLang="en-US" sz="2800">
                <a:solidFill>
                  <a:schemeClr val="accent1"/>
                </a:solidFill>
              </a:rPr>
              <a:t>向上</a:t>
            </a:r>
          </a:p>
        </p:txBody>
      </p:sp>
      <p:pic>
        <p:nvPicPr>
          <p:cNvPr id="29" name="図 28">
            <a:extLst>
              <a:ext uri="{FF2B5EF4-FFF2-40B4-BE49-F238E27FC236}">
                <a16:creationId xmlns:a16="http://schemas.microsoft.com/office/drawing/2014/main" id="{FC60D001-8FDB-2CE9-4536-BC6DB56DFA1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77559" y="3576847"/>
            <a:ext cx="825887" cy="1028516"/>
          </a:xfrm>
          <a:prstGeom prst="rect">
            <a:avLst/>
          </a:prstGeom>
        </p:spPr>
      </p:pic>
      <p:sp>
        <p:nvSpPr>
          <p:cNvPr id="31" name="テキスト ボックス 30">
            <a:extLst>
              <a:ext uri="{FF2B5EF4-FFF2-40B4-BE49-F238E27FC236}">
                <a16:creationId xmlns:a16="http://schemas.microsoft.com/office/drawing/2014/main" id="{7C3B52CD-F2AE-A370-C930-9F7F3E78C24E}"/>
              </a:ext>
            </a:extLst>
          </p:cNvPr>
          <p:cNvSpPr txBox="1"/>
          <p:nvPr/>
        </p:nvSpPr>
        <p:spPr>
          <a:xfrm>
            <a:off x="5062763" y="5098385"/>
            <a:ext cx="4081237" cy="369332"/>
          </a:xfrm>
          <a:prstGeom prst="rect">
            <a:avLst/>
          </a:prstGeom>
          <a:noFill/>
        </p:spPr>
        <p:txBody>
          <a:bodyPr wrap="square">
            <a:spAutoFit/>
          </a:bodyPr>
          <a:lstStyle/>
          <a:p>
            <a:r>
              <a:rPr lang="en-US" altLang="ja-JP">
                <a:solidFill>
                  <a:schemeClr val="tx1">
                    <a:lumMod val="60000"/>
                    <a:lumOff val="40000"/>
                  </a:schemeClr>
                </a:solidFill>
              </a:rPr>
              <a:t>[T</a:t>
            </a:r>
            <a:r>
              <a:rPr lang="en-US" altLang="ja-JP" b="0" i="0" u="none" strike="noStrike" baseline="0">
                <a:solidFill>
                  <a:schemeClr val="tx1">
                    <a:lumMod val="60000"/>
                    <a:lumOff val="40000"/>
                  </a:schemeClr>
                </a:solidFill>
              </a:rPr>
              <a:t>. Yanagisawa </a:t>
            </a:r>
            <a:r>
              <a:rPr lang="en-US" altLang="ja-JP">
                <a:solidFill>
                  <a:schemeClr val="tx1">
                    <a:lumMod val="60000"/>
                    <a:lumOff val="40000"/>
                  </a:schemeClr>
                </a:solidFill>
              </a:rPr>
              <a:t>+,</a:t>
            </a:r>
            <a:r>
              <a:rPr lang="en-US" altLang="ja-JP" b="0" i="1" u="none" strike="noStrike" baseline="0">
                <a:solidFill>
                  <a:schemeClr val="tx1">
                    <a:lumMod val="60000"/>
                    <a:lumOff val="40000"/>
                  </a:schemeClr>
                </a:solidFill>
              </a:rPr>
              <a:t> </a:t>
            </a:r>
            <a:r>
              <a:rPr lang="en-US" altLang="ja-JP" sz="1800" b="0" i="1" u="none" strike="noStrike" baseline="0">
                <a:solidFill>
                  <a:schemeClr val="tx1">
                    <a:lumMod val="60000"/>
                    <a:lumOff val="40000"/>
                  </a:schemeClr>
                </a:solidFill>
                <a:latin typeface="Segoe UI" panose="020B0502040204020203" pitchFamily="34" charset="0"/>
                <a:cs typeface="Segoe UI" panose="020B0502040204020203" pitchFamily="34" charset="0"/>
              </a:rPr>
              <a:t>ICOIN </a:t>
            </a:r>
            <a:r>
              <a:rPr lang="en-US" altLang="ja-JP" b="0" i="1" u="none" strike="noStrike" baseline="0">
                <a:solidFill>
                  <a:schemeClr val="tx1">
                    <a:lumMod val="60000"/>
                    <a:lumOff val="40000"/>
                  </a:schemeClr>
                </a:solidFill>
              </a:rPr>
              <a:t>Conf ,</a:t>
            </a:r>
            <a:r>
              <a:rPr lang="en-US" altLang="ja-JP">
                <a:solidFill>
                  <a:schemeClr val="tx1">
                    <a:lumMod val="60000"/>
                    <a:lumOff val="40000"/>
                  </a:schemeClr>
                </a:solidFill>
              </a:rPr>
              <a:t>2022]</a:t>
            </a:r>
          </a:p>
        </p:txBody>
      </p:sp>
      <p:sp>
        <p:nvSpPr>
          <p:cNvPr id="33" name="テキスト ボックス 32">
            <a:extLst>
              <a:ext uri="{FF2B5EF4-FFF2-40B4-BE49-F238E27FC236}">
                <a16:creationId xmlns:a16="http://schemas.microsoft.com/office/drawing/2014/main" id="{A25500CF-4249-98DD-7285-E5CE7B9055E8}"/>
              </a:ext>
            </a:extLst>
          </p:cNvPr>
          <p:cNvSpPr txBox="1"/>
          <p:nvPr/>
        </p:nvSpPr>
        <p:spPr>
          <a:xfrm>
            <a:off x="5070961" y="2113497"/>
            <a:ext cx="3990576" cy="369332"/>
          </a:xfrm>
          <a:prstGeom prst="rect">
            <a:avLst/>
          </a:prstGeom>
          <a:noFill/>
        </p:spPr>
        <p:txBody>
          <a:bodyPr wrap="square" rtlCol="0">
            <a:spAutoFit/>
          </a:bodyPr>
          <a:lstStyle/>
          <a:p>
            <a:r>
              <a:rPr lang="en-US" altLang="ja-JP">
                <a:solidFill>
                  <a:schemeClr val="tx1">
                    <a:lumMod val="60000"/>
                    <a:lumOff val="40000"/>
                  </a:schemeClr>
                </a:solidFill>
              </a:rPr>
              <a:t>[</a:t>
            </a:r>
            <a:r>
              <a:rPr lang="en-US" altLang="ja-JP" b="0" i="0" u="none" strike="noStrike" baseline="0">
                <a:solidFill>
                  <a:schemeClr val="tx1">
                    <a:lumMod val="60000"/>
                    <a:lumOff val="40000"/>
                  </a:schemeClr>
                </a:solidFill>
                <a:latin typeface="TeXGyreTermesX-Regular"/>
              </a:rPr>
              <a:t>Z. Rodriguez </a:t>
            </a:r>
            <a:r>
              <a:rPr lang="en-US" altLang="ja-JP">
                <a:solidFill>
                  <a:schemeClr val="tx1">
                    <a:lumMod val="60000"/>
                    <a:lumOff val="40000"/>
                  </a:schemeClr>
                </a:solidFill>
              </a:rPr>
              <a:t>+,</a:t>
            </a:r>
            <a:r>
              <a:rPr lang="en-US" altLang="ja-JP" b="0" i="1" u="none" strike="noStrike" baseline="0">
                <a:solidFill>
                  <a:schemeClr val="tx1">
                    <a:lumMod val="60000"/>
                    <a:lumOff val="40000"/>
                  </a:schemeClr>
                </a:solidFill>
                <a:latin typeface="TeXGyreTermesX-Italic"/>
              </a:rPr>
              <a:t> </a:t>
            </a:r>
            <a:r>
              <a:rPr lang="en-US" altLang="ja-JP" b="0" i="1" u="none" strike="noStrike" baseline="0">
                <a:solidFill>
                  <a:schemeClr val="tx1">
                    <a:lumMod val="60000"/>
                    <a:lumOff val="40000"/>
                  </a:schemeClr>
                </a:solidFill>
                <a:latin typeface="Segoe UI" panose="020B0502040204020203" pitchFamily="34" charset="0"/>
                <a:cs typeface="Segoe UI" panose="020B0502040204020203" pitchFamily="34" charset="0"/>
              </a:rPr>
              <a:t>Proc. of WAINA </a:t>
            </a:r>
            <a:r>
              <a:rPr lang="en-US" altLang="ja-JP" b="0" i="1" u="none" strike="noStrike" baseline="0">
                <a:solidFill>
                  <a:schemeClr val="tx1">
                    <a:lumMod val="60000"/>
                    <a:lumOff val="40000"/>
                  </a:schemeClr>
                </a:solidFill>
                <a:latin typeface="TeXGyreTermesX-Italic"/>
              </a:rPr>
              <a:t>,</a:t>
            </a:r>
            <a:r>
              <a:rPr lang="en-US" altLang="ja-JP">
                <a:solidFill>
                  <a:schemeClr val="tx1">
                    <a:lumMod val="60000"/>
                    <a:lumOff val="40000"/>
                  </a:schemeClr>
                </a:solidFill>
              </a:rPr>
              <a:t>2018]</a:t>
            </a:r>
          </a:p>
        </p:txBody>
      </p:sp>
      <p:sp>
        <p:nvSpPr>
          <p:cNvPr id="11" name="吹き出し: 角を丸めた四角形 10">
            <a:extLst>
              <a:ext uri="{FF2B5EF4-FFF2-40B4-BE49-F238E27FC236}">
                <a16:creationId xmlns:a16="http://schemas.microsoft.com/office/drawing/2014/main" id="{2CAE31B9-3019-B5CB-9F21-7DFCD016E8E9}"/>
              </a:ext>
            </a:extLst>
          </p:cNvPr>
          <p:cNvSpPr/>
          <p:nvPr/>
        </p:nvSpPr>
        <p:spPr>
          <a:xfrm>
            <a:off x="344333" y="4768934"/>
            <a:ext cx="2581944" cy="565608"/>
          </a:xfrm>
          <a:prstGeom prst="wedgeRoundRectCallout">
            <a:avLst>
              <a:gd name="adj1" fmla="val 26377"/>
              <a:gd name="adj2" fmla="val -91579"/>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000">
                <a:solidFill>
                  <a:schemeClr val="accent1"/>
                </a:solidFill>
              </a:rPr>
              <a:t>ボトルネックリンク</a:t>
            </a:r>
            <a:endParaRPr kumimoji="1" lang="ja-JP" altLang="en-US" sz="2000">
              <a:solidFill>
                <a:schemeClr val="accent1"/>
              </a:solidFill>
            </a:endParaRPr>
          </a:p>
        </p:txBody>
      </p:sp>
    </p:spTree>
    <p:extLst>
      <p:ext uri="{BB962C8B-B14F-4D97-AF65-F5344CB8AC3E}">
        <p14:creationId xmlns:p14="http://schemas.microsoft.com/office/powerpoint/2010/main" val="179648682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矢印: 右 41">
            <a:extLst>
              <a:ext uri="{FF2B5EF4-FFF2-40B4-BE49-F238E27FC236}">
                <a16:creationId xmlns:a16="http://schemas.microsoft.com/office/drawing/2014/main" id="{E4AE11B2-A99B-5EEA-4650-D35C9459E89E}"/>
              </a:ext>
            </a:extLst>
          </p:cNvPr>
          <p:cNvSpPr/>
          <p:nvPr/>
        </p:nvSpPr>
        <p:spPr>
          <a:xfrm rot="10800000">
            <a:off x="1014098" y="4144514"/>
            <a:ext cx="1230121" cy="370505"/>
          </a:xfrm>
          <a:prstGeom prst="right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43" name="矢印: 右 42">
            <a:extLst>
              <a:ext uri="{FF2B5EF4-FFF2-40B4-BE49-F238E27FC236}">
                <a16:creationId xmlns:a16="http://schemas.microsoft.com/office/drawing/2014/main" id="{AE6D8C55-ABF3-30D8-560D-B77D4FC7B37D}"/>
              </a:ext>
            </a:extLst>
          </p:cNvPr>
          <p:cNvSpPr/>
          <p:nvPr/>
        </p:nvSpPr>
        <p:spPr>
          <a:xfrm rot="10800000">
            <a:off x="973125" y="3476852"/>
            <a:ext cx="1410518" cy="375082"/>
          </a:xfrm>
          <a:prstGeom prst="right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 name="タイトル 1">
            <a:extLst>
              <a:ext uri="{FF2B5EF4-FFF2-40B4-BE49-F238E27FC236}">
                <a16:creationId xmlns:a16="http://schemas.microsoft.com/office/drawing/2014/main" id="{62735539-231E-1F97-C29F-67E68BFB7B82}"/>
              </a:ext>
            </a:extLst>
          </p:cNvPr>
          <p:cNvSpPr>
            <a:spLocks noGrp="1"/>
          </p:cNvSpPr>
          <p:nvPr>
            <p:ph type="title"/>
          </p:nvPr>
        </p:nvSpPr>
        <p:spPr/>
        <p:txBody>
          <a:bodyPr/>
          <a:lstStyle/>
          <a:p>
            <a:r>
              <a:rPr kumimoji="1" lang="ja-JP" altLang="en-US" dirty="0"/>
              <a:t>既存研究１</a:t>
            </a:r>
          </a:p>
        </p:txBody>
      </p:sp>
      <p:sp>
        <p:nvSpPr>
          <p:cNvPr id="3" name="コンテンツ プレースホルダー 2">
            <a:extLst>
              <a:ext uri="{FF2B5EF4-FFF2-40B4-BE49-F238E27FC236}">
                <a16:creationId xmlns:a16="http://schemas.microsoft.com/office/drawing/2014/main" id="{2368FAD1-54CA-6DC0-2679-0257EF4201D7}"/>
              </a:ext>
            </a:extLst>
          </p:cNvPr>
          <p:cNvSpPr>
            <a:spLocks noGrp="1"/>
          </p:cNvSpPr>
          <p:nvPr>
            <p:ph idx="1"/>
          </p:nvPr>
        </p:nvSpPr>
        <p:spPr>
          <a:xfrm>
            <a:off x="306427" y="905691"/>
            <a:ext cx="8784976" cy="5907685"/>
          </a:xfrm>
        </p:spPr>
        <p:txBody>
          <a:bodyPr>
            <a:normAutofit/>
          </a:bodyPr>
          <a:lstStyle/>
          <a:p>
            <a:r>
              <a:rPr kumimoji="1" lang="ja-JP" altLang="en-US" b="1" dirty="0"/>
              <a:t>ゲーム理論</a:t>
            </a:r>
            <a:r>
              <a:rPr kumimoji="1" lang="ja-JP" altLang="en-US" dirty="0"/>
              <a:t>によるレート制御</a:t>
            </a:r>
            <a:endParaRPr kumimoji="1" lang="en-US" altLang="ja-JP" sz="2400" dirty="0"/>
          </a:p>
          <a:p>
            <a:pPr marL="0" indent="0">
              <a:buNone/>
            </a:pPr>
            <a:r>
              <a:rPr lang="ja-JP" altLang="en-US" sz="2400" dirty="0"/>
              <a:t>　　</a:t>
            </a:r>
            <a:r>
              <a:rPr lang="ja-JP" altLang="en-US" sz="2000" b="1" dirty="0"/>
              <a:t>ゲーム理論</a:t>
            </a:r>
            <a:r>
              <a:rPr lang="ja-JP" altLang="en-US" sz="2000" dirty="0"/>
              <a:t>：各ユーザの</a:t>
            </a:r>
            <a:r>
              <a:rPr lang="ja-JP" altLang="en-US" sz="2000" b="1" dirty="0">
                <a:solidFill>
                  <a:schemeClr val="tx1"/>
                </a:solidFill>
              </a:rPr>
              <a:t>利得</a:t>
            </a:r>
            <a:r>
              <a:rPr lang="ja-JP" altLang="en-US" sz="2000" dirty="0"/>
              <a:t>が高くなるように</a:t>
            </a:r>
            <a:r>
              <a:rPr lang="ja-JP" altLang="en-US" sz="2000" b="1" dirty="0"/>
              <a:t>共有資源</a:t>
            </a:r>
            <a:endParaRPr lang="en-US" altLang="ja-JP" sz="2400" b="1" dirty="0"/>
          </a:p>
          <a:p>
            <a:pPr marL="457200" lvl="1" indent="0">
              <a:buNone/>
            </a:pPr>
            <a:r>
              <a:rPr lang="ja-JP" altLang="en-US" sz="2000" dirty="0"/>
              <a:t>　　　　　　  を分配する</a:t>
            </a:r>
            <a:r>
              <a:rPr lang="ja-JP" altLang="en-US" sz="2000" b="1" dirty="0"/>
              <a:t>戦略</a:t>
            </a:r>
            <a:r>
              <a:rPr lang="ja-JP" altLang="en-US" sz="2000" dirty="0"/>
              <a:t>を決定　　　　　　　　　　　　　　　　 　　　　　　　　　　　　　　　　　　　　</a:t>
            </a:r>
            <a:endParaRPr lang="en-US" altLang="ja-JP" sz="2000" dirty="0"/>
          </a:p>
          <a:p>
            <a:pPr marL="0" indent="0">
              <a:buNone/>
            </a:pPr>
            <a:endParaRPr lang="en-US" altLang="ja-JP" sz="2400" dirty="0"/>
          </a:p>
          <a:p>
            <a:pPr marL="0" indent="0">
              <a:buNone/>
            </a:pPr>
            <a:endParaRPr lang="en-US" altLang="ja-JP" sz="2400" dirty="0"/>
          </a:p>
          <a:p>
            <a:pPr marL="457200" lvl="1" indent="0">
              <a:buNone/>
            </a:pPr>
            <a:endParaRPr lang="en-US" altLang="ja-JP" sz="2400" dirty="0"/>
          </a:p>
          <a:p>
            <a:pPr marL="457200" lvl="1" indent="0">
              <a:buNone/>
            </a:pPr>
            <a:endParaRPr lang="en-US" altLang="ja-JP" sz="2400" dirty="0"/>
          </a:p>
          <a:p>
            <a:pPr marL="457200" lvl="1" indent="0">
              <a:buNone/>
            </a:pPr>
            <a:endParaRPr lang="en-US" altLang="ja-JP" sz="1800" dirty="0">
              <a:solidFill>
                <a:schemeClr val="accent1"/>
              </a:solidFill>
            </a:endParaRPr>
          </a:p>
        </p:txBody>
      </p:sp>
      <p:sp>
        <p:nvSpPr>
          <p:cNvPr id="4" name="フッター プレースホルダー 3">
            <a:extLst>
              <a:ext uri="{FF2B5EF4-FFF2-40B4-BE49-F238E27FC236}">
                <a16:creationId xmlns:a16="http://schemas.microsoft.com/office/drawing/2014/main" id="{EB309EAA-57E5-4DE7-6058-EB61FD914EE1}"/>
              </a:ext>
            </a:extLst>
          </p:cNvPr>
          <p:cNvSpPr>
            <a:spLocks noGrp="1"/>
          </p:cNvSpPr>
          <p:nvPr>
            <p:ph type="ftr" sz="quarter" idx="11"/>
          </p:nvPr>
        </p:nvSpPr>
        <p:spPr/>
        <p:txBody>
          <a:bodyPr/>
          <a:lstStyle/>
          <a:p>
            <a:pPr marL="0" lvl="0" indent="0" algn="ctr" rtl="0">
              <a:spcBef>
                <a:spcPts val="0"/>
              </a:spcBef>
              <a:spcAft>
                <a:spcPts val="0"/>
              </a:spcAft>
              <a:buNone/>
            </a:pPr>
            <a:r>
              <a:rPr lang="zh-TW" altLang="en-US"/>
              <a:t>卒業研究</a:t>
            </a:r>
            <a:r>
              <a:rPr lang="en-US" altLang="zh-TW"/>
              <a:t>1</a:t>
            </a:r>
            <a:r>
              <a:rPr lang="zh-TW" altLang="en-US"/>
              <a:t>中間発表</a:t>
            </a:r>
            <a:r>
              <a:rPr lang="en-US" altLang="zh-TW"/>
              <a:t>AF21014</a:t>
            </a:r>
            <a:r>
              <a:rPr lang="zh-TW" altLang="en-US"/>
              <a:t>菊地悠李</a:t>
            </a:r>
          </a:p>
        </p:txBody>
      </p:sp>
      <p:sp>
        <p:nvSpPr>
          <p:cNvPr id="5" name="スライド番号プレースホルダー 4">
            <a:extLst>
              <a:ext uri="{FF2B5EF4-FFF2-40B4-BE49-F238E27FC236}">
                <a16:creationId xmlns:a16="http://schemas.microsoft.com/office/drawing/2014/main" id="{51D5A26E-331E-9B67-E40C-7A341677A18C}"/>
              </a:ext>
            </a:extLst>
          </p:cNvPr>
          <p:cNvSpPr>
            <a:spLocks noGrp="1"/>
          </p:cNvSpPr>
          <p:nvPr>
            <p:ph type="sldNum" sz="quarter" idx="12"/>
          </p:nvPr>
        </p:nvSpPr>
        <p:spPr>
          <a:xfrm>
            <a:off x="8654506" y="6448251"/>
            <a:ext cx="436897" cy="365125"/>
          </a:xfrm>
        </p:spPr>
        <p:txBody>
          <a:bodyPr/>
          <a:lstStyle/>
          <a:p>
            <a:fld id="{8B45D110-FD8E-48BD-8825-CDFBF9D22CA3}" type="slidenum">
              <a:rPr kumimoji="1" lang="ja-JP" altLang="en-US" smtClean="0"/>
              <a:pPr/>
              <a:t>3</a:t>
            </a:fld>
            <a:endParaRPr kumimoji="1" lang="ja-JP" altLang="en-US"/>
          </a:p>
        </p:txBody>
      </p:sp>
      <p:sp>
        <p:nvSpPr>
          <p:cNvPr id="23" name="テキスト ボックス 22">
            <a:extLst>
              <a:ext uri="{FF2B5EF4-FFF2-40B4-BE49-F238E27FC236}">
                <a16:creationId xmlns:a16="http://schemas.microsoft.com/office/drawing/2014/main" id="{ECB77DE4-A17D-D14F-2CB6-F9DB724B91D7}"/>
              </a:ext>
            </a:extLst>
          </p:cNvPr>
          <p:cNvSpPr txBox="1"/>
          <p:nvPr/>
        </p:nvSpPr>
        <p:spPr>
          <a:xfrm>
            <a:off x="6026727" y="882622"/>
            <a:ext cx="3007235" cy="579646"/>
          </a:xfrm>
          <a:prstGeom prst="rect">
            <a:avLst/>
          </a:prstGeom>
          <a:noFill/>
        </p:spPr>
        <p:txBody>
          <a:bodyPr wrap="square">
            <a:spAutoFit/>
          </a:bodyPr>
          <a:lstStyle/>
          <a:p>
            <a:pPr lvl="1">
              <a:lnSpc>
                <a:spcPts val="1900"/>
              </a:lnSpc>
            </a:pPr>
            <a:r>
              <a:rPr lang="en-US" altLang="ja-JP" sz="1600" dirty="0">
                <a:solidFill>
                  <a:schemeClr val="tx1">
                    <a:lumMod val="60000"/>
                    <a:lumOff val="40000"/>
                  </a:schemeClr>
                </a:solidFill>
              </a:rPr>
              <a:t>[H. Yuan+, </a:t>
            </a:r>
            <a:r>
              <a:rPr lang="en-US" altLang="ja-JP" sz="1600" i="1" dirty="0">
                <a:solidFill>
                  <a:schemeClr val="tx1">
                    <a:lumMod val="60000"/>
                    <a:lumOff val="40000"/>
                  </a:schemeClr>
                </a:solidFill>
              </a:rPr>
              <a:t>IEEE </a:t>
            </a:r>
            <a:r>
              <a:rPr lang="en-US" altLang="ja-JP" sz="1600" i="1" dirty="0">
                <a:solidFill>
                  <a:schemeClr val="tx1">
                    <a:lumMod val="60000"/>
                    <a:lumOff val="40000"/>
                  </a:schemeClr>
                </a:solidFill>
                <a:effectLst/>
                <a:latin typeface="Segoe UI" panose="020B0502040204020203" pitchFamily="34" charset="0"/>
                <a:cs typeface="Segoe UI" panose="020B0502040204020203" pitchFamily="34" charset="0"/>
              </a:rPr>
              <a:t>Trans</a:t>
            </a:r>
            <a:r>
              <a:rPr lang="en-US" altLang="ja-JP" sz="1600" b="0" i="1" dirty="0">
                <a:solidFill>
                  <a:schemeClr val="tx1">
                    <a:lumMod val="60000"/>
                    <a:lumOff val="40000"/>
                  </a:schemeClr>
                </a:solidFill>
                <a:effectLst/>
                <a:latin typeface="Segoe UI" panose="020B0502040204020203" pitchFamily="34" charset="0"/>
                <a:cs typeface="Segoe UI" panose="020B0502040204020203" pitchFamily="34" charset="0"/>
              </a:rPr>
              <a:t> Mob </a:t>
            </a:r>
            <a:r>
              <a:rPr lang="en-US" altLang="ja-JP" sz="1600" b="0" i="1" dirty="0" err="1">
                <a:solidFill>
                  <a:schemeClr val="tx1">
                    <a:lumMod val="60000"/>
                    <a:lumOff val="40000"/>
                  </a:schemeClr>
                </a:solidFill>
                <a:effectLst/>
                <a:latin typeface="Segoe UI" panose="020B0502040204020203" pitchFamily="34" charset="0"/>
                <a:cs typeface="Segoe UI" panose="020B0502040204020203" pitchFamily="34" charset="0"/>
              </a:rPr>
              <a:t>Comput</a:t>
            </a:r>
            <a:r>
              <a:rPr lang="en-US" altLang="ja-JP" sz="1600" dirty="0">
                <a:solidFill>
                  <a:schemeClr val="tx1">
                    <a:lumMod val="60000"/>
                    <a:lumOff val="40000"/>
                  </a:schemeClr>
                </a:solidFill>
              </a:rPr>
              <a:t>, 2018]</a:t>
            </a:r>
          </a:p>
        </p:txBody>
      </p:sp>
      <p:sp>
        <p:nvSpPr>
          <p:cNvPr id="7" name="正方形/長方形 6">
            <a:extLst>
              <a:ext uri="{FF2B5EF4-FFF2-40B4-BE49-F238E27FC236}">
                <a16:creationId xmlns:a16="http://schemas.microsoft.com/office/drawing/2014/main" id="{D15AD584-7D3C-5CA8-F14C-D8A80D695B95}"/>
              </a:ext>
            </a:extLst>
          </p:cNvPr>
          <p:cNvSpPr/>
          <p:nvPr/>
        </p:nvSpPr>
        <p:spPr>
          <a:xfrm>
            <a:off x="1624263" y="5529478"/>
            <a:ext cx="6051886" cy="918773"/>
          </a:xfrm>
          <a:prstGeom prst="rect">
            <a:avLst/>
          </a:prstGeom>
          <a:solidFill>
            <a:schemeClr val="accent1"/>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800" dirty="0">
                <a:solidFill>
                  <a:schemeClr val="bg1"/>
                </a:solidFill>
              </a:rPr>
              <a:t>他ユーザの戦略を合理的に判断し、</a:t>
            </a:r>
            <a:endParaRPr lang="en-US" altLang="ja-JP" sz="2800" dirty="0">
              <a:solidFill>
                <a:schemeClr val="bg1"/>
              </a:solidFill>
            </a:endParaRPr>
          </a:p>
          <a:p>
            <a:pPr algn="ctr"/>
            <a:r>
              <a:rPr lang="ja-JP" altLang="en-US" sz="2800" dirty="0">
                <a:solidFill>
                  <a:schemeClr val="bg1"/>
                </a:solidFill>
              </a:rPr>
              <a:t>ユーザが調節する</a:t>
            </a:r>
            <a:r>
              <a:rPr kumimoji="1" lang="ja-JP" altLang="en-US" sz="2800" dirty="0">
                <a:solidFill>
                  <a:schemeClr val="bg1"/>
                </a:solidFill>
              </a:rPr>
              <a:t>レート制御</a:t>
            </a:r>
          </a:p>
        </p:txBody>
      </p:sp>
      <p:pic>
        <p:nvPicPr>
          <p:cNvPr id="31" name="図 30" descr="モニター, 座る, ボックス, テーブル が含まれている画像&#10;&#10;自動的に生成された説明">
            <a:extLst>
              <a:ext uri="{FF2B5EF4-FFF2-40B4-BE49-F238E27FC236}">
                <a16:creationId xmlns:a16="http://schemas.microsoft.com/office/drawing/2014/main" id="{347C7593-30DA-3739-2C28-36F36B57CC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87" y="3371509"/>
            <a:ext cx="1067799" cy="1261358"/>
          </a:xfrm>
          <a:prstGeom prst="rect">
            <a:avLst/>
          </a:prstGeom>
        </p:spPr>
      </p:pic>
      <p:sp>
        <p:nvSpPr>
          <p:cNvPr id="32" name="正方形/長方形 31">
            <a:extLst>
              <a:ext uri="{FF2B5EF4-FFF2-40B4-BE49-F238E27FC236}">
                <a16:creationId xmlns:a16="http://schemas.microsoft.com/office/drawing/2014/main" id="{76F326BB-7856-7AD6-55F3-917CD0D9DE5C}"/>
              </a:ext>
            </a:extLst>
          </p:cNvPr>
          <p:cNvSpPr/>
          <p:nvPr/>
        </p:nvSpPr>
        <p:spPr>
          <a:xfrm>
            <a:off x="2393197" y="4278632"/>
            <a:ext cx="850709" cy="128101"/>
          </a:xfrm>
          <a:prstGeom prst="rect">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41" name="円柱 40">
            <a:extLst>
              <a:ext uri="{FF2B5EF4-FFF2-40B4-BE49-F238E27FC236}">
                <a16:creationId xmlns:a16="http://schemas.microsoft.com/office/drawing/2014/main" id="{813654F3-15EB-7E21-ACF3-1071A28B6B23}"/>
              </a:ext>
            </a:extLst>
          </p:cNvPr>
          <p:cNvSpPr/>
          <p:nvPr/>
        </p:nvSpPr>
        <p:spPr>
          <a:xfrm rot="5400000">
            <a:off x="1471971" y="3643239"/>
            <a:ext cx="1186870" cy="677684"/>
          </a:xfrm>
          <a:prstGeom prst="can">
            <a:avLst/>
          </a:prstGeom>
          <a:solidFill>
            <a:schemeClr val="accent1">
              <a:lumMod val="5000"/>
              <a:lumOff val="95000"/>
            </a:schemeClr>
          </a:solidFill>
          <a:ln w="3810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6" name="テキスト ボックス 45">
            <a:extLst>
              <a:ext uri="{FF2B5EF4-FFF2-40B4-BE49-F238E27FC236}">
                <a16:creationId xmlns:a16="http://schemas.microsoft.com/office/drawing/2014/main" id="{957CA12C-C534-A5B7-D9EA-AC4BA2F341AB}"/>
              </a:ext>
            </a:extLst>
          </p:cNvPr>
          <p:cNvSpPr txBox="1"/>
          <p:nvPr/>
        </p:nvSpPr>
        <p:spPr>
          <a:xfrm>
            <a:off x="33090" y="3045973"/>
            <a:ext cx="1410518" cy="400110"/>
          </a:xfrm>
          <a:prstGeom prst="rect">
            <a:avLst/>
          </a:prstGeom>
          <a:noFill/>
        </p:spPr>
        <p:txBody>
          <a:bodyPr wrap="square" rtlCol="0">
            <a:spAutoFit/>
          </a:bodyPr>
          <a:lstStyle/>
          <a:p>
            <a:r>
              <a:rPr kumimoji="1" lang="ja-JP" altLang="en-US" sz="2000" dirty="0">
                <a:solidFill>
                  <a:srgbClr val="4D4D4D"/>
                </a:solidFill>
              </a:rPr>
              <a:t>サーバー</a:t>
            </a:r>
          </a:p>
        </p:txBody>
      </p:sp>
      <p:sp>
        <p:nvSpPr>
          <p:cNvPr id="59" name="吹き出し: 角を丸めた四角形 58">
            <a:extLst>
              <a:ext uri="{FF2B5EF4-FFF2-40B4-BE49-F238E27FC236}">
                <a16:creationId xmlns:a16="http://schemas.microsoft.com/office/drawing/2014/main" id="{A3BCF079-5A9B-A811-CBAC-81CDD0D9E2F5}"/>
              </a:ext>
            </a:extLst>
          </p:cNvPr>
          <p:cNvSpPr/>
          <p:nvPr/>
        </p:nvSpPr>
        <p:spPr>
          <a:xfrm>
            <a:off x="5310902" y="2458926"/>
            <a:ext cx="1599808" cy="527949"/>
          </a:xfrm>
          <a:prstGeom prst="wedgeRoundRectCallout">
            <a:avLst>
              <a:gd name="adj1" fmla="val 61784"/>
              <a:gd name="adj2" fmla="val 108405"/>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1600" dirty="0">
                <a:solidFill>
                  <a:schemeClr val="accent2"/>
                </a:solidFill>
              </a:rPr>
              <a:t>バッファ</a:t>
            </a:r>
            <a:endParaRPr lang="en-US" altLang="ja-JP" sz="1600" dirty="0">
              <a:solidFill>
                <a:schemeClr val="accent2"/>
              </a:solidFill>
            </a:endParaRPr>
          </a:p>
          <a:p>
            <a:pPr algn="ctr"/>
            <a:r>
              <a:rPr lang="ja-JP" altLang="en-US" sz="1600" dirty="0">
                <a:solidFill>
                  <a:schemeClr val="accent2"/>
                </a:solidFill>
              </a:rPr>
              <a:t>アンダーラン</a:t>
            </a:r>
            <a:endParaRPr kumimoji="1" lang="ja-JP" altLang="en-US" sz="1600" dirty="0">
              <a:solidFill>
                <a:schemeClr val="accent2"/>
              </a:solidFill>
            </a:endParaRPr>
          </a:p>
        </p:txBody>
      </p:sp>
      <p:sp>
        <p:nvSpPr>
          <p:cNvPr id="60" name="吹き出し: 角を丸めた四角形 59">
            <a:extLst>
              <a:ext uri="{FF2B5EF4-FFF2-40B4-BE49-F238E27FC236}">
                <a16:creationId xmlns:a16="http://schemas.microsoft.com/office/drawing/2014/main" id="{AD7093CB-7F75-6AB6-A972-043277C6EBFD}"/>
              </a:ext>
            </a:extLst>
          </p:cNvPr>
          <p:cNvSpPr/>
          <p:nvPr/>
        </p:nvSpPr>
        <p:spPr>
          <a:xfrm>
            <a:off x="1155561" y="2557934"/>
            <a:ext cx="1974648" cy="534315"/>
          </a:xfrm>
          <a:prstGeom prst="wedgeRoundRectCallout">
            <a:avLst>
              <a:gd name="adj1" fmla="val 20116"/>
              <a:gd name="adj2" fmla="val 86238"/>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1600" dirty="0">
                <a:solidFill>
                  <a:schemeClr val="accent2"/>
                </a:solidFill>
              </a:rPr>
              <a:t>帯域幅以上の要求</a:t>
            </a:r>
            <a:endParaRPr kumimoji="1" lang="ja-JP" altLang="en-US" sz="1600" dirty="0">
              <a:solidFill>
                <a:schemeClr val="accent2"/>
              </a:solidFill>
            </a:endParaRPr>
          </a:p>
        </p:txBody>
      </p:sp>
      <p:sp>
        <p:nvSpPr>
          <p:cNvPr id="1028" name="円柱 1027">
            <a:extLst>
              <a:ext uri="{FF2B5EF4-FFF2-40B4-BE49-F238E27FC236}">
                <a16:creationId xmlns:a16="http://schemas.microsoft.com/office/drawing/2014/main" id="{170C4DDF-BBCA-3973-E9F8-99A00EB5F3FB}"/>
              </a:ext>
            </a:extLst>
          </p:cNvPr>
          <p:cNvSpPr/>
          <p:nvPr/>
        </p:nvSpPr>
        <p:spPr>
          <a:xfrm rot="5400000">
            <a:off x="5092928" y="3559946"/>
            <a:ext cx="1200157" cy="677684"/>
          </a:xfrm>
          <a:prstGeom prst="can">
            <a:avLst/>
          </a:prstGeom>
          <a:solidFill>
            <a:schemeClr val="accent1">
              <a:lumMod val="5000"/>
              <a:lumOff val="95000"/>
            </a:schemeClr>
          </a:solidFill>
          <a:ln w="3810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029" name="矢印: 右 1028">
            <a:extLst>
              <a:ext uri="{FF2B5EF4-FFF2-40B4-BE49-F238E27FC236}">
                <a16:creationId xmlns:a16="http://schemas.microsoft.com/office/drawing/2014/main" id="{F2F20EB3-A40E-606F-7919-B9DAFB3D26C1}"/>
              </a:ext>
            </a:extLst>
          </p:cNvPr>
          <p:cNvSpPr/>
          <p:nvPr/>
        </p:nvSpPr>
        <p:spPr>
          <a:xfrm>
            <a:off x="5895052" y="3481430"/>
            <a:ext cx="1239330" cy="370505"/>
          </a:xfrm>
          <a:prstGeom prst="right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030" name="矢印: 右 1029">
            <a:extLst>
              <a:ext uri="{FF2B5EF4-FFF2-40B4-BE49-F238E27FC236}">
                <a16:creationId xmlns:a16="http://schemas.microsoft.com/office/drawing/2014/main" id="{8CD00B7B-64DB-E3FE-A2E5-49679DAA36A0}"/>
              </a:ext>
            </a:extLst>
          </p:cNvPr>
          <p:cNvSpPr/>
          <p:nvPr/>
        </p:nvSpPr>
        <p:spPr>
          <a:xfrm>
            <a:off x="5890824" y="3982905"/>
            <a:ext cx="1239330" cy="375082"/>
          </a:xfrm>
          <a:prstGeom prst="right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036" name="フローチャート: 代替処理 1035">
            <a:extLst>
              <a:ext uri="{FF2B5EF4-FFF2-40B4-BE49-F238E27FC236}">
                <a16:creationId xmlns:a16="http://schemas.microsoft.com/office/drawing/2014/main" id="{EF4F60B8-EED3-829A-52D6-D12DAE5A7FF0}"/>
              </a:ext>
            </a:extLst>
          </p:cNvPr>
          <p:cNvSpPr/>
          <p:nvPr/>
        </p:nvSpPr>
        <p:spPr>
          <a:xfrm>
            <a:off x="6388464" y="4788576"/>
            <a:ext cx="1978411" cy="590211"/>
          </a:xfrm>
          <a:prstGeom prst="flowChartAlternateProcess">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000" dirty="0">
                <a:solidFill>
                  <a:srgbClr val="FF0000"/>
                </a:solidFill>
              </a:rPr>
              <a:t>ペナルティ</a:t>
            </a:r>
            <a:endParaRPr kumimoji="1" lang="en-US" altLang="ja-JP" sz="2000" dirty="0">
              <a:solidFill>
                <a:srgbClr val="FF0000"/>
              </a:solidFill>
            </a:endParaRPr>
          </a:p>
          <a:p>
            <a:pPr algn="ctr"/>
            <a:r>
              <a:rPr lang="en-US" altLang="ja-JP" sz="2000" dirty="0" err="1">
                <a:solidFill>
                  <a:schemeClr val="accent1"/>
                </a:solidFill>
              </a:rPr>
              <a:t>QoE</a:t>
            </a:r>
            <a:r>
              <a:rPr kumimoji="1" lang="ja-JP" altLang="en-US" sz="2000" dirty="0">
                <a:solidFill>
                  <a:schemeClr val="accent1"/>
                </a:solidFill>
              </a:rPr>
              <a:t>低下</a:t>
            </a:r>
          </a:p>
        </p:txBody>
      </p:sp>
      <p:pic>
        <p:nvPicPr>
          <p:cNvPr id="1038" name="図 1037" descr="テキスト が含まれている画像&#10;&#10;自動的に生成された説明">
            <a:extLst>
              <a:ext uri="{FF2B5EF4-FFF2-40B4-BE49-F238E27FC236}">
                <a16:creationId xmlns:a16="http://schemas.microsoft.com/office/drawing/2014/main" id="{55F6D923-DC70-EBE0-6EDA-F5E2F5099FC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V="1">
            <a:off x="2537960" y="4184431"/>
            <a:ext cx="500111" cy="375083"/>
          </a:xfrm>
          <a:prstGeom prst="rect">
            <a:avLst/>
          </a:prstGeom>
        </p:spPr>
      </p:pic>
      <p:sp>
        <p:nvSpPr>
          <p:cNvPr id="1037" name="テキスト ボックス 1036">
            <a:extLst>
              <a:ext uri="{FF2B5EF4-FFF2-40B4-BE49-F238E27FC236}">
                <a16:creationId xmlns:a16="http://schemas.microsoft.com/office/drawing/2014/main" id="{AF40ED53-FE4B-A1BB-E03F-2FD263CF3572}"/>
              </a:ext>
            </a:extLst>
          </p:cNvPr>
          <p:cNvSpPr txBox="1"/>
          <p:nvPr/>
        </p:nvSpPr>
        <p:spPr>
          <a:xfrm>
            <a:off x="2546659" y="4183686"/>
            <a:ext cx="432048" cy="461665"/>
          </a:xfrm>
          <a:prstGeom prst="rect">
            <a:avLst/>
          </a:prstGeom>
          <a:noFill/>
        </p:spPr>
        <p:txBody>
          <a:bodyPr wrap="square" rtlCol="0">
            <a:spAutoFit/>
          </a:bodyPr>
          <a:lstStyle/>
          <a:p>
            <a:r>
              <a:rPr kumimoji="1" lang="ja-JP" altLang="en-US" sz="2400" dirty="0">
                <a:solidFill>
                  <a:srgbClr val="FF0000"/>
                </a:solidFill>
                <a:latin typeface="Quattrocento Sans" panose="020B0502050000020003" pitchFamily="34" charset="0"/>
              </a:rPr>
              <a:t>高</a:t>
            </a:r>
          </a:p>
        </p:txBody>
      </p:sp>
      <p:pic>
        <p:nvPicPr>
          <p:cNvPr id="1041" name="図 1040" descr="テキスト が含まれている画像&#10;&#10;自動的に生成された説明">
            <a:extLst>
              <a:ext uri="{FF2B5EF4-FFF2-40B4-BE49-F238E27FC236}">
                <a16:creationId xmlns:a16="http://schemas.microsoft.com/office/drawing/2014/main" id="{CCAB228E-DF84-2BF3-D592-F2DC02F73A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V="1">
            <a:off x="6399670" y="4007157"/>
            <a:ext cx="500111" cy="375083"/>
          </a:xfrm>
          <a:prstGeom prst="rect">
            <a:avLst/>
          </a:prstGeom>
        </p:spPr>
      </p:pic>
      <p:pic>
        <p:nvPicPr>
          <p:cNvPr id="1042" name="図 1041" descr="テキスト が含まれている画像&#10;&#10;自動的に生成された説明">
            <a:extLst>
              <a:ext uri="{FF2B5EF4-FFF2-40B4-BE49-F238E27FC236}">
                <a16:creationId xmlns:a16="http://schemas.microsoft.com/office/drawing/2014/main" id="{C8F86B8E-A1E8-5C5C-F4B9-30D6C3BCFD0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V="1">
            <a:off x="6388465" y="3459531"/>
            <a:ext cx="500111" cy="375083"/>
          </a:xfrm>
          <a:prstGeom prst="rect">
            <a:avLst/>
          </a:prstGeom>
        </p:spPr>
      </p:pic>
      <p:sp>
        <p:nvSpPr>
          <p:cNvPr id="1043" name="テキスト ボックス 1042">
            <a:extLst>
              <a:ext uri="{FF2B5EF4-FFF2-40B4-BE49-F238E27FC236}">
                <a16:creationId xmlns:a16="http://schemas.microsoft.com/office/drawing/2014/main" id="{316DAC1D-6E83-8772-23B2-0C1FA34BB870}"/>
              </a:ext>
            </a:extLst>
          </p:cNvPr>
          <p:cNvSpPr txBox="1"/>
          <p:nvPr/>
        </p:nvSpPr>
        <p:spPr>
          <a:xfrm>
            <a:off x="6403282" y="3458910"/>
            <a:ext cx="527850" cy="461665"/>
          </a:xfrm>
          <a:prstGeom prst="rect">
            <a:avLst/>
          </a:prstGeom>
          <a:noFill/>
        </p:spPr>
        <p:txBody>
          <a:bodyPr wrap="square" rtlCol="0">
            <a:spAutoFit/>
          </a:bodyPr>
          <a:lstStyle/>
          <a:p>
            <a:r>
              <a:rPr kumimoji="1" lang="ja-JP" altLang="en-US" sz="2400" dirty="0">
                <a:solidFill>
                  <a:schemeClr val="accent1"/>
                </a:solidFill>
              </a:rPr>
              <a:t>小</a:t>
            </a:r>
          </a:p>
        </p:txBody>
      </p:sp>
      <p:sp>
        <p:nvSpPr>
          <p:cNvPr id="1044" name="テキスト ボックス 1043">
            <a:extLst>
              <a:ext uri="{FF2B5EF4-FFF2-40B4-BE49-F238E27FC236}">
                <a16:creationId xmlns:a16="http://schemas.microsoft.com/office/drawing/2014/main" id="{02AC8871-E6EE-835C-9E2E-B53D14F62AB6}"/>
              </a:ext>
            </a:extLst>
          </p:cNvPr>
          <p:cNvSpPr txBox="1"/>
          <p:nvPr/>
        </p:nvSpPr>
        <p:spPr>
          <a:xfrm>
            <a:off x="6412402" y="3998209"/>
            <a:ext cx="677684" cy="461665"/>
          </a:xfrm>
          <a:prstGeom prst="rect">
            <a:avLst/>
          </a:prstGeom>
          <a:noFill/>
        </p:spPr>
        <p:txBody>
          <a:bodyPr wrap="square" rtlCol="0">
            <a:spAutoFit/>
          </a:bodyPr>
          <a:lstStyle/>
          <a:p>
            <a:r>
              <a:rPr kumimoji="1" lang="ja-JP" altLang="en-US" sz="2400" dirty="0">
                <a:solidFill>
                  <a:schemeClr val="accent1"/>
                </a:solidFill>
              </a:rPr>
              <a:t>小</a:t>
            </a:r>
          </a:p>
        </p:txBody>
      </p:sp>
      <p:sp>
        <p:nvSpPr>
          <p:cNvPr id="1048" name="フローチャート: 代替処理 1047">
            <a:extLst>
              <a:ext uri="{FF2B5EF4-FFF2-40B4-BE49-F238E27FC236}">
                <a16:creationId xmlns:a16="http://schemas.microsoft.com/office/drawing/2014/main" id="{CD8E2EEC-6C5E-39F0-DD5C-394D82C3926A}"/>
              </a:ext>
            </a:extLst>
          </p:cNvPr>
          <p:cNvSpPr/>
          <p:nvPr/>
        </p:nvSpPr>
        <p:spPr>
          <a:xfrm>
            <a:off x="7959075" y="3405571"/>
            <a:ext cx="1071991" cy="1099376"/>
          </a:xfrm>
          <a:prstGeom prst="flowChartAlternateProcess">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dirty="0">
                <a:solidFill>
                  <a:schemeClr val="accent1"/>
                </a:solidFill>
              </a:rPr>
              <a:t>要求レート</a:t>
            </a:r>
            <a:endParaRPr kumimoji="1" lang="en-US" altLang="ja-JP" dirty="0">
              <a:solidFill>
                <a:schemeClr val="accent1"/>
              </a:solidFill>
            </a:endParaRPr>
          </a:p>
          <a:p>
            <a:pPr algn="ctr"/>
            <a:endParaRPr kumimoji="1" lang="en-US" altLang="ja-JP" dirty="0">
              <a:solidFill>
                <a:schemeClr val="accent1"/>
              </a:solidFill>
            </a:endParaRPr>
          </a:p>
        </p:txBody>
      </p:sp>
      <p:sp>
        <p:nvSpPr>
          <p:cNvPr id="1050" name="矢印: 右 1049">
            <a:extLst>
              <a:ext uri="{FF2B5EF4-FFF2-40B4-BE49-F238E27FC236}">
                <a16:creationId xmlns:a16="http://schemas.microsoft.com/office/drawing/2014/main" id="{989CEE72-793D-84DC-1345-B5AC1DD32BB5}"/>
              </a:ext>
            </a:extLst>
          </p:cNvPr>
          <p:cNvSpPr/>
          <p:nvPr/>
        </p:nvSpPr>
        <p:spPr>
          <a:xfrm>
            <a:off x="3929993" y="3178840"/>
            <a:ext cx="1388623" cy="1498157"/>
          </a:xfrm>
          <a:prstGeom prst="rightArrow">
            <a:avLst>
              <a:gd name="adj1" fmla="val 50000"/>
              <a:gd name="adj2" fmla="val 39315"/>
            </a:avLst>
          </a:prstGeom>
          <a:solidFill>
            <a:schemeClr val="bg1">
              <a:lumMod val="95000"/>
            </a:schemeClr>
          </a:solidFill>
          <a:ln w="19050" cap="sq">
            <a:solidFill>
              <a:schemeClr val="accent2">
                <a:lumMod val="75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400" dirty="0">
                <a:solidFill>
                  <a:schemeClr val="accent1"/>
                </a:solidFill>
              </a:rPr>
              <a:t>帯域幅制限</a:t>
            </a:r>
            <a:endParaRPr kumimoji="1" lang="en-US" altLang="ja-JP" sz="1400" dirty="0">
              <a:solidFill>
                <a:schemeClr val="accent1"/>
              </a:solidFill>
            </a:endParaRPr>
          </a:p>
          <a:p>
            <a:pPr algn="ctr"/>
            <a:r>
              <a:rPr kumimoji="1" lang="ja-JP" altLang="en-US" sz="1400" dirty="0">
                <a:solidFill>
                  <a:schemeClr val="accent1"/>
                </a:solidFill>
              </a:rPr>
              <a:t>＋</a:t>
            </a:r>
            <a:endParaRPr kumimoji="1" lang="en-US" altLang="ja-JP" sz="1400" dirty="0">
              <a:solidFill>
                <a:schemeClr val="accent1"/>
              </a:solidFill>
            </a:endParaRPr>
          </a:p>
          <a:p>
            <a:pPr algn="ctr"/>
            <a:r>
              <a:rPr lang="ja-JP" altLang="en-US" sz="1400" dirty="0">
                <a:solidFill>
                  <a:schemeClr val="accent1"/>
                </a:solidFill>
              </a:rPr>
              <a:t>相互依存</a:t>
            </a:r>
            <a:endParaRPr kumimoji="1" lang="ja-JP" altLang="en-US" sz="1400" dirty="0">
              <a:solidFill>
                <a:schemeClr val="accent1"/>
              </a:solidFill>
            </a:endParaRPr>
          </a:p>
        </p:txBody>
      </p:sp>
      <p:sp>
        <p:nvSpPr>
          <p:cNvPr id="28" name="正方形/長方形 27">
            <a:extLst>
              <a:ext uri="{FF2B5EF4-FFF2-40B4-BE49-F238E27FC236}">
                <a16:creationId xmlns:a16="http://schemas.microsoft.com/office/drawing/2014/main" id="{59DC81C1-FB91-11D7-484C-3DF24715E6B4}"/>
              </a:ext>
            </a:extLst>
          </p:cNvPr>
          <p:cNvSpPr/>
          <p:nvPr/>
        </p:nvSpPr>
        <p:spPr>
          <a:xfrm flipV="1">
            <a:off x="2358989" y="3600734"/>
            <a:ext cx="899481" cy="114344"/>
          </a:xfrm>
          <a:prstGeom prst="rect">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pic>
        <p:nvPicPr>
          <p:cNvPr id="1040" name="図 1039" descr="テキスト が含まれている画像&#10;&#10;自動的に生成された説明">
            <a:extLst>
              <a:ext uri="{FF2B5EF4-FFF2-40B4-BE49-F238E27FC236}">
                <a16:creationId xmlns:a16="http://schemas.microsoft.com/office/drawing/2014/main" id="{9814389A-5540-4A53-ED34-2A1FF7BF3A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V="1">
            <a:off x="2513442" y="3414057"/>
            <a:ext cx="509180" cy="381885"/>
          </a:xfrm>
          <a:prstGeom prst="rect">
            <a:avLst/>
          </a:prstGeom>
        </p:spPr>
      </p:pic>
      <p:sp>
        <p:nvSpPr>
          <p:cNvPr id="1039" name="テキスト ボックス 1038">
            <a:extLst>
              <a:ext uri="{FF2B5EF4-FFF2-40B4-BE49-F238E27FC236}">
                <a16:creationId xmlns:a16="http://schemas.microsoft.com/office/drawing/2014/main" id="{85DD5331-46C2-2FC5-ED12-1BA6ED5EA1CB}"/>
              </a:ext>
            </a:extLst>
          </p:cNvPr>
          <p:cNvSpPr txBox="1"/>
          <p:nvPr/>
        </p:nvSpPr>
        <p:spPr>
          <a:xfrm>
            <a:off x="2524391" y="3407135"/>
            <a:ext cx="432048" cy="461665"/>
          </a:xfrm>
          <a:prstGeom prst="rect">
            <a:avLst/>
          </a:prstGeom>
          <a:noFill/>
        </p:spPr>
        <p:txBody>
          <a:bodyPr wrap="square" rtlCol="0">
            <a:spAutoFit/>
          </a:bodyPr>
          <a:lstStyle/>
          <a:p>
            <a:r>
              <a:rPr kumimoji="1" lang="ja-JP" altLang="en-US" sz="2400" dirty="0">
                <a:solidFill>
                  <a:srgbClr val="FF0000"/>
                </a:solidFill>
                <a:latin typeface="Quattrocento Sans" panose="020B0502050000020003" pitchFamily="34" charset="0"/>
              </a:rPr>
              <a:t>高</a:t>
            </a:r>
          </a:p>
        </p:txBody>
      </p:sp>
      <p:pic>
        <p:nvPicPr>
          <p:cNvPr id="1051" name="図 1050">
            <a:extLst>
              <a:ext uri="{FF2B5EF4-FFF2-40B4-BE49-F238E27FC236}">
                <a16:creationId xmlns:a16="http://schemas.microsoft.com/office/drawing/2014/main" id="{D9D5585A-CCF4-BDB9-7761-8D2445B70FD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44424" y="2864443"/>
            <a:ext cx="772095" cy="961526"/>
          </a:xfrm>
          <a:prstGeom prst="rect">
            <a:avLst/>
          </a:prstGeom>
        </p:spPr>
      </p:pic>
      <p:pic>
        <p:nvPicPr>
          <p:cNvPr id="1052" name="図 1051">
            <a:extLst>
              <a:ext uri="{FF2B5EF4-FFF2-40B4-BE49-F238E27FC236}">
                <a16:creationId xmlns:a16="http://schemas.microsoft.com/office/drawing/2014/main" id="{9574FB0E-3283-BF37-EC9C-BEEB2615D12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5702" y="3818405"/>
            <a:ext cx="772095" cy="961526"/>
          </a:xfrm>
          <a:prstGeom prst="rect">
            <a:avLst/>
          </a:prstGeom>
        </p:spPr>
      </p:pic>
      <p:sp>
        <p:nvSpPr>
          <p:cNvPr id="1054" name="乗算記号 1053">
            <a:extLst>
              <a:ext uri="{FF2B5EF4-FFF2-40B4-BE49-F238E27FC236}">
                <a16:creationId xmlns:a16="http://schemas.microsoft.com/office/drawing/2014/main" id="{A4CDC486-8B6C-37CD-989B-03D1B3629B61}"/>
              </a:ext>
            </a:extLst>
          </p:cNvPr>
          <p:cNvSpPr/>
          <p:nvPr/>
        </p:nvSpPr>
        <p:spPr>
          <a:xfrm>
            <a:off x="8263380" y="4070636"/>
            <a:ext cx="463379" cy="389238"/>
          </a:xfrm>
          <a:prstGeom prst="mathMultiply">
            <a:avLst/>
          </a:prstGeom>
          <a:solidFill>
            <a:schemeClr val="bg1">
              <a:lumMod val="95000"/>
            </a:schemeClr>
          </a:solidFill>
          <a:ln w="19050" cap="sq">
            <a:solidFill>
              <a:srgbClr val="FF000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pic>
        <p:nvPicPr>
          <p:cNvPr id="6" name="図 5">
            <a:extLst>
              <a:ext uri="{FF2B5EF4-FFF2-40B4-BE49-F238E27FC236}">
                <a16:creationId xmlns:a16="http://schemas.microsoft.com/office/drawing/2014/main" id="{F3094F64-E0A3-0CD5-FB3E-5D19579E48E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13017" y="3927919"/>
            <a:ext cx="713139" cy="888106"/>
          </a:xfrm>
          <a:prstGeom prst="rect">
            <a:avLst/>
          </a:prstGeom>
        </p:spPr>
      </p:pic>
      <p:pic>
        <p:nvPicPr>
          <p:cNvPr id="8" name="図 7">
            <a:extLst>
              <a:ext uri="{FF2B5EF4-FFF2-40B4-BE49-F238E27FC236}">
                <a16:creationId xmlns:a16="http://schemas.microsoft.com/office/drawing/2014/main" id="{7BC66590-CBEA-90D5-F5EF-571499A8003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77756" y="3065210"/>
            <a:ext cx="713139" cy="888106"/>
          </a:xfrm>
          <a:prstGeom prst="rect">
            <a:avLst/>
          </a:prstGeom>
        </p:spPr>
      </p:pic>
    </p:spTree>
    <p:extLst>
      <p:ext uri="{BB962C8B-B14F-4D97-AF65-F5344CB8AC3E}">
        <p14:creationId xmlns:p14="http://schemas.microsoft.com/office/powerpoint/2010/main" val="295575477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研究背景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395536" y="1052736"/>
                <a:ext cx="8651304" cy="5436618"/>
              </a:xfrm>
            </p:spPr>
            <p:txBody>
              <a:bodyPr vert="horz" lIns="91440" tIns="45720" rIns="91440" bIns="45720" rtlCol="0" anchor="t">
                <a:normAutofit fontScale="85000" lnSpcReduction="20000"/>
              </a:bodyPr>
              <a:lstStyle/>
              <a:p>
                <a:pPr marL="448945" indent="-448945"/>
                <a:r>
                  <a:rPr lang="ja-JP" altLang="en-US"/>
                  <a:t>需要に伴い動画に関するトラヒックが</a:t>
                </a:r>
                <a:r>
                  <a:rPr lang="en-US" altLang="ja-JP">
                    <a:solidFill>
                      <a:srgbClr val="FF0000"/>
                    </a:solidFill>
                  </a:rPr>
                  <a:t>8</a:t>
                </a:r>
                <a:r>
                  <a:rPr lang="ja-JP" altLang="en-US">
                    <a:solidFill>
                      <a:srgbClr val="FF0000"/>
                    </a:solidFill>
                  </a:rPr>
                  <a:t>割</a:t>
                </a:r>
                <a:endParaRPr lang="en-US" altLang="ja-JP">
                  <a:solidFill>
                    <a:srgbClr val="FF0000"/>
                  </a:solidFill>
                  <a:cs typeface="Segoe UI"/>
                </a:endParaRPr>
              </a:p>
              <a:p>
                <a:pPr marL="0" indent="0">
                  <a:buNone/>
                </a:pPr>
                <a:r>
                  <a:rPr lang="ja-JP" altLang="en-US"/>
                  <a:t>　 　　サーバーのリンクの帯域幅が逼迫</a:t>
                </a:r>
                <a:endParaRPr lang="en-US" altLang="ja-JP"/>
              </a:p>
              <a:p>
                <a:pPr marL="0" indent="0">
                  <a:buNone/>
                </a:pPr>
                <a:endParaRPr lang="en-US" altLang="ja-JP"/>
              </a:p>
              <a:p>
                <a:pPr marL="448945" indent="-448945"/>
                <a:r>
                  <a:rPr lang="ja-JP" altLang="en-US"/>
                  <a:t>安定的に高画質な動画配信のため</a:t>
                </a:r>
                <a14:m>
                  <m:oMath xmlns:m="http://schemas.openxmlformats.org/officeDocument/2006/math">
                    <m:r>
                      <m:rPr>
                        <m:sty m:val="p"/>
                      </m:rPr>
                      <a:rPr lang="en-US" altLang="ja-JP" b="0" i="0" smtClean="0">
                        <a:latin typeface="Cambria Math" panose="02040503050406030204" pitchFamily="18" charset="0"/>
                      </a:rPr>
                      <m:t>MPEG</m:t>
                    </m:r>
                    <m:r>
                      <a:rPr lang="en-US" altLang="ja-JP" b="0" i="0" smtClean="0">
                        <a:latin typeface="Cambria Math" panose="02040503050406030204" pitchFamily="18" charset="0"/>
                      </a:rPr>
                      <m:t>−</m:t>
                    </m:r>
                    <m:r>
                      <m:rPr>
                        <m:sty m:val="p"/>
                      </m:rPr>
                      <a:rPr lang="en-US" altLang="ja-JP" b="0" i="0" smtClean="0">
                        <a:latin typeface="Cambria Math" panose="02040503050406030204" pitchFamily="18" charset="0"/>
                      </a:rPr>
                      <m:t>DAS</m:t>
                    </m:r>
                    <m:sSup>
                      <m:sSupPr>
                        <m:ctrlPr>
                          <a:rPr lang="en-US" altLang="ja-JP" b="0" i="1" smtClean="0">
                            <a:latin typeface="Cambria Math" panose="02040503050406030204" pitchFamily="18" charset="0"/>
                          </a:rPr>
                        </m:ctrlPr>
                      </m:sSupPr>
                      <m:e>
                        <m:r>
                          <m:rPr>
                            <m:sty m:val="p"/>
                          </m:rPr>
                          <a:rPr lang="en-US" altLang="ja-JP" b="0" i="0" smtClean="0">
                            <a:latin typeface="Cambria Math" panose="02040503050406030204" pitchFamily="18" charset="0"/>
                          </a:rPr>
                          <m:t>H</m:t>
                        </m:r>
                      </m:e>
                      <m:sup>
                        <m:r>
                          <a:rPr lang="en-US" altLang="ja-JP" b="0" i="0" smtClean="0">
                            <a:latin typeface="Cambria Math" panose="02040503050406030204" pitchFamily="18" charset="0"/>
                          </a:rPr>
                          <m:t>∗1</m:t>
                        </m:r>
                      </m:sup>
                    </m:sSup>
                  </m:oMath>
                </a14:m>
                <a:r>
                  <a:rPr lang="en-US" altLang="ja-JP"/>
                  <a:t>な</a:t>
                </a:r>
                <a:r>
                  <a:rPr lang="en-US" altLang="ja-JP" err="1"/>
                  <a:t>どストリーミングプロトコルの活用</a:t>
                </a:r>
                <a:endParaRPr lang="ja-JP" altLang="en-US" err="1">
                  <a:cs typeface="Segoe UI"/>
                </a:endParaRPr>
              </a:p>
              <a:p>
                <a:pPr marL="0" indent="0">
                  <a:buNone/>
                </a:pPr>
                <a:r>
                  <a:rPr lang="en-US" altLang="ja-JP" sz="2400"/>
                  <a:t>　　　*1:</a:t>
                </a:r>
                <a:r>
                  <a:rPr kumimoji="1" lang="en-US" altLang="ja-JP" sz="2400"/>
                  <a:t>MPEG-DASH</a:t>
                </a:r>
                <a:r>
                  <a:rPr kumimoji="1" lang="ja-JP" altLang="en-US" sz="2400"/>
                  <a:t>：動的に画質</a:t>
                </a:r>
                <a:r>
                  <a:rPr kumimoji="1" lang="en-US" altLang="ja-JP" sz="2400"/>
                  <a:t>(</a:t>
                </a:r>
                <a:r>
                  <a:rPr kumimoji="1" lang="ja-JP" altLang="en-US" sz="2400"/>
                  <a:t>レート</a:t>
                </a:r>
                <a:r>
                  <a:rPr kumimoji="1" lang="en-US" altLang="ja-JP" sz="2400"/>
                  <a:t>)</a:t>
                </a:r>
                <a:r>
                  <a:rPr kumimoji="1" lang="ja-JP" altLang="en-US" sz="2400"/>
                  <a:t>を変更できる</a:t>
                </a:r>
                <a:endParaRPr kumimoji="1" lang="en-US" altLang="ja-JP" sz="2400" dirty="0"/>
              </a:p>
              <a:p>
                <a:pPr marL="0" indent="0">
                  <a:buNone/>
                </a:pPr>
                <a:r>
                  <a:rPr kumimoji="1" lang="ja-JP" altLang="en-US" sz="2400" dirty="0"/>
                  <a:t>  　　　　　　　　　　 ストリーミングプロトコル</a:t>
                </a:r>
                <a:endParaRPr lang="en-US" altLang="ja-JP" sz="2400">
                  <a:cs typeface="Segoe UI"/>
                </a:endParaRPr>
              </a:p>
              <a:p>
                <a:pPr marL="0" indent="0">
                  <a:buNone/>
                </a:pPr>
                <a:endParaRPr kumimoji="1" lang="en-US" altLang="ja-JP" sz="2400"/>
              </a:p>
              <a:p>
                <a:pPr marL="0" indent="0">
                  <a:buNone/>
                </a:pPr>
                <a:endParaRPr kumimoji="1" lang="en-US" altLang="ja-JP"/>
              </a:p>
              <a:p>
                <a:pPr marL="0" indent="0">
                  <a:buNone/>
                </a:pPr>
                <a:endParaRPr lang="en-US" altLang="ja-JP"/>
              </a:p>
              <a:p>
                <a:pPr marL="0" indent="0">
                  <a:buNone/>
                </a:pPr>
                <a:r>
                  <a:rPr lang="en-US" altLang="ja-JP" sz="2400"/>
                  <a:t>　　　</a:t>
                </a:r>
              </a:p>
              <a:p>
                <a:pPr marL="0" indent="0">
                  <a:buNone/>
                </a:pPr>
                <a:r>
                  <a:rPr lang="en-US" altLang="ja-JP" sz="2400"/>
                  <a:t>　　       *2:Quality of Experience</a:t>
                </a:r>
                <a:r>
                  <a:rPr kumimoji="1" lang="ja-JP" altLang="en-US" sz="2400"/>
                  <a:t>：ユーザの体感品質</a:t>
                </a:r>
                <a:r>
                  <a:rPr kumimoji="1" lang="en-US" altLang="ja-JP" sz="2400"/>
                  <a:t>(</a:t>
                </a:r>
                <a:r>
                  <a:rPr kumimoji="1" lang="ja-JP" altLang="en-US" sz="2400"/>
                  <a:t>満足度</a:t>
                </a:r>
                <a:r>
                  <a:rPr kumimoji="1" lang="en-US" altLang="ja-JP" sz="2400"/>
                  <a:t>)</a:t>
                </a:r>
                <a:endParaRPr kumimoji="1" lang="ja-JP" altLang="en-US" sz="240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395536" y="1052736"/>
                <a:ext cx="8651304" cy="5436618"/>
              </a:xfrm>
              <a:blipFill>
                <a:blip r:embed="rId3"/>
                <a:stretch>
                  <a:fillRect l="-1198" t="-2803" r="-141"/>
                </a:stretch>
              </a:blipFill>
            </p:spPr>
            <p:txBody>
              <a:bodyPr/>
              <a:lstStyle/>
              <a:p>
                <a:r>
                  <a:rPr lang="en-US">
                    <a:noFill/>
                  </a:rPr>
                  <a:t> </a:t>
                </a:r>
              </a:p>
            </p:txBody>
          </p:sp>
        </mc:Fallback>
      </mc:AlternateContent>
      <p:sp>
        <p:nvSpPr>
          <p:cNvPr id="5" name="フッター プレースホルダー 4"/>
          <p:cNvSpPr>
            <a:spLocks noGrp="1"/>
          </p:cNvSpPr>
          <p:nvPr>
            <p:ph type="ftr" sz="quarter" idx="11"/>
          </p:nvPr>
        </p:nvSpPr>
        <p:spPr/>
        <p:txBody>
          <a:bodyPr/>
          <a:lstStyle/>
          <a:p>
            <a:pPr marL="0" lvl="0" indent="0" algn="ctr" rtl="0">
              <a:spcBef>
                <a:spcPts val="0"/>
              </a:spcBef>
              <a:spcAft>
                <a:spcPts val="0"/>
              </a:spcAft>
              <a:buNone/>
            </a:pPr>
            <a:r>
              <a:rPr lang="zh-TW" altLang="en-US"/>
              <a:t>卒業研究</a:t>
            </a:r>
            <a:r>
              <a:rPr lang="en-US" altLang="zh-TW"/>
              <a:t>1</a:t>
            </a:r>
            <a:r>
              <a:rPr lang="zh-TW" altLang="en-US"/>
              <a:t>中間発表</a:t>
            </a:r>
            <a:r>
              <a:rPr lang="en-US" altLang="zh-TW"/>
              <a:t>AF21014</a:t>
            </a:r>
            <a:r>
              <a:rPr lang="zh-TW" altLang="en-US"/>
              <a:t>菊地悠李</a:t>
            </a:r>
          </a:p>
        </p:txBody>
      </p:sp>
      <mc:AlternateContent xmlns:mc="http://schemas.openxmlformats.org/markup-compatibility/2006" xmlns:a14="http://schemas.microsoft.com/office/drawing/2010/main">
        <mc:Choice Requires="a14">
          <p:sp>
            <p:nvSpPr>
              <p:cNvPr id="6" name="正方形/長方形 5"/>
              <p:cNvSpPr/>
              <p:nvPr/>
            </p:nvSpPr>
            <p:spPr>
              <a:xfrm>
                <a:off x="1403648" y="4749405"/>
                <a:ext cx="6048672" cy="993736"/>
              </a:xfrm>
              <a:prstGeom prst="rect">
                <a:avLst/>
              </a:prstGeom>
              <a:solidFill>
                <a:schemeClr val="accent1"/>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lIns="91440" tIns="45720" rIns="91440" bIns="45720" rtlCol="0" anchor="ctr"/>
              <a:lstStyle/>
              <a:p>
                <a:pPr algn="ctr"/>
                <a:r>
                  <a:rPr kumimoji="1" lang="ja-JP" altLang="en-US" sz="2800">
                    <a:solidFill>
                      <a:schemeClr val="bg1"/>
                    </a:solidFill>
                  </a:rPr>
                  <a:t>動画に対する</a:t>
                </a:r>
                <a14:m>
                  <m:oMath xmlns:m="http://schemas.openxmlformats.org/officeDocument/2006/math">
                    <m:r>
                      <m:rPr>
                        <m:sty m:val="p"/>
                      </m:rPr>
                      <a:rPr kumimoji="1" lang="en-US" altLang="ja-JP" sz="2800" b="0" i="0" smtClean="0">
                        <a:solidFill>
                          <a:schemeClr val="bg1"/>
                        </a:solidFill>
                        <a:latin typeface="Cambria Math" panose="02040503050406030204" pitchFamily="18" charset="0"/>
                      </a:rPr>
                      <m:t>Qo</m:t>
                    </m:r>
                    <m:sSup>
                      <m:sSupPr>
                        <m:ctrlPr>
                          <a:rPr kumimoji="1" lang="en-US" altLang="ja-JP" sz="2800" b="0" i="1" smtClean="0">
                            <a:solidFill>
                              <a:schemeClr val="bg1"/>
                            </a:solidFill>
                            <a:latin typeface="Cambria Math" panose="02040503050406030204" pitchFamily="18" charset="0"/>
                          </a:rPr>
                        </m:ctrlPr>
                      </m:sSupPr>
                      <m:e>
                        <m:r>
                          <m:rPr>
                            <m:sty m:val="p"/>
                          </m:rPr>
                          <a:rPr kumimoji="1" lang="en-US" altLang="ja-JP" sz="2800" b="0" i="0" smtClean="0">
                            <a:solidFill>
                              <a:schemeClr val="bg1"/>
                            </a:solidFill>
                            <a:latin typeface="Cambria Math" panose="02040503050406030204" pitchFamily="18" charset="0"/>
                          </a:rPr>
                          <m:t>E</m:t>
                        </m:r>
                      </m:e>
                      <m:sup>
                        <m:r>
                          <a:rPr kumimoji="1" lang="en-US" altLang="ja-JP" sz="2800" b="0" i="0" smtClean="0">
                            <a:solidFill>
                              <a:schemeClr val="bg1"/>
                            </a:solidFill>
                            <a:latin typeface="Cambria Math" panose="02040503050406030204" pitchFamily="18" charset="0"/>
                          </a:rPr>
                          <m:t>∗2</m:t>
                        </m:r>
                      </m:sup>
                    </m:sSup>
                  </m:oMath>
                </a14:m>
                <a:r>
                  <a:rPr kumimoji="1" lang="ja-JP" altLang="en-US" sz="2800">
                    <a:solidFill>
                      <a:schemeClr val="bg1"/>
                    </a:solidFill>
                  </a:rPr>
                  <a:t>向上</a:t>
                </a:r>
              </a:p>
            </p:txBody>
          </p:sp>
        </mc:Choice>
        <mc:Fallback xmlns="">
          <p:sp>
            <p:nvSpPr>
              <p:cNvPr id="6" name="正方形/長方形 5"/>
              <p:cNvSpPr>
                <a:spLocks noRot="1" noChangeAspect="1" noMove="1" noResize="1" noEditPoints="1" noAdjustHandles="1" noChangeArrowheads="1" noChangeShapeType="1" noTextEdit="1"/>
              </p:cNvSpPr>
              <p:nvPr/>
            </p:nvSpPr>
            <p:spPr>
              <a:xfrm>
                <a:off x="1403648" y="4749405"/>
                <a:ext cx="6048672" cy="993736"/>
              </a:xfrm>
              <a:prstGeom prst="rect">
                <a:avLst/>
              </a:prstGeom>
              <a:blipFill>
                <a:blip r:embed="rId4"/>
                <a:stretch>
                  <a:fillRect/>
                </a:stretch>
              </a:blipFill>
              <a:ln w="76200" cap="sq">
                <a:noFill/>
                <a:miter lim="800000"/>
                <a:headEnd type="none" w="med" len="med"/>
                <a:tailEnd type="none" w="med" len="med"/>
              </a:ln>
            </p:spPr>
            <p:txBody>
              <a:bodyPr/>
              <a:lstStyle/>
              <a:p>
                <a:r>
                  <a:rPr lang="en-US">
                    <a:noFill/>
                  </a:rPr>
                  <a:t> </a:t>
                </a:r>
              </a:p>
            </p:txBody>
          </p:sp>
        </mc:Fallback>
      </mc:AlternateContent>
      <p:sp>
        <p:nvSpPr>
          <p:cNvPr id="7" name="下矢印 6"/>
          <p:cNvSpPr/>
          <p:nvPr/>
        </p:nvSpPr>
        <p:spPr>
          <a:xfrm>
            <a:off x="4002754" y="4220020"/>
            <a:ext cx="576064" cy="480772"/>
          </a:xfrm>
          <a:prstGeom prst="downArrow">
            <a:avLst/>
          </a:prstGeom>
          <a:solidFill>
            <a:schemeClr val="accent1">
              <a:alpha val="50000"/>
            </a:schemeClr>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8B45D110-FD8E-48BD-8825-CDFBF9D22CA3}" type="slidenum">
              <a:rPr kumimoji="1" lang="ja-JP" altLang="en-US" smtClean="0"/>
              <a:pPr/>
              <a:t>39</a:t>
            </a:fld>
            <a:endParaRPr kumimoji="1" lang="ja-JP" altLang="en-US"/>
          </a:p>
        </p:txBody>
      </p:sp>
      <p:sp>
        <p:nvSpPr>
          <p:cNvPr id="8" name="テキスト ボックス 7">
            <a:extLst>
              <a:ext uri="{FF2B5EF4-FFF2-40B4-BE49-F238E27FC236}">
                <a16:creationId xmlns:a16="http://schemas.microsoft.com/office/drawing/2014/main" id="{1D58FB9B-11B1-A5A4-707A-533EC245B90F}"/>
              </a:ext>
            </a:extLst>
          </p:cNvPr>
          <p:cNvSpPr txBox="1"/>
          <p:nvPr/>
        </p:nvSpPr>
        <p:spPr>
          <a:xfrm>
            <a:off x="6757695" y="1311037"/>
            <a:ext cx="2797968" cy="307777"/>
          </a:xfrm>
          <a:prstGeom prst="rect">
            <a:avLst/>
          </a:prstGeom>
          <a:noFill/>
        </p:spPr>
        <p:txBody>
          <a:bodyPr wrap="square" rtlCol="0">
            <a:spAutoFit/>
          </a:bodyPr>
          <a:lstStyle/>
          <a:p>
            <a:r>
              <a:rPr kumimoji="1" lang="en-US" altLang="ja-JP" sz="1200">
                <a:solidFill>
                  <a:schemeClr val="tx1">
                    <a:lumMod val="60000"/>
                    <a:lumOff val="40000"/>
                  </a:schemeClr>
                </a:solidFill>
              </a:rPr>
              <a:t>[N. </a:t>
            </a:r>
            <a:r>
              <a:rPr kumimoji="1" lang="en-US" altLang="ja-JP" sz="1200" err="1">
                <a:solidFill>
                  <a:schemeClr val="tx1">
                    <a:lumMod val="60000"/>
                    <a:lumOff val="40000"/>
                  </a:schemeClr>
                </a:solidFill>
              </a:rPr>
              <a:t>Barman+,IEEE</a:t>
            </a:r>
            <a:r>
              <a:rPr kumimoji="1" lang="en-US" altLang="ja-JP" sz="1200">
                <a:solidFill>
                  <a:schemeClr val="tx1">
                    <a:lumMod val="60000"/>
                    <a:lumOff val="40000"/>
                  </a:schemeClr>
                </a:solidFill>
              </a:rPr>
              <a:t> Access. , 2019</a:t>
            </a:r>
            <a:r>
              <a:rPr kumimoji="1" lang="en-US" altLang="ja-JP" sz="1400">
                <a:solidFill>
                  <a:schemeClr val="tx1">
                    <a:lumMod val="60000"/>
                    <a:lumOff val="40000"/>
                  </a:schemeClr>
                </a:solidFill>
              </a:rPr>
              <a:t>]</a:t>
            </a:r>
            <a:endParaRPr kumimoji="1" lang="ja-JP" altLang="en-US" sz="1400">
              <a:solidFill>
                <a:schemeClr val="tx1">
                  <a:lumMod val="60000"/>
                  <a:lumOff val="40000"/>
                </a:schemeClr>
              </a:solidFill>
            </a:endParaRPr>
          </a:p>
        </p:txBody>
      </p:sp>
      <p:sp>
        <p:nvSpPr>
          <p:cNvPr id="9" name="下矢印 6">
            <a:extLst>
              <a:ext uri="{FF2B5EF4-FFF2-40B4-BE49-F238E27FC236}">
                <a16:creationId xmlns:a16="http://schemas.microsoft.com/office/drawing/2014/main" id="{C7F5C8C9-82A8-845D-99B6-84EEDBE06A10}"/>
              </a:ext>
            </a:extLst>
          </p:cNvPr>
          <p:cNvSpPr/>
          <p:nvPr/>
        </p:nvSpPr>
        <p:spPr>
          <a:xfrm>
            <a:off x="4002754" y="1949933"/>
            <a:ext cx="576064" cy="480772"/>
          </a:xfrm>
          <a:prstGeom prst="downArrow">
            <a:avLst/>
          </a:prstGeom>
          <a:solidFill>
            <a:schemeClr val="accent1">
              <a:alpha val="50000"/>
            </a:schemeClr>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下矢印 6">
            <a:extLst>
              <a:ext uri="{FF2B5EF4-FFF2-40B4-BE49-F238E27FC236}">
                <a16:creationId xmlns:a16="http://schemas.microsoft.com/office/drawing/2014/main" id="{23C75A50-CEB0-78D6-C388-70C9AFA66FFE}"/>
              </a:ext>
            </a:extLst>
          </p:cNvPr>
          <p:cNvSpPr/>
          <p:nvPr/>
        </p:nvSpPr>
        <p:spPr>
          <a:xfrm rot="16200000">
            <a:off x="1001582" y="1362937"/>
            <a:ext cx="480772" cy="684752"/>
          </a:xfrm>
          <a:prstGeom prst="downArrow">
            <a:avLst/>
          </a:prstGeom>
          <a:solidFill>
            <a:schemeClr val="accent1">
              <a:alpha val="50000"/>
            </a:schemeClr>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146742642"/>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8" name="図 17" descr="テキスト が含まれている画像&#10;&#10;自動的に生成された説明">
            <a:extLst>
              <a:ext uri="{FF2B5EF4-FFF2-40B4-BE49-F238E27FC236}">
                <a16:creationId xmlns:a16="http://schemas.microsoft.com/office/drawing/2014/main" id="{19ADF37D-978D-EDBB-878C-DFAD8B65BA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5373407" y="1963702"/>
            <a:ext cx="554579" cy="415934"/>
          </a:xfrm>
          <a:prstGeom prst="rect">
            <a:avLst/>
          </a:prstGeom>
        </p:spPr>
      </p:pic>
      <p:sp>
        <p:nvSpPr>
          <p:cNvPr id="15" name="正方形/長方形 14">
            <a:extLst>
              <a:ext uri="{FF2B5EF4-FFF2-40B4-BE49-F238E27FC236}">
                <a16:creationId xmlns:a16="http://schemas.microsoft.com/office/drawing/2014/main" id="{198AF948-47A4-5D8D-687A-DFCE879BE92E}"/>
              </a:ext>
            </a:extLst>
          </p:cNvPr>
          <p:cNvSpPr/>
          <p:nvPr/>
        </p:nvSpPr>
        <p:spPr>
          <a:xfrm>
            <a:off x="2296942" y="3304792"/>
            <a:ext cx="827930" cy="140933"/>
          </a:xfrm>
          <a:prstGeom prst="rect">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 name="タイトル 1"/>
          <p:cNvSpPr>
            <a:spLocks noGrp="1"/>
          </p:cNvSpPr>
          <p:nvPr>
            <p:ph type="title"/>
          </p:nvPr>
        </p:nvSpPr>
        <p:spPr/>
        <p:txBody>
          <a:bodyPr/>
          <a:lstStyle/>
          <a:p>
            <a:r>
              <a:rPr kumimoji="1" lang="ja-JP" altLang="en-US"/>
              <a:t>研究の背景</a:t>
            </a:r>
          </a:p>
        </p:txBody>
      </p:sp>
      <p:sp>
        <p:nvSpPr>
          <p:cNvPr id="3" name="コンテンツ プレースホルダー 2"/>
          <p:cNvSpPr>
            <a:spLocks noGrp="1"/>
          </p:cNvSpPr>
          <p:nvPr>
            <p:ph idx="1"/>
          </p:nvPr>
        </p:nvSpPr>
        <p:spPr>
          <a:xfrm>
            <a:off x="323528" y="1005329"/>
            <a:ext cx="8723312" cy="5413233"/>
          </a:xfrm>
        </p:spPr>
        <p:txBody>
          <a:bodyPr/>
          <a:lstStyle/>
          <a:p>
            <a:r>
              <a:rPr kumimoji="1" lang="ja-JP" altLang="en-US" sz="2400"/>
              <a:t>各ユーザが共有しているリンクがボトルネック</a:t>
            </a:r>
            <a:endParaRPr kumimoji="1" lang="en-US" altLang="ja-JP" sz="2400"/>
          </a:p>
          <a:p>
            <a:pPr marL="0" indent="0">
              <a:buNone/>
            </a:pPr>
            <a:endParaRPr kumimoji="1" lang="en-US" altLang="ja-JP"/>
          </a:p>
          <a:p>
            <a:pPr marL="0" indent="0">
              <a:buNone/>
            </a:pPr>
            <a:endParaRPr lang="en-US" altLang="ja-JP"/>
          </a:p>
          <a:p>
            <a:pPr marL="0" indent="0">
              <a:buNone/>
            </a:pPr>
            <a:endParaRPr kumimoji="1" lang="en-US" altLang="ja-JP"/>
          </a:p>
          <a:p>
            <a:pPr marL="0" indent="0">
              <a:buNone/>
            </a:pPr>
            <a:endParaRPr lang="en-US" altLang="ja-JP"/>
          </a:p>
          <a:p>
            <a:pPr marL="0" indent="0">
              <a:buNone/>
            </a:pPr>
            <a:endParaRPr kumimoji="1" lang="en-US" altLang="ja-JP"/>
          </a:p>
          <a:p>
            <a:pPr marL="0" indent="0">
              <a:buNone/>
            </a:pPr>
            <a:r>
              <a:rPr kumimoji="1" lang="ja-JP" altLang="en-US" sz="2800" b="1"/>
              <a:t>動画の再生停止や不公平なリソース配分が起きる</a:t>
            </a:r>
          </a:p>
        </p:txBody>
      </p:sp>
      <p:sp>
        <p:nvSpPr>
          <p:cNvPr id="5" name="フッター プレースホルダー 4"/>
          <p:cNvSpPr>
            <a:spLocks noGrp="1"/>
          </p:cNvSpPr>
          <p:nvPr>
            <p:ph type="ftr" sz="quarter" idx="11"/>
          </p:nvPr>
        </p:nvSpPr>
        <p:spPr/>
        <p:txBody>
          <a:bodyPr/>
          <a:lstStyle/>
          <a:p>
            <a:pPr marL="0" lvl="0" indent="0" algn="ctr" rtl="0">
              <a:spcBef>
                <a:spcPts val="0"/>
              </a:spcBef>
              <a:spcAft>
                <a:spcPts val="0"/>
              </a:spcAft>
              <a:buNone/>
            </a:pPr>
            <a:r>
              <a:rPr lang="zh-TW" altLang="en-US"/>
              <a:t>卒業研究</a:t>
            </a:r>
            <a:r>
              <a:rPr lang="en-US" altLang="zh-TW"/>
              <a:t>1</a:t>
            </a:r>
            <a:r>
              <a:rPr lang="zh-TW" altLang="en-US"/>
              <a:t>中間発表</a:t>
            </a:r>
            <a:r>
              <a:rPr lang="en-US" altLang="zh-TW"/>
              <a:t>AF21014</a:t>
            </a:r>
            <a:r>
              <a:rPr lang="zh-TW" altLang="en-US"/>
              <a:t>菊地悠李</a:t>
            </a:r>
          </a:p>
        </p:txBody>
      </p:sp>
      <p:sp>
        <p:nvSpPr>
          <p:cNvPr id="6" name="正方形/長方形 5"/>
          <p:cNvSpPr/>
          <p:nvPr/>
        </p:nvSpPr>
        <p:spPr>
          <a:xfrm>
            <a:off x="1433590" y="5805818"/>
            <a:ext cx="6328310" cy="660705"/>
          </a:xfrm>
          <a:prstGeom prst="rect">
            <a:avLst/>
          </a:prstGeom>
          <a:solidFill>
            <a:schemeClr val="accent1"/>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800">
                <a:solidFill>
                  <a:schemeClr val="bg1"/>
                </a:solidFill>
              </a:rPr>
              <a:t>適切なレート制御アルゴリズムが必要</a:t>
            </a:r>
          </a:p>
        </p:txBody>
      </p:sp>
      <p:sp>
        <p:nvSpPr>
          <p:cNvPr id="4" name="スライド番号プレースホルダー 3"/>
          <p:cNvSpPr>
            <a:spLocks noGrp="1"/>
          </p:cNvSpPr>
          <p:nvPr>
            <p:ph type="sldNum" sz="quarter" idx="12"/>
          </p:nvPr>
        </p:nvSpPr>
        <p:spPr/>
        <p:txBody>
          <a:bodyPr/>
          <a:lstStyle/>
          <a:p>
            <a:fld id="{8B45D110-FD8E-48BD-8825-CDFBF9D22CA3}" type="slidenum">
              <a:rPr kumimoji="1" lang="ja-JP" altLang="en-US" smtClean="0"/>
              <a:pPr/>
              <a:t>40</a:t>
            </a:fld>
            <a:endParaRPr kumimoji="1" lang="ja-JP" altLang="en-US"/>
          </a:p>
        </p:txBody>
      </p:sp>
      <p:pic>
        <p:nvPicPr>
          <p:cNvPr id="10" name="図 9" descr="モニター, 座る, ボックス, テーブル が含まれている画像&#10;&#10;自動的に生成された説明">
            <a:extLst>
              <a:ext uri="{FF2B5EF4-FFF2-40B4-BE49-F238E27FC236}">
                <a16:creationId xmlns:a16="http://schemas.microsoft.com/office/drawing/2014/main" id="{657E2469-8F9F-4A73-A3B1-7D5C029445B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5299" y="2033450"/>
            <a:ext cx="1439814" cy="1700808"/>
          </a:xfrm>
          <a:prstGeom prst="rect">
            <a:avLst/>
          </a:prstGeom>
        </p:spPr>
      </p:pic>
      <p:sp>
        <p:nvSpPr>
          <p:cNvPr id="13" name="正方形/長方形 12">
            <a:extLst>
              <a:ext uri="{FF2B5EF4-FFF2-40B4-BE49-F238E27FC236}">
                <a16:creationId xmlns:a16="http://schemas.microsoft.com/office/drawing/2014/main" id="{90908142-7554-D2A8-E98C-E4A14067B691}"/>
              </a:ext>
            </a:extLst>
          </p:cNvPr>
          <p:cNvSpPr/>
          <p:nvPr/>
        </p:nvSpPr>
        <p:spPr>
          <a:xfrm>
            <a:off x="2296942" y="2425828"/>
            <a:ext cx="827930" cy="140933"/>
          </a:xfrm>
          <a:prstGeom prst="rect">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8" name="円柱 7">
            <a:extLst>
              <a:ext uri="{FF2B5EF4-FFF2-40B4-BE49-F238E27FC236}">
                <a16:creationId xmlns:a16="http://schemas.microsoft.com/office/drawing/2014/main" id="{4204F845-CAFF-F248-F278-5423B129C3EC}"/>
              </a:ext>
            </a:extLst>
          </p:cNvPr>
          <p:cNvSpPr/>
          <p:nvPr/>
        </p:nvSpPr>
        <p:spPr>
          <a:xfrm rot="5400000">
            <a:off x="2846290" y="2199778"/>
            <a:ext cx="1656184" cy="1368152"/>
          </a:xfrm>
          <a:prstGeom prst="can">
            <a:avLst/>
          </a:prstGeom>
          <a:gradFill flip="none" rotWithShape="1">
            <a:gsLst>
              <a:gs pos="0">
                <a:schemeClr val="accent1">
                  <a:lumMod val="5000"/>
                  <a:lumOff val="95000"/>
                </a:schemeClr>
              </a:gs>
              <a:gs pos="34000">
                <a:schemeClr val="accent2">
                  <a:lumMod val="60000"/>
                  <a:lumOff val="40000"/>
                </a:schemeClr>
              </a:gs>
              <a:gs pos="33000">
                <a:schemeClr val="accent1">
                  <a:lumMod val="45000"/>
                  <a:lumOff val="55000"/>
                </a:schemeClr>
              </a:gs>
              <a:gs pos="0">
                <a:schemeClr val="accent1">
                  <a:lumMod val="30000"/>
                  <a:lumOff val="70000"/>
                </a:schemeClr>
              </a:gs>
            </a:gsLst>
            <a:lin ang="10800000" scaled="1"/>
            <a:tileRect/>
          </a:gradFill>
          <a:ln w="3810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4" name="矢印: 右 13">
            <a:extLst>
              <a:ext uri="{FF2B5EF4-FFF2-40B4-BE49-F238E27FC236}">
                <a16:creationId xmlns:a16="http://schemas.microsoft.com/office/drawing/2014/main" id="{07AA2848-78B7-790D-0B31-03C019ED735A}"/>
              </a:ext>
            </a:extLst>
          </p:cNvPr>
          <p:cNvSpPr/>
          <p:nvPr/>
        </p:nvSpPr>
        <p:spPr>
          <a:xfrm>
            <a:off x="4207271" y="2341587"/>
            <a:ext cx="3528392" cy="360040"/>
          </a:xfrm>
          <a:prstGeom prst="right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6" name="矢印: 右 15">
            <a:extLst>
              <a:ext uri="{FF2B5EF4-FFF2-40B4-BE49-F238E27FC236}">
                <a16:creationId xmlns:a16="http://schemas.microsoft.com/office/drawing/2014/main" id="{C5EF8BB7-FDE0-94DF-B593-3C74665E5D6E}"/>
              </a:ext>
            </a:extLst>
          </p:cNvPr>
          <p:cNvSpPr/>
          <p:nvPr/>
        </p:nvSpPr>
        <p:spPr>
          <a:xfrm>
            <a:off x="4233508" y="3194669"/>
            <a:ext cx="3528392" cy="360040"/>
          </a:xfrm>
          <a:prstGeom prst="right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9" name="テキスト ボックス 18">
            <a:extLst>
              <a:ext uri="{FF2B5EF4-FFF2-40B4-BE49-F238E27FC236}">
                <a16:creationId xmlns:a16="http://schemas.microsoft.com/office/drawing/2014/main" id="{03DE59F7-37EC-023E-5A4F-DA088C84BF1B}"/>
              </a:ext>
            </a:extLst>
          </p:cNvPr>
          <p:cNvSpPr txBox="1"/>
          <p:nvPr/>
        </p:nvSpPr>
        <p:spPr>
          <a:xfrm>
            <a:off x="5390760" y="1951145"/>
            <a:ext cx="432048" cy="523220"/>
          </a:xfrm>
          <a:prstGeom prst="rect">
            <a:avLst/>
          </a:prstGeom>
          <a:noFill/>
        </p:spPr>
        <p:txBody>
          <a:bodyPr wrap="square" rtlCol="0">
            <a:spAutoFit/>
          </a:bodyPr>
          <a:lstStyle/>
          <a:p>
            <a:r>
              <a:rPr kumimoji="1" lang="ja-JP" altLang="en-US" sz="2800">
                <a:solidFill>
                  <a:srgbClr val="FF0000"/>
                </a:solidFill>
                <a:latin typeface="Quattrocento Sans" panose="020B0502050000020003" pitchFamily="34" charset="0"/>
              </a:rPr>
              <a:t>高</a:t>
            </a:r>
          </a:p>
        </p:txBody>
      </p:sp>
      <p:pic>
        <p:nvPicPr>
          <p:cNvPr id="20" name="図 19" descr="テキスト が含まれている画像&#10;&#10;自動的に生成された説明">
            <a:extLst>
              <a:ext uri="{FF2B5EF4-FFF2-40B4-BE49-F238E27FC236}">
                <a16:creationId xmlns:a16="http://schemas.microsoft.com/office/drawing/2014/main" id="{D8F15E18-0D81-61F1-6C4F-BEC74E469FB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90760" y="2809697"/>
            <a:ext cx="537226" cy="465114"/>
          </a:xfrm>
          <a:prstGeom prst="rect">
            <a:avLst/>
          </a:prstGeom>
        </p:spPr>
      </p:pic>
      <p:sp>
        <p:nvSpPr>
          <p:cNvPr id="21" name="テキスト ボックス 20">
            <a:extLst>
              <a:ext uri="{FF2B5EF4-FFF2-40B4-BE49-F238E27FC236}">
                <a16:creationId xmlns:a16="http://schemas.microsoft.com/office/drawing/2014/main" id="{D30EFEBE-F82D-1D02-F03D-9E6CEF6EF55E}"/>
              </a:ext>
            </a:extLst>
          </p:cNvPr>
          <p:cNvSpPr txBox="1"/>
          <p:nvPr/>
        </p:nvSpPr>
        <p:spPr>
          <a:xfrm>
            <a:off x="5390760" y="2828582"/>
            <a:ext cx="432048" cy="523220"/>
          </a:xfrm>
          <a:prstGeom prst="rect">
            <a:avLst/>
          </a:prstGeom>
          <a:noFill/>
        </p:spPr>
        <p:txBody>
          <a:bodyPr wrap="square" rtlCol="0">
            <a:spAutoFit/>
          </a:bodyPr>
          <a:lstStyle/>
          <a:p>
            <a:r>
              <a:rPr kumimoji="1" lang="ja-JP" altLang="en-US" sz="2800">
                <a:solidFill>
                  <a:schemeClr val="tx2">
                    <a:lumMod val="50000"/>
                    <a:lumOff val="50000"/>
                  </a:schemeClr>
                </a:solidFill>
              </a:rPr>
              <a:t>低</a:t>
            </a:r>
            <a:endParaRPr kumimoji="1" lang="en-US" altLang="ja-JP" sz="2800">
              <a:solidFill>
                <a:schemeClr val="tx2">
                  <a:lumMod val="50000"/>
                  <a:lumOff val="50000"/>
                </a:schemeClr>
              </a:solidFill>
            </a:endParaRPr>
          </a:p>
        </p:txBody>
      </p:sp>
      <p:pic>
        <p:nvPicPr>
          <p:cNvPr id="22" name="図 21">
            <a:extLst>
              <a:ext uri="{FF2B5EF4-FFF2-40B4-BE49-F238E27FC236}">
                <a16:creationId xmlns:a16="http://schemas.microsoft.com/office/drawing/2014/main" id="{3F8E249F-A5C1-D53C-51E6-0B400837F0A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55200" y="1947839"/>
            <a:ext cx="825887" cy="1028516"/>
          </a:xfrm>
          <a:prstGeom prst="rect">
            <a:avLst/>
          </a:prstGeom>
        </p:spPr>
      </p:pic>
      <p:pic>
        <p:nvPicPr>
          <p:cNvPr id="23" name="図 22">
            <a:extLst>
              <a:ext uri="{FF2B5EF4-FFF2-40B4-BE49-F238E27FC236}">
                <a16:creationId xmlns:a16="http://schemas.microsoft.com/office/drawing/2014/main" id="{136A58B4-F291-BE0F-C168-0A90CE101EB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82095" y="2948520"/>
            <a:ext cx="772095" cy="961526"/>
          </a:xfrm>
          <a:prstGeom prst="rect">
            <a:avLst/>
          </a:prstGeom>
        </p:spPr>
      </p:pic>
      <p:sp>
        <p:nvSpPr>
          <p:cNvPr id="24" name="テキスト ボックス 23">
            <a:extLst>
              <a:ext uri="{FF2B5EF4-FFF2-40B4-BE49-F238E27FC236}">
                <a16:creationId xmlns:a16="http://schemas.microsoft.com/office/drawing/2014/main" id="{CA0D86FA-BB29-5340-FF66-28F84DB885AC}"/>
              </a:ext>
            </a:extLst>
          </p:cNvPr>
          <p:cNvSpPr txBox="1"/>
          <p:nvPr/>
        </p:nvSpPr>
        <p:spPr>
          <a:xfrm>
            <a:off x="968903" y="1677761"/>
            <a:ext cx="1462341" cy="461665"/>
          </a:xfrm>
          <a:prstGeom prst="rect">
            <a:avLst/>
          </a:prstGeom>
          <a:noFill/>
        </p:spPr>
        <p:txBody>
          <a:bodyPr wrap="square" rtlCol="0">
            <a:spAutoFit/>
          </a:bodyPr>
          <a:lstStyle/>
          <a:p>
            <a:r>
              <a:rPr kumimoji="1" lang="ja-JP" altLang="en-US" sz="2400">
                <a:solidFill>
                  <a:srgbClr val="4D4D4D"/>
                </a:solidFill>
              </a:rPr>
              <a:t>サーバー</a:t>
            </a:r>
          </a:p>
        </p:txBody>
      </p:sp>
      <p:sp>
        <p:nvSpPr>
          <p:cNvPr id="25" name="テキスト ボックス 24">
            <a:extLst>
              <a:ext uri="{FF2B5EF4-FFF2-40B4-BE49-F238E27FC236}">
                <a16:creationId xmlns:a16="http://schemas.microsoft.com/office/drawing/2014/main" id="{B58B2B87-D1E5-DB61-8EB7-FFDC8120DD0D}"/>
              </a:ext>
            </a:extLst>
          </p:cNvPr>
          <p:cNvSpPr txBox="1"/>
          <p:nvPr/>
        </p:nvSpPr>
        <p:spPr>
          <a:xfrm>
            <a:off x="2797325" y="1635383"/>
            <a:ext cx="1754113" cy="461665"/>
          </a:xfrm>
          <a:prstGeom prst="rect">
            <a:avLst/>
          </a:prstGeom>
          <a:noFill/>
        </p:spPr>
        <p:txBody>
          <a:bodyPr wrap="square" rtlCol="0">
            <a:spAutoFit/>
          </a:bodyPr>
          <a:lstStyle/>
          <a:p>
            <a:r>
              <a:rPr kumimoji="1" lang="ja-JP" altLang="en-US" sz="2400">
                <a:solidFill>
                  <a:srgbClr val="4D4D4D"/>
                </a:solidFill>
              </a:rPr>
              <a:t>共有リンク</a:t>
            </a:r>
          </a:p>
        </p:txBody>
      </p:sp>
      <p:sp>
        <p:nvSpPr>
          <p:cNvPr id="27" name="吹き出し: 角を丸めた四角形 26">
            <a:extLst>
              <a:ext uri="{FF2B5EF4-FFF2-40B4-BE49-F238E27FC236}">
                <a16:creationId xmlns:a16="http://schemas.microsoft.com/office/drawing/2014/main" id="{BF28FFA2-E1C5-02EA-898E-B6A044098F78}"/>
              </a:ext>
            </a:extLst>
          </p:cNvPr>
          <p:cNvSpPr/>
          <p:nvPr/>
        </p:nvSpPr>
        <p:spPr>
          <a:xfrm>
            <a:off x="1151471" y="3934802"/>
            <a:ext cx="2236631" cy="637942"/>
          </a:xfrm>
          <a:prstGeom prst="wedgeRoundRectCallout">
            <a:avLst>
              <a:gd name="adj1" fmla="val 35921"/>
              <a:gd name="adj2" fmla="val -77812"/>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400" b="1">
                <a:solidFill>
                  <a:schemeClr val="accent1"/>
                </a:solidFill>
              </a:rPr>
              <a:t>ボトルネック</a:t>
            </a:r>
          </a:p>
        </p:txBody>
      </p:sp>
      <p:sp>
        <p:nvSpPr>
          <p:cNvPr id="28" name="下矢印 6">
            <a:extLst>
              <a:ext uri="{FF2B5EF4-FFF2-40B4-BE49-F238E27FC236}">
                <a16:creationId xmlns:a16="http://schemas.microsoft.com/office/drawing/2014/main" id="{B73C6824-56E9-490A-F606-922CF4654238}"/>
              </a:ext>
            </a:extLst>
          </p:cNvPr>
          <p:cNvSpPr/>
          <p:nvPr/>
        </p:nvSpPr>
        <p:spPr>
          <a:xfrm>
            <a:off x="4283968" y="5278377"/>
            <a:ext cx="576064" cy="504610"/>
          </a:xfrm>
          <a:prstGeom prst="downArrow">
            <a:avLst/>
          </a:prstGeom>
          <a:solidFill>
            <a:schemeClr val="accent1">
              <a:alpha val="50000"/>
            </a:schemeClr>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30" name="図 29" descr="テキスト が含まれている画像&#10;&#10;自動的に生成された説明">
            <a:extLst>
              <a:ext uri="{FF2B5EF4-FFF2-40B4-BE49-F238E27FC236}">
                <a16:creationId xmlns:a16="http://schemas.microsoft.com/office/drawing/2014/main" id="{5993233B-BC92-E189-2B6D-3F5BF53648F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V="1">
            <a:off x="3245364" y="2238754"/>
            <a:ext cx="674643" cy="515079"/>
          </a:xfrm>
          <a:prstGeom prst="rect">
            <a:avLst/>
          </a:prstGeom>
        </p:spPr>
      </p:pic>
      <p:sp>
        <p:nvSpPr>
          <p:cNvPr id="29" name="テキスト ボックス 28">
            <a:extLst>
              <a:ext uri="{FF2B5EF4-FFF2-40B4-BE49-F238E27FC236}">
                <a16:creationId xmlns:a16="http://schemas.microsoft.com/office/drawing/2014/main" id="{3A04CD19-729F-5762-CA55-ED73E51BED66}"/>
              </a:ext>
            </a:extLst>
          </p:cNvPr>
          <p:cNvSpPr txBox="1"/>
          <p:nvPr/>
        </p:nvSpPr>
        <p:spPr>
          <a:xfrm>
            <a:off x="3317409" y="2258352"/>
            <a:ext cx="432048" cy="523220"/>
          </a:xfrm>
          <a:prstGeom prst="rect">
            <a:avLst/>
          </a:prstGeom>
          <a:noFill/>
        </p:spPr>
        <p:txBody>
          <a:bodyPr wrap="square" rtlCol="0">
            <a:spAutoFit/>
          </a:bodyPr>
          <a:lstStyle/>
          <a:p>
            <a:r>
              <a:rPr kumimoji="1" lang="ja-JP" altLang="en-US" sz="2800">
                <a:solidFill>
                  <a:srgbClr val="FF0000"/>
                </a:solidFill>
              </a:rPr>
              <a:t>高</a:t>
            </a:r>
          </a:p>
        </p:txBody>
      </p:sp>
      <p:pic>
        <p:nvPicPr>
          <p:cNvPr id="31" name="図 30" descr="テキスト が含まれている画像&#10;&#10;自動的に生成された説明">
            <a:extLst>
              <a:ext uri="{FF2B5EF4-FFF2-40B4-BE49-F238E27FC236}">
                <a16:creationId xmlns:a16="http://schemas.microsoft.com/office/drawing/2014/main" id="{53D7D775-5AF2-4BD4-E1C1-FC8E7F4155E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V="1">
            <a:off x="3268521" y="3179830"/>
            <a:ext cx="686772" cy="515079"/>
          </a:xfrm>
          <a:prstGeom prst="rect">
            <a:avLst/>
          </a:prstGeom>
        </p:spPr>
      </p:pic>
      <p:sp>
        <p:nvSpPr>
          <p:cNvPr id="32" name="テキスト ボックス 31">
            <a:extLst>
              <a:ext uri="{FF2B5EF4-FFF2-40B4-BE49-F238E27FC236}">
                <a16:creationId xmlns:a16="http://schemas.microsoft.com/office/drawing/2014/main" id="{460CD83C-C2A5-C110-E16A-1ABFEA8DB7E6}"/>
              </a:ext>
            </a:extLst>
          </p:cNvPr>
          <p:cNvSpPr txBox="1"/>
          <p:nvPr/>
        </p:nvSpPr>
        <p:spPr>
          <a:xfrm>
            <a:off x="3317409" y="3235972"/>
            <a:ext cx="432048" cy="523220"/>
          </a:xfrm>
          <a:prstGeom prst="rect">
            <a:avLst/>
          </a:prstGeom>
          <a:noFill/>
        </p:spPr>
        <p:txBody>
          <a:bodyPr wrap="square" rtlCol="0">
            <a:spAutoFit/>
          </a:bodyPr>
          <a:lstStyle/>
          <a:p>
            <a:r>
              <a:rPr kumimoji="1" lang="ja-JP" altLang="en-US" sz="2800">
                <a:solidFill>
                  <a:schemeClr val="tx2">
                    <a:lumMod val="50000"/>
                    <a:lumOff val="50000"/>
                  </a:schemeClr>
                </a:solidFill>
              </a:rPr>
              <a:t>低</a:t>
            </a:r>
            <a:endParaRPr kumimoji="1" lang="en-US" altLang="ja-JP" sz="2800">
              <a:solidFill>
                <a:schemeClr val="tx2">
                  <a:lumMod val="50000"/>
                  <a:lumOff val="50000"/>
                </a:schemeClr>
              </a:solidFill>
            </a:endParaRPr>
          </a:p>
        </p:txBody>
      </p:sp>
      <p:sp>
        <p:nvSpPr>
          <p:cNvPr id="33" name="吹き出し: 角を丸めた四角形 32">
            <a:extLst>
              <a:ext uri="{FF2B5EF4-FFF2-40B4-BE49-F238E27FC236}">
                <a16:creationId xmlns:a16="http://schemas.microsoft.com/office/drawing/2014/main" id="{8AC2F1AE-AD0A-D5E9-8BFD-59B8C0E119CA}"/>
              </a:ext>
            </a:extLst>
          </p:cNvPr>
          <p:cNvSpPr/>
          <p:nvPr/>
        </p:nvSpPr>
        <p:spPr>
          <a:xfrm>
            <a:off x="6392821" y="3929207"/>
            <a:ext cx="1722905" cy="722107"/>
          </a:xfrm>
          <a:prstGeom prst="wedgeRoundRectCallout">
            <a:avLst>
              <a:gd name="adj1" fmla="val 37619"/>
              <a:gd name="adj2" fmla="val -68039"/>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2800" b="1" err="1">
                <a:solidFill>
                  <a:schemeClr val="accent1"/>
                </a:solidFill>
              </a:rPr>
              <a:t>QoE</a:t>
            </a:r>
            <a:r>
              <a:rPr kumimoji="1" lang="ja-JP" altLang="en-US" sz="2800" b="1">
                <a:solidFill>
                  <a:schemeClr val="accent1"/>
                </a:solidFill>
              </a:rPr>
              <a:t>低下</a:t>
            </a:r>
          </a:p>
        </p:txBody>
      </p:sp>
      <p:pic>
        <p:nvPicPr>
          <p:cNvPr id="7" name="図 6" descr="テキスト が含まれている画像&#10;&#10;自動的に生成された説明">
            <a:extLst>
              <a:ext uri="{FF2B5EF4-FFF2-40B4-BE49-F238E27FC236}">
                <a16:creationId xmlns:a16="http://schemas.microsoft.com/office/drawing/2014/main" id="{C3BBBFE9-28EB-1335-BED0-30505F38F6F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flipV="1">
            <a:off x="6713502" y="1963701"/>
            <a:ext cx="579067" cy="434300"/>
          </a:xfrm>
          <a:prstGeom prst="rect">
            <a:avLst/>
          </a:prstGeom>
        </p:spPr>
      </p:pic>
      <p:sp>
        <p:nvSpPr>
          <p:cNvPr id="9" name="テキスト ボックス 8">
            <a:extLst>
              <a:ext uri="{FF2B5EF4-FFF2-40B4-BE49-F238E27FC236}">
                <a16:creationId xmlns:a16="http://schemas.microsoft.com/office/drawing/2014/main" id="{AC2342D5-7E67-B818-EB47-2D87D0B0EABA}"/>
              </a:ext>
            </a:extLst>
          </p:cNvPr>
          <p:cNvSpPr txBox="1"/>
          <p:nvPr/>
        </p:nvSpPr>
        <p:spPr>
          <a:xfrm>
            <a:off x="6750568" y="1941742"/>
            <a:ext cx="432048" cy="523220"/>
          </a:xfrm>
          <a:prstGeom prst="rect">
            <a:avLst/>
          </a:prstGeom>
          <a:noFill/>
        </p:spPr>
        <p:txBody>
          <a:bodyPr wrap="square" rtlCol="0">
            <a:spAutoFit/>
          </a:bodyPr>
          <a:lstStyle/>
          <a:p>
            <a:r>
              <a:rPr kumimoji="1" lang="ja-JP" altLang="en-US" sz="2800">
                <a:solidFill>
                  <a:srgbClr val="FF0000"/>
                </a:solidFill>
                <a:latin typeface="Quattrocento Sans" panose="020B0502050000020003" pitchFamily="34" charset="0"/>
              </a:rPr>
              <a:t>高</a:t>
            </a:r>
          </a:p>
        </p:txBody>
      </p:sp>
      <p:pic>
        <p:nvPicPr>
          <p:cNvPr id="11" name="図 10" descr="テキスト が含まれている画像&#10;&#10;自動的に生成された説明">
            <a:extLst>
              <a:ext uri="{FF2B5EF4-FFF2-40B4-BE49-F238E27FC236}">
                <a16:creationId xmlns:a16="http://schemas.microsoft.com/office/drawing/2014/main" id="{791FA2A9-A92D-D37E-1839-1453CD019C8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flipV="1">
            <a:off x="6698419" y="2807729"/>
            <a:ext cx="594150" cy="445613"/>
          </a:xfrm>
          <a:prstGeom prst="rect">
            <a:avLst/>
          </a:prstGeom>
        </p:spPr>
      </p:pic>
      <p:sp>
        <p:nvSpPr>
          <p:cNvPr id="12" name="テキスト ボックス 11">
            <a:extLst>
              <a:ext uri="{FF2B5EF4-FFF2-40B4-BE49-F238E27FC236}">
                <a16:creationId xmlns:a16="http://schemas.microsoft.com/office/drawing/2014/main" id="{A985E154-FCAA-D427-D4CA-0FDE8F3D9718}"/>
              </a:ext>
            </a:extLst>
          </p:cNvPr>
          <p:cNvSpPr txBox="1"/>
          <p:nvPr/>
        </p:nvSpPr>
        <p:spPr>
          <a:xfrm>
            <a:off x="6720540" y="2820618"/>
            <a:ext cx="432048" cy="523220"/>
          </a:xfrm>
          <a:prstGeom prst="rect">
            <a:avLst/>
          </a:prstGeom>
          <a:noFill/>
        </p:spPr>
        <p:txBody>
          <a:bodyPr wrap="square" rtlCol="0">
            <a:spAutoFit/>
          </a:bodyPr>
          <a:lstStyle/>
          <a:p>
            <a:r>
              <a:rPr kumimoji="1" lang="ja-JP" altLang="en-US" sz="2800">
                <a:solidFill>
                  <a:schemeClr val="tx2">
                    <a:lumMod val="50000"/>
                    <a:lumOff val="50000"/>
                  </a:schemeClr>
                </a:solidFill>
              </a:rPr>
              <a:t>低</a:t>
            </a:r>
            <a:endParaRPr kumimoji="1" lang="en-US" altLang="ja-JP" sz="2800">
              <a:solidFill>
                <a:schemeClr val="tx2">
                  <a:lumMod val="50000"/>
                  <a:lumOff val="50000"/>
                </a:schemeClr>
              </a:solidFill>
            </a:endParaRPr>
          </a:p>
        </p:txBody>
      </p:sp>
      <p:sp>
        <p:nvSpPr>
          <p:cNvPr id="17" name="テキスト ボックス 16">
            <a:extLst>
              <a:ext uri="{FF2B5EF4-FFF2-40B4-BE49-F238E27FC236}">
                <a16:creationId xmlns:a16="http://schemas.microsoft.com/office/drawing/2014/main" id="{32FD384B-0318-8A61-68E7-6596FA20A3A9}"/>
              </a:ext>
            </a:extLst>
          </p:cNvPr>
          <p:cNvSpPr txBox="1"/>
          <p:nvPr/>
        </p:nvSpPr>
        <p:spPr>
          <a:xfrm>
            <a:off x="4739234" y="1502386"/>
            <a:ext cx="4081237" cy="369332"/>
          </a:xfrm>
          <a:prstGeom prst="rect">
            <a:avLst/>
          </a:prstGeom>
          <a:noFill/>
        </p:spPr>
        <p:txBody>
          <a:bodyPr wrap="square">
            <a:spAutoFit/>
          </a:bodyPr>
          <a:lstStyle/>
          <a:p>
            <a:r>
              <a:rPr lang="en-US" altLang="ja-JP">
                <a:solidFill>
                  <a:schemeClr val="tx1">
                    <a:lumMod val="60000"/>
                    <a:lumOff val="40000"/>
                  </a:schemeClr>
                </a:solidFill>
              </a:rPr>
              <a:t>[T</a:t>
            </a:r>
            <a:r>
              <a:rPr lang="en-US" altLang="ja-JP" b="0" i="0" u="none" strike="noStrike" baseline="0">
                <a:solidFill>
                  <a:schemeClr val="tx1">
                    <a:lumMod val="60000"/>
                    <a:lumOff val="40000"/>
                  </a:schemeClr>
                </a:solidFill>
              </a:rPr>
              <a:t>. Yanagisawa </a:t>
            </a:r>
            <a:r>
              <a:rPr lang="en-US" altLang="ja-JP">
                <a:solidFill>
                  <a:schemeClr val="tx1">
                    <a:lumMod val="60000"/>
                    <a:lumOff val="40000"/>
                  </a:schemeClr>
                </a:solidFill>
              </a:rPr>
              <a:t>+,</a:t>
            </a:r>
            <a:r>
              <a:rPr lang="en-US" altLang="ja-JP" b="0" i="1" u="none" strike="noStrike" baseline="0">
                <a:solidFill>
                  <a:schemeClr val="tx1">
                    <a:lumMod val="60000"/>
                    <a:lumOff val="40000"/>
                  </a:schemeClr>
                </a:solidFill>
              </a:rPr>
              <a:t> </a:t>
            </a:r>
            <a:r>
              <a:rPr lang="en-US" altLang="ja-JP" sz="1800" b="0" i="1" u="none" strike="noStrike" baseline="0">
                <a:solidFill>
                  <a:schemeClr val="tx1">
                    <a:lumMod val="60000"/>
                    <a:lumOff val="40000"/>
                  </a:schemeClr>
                </a:solidFill>
                <a:latin typeface="Segoe UI" panose="020B0502040204020203" pitchFamily="34" charset="0"/>
                <a:cs typeface="Segoe UI" panose="020B0502040204020203" pitchFamily="34" charset="0"/>
              </a:rPr>
              <a:t>ICOIN </a:t>
            </a:r>
            <a:r>
              <a:rPr lang="en-US" altLang="ja-JP" b="0" i="1" u="none" strike="noStrike" baseline="0">
                <a:solidFill>
                  <a:schemeClr val="tx1">
                    <a:lumMod val="60000"/>
                    <a:lumOff val="40000"/>
                  </a:schemeClr>
                </a:solidFill>
              </a:rPr>
              <a:t>Conf ,</a:t>
            </a:r>
            <a:r>
              <a:rPr lang="en-US" altLang="ja-JP">
                <a:solidFill>
                  <a:schemeClr val="tx1">
                    <a:lumMod val="60000"/>
                    <a:lumOff val="40000"/>
                  </a:schemeClr>
                </a:solidFill>
              </a:rPr>
              <a:t>2022]</a:t>
            </a:r>
          </a:p>
        </p:txBody>
      </p:sp>
    </p:spTree>
    <p:extLst>
      <p:ext uri="{BB962C8B-B14F-4D97-AF65-F5344CB8AC3E}">
        <p14:creationId xmlns:p14="http://schemas.microsoft.com/office/powerpoint/2010/main" val="2907976947"/>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1" name="四角形: 角を丸くする 30">
                <a:extLst>
                  <a:ext uri="{FF2B5EF4-FFF2-40B4-BE49-F238E27FC236}">
                    <a16:creationId xmlns:a16="http://schemas.microsoft.com/office/drawing/2014/main" id="{A94FF835-7924-87C7-896B-E558EE0FA722}"/>
                  </a:ext>
                </a:extLst>
              </p:cNvPr>
              <p:cNvSpPr/>
              <p:nvPr/>
            </p:nvSpPr>
            <p:spPr>
              <a:xfrm>
                <a:off x="331460" y="2808994"/>
                <a:ext cx="8613068" cy="1187740"/>
              </a:xfrm>
              <a:prstGeom prst="roundRect">
                <a:avLst/>
              </a:prstGeom>
              <a:solidFill>
                <a:schemeClr val="bg1"/>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5400" indent="0">
                  <a:buNone/>
                </a:pPr>
                <a:r>
                  <a:rPr kumimoji="1" lang="ja-JP" altLang="en-US" sz="2400" u="sng">
                    <a:solidFill>
                      <a:srgbClr val="4D4D4D"/>
                    </a:solidFill>
                  </a:rPr>
                  <a:t>①：選択したレート</a:t>
                </a:r>
                <a14:m>
                  <m:oMath xmlns:m="http://schemas.openxmlformats.org/officeDocument/2006/math">
                    <m:sSub>
                      <m:sSubPr>
                        <m:ctrlPr>
                          <a:rPr kumimoji="1" lang="en-US" altLang="ja-JP" sz="2400" i="1" u="sng">
                            <a:solidFill>
                              <a:srgbClr val="4D4D4D"/>
                            </a:solidFill>
                            <a:latin typeface="Cambria Math" panose="02040503050406030204" pitchFamily="18" charset="0"/>
                          </a:rPr>
                        </m:ctrlPr>
                      </m:sSubPr>
                      <m:e>
                        <m:r>
                          <a:rPr kumimoji="1" lang="en-US" altLang="ja-JP" sz="2400" i="1" u="sng">
                            <a:solidFill>
                              <a:srgbClr val="4D4D4D"/>
                            </a:solidFill>
                            <a:latin typeface="Cambria Math" panose="02040503050406030204" pitchFamily="18" charset="0"/>
                          </a:rPr>
                          <m:t>𝑟</m:t>
                        </m:r>
                      </m:e>
                      <m:sub>
                        <m:r>
                          <a:rPr kumimoji="1" lang="en-US" altLang="ja-JP" sz="2400" i="1" u="sng">
                            <a:solidFill>
                              <a:srgbClr val="4D4D4D"/>
                            </a:solidFill>
                            <a:latin typeface="Cambria Math" panose="02040503050406030204" pitchFamily="18" charset="0"/>
                          </a:rPr>
                          <m:t>𝑖</m:t>
                        </m:r>
                        <m:r>
                          <a:rPr kumimoji="1" lang="en-US" altLang="ja-JP" sz="2400" i="1" u="sng">
                            <a:solidFill>
                              <a:srgbClr val="4D4D4D"/>
                            </a:solidFill>
                            <a:latin typeface="Cambria Math" panose="02040503050406030204" pitchFamily="18" charset="0"/>
                          </a:rPr>
                          <m:t>,</m:t>
                        </m:r>
                        <m:r>
                          <a:rPr kumimoji="1" lang="en-US" altLang="ja-JP" sz="2400" i="1" u="sng">
                            <a:solidFill>
                              <a:srgbClr val="4D4D4D"/>
                            </a:solidFill>
                            <a:latin typeface="Cambria Math" panose="02040503050406030204" pitchFamily="18" charset="0"/>
                          </a:rPr>
                          <m:t>𝑘</m:t>
                        </m:r>
                      </m:sub>
                    </m:sSub>
                    <m:r>
                      <a:rPr kumimoji="1" lang="en-US" altLang="ja-JP" sz="2400" i="1" u="sng">
                        <a:solidFill>
                          <a:srgbClr val="4D4D4D"/>
                        </a:solidFill>
                        <a:latin typeface="Cambria Math" panose="02040503050406030204" pitchFamily="18" charset="0"/>
                      </a:rPr>
                      <m:t> </m:t>
                    </m:r>
                  </m:oMath>
                </a14:m>
                <a:r>
                  <a:rPr kumimoji="1" lang="ja-JP" altLang="en-US" sz="2400" u="sng">
                    <a:solidFill>
                      <a:srgbClr val="4D4D4D"/>
                    </a:solidFill>
                  </a:rPr>
                  <a:t>から得られる動画の品質</a:t>
                </a:r>
                <a:endParaRPr kumimoji="1" lang="en-US" altLang="ja-JP" sz="2400" u="sng">
                  <a:solidFill>
                    <a:srgbClr val="4D4D4D"/>
                  </a:solidFill>
                </a:endParaRPr>
              </a:p>
              <a:p>
                <a:pPr marL="25400" indent="0">
                  <a:buNone/>
                </a:pPr>
                <a:r>
                  <a:rPr kumimoji="1" lang="ja-JP" altLang="en-US" sz="2400">
                    <a:solidFill>
                      <a:srgbClr val="4D4D4D"/>
                    </a:solidFill>
                  </a:rPr>
                  <a:t>②：</a:t>
                </a:r>
                <a:r>
                  <a:rPr lang="en-US" altLang="ja-JP" sz="2400">
                    <a:solidFill>
                      <a:srgbClr val="4D4D4D"/>
                    </a:solidFill>
                  </a:rPr>
                  <a:t> </a:t>
                </a:r>
                <a14:m>
                  <m:oMath xmlns:m="http://schemas.openxmlformats.org/officeDocument/2006/math">
                    <m:r>
                      <a:rPr lang="en-US" altLang="ja-JP" sz="2400" i="1">
                        <a:solidFill>
                          <a:srgbClr val="4D4D4D"/>
                        </a:solidFill>
                        <a:latin typeface="Cambria Math" panose="02040503050406030204" pitchFamily="18" charset="0"/>
                      </a:rPr>
                      <m:t>𝑘</m:t>
                    </m:r>
                    <m:r>
                      <a:rPr lang="en-US" altLang="ja-JP" sz="2400" b="0" i="1" smtClean="0">
                        <a:solidFill>
                          <a:srgbClr val="4D4D4D"/>
                        </a:solidFill>
                        <a:latin typeface="Cambria Math" panose="02040503050406030204" pitchFamily="18" charset="0"/>
                      </a:rPr>
                      <m:t> </m:t>
                    </m:r>
                  </m:oMath>
                </a14:m>
                <a:r>
                  <a:rPr kumimoji="1" lang="ja-JP" altLang="en-US" sz="2400" b="0">
                    <a:solidFill>
                      <a:srgbClr val="4D4D4D"/>
                    </a:solidFill>
                  </a:rPr>
                  <a:t>番目のセグメント時の各ユーザの</a:t>
                </a:r>
                <a:r>
                  <a:rPr kumimoji="1" lang="ja-JP" altLang="en-US" sz="2400">
                    <a:solidFill>
                      <a:srgbClr val="4D4D4D"/>
                    </a:solidFill>
                  </a:rPr>
                  <a:t>推定バッファ量</a:t>
                </a:r>
                <a:endParaRPr kumimoji="1" lang="en-US" altLang="ja-JP" sz="2400">
                  <a:solidFill>
                    <a:srgbClr val="4D4D4D"/>
                  </a:solidFill>
                </a:endParaRPr>
              </a:p>
              <a:p>
                <a:pPr marL="25400" indent="0">
                  <a:buNone/>
                </a:pPr>
                <a:r>
                  <a:rPr kumimoji="1" lang="ja-JP" altLang="en-US" sz="2400">
                    <a:solidFill>
                      <a:srgbClr val="4D4D4D"/>
                    </a:solidFill>
                  </a:rPr>
                  <a:t>③：</a:t>
                </a:r>
                <a:r>
                  <a:rPr kumimoji="1" lang="ja-JP" altLang="en-US" sz="2400" b="0">
                    <a:solidFill>
                      <a:srgbClr val="4D4D4D"/>
                    </a:solidFill>
                  </a:rPr>
                  <a:t>ユーザ </a:t>
                </a:r>
                <a14:m>
                  <m:oMath xmlns:m="http://schemas.openxmlformats.org/officeDocument/2006/math">
                    <m:r>
                      <a:rPr kumimoji="1" lang="en-US" altLang="ja-JP" sz="2400" b="0" i="1" dirty="0" smtClean="0">
                        <a:solidFill>
                          <a:srgbClr val="4D4D4D"/>
                        </a:solidFill>
                        <a:latin typeface="Cambria Math" panose="02040503050406030204" pitchFamily="18" charset="0"/>
                      </a:rPr>
                      <m:t>𝑖</m:t>
                    </m:r>
                    <m:r>
                      <a:rPr kumimoji="1" lang="en-US" altLang="ja-JP" sz="2400" b="0" i="1" dirty="0" smtClean="0">
                        <a:solidFill>
                          <a:srgbClr val="4D4D4D"/>
                        </a:solidFill>
                        <a:latin typeface="Cambria Math" panose="02040503050406030204" pitchFamily="18" charset="0"/>
                      </a:rPr>
                      <m:t> </m:t>
                    </m:r>
                    <m:r>
                      <a:rPr kumimoji="1" lang="ja-JP" altLang="en-US" sz="2400" i="1" dirty="0">
                        <a:solidFill>
                          <a:srgbClr val="4D4D4D"/>
                        </a:solidFill>
                        <a:latin typeface="Cambria Math" panose="02040503050406030204" pitchFamily="18" charset="0"/>
                      </a:rPr>
                      <m:t>の</m:t>
                    </m:r>
                    <m:r>
                      <a:rPr kumimoji="1" lang="en-US" altLang="ja-JP" sz="2400" b="0" i="1" dirty="0" smtClean="0">
                        <a:solidFill>
                          <a:srgbClr val="4D4D4D"/>
                        </a:solidFill>
                        <a:latin typeface="Cambria Math" panose="02040503050406030204" pitchFamily="18" charset="0"/>
                      </a:rPr>
                      <m:t> </m:t>
                    </m:r>
                    <m:r>
                      <a:rPr lang="en-US" altLang="ja-JP" sz="2400" i="1">
                        <a:solidFill>
                          <a:srgbClr val="4D4D4D"/>
                        </a:solidFill>
                        <a:latin typeface="Cambria Math" panose="02040503050406030204" pitchFamily="18" charset="0"/>
                      </a:rPr>
                      <m:t>𝑘</m:t>
                    </m:r>
                    <m:r>
                      <a:rPr lang="en-US" altLang="ja-JP" sz="2400" b="0" i="1" smtClean="0">
                        <a:solidFill>
                          <a:srgbClr val="4D4D4D"/>
                        </a:solidFill>
                        <a:latin typeface="Cambria Math" panose="02040503050406030204" pitchFamily="18" charset="0"/>
                      </a:rPr>
                      <m:t>−1</m:t>
                    </m:r>
                    <m:r>
                      <a:rPr lang="ja-JP" altLang="en-US" sz="2400" i="1">
                        <a:solidFill>
                          <a:srgbClr val="4D4D4D"/>
                        </a:solidFill>
                        <a:latin typeface="Cambria Math" panose="02040503050406030204" pitchFamily="18" charset="0"/>
                      </a:rPr>
                      <m:t>と</m:t>
                    </m:r>
                    <m:r>
                      <a:rPr lang="en-US" altLang="ja-JP" sz="2400" b="0" i="1" smtClean="0">
                        <a:solidFill>
                          <a:srgbClr val="4D4D4D"/>
                        </a:solidFill>
                        <a:latin typeface="Cambria Math" panose="02040503050406030204" pitchFamily="18" charset="0"/>
                      </a:rPr>
                      <m:t>𝑘</m:t>
                    </m:r>
                    <m:r>
                      <a:rPr lang="en-US" altLang="ja-JP" sz="2400" b="0" i="1" smtClean="0">
                        <a:solidFill>
                          <a:srgbClr val="4D4D4D"/>
                        </a:solidFill>
                        <a:latin typeface="Cambria Math" panose="02040503050406030204" pitchFamily="18" charset="0"/>
                      </a:rPr>
                      <m:t> </m:t>
                    </m:r>
                  </m:oMath>
                </a14:m>
                <a:r>
                  <a:rPr kumimoji="1" lang="ja-JP" altLang="en-US" sz="2400" b="0">
                    <a:solidFill>
                      <a:srgbClr val="4D4D4D"/>
                    </a:solidFill>
                  </a:rPr>
                  <a:t>番目の</a:t>
                </a:r>
                <a:r>
                  <a:rPr kumimoji="1" lang="ja-JP" altLang="en-US" sz="2400">
                    <a:solidFill>
                      <a:srgbClr val="4D4D4D"/>
                    </a:solidFill>
                  </a:rPr>
                  <a:t>セグメントの選択レート差</a:t>
                </a:r>
                <a:endParaRPr kumimoji="1" lang="en-US" altLang="ja-JP" sz="2400">
                  <a:solidFill>
                    <a:srgbClr val="4D4D4D"/>
                  </a:solidFill>
                </a:endParaRPr>
              </a:p>
            </p:txBody>
          </p:sp>
        </mc:Choice>
        <mc:Fallback xmlns="">
          <p:sp>
            <p:nvSpPr>
              <p:cNvPr id="31" name="四角形: 角を丸くする 30">
                <a:extLst>
                  <a:ext uri="{FF2B5EF4-FFF2-40B4-BE49-F238E27FC236}">
                    <a16:creationId xmlns:a16="http://schemas.microsoft.com/office/drawing/2014/main" id="{A94FF835-7924-87C7-896B-E558EE0FA722}"/>
                  </a:ext>
                </a:extLst>
              </p:cNvPr>
              <p:cNvSpPr>
                <a:spLocks noRot="1" noChangeAspect="1" noMove="1" noResize="1" noEditPoints="1" noAdjustHandles="1" noChangeArrowheads="1" noChangeShapeType="1" noTextEdit="1"/>
              </p:cNvSpPr>
              <p:nvPr/>
            </p:nvSpPr>
            <p:spPr>
              <a:xfrm>
                <a:off x="331460" y="2808994"/>
                <a:ext cx="8613068" cy="1187740"/>
              </a:xfrm>
              <a:prstGeom prst="roundRect">
                <a:avLst/>
              </a:prstGeom>
              <a:blipFill>
                <a:blip r:embed="rId3"/>
                <a:stretch>
                  <a:fillRect t="-6030" b="-11055"/>
                </a:stretch>
              </a:blipFill>
              <a:ln>
                <a:solidFill>
                  <a:schemeClr val="accent6">
                    <a:lumMod val="75000"/>
                  </a:schemeClr>
                </a:solidFill>
              </a:ln>
            </p:spPr>
            <p:txBody>
              <a:bodyPr/>
              <a:lstStyle/>
              <a:p>
                <a:r>
                  <a:rPr lang="en-US">
                    <a:noFill/>
                  </a:rPr>
                  <a:t> </a:t>
                </a:r>
              </a:p>
            </p:txBody>
          </p:sp>
        </mc:Fallback>
      </mc:AlternateContent>
      <p:sp>
        <p:nvSpPr>
          <p:cNvPr id="2" name="タイトル 1">
            <a:extLst>
              <a:ext uri="{FF2B5EF4-FFF2-40B4-BE49-F238E27FC236}">
                <a16:creationId xmlns:a16="http://schemas.microsoft.com/office/drawing/2014/main" id="{F8E2A755-E50F-2BD1-8BE9-86882215C7AA}"/>
              </a:ext>
            </a:extLst>
          </p:cNvPr>
          <p:cNvSpPr>
            <a:spLocks noGrp="1"/>
          </p:cNvSpPr>
          <p:nvPr>
            <p:ph type="title"/>
          </p:nvPr>
        </p:nvSpPr>
        <p:spPr>
          <a:xfrm>
            <a:off x="1018456" y="50864"/>
            <a:ext cx="8028384" cy="1143000"/>
          </a:xfrm>
        </p:spPr>
        <p:txBody>
          <a:bodyPr/>
          <a:lstStyle/>
          <a:p>
            <a:r>
              <a:rPr kumimoji="1" lang="ja-JP" altLang="en-US" sz="3600">
                <a:solidFill>
                  <a:srgbClr val="4D4D4D"/>
                </a:solidFill>
              </a:rPr>
              <a:t>ゲーム理論による最適レートの決定</a:t>
            </a:r>
          </a:p>
        </p:txBody>
      </p:sp>
      <p:sp>
        <p:nvSpPr>
          <p:cNvPr id="4" name="スライド番号プレースホルダー 3">
            <a:extLst>
              <a:ext uri="{FF2B5EF4-FFF2-40B4-BE49-F238E27FC236}">
                <a16:creationId xmlns:a16="http://schemas.microsoft.com/office/drawing/2014/main" id="{CC8E89DB-1A72-2756-B66C-7CB61906C80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altLang="ja-JP" smtClean="0"/>
              <a:t>41</a:t>
            </a:fld>
            <a:endParaRPr lang="ja-JP" altLang="en-US"/>
          </a:p>
        </p:txBody>
      </p:sp>
      <p:sp>
        <p:nvSpPr>
          <p:cNvPr id="5" name="Google Shape;122;p2">
            <a:extLst>
              <a:ext uri="{FF2B5EF4-FFF2-40B4-BE49-F238E27FC236}">
                <a16:creationId xmlns:a16="http://schemas.microsoft.com/office/drawing/2014/main" id="{CC6B3547-8ECE-B5B9-B236-CD4C4D2BDFD4}"/>
              </a:ext>
            </a:extLst>
          </p:cNvPr>
          <p:cNvSpPr txBox="1">
            <a:spLocks noGrp="1"/>
          </p:cNvSpPr>
          <p:nvPr>
            <p:ph type="ftr" idx="11"/>
          </p:nvPr>
        </p:nvSpPr>
        <p:spPr>
          <a:xfrm>
            <a:off x="1693779" y="6558806"/>
            <a:ext cx="575224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zh-TW" altLang="en-US"/>
              <a:t>卒業研究</a:t>
            </a:r>
            <a:r>
              <a:rPr lang="en-US" altLang="zh-TW"/>
              <a:t>1</a:t>
            </a:r>
            <a:r>
              <a:rPr lang="zh-TW" altLang="en-US"/>
              <a:t>中間発表</a:t>
            </a:r>
            <a:r>
              <a:rPr lang="en-US" altLang="zh-TW"/>
              <a:t>AF21014</a:t>
            </a:r>
            <a:r>
              <a:rPr lang="ja-JP" altLang="en-US"/>
              <a:t>菊地悠李</a:t>
            </a:r>
            <a:endParaRPr/>
          </a:p>
        </p:txBody>
      </p:sp>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2BA56071-F508-8444-EBEB-E430BA9ACE8E}"/>
                  </a:ext>
                </a:extLst>
              </p:cNvPr>
              <p:cNvSpPr/>
              <p:nvPr/>
            </p:nvSpPr>
            <p:spPr>
              <a:xfrm>
                <a:off x="107504" y="1212846"/>
                <a:ext cx="9414792" cy="923931"/>
              </a:xfrm>
              <a:prstGeom prst="rect">
                <a:avLst/>
              </a:prstGeom>
              <a:no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r>
                  <a:rPr lang="ja-JP" altLang="en-US" sz="2400" dirty="0">
                    <a:solidFill>
                      <a:srgbClr val="4D4D4D"/>
                    </a:solidFill>
                    <a:latin typeface="Cambria Math" panose="02040503050406030204" pitchFamily="18" charset="0"/>
                  </a:rPr>
                  <a:t>利得関数</a:t>
                </a:r>
                <a:endParaRPr lang="en-US" altLang="ja-JP" sz="2400" dirty="0">
                  <a:solidFill>
                    <a:srgbClr val="4D4D4D"/>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sz="2400" i="1" smtClean="0">
                              <a:solidFill>
                                <a:srgbClr val="4D4D4D"/>
                              </a:solidFill>
                              <a:latin typeface="Cambria Math" panose="02040503050406030204" pitchFamily="18" charset="0"/>
                            </a:rPr>
                          </m:ctrlPr>
                        </m:sSubPr>
                        <m:e>
                          <m:r>
                            <a:rPr lang="en-US" altLang="ja-JP" sz="2400" i="1">
                              <a:solidFill>
                                <a:srgbClr val="4D4D4D"/>
                              </a:solidFill>
                              <a:latin typeface="Cambria Math" panose="02040503050406030204" pitchFamily="18" charset="0"/>
                            </a:rPr>
                            <m:t>𝑓</m:t>
                          </m:r>
                        </m:e>
                        <m:sub>
                          <m:r>
                            <a:rPr lang="en-US" altLang="ja-JP" sz="2400" i="1">
                              <a:solidFill>
                                <a:srgbClr val="4D4D4D"/>
                              </a:solidFill>
                              <a:latin typeface="Cambria Math" panose="02040503050406030204" pitchFamily="18" charset="0"/>
                            </a:rPr>
                            <m:t>𝑖</m:t>
                          </m:r>
                        </m:sub>
                      </m:sSub>
                      <m:d>
                        <m:dPr>
                          <m:ctrlPr>
                            <a:rPr lang="en-US" altLang="ja-JP" sz="2400" b="0" i="1" smtClean="0">
                              <a:solidFill>
                                <a:srgbClr val="4D4D4D"/>
                              </a:solidFill>
                              <a:latin typeface="Cambria Math" panose="02040503050406030204" pitchFamily="18" charset="0"/>
                            </a:rPr>
                          </m:ctrlPr>
                        </m:dPr>
                        <m:e>
                          <m:sSub>
                            <m:sSubPr>
                              <m:ctrlPr>
                                <a:rPr lang="en-US" altLang="ja-JP" sz="2400" b="0" i="1" smtClean="0">
                                  <a:solidFill>
                                    <a:srgbClr val="4D4D4D"/>
                                  </a:solidFill>
                                  <a:latin typeface="Cambria Math" panose="02040503050406030204" pitchFamily="18" charset="0"/>
                                </a:rPr>
                              </m:ctrlPr>
                            </m:sSubPr>
                            <m:e>
                              <m:r>
                                <a:rPr lang="en-US" altLang="ja-JP" sz="2400" b="0" i="1" smtClean="0">
                                  <a:solidFill>
                                    <a:srgbClr val="4D4D4D"/>
                                  </a:solidFill>
                                  <a:latin typeface="Cambria Math" panose="02040503050406030204" pitchFamily="18" charset="0"/>
                                </a:rPr>
                                <m:t>𝑟</m:t>
                              </m:r>
                            </m:e>
                            <m:sub>
                              <m:r>
                                <a:rPr lang="en-US" altLang="ja-JP" sz="2400" b="0" i="1" smtClean="0">
                                  <a:solidFill>
                                    <a:srgbClr val="4D4D4D"/>
                                  </a:solidFill>
                                  <a:latin typeface="Cambria Math" panose="02040503050406030204" pitchFamily="18" charset="0"/>
                                </a:rPr>
                                <m:t>𝑖</m:t>
                              </m:r>
                              <m:r>
                                <a:rPr lang="en-US" altLang="ja-JP" sz="2400" b="0" i="1" smtClean="0">
                                  <a:solidFill>
                                    <a:srgbClr val="4D4D4D"/>
                                  </a:solidFill>
                                  <a:latin typeface="Cambria Math" panose="02040503050406030204" pitchFamily="18" charset="0"/>
                                </a:rPr>
                                <m:t>,</m:t>
                              </m:r>
                              <m:r>
                                <a:rPr lang="en-US" altLang="ja-JP" sz="2400" b="0" i="1" smtClean="0">
                                  <a:solidFill>
                                    <a:srgbClr val="4D4D4D"/>
                                  </a:solidFill>
                                  <a:latin typeface="Cambria Math" panose="02040503050406030204" pitchFamily="18" charset="0"/>
                                </a:rPr>
                                <m:t>𝑘</m:t>
                              </m:r>
                            </m:sub>
                          </m:sSub>
                          <m:r>
                            <a:rPr lang="en-US" altLang="ja-JP" sz="2400" b="0" i="1" smtClean="0">
                              <a:solidFill>
                                <a:srgbClr val="4D4D4D"/>
                              </a:solidFill>
                              <a:latin typeface="Cambria Math" panose="02040503050406030204" pitchFamily="18" charset="0"/>
                            </a:rPr>
                            <m:t>,</m:t>
                          </m:r>
                          <m:sSub>
                            <m:sSubPr>
                              <m:ctrlPr>
                                <a:rPr lang="en-US" altLang="ja-JP" sz="2400" i="1" dirty="0" smtClean="0">
                                  <a:solidFill>
                                    <a:srgbClr val="4D4D4D"/>
                                  </a:solidFill>
                                  <a:latin typeface="Cambria Math" panose="02040503050406030204" pitchFamily="18" charset="0"/>
                                </a:rPr>
                              </m:ctrlPr>
                            </m:sSubPr>
                            <m:e>
                              <m:r>
                                <a:rPr lang="ja-JP" altLang="en-US" sz="2400" i="1" dirty="0">
                                  <a:solidFill>
                                    <a:srgbClr val="4D4D4D"/>
                                  </a:solidFill>
                                  <a:latin typeface="Cambria Math" panose="02040503050406030204" pitchFamily="18" charset="0"/>
                                </a:rPr>
                                <m:t>𝕣</m:t>
                              </m:r>
                            </m:e>
                            <m:sub>
                              <m:r>
                                <a:rPr lang="en-US" altLang="ja-JP" sz="2400" b="0" i="1" dirty="0" smtClean="0">
                                  <a:solidFill>
                                    <a:srgbClr val="4D4D4D"/>
                                  </a:solidFill>
                                  <a:latin typeface="Cambria Math" panose="02040503050406030204" pitchFamily="18" charset="0"/>
                                </a:rPr>
                                <m:t>−</m:t>
                              </m:r>
                              <m:r>
                                <a:rPr lang="en-US" altLang="ja-JP" sz="2400" i="1" dirty="0">
                                  <a:solidFill>
                                    <a:srgbClr val="4D4D4D"/>
                                  </a:solidFill>
                                  <a:latin typeface="Cambria Math" panose="02040503050406030204" pitchFamily="18" charset="0"/>
                                </a:rPr>
                                <m:t>𝑖</m:t>
                              </m:r>
                              <m:r>
                                <a:rPr lang="en-US" altLang="ja-JP" sz="2400" i="1" dirty="0">
                                  <a:solidFill>
                                    <a:srgbClr val="4D4D4D"/>
                                  </a:solidFill>
                                  <a:latin typeface="Cambria Math" panose="02040503050406030204" pitchFamily="18" charset="0"/>
                                </a:rPr>
                                <m:t>,</m:t>
                              </m:r>
                              <m:r>
                                <a:rPr lang="en-US" altLang="ja-JP" sz="2400" i="1" dirty="0">
                                  <a:solidFill>
                                    <a:srgbClr val="4D4D4D"/>
                                  </a:solidFill>
                                  <a:latin typeface="Cambria Math" panose="02040503050406030204" pitchFamily="18" charset="0"/>
                                </a:rPr>
                                <m:t>𝑘</m:t>
                              </m:r>
                            </m:sub>
                          </m:sSub>
                        </m:e>
                      </m:d>
                      <m:r>
                        <a:rPr lang="en-US" altLang="ja-JP" sz="2400" i="1">
                          <a:solidFill>
                            <a:srgbClr val="4D4D4D"/>
                          </a:solidFill>
                          <a:latin typeface="Cambria Math" panose="02040503050406030204" pitchFamily="18" charset="0"/>
                        </a:rPr>
                        <m:t>=</m:t>
                      </m:r>
                      <m:sSub>
                        <m:sSubPr>
                          <m:ctrlPr>
                            <a:rPr lang="en-US" altLang="ja-JP" sz="2400" i="1" smtClean="0">
                              <a:solidFill>
                                <a:schemeClr val="accent2"/>
                              </a:solidFill>
                              <a:latin typeface="Cambria Math" panose="02040503050406030204" pitchFamily="18" charset="0"/>
                            </a:rPr>
                          </m:ctrlPr>
                        </m:sSubPr>
                        <m:e>
                          <m:r>
                            <a:rPr lang="en-US" altLang="ja-JP" sz="2400" b="0" i="1">
                              <a:solidFill>
                                <a:schemeClr val="accent2"/>
                              </a:solidFill>
                              <a:latin typeface="Cambria Math" panose="02040503050406030204" pitchFamily="18" charset="0"/>
                            </a:rPr>
                            <m:t>𝑡</m:t>
                          </m:r>
                        </m:e>
                        <m:sub>
                          <m:r>
                            <a:rPr lang="en-US" altLang="ja-JP" sz="2400" b="0" i="1">
                              <a:solidFill>
                                <a:schemeClr val="accent2"/>
                              </a:solidFill>
                              <a:latin typeface="Cambria Math" panose="02040503050406030204" pitchFamily="18" charset="0"/>
                            </a:rPr>
                            <m:t>𝑖</m:t>
                          </m:r>
                        </m:sub>
                      </m:sSub>
                      <m:r>
                        <a:rPr lang="en-US" altLang="ja-JP" sz="2400" i="1" smtClean="0">
                          <a:solidFill>
                            <a:srgbClr val="4D4D4D"/>
                          </a:solidFill>
                          <a:latin typeface="Cambria Math" panose="02040503050406030204" pitchFamily="18" charset="0"/>
                          <a:ea typeface="Cambria Math" panose="02040503050406030204" pitchFamily="18" charset="0"/>
                        </a:rPr>
                        <m:t>∙</m:t>
                      </m:r>
                      <m:sSub>
                        <m:sSubPr>
                          <m:ctrlPr>
                            <a:rPr lang="en-US" altLang="ja-JP" sz="2400" i="1">
                              <a:solidFill>
                                <a:srgbClr val="4D4D4D"/>
                              </a:solidFill>
                              <a:latin typeface="Cambria Math" panose="02040503050406030204" pitchFamily="18" charset="0"/>
                            </a:rPr>
                          </m:ctrlPr>
                        </m:sSubPr>
                        <m:e>
                          <m:r>
                            <a:rPr lang="en-US" altLang="ja-JP" sz="2400" i="1">
                              <a:solidFill>
                                <a:srgbClr val="4D4D4D"/>
                              </a:solidFill>
                              <a:latin typeface="Cambria Math" panose="02040503050406030204" pitchFamily="18" charset="0"/>
                            </a:rPr>
                            <m:t>𝑓</m:t>
                          </m:r>
                        </m:e>
                        <m:sub>
                          <m:r>
                            <m:rPr>
                              <m:sty m:val="p"/>
                            </m:rPr>
                            <a:rPr lang="en-US" altLang="ja-JP" sz="2400" i="0">
                              <a:solidFill>
                                <a:srgbClr val="4D4D4D"/>
                              </a:solidFill>
                              <a:latin typeface="Cambria Math" panose="02040503050406030204" pitchFamily="18" charset="0"/>
                            </a:rPr>
                            <m:t>quality</m:t>
                          </m:r>
                        </m:sub>
                      </m:sSub>
                      <m:d>
                        <m:dPr>
                          <m:ctrlPr>
                            <a:rPr lang="en-US" altLang="ja-JP" sz="2400" i="1">
                              <a:solidFill>
                                <a:srgbClr val="4D4D4D"/>
                              </a:solidFill>
                              <a:latin typeface="Cambria Math" panose="02040503050406030204" pitchFamily="18" charset="0"/>
                            </a:rPr>
                          </m:ctrlPr>
                        </m:dPr>
                        <m:e>
                          <m:sSub>
                            <m:sSubPr>
                              <m:ctrlPr>
                                <a:rPr lang="en-US" altLang="ja-JP" sz="2400" i="1">
                                  <a:solidFill>
                                    <a:srgbClr val="4D4D4D"/>
                                  </a:solidFill>
                                  <a:latin typeface="Cambria Math" panose="02040503050406030204" pitchFamily="18" charset="0"/>
                                </a:rPr>
                              </m:ctrlPr>
                            </m:sSubPr>
                            <m:e>
                              <m:r>
                                <a:rPr lang="en-US" altLang="ja-JP" sz="2400" i="1">
                                  <a:solidFill>
                                    <a:srgbClr val="4D4D4D"/>
                                  </a:solidFill>
                                  <a:latin typeface="Cambria Math" panose="02040503050406030204" pitchFamily="18" charset="0"/>
                                </a:rPr>
                                <m:t>𝑟</m:t>
                              </m:r>
                            </m:e>
                            <m:sub>
                              <m:r>
                                <a:rPr lang="en-US" altLang="ja-JP" sz="2400" i="1">
                                  <a:solidFill>
                                    <a:srgbClr val="4D4D4D"/>
                                  </a:solidFill>
                                  <a:latin typeface="Cambria Math" panose="02040503050406030204" pitchFamily="18" charset="0"/>
                                </a:rPr>
                                <m:t>𝑖</m:t>
                              </m:r>
                              <m:r>
                                <a:rPr lang="en-US" altLang="ja-JP" sz="2400" i="1">
                                  <a:solidFill>
                                    <a:srgbClr val="4D4D4D"/>
                                  </a:solidFill>
                                  <a:latin typeface="Cambria Math" panose="02040503050406030204" pitchFamily="18" charset="0"/>
                                </a:rPr>
                                <m:t>,</m:t>
                              </m:r>
                              <m:r>
                                <a:rPr lang="en-US" altLang="ja-JP" sz="2400" i="1">
                                  <a:solidFill>
                                    <a:srgbClr val="4D4D4D"/>
                                  </a:solidFill>
                                  <a:latin typeface="Cambria Math" panose="02040503050406030204" pitchFamily="18" charset="0"/>
                                </a:rPr>
                                <m:t>𝑘</m:t>
                              </m:r>
                            </m:sub>
                          </m:sSub>
                        </m:e>
                      </m:d>
                      <m:r>
                        <a:rPr lang="en-US" altLang="ja-JP" sz="2400" i="1">
                          <a:solidFill>
                            <a:srgbClr val="4D4D4D"/>
                          </a:solidFill>
                          <a:latin typeface="Cambria Math" panose="02040503050406030204" pitchFamily="18" charset="0"/>
                        </a:rPr>
                        <m:t>+</m:t>
                      </m:r>
                      <m:r>
                        <a:rPr lang="ja-JP" altLang="en-US" sz="2400" i="1">
                          <a:solidFill>
                            <a:srgbClr val="4D4D4D"/>
                          </a:solidFill>
                          <a:latin typeface="Cambria Math" panose="02040503050406030204" pitchFamily="18" charset="0"/>
                        </a:rPr>
                        <m:t>𝜇</m:t>
                      </m:r>
                      <m:r>
                        <a:rPr lang="en-US" altLang="ja-JP" sz="2400" i="1">
                          <a:solidFill>
                            <a:srgbClr val="4D4D4D"/>
                          </a:solidFill>
                          <a:latin typeface="Cambria Math" panose="02040503050406030204" pitchFamily="18" charset="0"/>
                          <a:ea typeface="Cambria Math" panose="02040503050406030204" pitchFamily="18" charset="0"/>
                        </a:rPr>
                        <m:t>∙</m:t>
                      </m:r>
                      <m:sSub>
                        <m:sSubPr>
                          <m:ctrlPr>
                            <a:rPr lang="en-US" altLang="ja-JP" sz="2400" b="0" i="1" smtClean="0">
                              <a:solidFill>
                                <a:srgbClr val="4D4D4D"/>
                              </a:solidFill>
                              <a:latin typeface="Cambria Math" panose="02040503050406030204" pitchFamily="18" charset="0"/>
                            </a:rPr>
                          </m:ctrlPr>
                        </m:sSubPr>
                        <m:e>
                          <m:r>
                            <a:rPr lang="en-US" altLang="ja-JP" sz="2400" b="0" i="1" smtClean="0">
                              <a:solidFill>
                                <a:srgbClr val="4D4D4D"/>
                              </a:solidFill>
                              <a:latin typeface="Cambria Math" panose="02040503050406030204" pitchFamily="18" charset="0"/>
                            </a:rPr>
                            <m:t>𝑓</m:t>
                          </m:r>
                        </m:e>
                        <m:sub>
                          <m:r>
                            <m:rPr>
                              <m:sty m:val="p"/>
                            </m:rPr>
                            <a:rPr lang="en-US" altLang="ja-JP" sz="2400" b="0" i="0" smtClean="0">
                              <a:solidFill>
                                <a:srgbClr val="4D4D4D"/>
                              </a:solidFill>
                              <a:latin typeface="Cambria Math" panose="02040503050406030204" pitchFamily="18" charset="0"/>
                            </a:rPr>
                            <m:t>buffer</m:t>
                          </m:r>
                        </m:sub>
                      </m:sSub>
                      <m:r>
                        <a:rPr lang="en-US" altLang="ja-JP" sz="2400" b="0" i="1" smtClean="0">
                          <a:solidFill>
                            <a:srgbClr val="4D4D4D"/>
                          </a:solidFill>
                          <a:latin typeface="Cambria Math" panose="02040503050406030204" pitchFamily="18" charset="0"/>
                        </a:rPr>
                        <m:t>(</m:t>
                      </m:r>
                      <m:sSub>
                        <m:sSubPr>
                          <m:ctrlPr>
                            <a:rPr lang="en-US" altLang="ja-JP" sz="2400" i="1" dirty="0" smtClean="0">
                              <a:solidFill>
                                <a:srgbClr val="4D4D4D"/>
                              </a:solidFill>
                              <a:latin typeface="Cambria Math" panose="02040503050406030204" pitchFamily="18" charset="0"/>
                            </a:rPr>
                          </m:ctrlPr>
                        </m:sSubPr>
                        <m:e>
                          <m:r>
                            <a:rPr lang="ja-JP" altLang="en-US" sz="2400" i="1" dirty="0" smtClean="0">
                              <a:solidFill>
                                <a:srgbClr val="4D4D4D"/>
                              </a:solidFill>
                              <a:latin typeface="Cambria Math" panose="02040503050406030204" pitchFamily="18" charset="0"/>
                            </a:rPr>
                            <m:t>𝕣</m:t>
                          </m:r>
                        </m:e>
                        <m:sub>
                          <m:r>
                            <a:rPr lang="en-US" altLang="ja-JP" sz="2400" b="0" i="1" dirty="0" smtClean="0">
                              <a:solidFill>
                                <a:srgbClr val="4D4D4D"/>
                              </a:solidFill>
                              <a:latin typeface="Cambria Math" panose="02040503050406030204" pitchFamily="18" charset="0"/>
                            </a:rPr>
                            <m:t>𝑘</m:t>
                          </m:r>
                        </m:sub>
                      </m:sSub>
                      <m:r>
                        <a:rPr lang="en-US" altLang="ja-JP" sz="2400" b="0" i="1" smtClean="0">
                          <a:solidFill>
                            <a:srgbClr val="4D4D4D"/>
                          </a:solidFill>
                          <a:latin typeface="Cambria Math" panose="02040503050406030204" pitchFamily="18" charset="0"/>
                        </a:rPr>
                        <m:t>)</m:t>
                      </m:r>
                      <m:r>
                        <a:rPr lang="en-US" altLang="ja-JP" sz="2400" i="1">
                          <a:solidFill>
                            <a:srgbClr val="4D4D4D"/>
                          </a:solidFill>
                          <a:latin typeface="Cambria Math" panose="02040503050406030204" pitchFamily="18" charset="0"/>
                        </a:rPr>
                        <m:t>+</m:t>
                      </m:r>
                      <m:sSub>
                        <m:sSubPr>
                          <m:ctrlPr>
                            <a:rPr lang="en-US" altLang="ja-JP" sz="2400" i="1" smtClean="0">
                              <a:solidFill>
                                <a:srgbClr val="4D4D4D"/>
                              </a:solidFill>
                              <a:latin typeface="Cambria Math" panose="02040503050406030204" pitchFamily="18" charset="0"/>
                            </a:rPr>
                          </m:ctrlPr>
                        </m:sSubPr>
                        <m:e>
                          <m:r>
                            <a:rPr lang="ja-JP" altLang="en-US" sz="2400" i="1">
                              <a:solidFill>
                                <a:srgbClr val="4D4D4D"/>
                              </a:solidFill>
                              <a:latin typeface="Cambria Math" panose="02040503050406030204" pitchFamily="18" charset="0"/>
                            </a:rPr>
                            <m:t>𝛾</m:t>
                          </m:r>
                        </m:e>
                        <m:sub>
                          <m:r>
                            <a:rPr lang="en-US" altLang="ja-JP" sz="2400" b="0" i="1" smtClean="0">
                              <a:solidFill>
                                <a:srgbClr val="4D4D4D"/>
                              </a:solidFill>
                              <a:latin typeface="Cambria Math" panose="02040503050406030204" pitchFamily="18" charset="0"/>
                            </a:rPr>
                            <m:t>𝑖</m:t>
                          </m:r>
                        </m:sub>
                      </m:sSub>
                      <m:r>
                        <a:rPr lang="en-US" altLang="ja-JP" sz="2400" i="1">
                          <a:solidFill>
                            <a:srgbClr val="4D4D4D"/>
                          </a:solidFill>
                          <a:latin typeface="Cambria Math" panose="02040503050406030204" pitchFamily="18" charset="0"/>
                          <a:ea typeface="Cambria Math" panose="02040503050406030204" pitchFamily="18" charset="0"/>
                        </a:rPr>
                        <m:t>∙</m:t>
                      </m:r>
                      <m:sSub>
                        <m:sSubPr>
                          <m:ctrlPr>
                            <a:rPr lang="en-US" altLang="ja-JP" sz="2400" i="1" smtClean="0">
                              <a:solidFill>
                                <a:srgbClr val="4D4D4D"/>
                              </a:solidFill>
                              <a:latin typeface="Cambria Math" panose="02040503050406030204" pitchFamily="18" charset="0"/>
                            </a:rPr>
                          </m:ctrlPr>
                        </m:sSubPr>
                        <m:e>
                          <m:r>
                            <a:rPr lang="en-US" altLang="ja-JP" sz="2400" i="1">
                              <a:solidFill>
                                <a:srgbClr val="4D4D4D"/>
                              </a:solidFill>
                              <a:latin typeface="Cambria Math" panose="02040503050406030204" pitchFamily="18" charset="0"/>
                            </a:rPr>
                            <m:t>𝑓</m:t>
                          </m:r>
                        </m:e>
                        <m:sub>
                          <m:r>
                            <m:rPr>
                              <m:sty m:val="p"/>
                            </m:rPr>
                            <a:rPr lang="en-US" altLang="ja-JP" sz="2400" b="0" i="0" smtClean="0">
                              <a:solidFill>
                                <a:srgbClr val="4D4D4D"/>
                              </a:solidFill>
                              <a:latin typeface="Cambria Math" panose="02040503050406030204" pitchFamily="18" charset="0"/>
                            </a:rPr>
                            <m:t>stability</m:t>
                          </m:r>
                        </m:sub>
                      </m:sSub>
                      <m:d>
                        <m:dPr>
                          <m:ctrlPr>
                            <a:rPr lang="en-US" altLang="ja-JP" sz="2400" i="1" smtClean="0">
                              <a:solidFill>
                                <a:srgbClr val="4D4D4D"/>
                              </a:solidFill>
                              <a:latin typeface="Cambria Math" panose="02040503050406030204" pitchFamily="18" charset="0"/>
                            </a:rPr>
                          </m:ctrlPr>
                        </m:dPr>
                        <m:e>
                          <m:sSub>
                            <m:sSubPr>
                              <m:ctrlPr>
                                <a:rPr lang="en-US" altLang="ja-JP" sz="2400" i="1">
                                  <a:solidFill>
                                    <a:srgbClr val="4D4D4D"/>
                                  </a:solidFill>
                                  <a:latin typeface="Cambria Math" panose="02040503050406030204" pitchFamily="18" charset="0"/>
                                </a:rPr>
                              </m:ctrlPr>
                            </m:sSubPr>
                            <m:e>
                              <m:r>
                                <a:rPr lang="en-US" altLang="ja-JP" sz="2400" i="1">
                                  <a:solidFill>
                                    <a:srgbClr val="4D4D4D"/>
                                  </a:solidFill>
                                  <a:latin typeface="Cambria Math" panose="02040503050406030204" pitchFamily="18" charset="0"/>
                                </a:rPr>
                                <m:t>𝑟</m:t>
                              </m:r>
                            </m:e>
                            <m:sub>
                              <m:r>
                                <a:rPr lang="en-US" altLang="ja-JP" sz="2400" i="1">
                                  <a:solidFill>
                                    <a:srgbClr val="4D4D4D"/>
                                  </a:solidFill>
                                  <a:latin typeface="Cambria Math" panose="02040503050406030204" pitchFamily="18" charset="0"/>
                                </a:rPr>
                                <m:t>𝑖</m:t>
                              </m:r>
                              <m:r>
                                <a:rPr lang="en-US" altLang="ja-JP" sz="2400" i="1">
                                  <a:solidFill>
                                    <a:srgbClr val="4D4D4D"/>
                                  </a:solidFill>
                                  <a:latin typeface="Cambria Math" panose="02040503050406030204" pitchFamily="18" charset="0"/>
                                </a:rPr>
                                <m:t>,</m:t>
                              </m:r>
                              <m:r>
                                <a:rPr lang="en-US" altLang="ja-JP" sz="2400" i="1">
                                  <a:solidFill>
                                    <a:srgbClr val="4D4D4D"/>
                                  </a:solidFill>
                                  <a:latin typeface="Cambria Math" panose="02040503050406030204" pitchFamily="18" charset="0"/>
                                </a:rPr>
                                <m:t>𝑘</m:t>
                              </m:r>
                            </m:sub>
                          </m:sSub>
                        </m:e>
                      </m:d>
                    </m:oMath>
                  </m:oMathPara>
                </a14:m>
                <a:endParaRPr lang="en-US" altLang="ja-JP" sz="2400" i="1" dirty="0">
                  <a:latin typeface="Cambria Math" panose="02040503050406030204" pitchFamily="18" charset="0"/>
                </a:endParaRPr>
              </a:p>
            </p:txBody>
          </p:sp>
        </mc:Choice>
        <mc:Fallback xmlns="">
          <p:sp>
            <p:nvSpPr>
              <p:cNvPr id="10" name="正方形/長方形 9">
                <a:extLst>
                  <a:ext uri="{FF2B5EF4-FFF2-40B4-BE49-F238E27FC236}">
                    <a16:creationId xmlns:a16="http://schemas.microsoft.com/office/drawing/2014/main" id="{2BA56071-F508-8444-EBEB-E430BA9ACE8E}"/>
                  </a:ext>
                </a:extLst>
              </p:cNvPr>
              <p:cNvSpPr>
                <a:spLocks noRot="1" noChangeAspect="1" noMove="1" noResize="1" noEditPoints="1" noAdjustHandles="1" noChangeArrowheads="1" noChangeShapeType="1" noTextEdit="1"/>
              </p:cNvSpPr>
              <p:nvPr/>
            </p:nvSpPr>
            <p:spPr>
              <a:xfrm>
                <a:off x="107504" y="1212846"/>
                <a:ext cx="9414792" cy="923931"/>
              </a:xfrm>
              <a:prstGeom prst="rect">
                <a:avLst/>
              </a:prstGeom>
              <a:blipFill>
                <a:blip r:embed="rId4"/>
                <a:stretch>
                  <a:fillRect l="-1036" t="-5263"/>
                </a:stretch>
              </a:blipFill>
              <a:ln w="76200" cap="sq">
                <a:noFill/>
                <a:miter lim="800000"/>
                <a:headEnd type="none" w="med" len="med"/>
                <a:tailEnd type="none" w="med" len="med"/>
              </a:ln>
            </p:spPr>
            <p:txBody>
              <a:bodyPr/>
              <a:lstStyle/>
              <a:p>
                <a:r>
                  <a:rPr lang="en-US">
                    <a:noFill/>
                  </a:rPr>
                  <a:t> </a:t>
                </a:r>
              </a:p>
            </p:txBody>
          </p:sp>
        </mc:Fallback>
      </mc:AlternateContent>
      <p:sp>
        <p:nvSpPr>
          <p:cNvPr id="15" name="右中かっこ 14">
            <a:extLst>
              <a:ext uri="{FF2B5EF4-FFF2-40B4-BE49-F238E27FC236}">
                <a16:creationId xmlns:a16="http://schemas.microsoft.com/office/drawing/2014/main" id="{546F0FE8-0ED2-54DB-61CD-AAF524CAEF90}"/>
              </a:ext>
            </a:extLst>
          </p:cNvPr>
          <p:cNvSpPr/>
          <p:nvPr/>
        </p:nvSpPr>
        <p:spPr>
          <a:xfrm rot="5400000">
            <a:off x="5852452" y="1409120"/>
            <a:ext cx="215096" cy="1546644"/>
          </a:xfrm>
          <a:prstGeom prst="rightBrace">
            <a:avLst>
              <a:gd name="adj1" fmla="val 0"/>
              <a:gd name="adj2" fmla="val 50000"/>
            </a:avLst>
          </a:prstGeom>
          <a:noFill/>
          <a:ln w="12700" cap="sq">
            <a:solidFill>
              <a:srgbClr val="4D4D4D"/>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CB2E20D4-6A5E-5C02-2504-88EE48EF6609}"/>
              </a:ext>
            </a:extLst>
          </p:cNvPr>
          <p:cNvSpPr txBox="1"/>
          <p:nvPr/>
        </p:nvSpPr>
        <p:spPr>
          <a:xfrm>
            <a:off x="3275855" y="2411676"/>
            <a:ext cx="441146" cy="400110"/>
          </a:xfrm>
          <a:prstGeom prst="rect">
            <a:avLst/>
          </a:prstGeom>
          <a:noFill/>
        </p:spPr>
        <p:txBody>
          <a:bodyPr wrap="none" rtlCol="0">
            <a:spAutoFit/>
          </a:bodyPr>
          <a:lstStyle/>
          <a:p>
            <a:r>
              <a:rPr lang="ja-JP" altLang="en-US" sz="2000">
                <a:solidFill>
                  <a:srgbClr val="4D4D4D"/>
                </a:solidFill>
              </a:rPr>
              <a:t>①</a:t>
            </a:r>
            <a:endParaRPr kumimoji="1" lang="ja-JP" altLang="en-US" sz="2000">
              <a:solidFill>
                <a:srgbClr val="4D4D4D"/>
              </a:solidFill>
            </a:endParaRPr>
          </a:p>
        </p:txBody>
      </p:sp>
      <p:sp>
        <p:nvSpPr>
          <p:cNvPr id="17" name="テキスト ボックス 16">
            <a:extLst>
              <a:ext uri="{FF2B5EF4-FFF2-40B4-BE49-F238E27FC236}">
                <a16:creationId xmlns:a16="http://schemas.microsoft.com/office/drawing/2014/main" id="{EA29C29E-0A0D-A787-EBA9-BACF2C2FD0B3}"/>
              </a:ext>
            </a:extLst>
          </p:cNvPr>
          <p:cNvSpPr txBox="1"/>
          <p:nvPr/>
        </p:nvSpPr>
        <p:spPr>
          <a:xfrm>
            <a:off x="5739427" y="2361500"/>
            <a:ext cx="441146" cy="400110"/>
          </a:xfrm>
          <a:prstGeom prst="rect">
            <a:avLst/>
          </a:prstGeom>
          <a:noFill/>
        </p:spPr>
        <p:txBody>
          <a:bodyPr wrap="none" rtlCol="0">
            <a:spAutoFit/>
          </a:bodyPr>
          <a:lstStyle/>
          <a:p>
            <a:r>
              <a:rPr lang="ja-JP" altLang="en-US" sz="2000">
                <a:solidFill>
                  <a:srgbClr val="4D4D4D"/>
                </a:solidFill>
              </a:rPr>
              <a:t>②</a:t>
            </a:r>
            <a:endParaRPr kumimoji="1" lang="ja-JP" altLang="en-US" sz="2000">
              <a:solidFill>
                <a:srgbClr val="4D4D4D"/>
              </a:solidFill>
            </a:endParaRPr>
          </a:p>
        </p:txBody>
      </p:sp>
      <p:sp>
        <p:nvSpPr>
          <p:cNvPr id="18" name="テキスト ボックス 17">
            <a:extLst>
              <a:ext uri="{FF2B5EF4-FFF2-40B4-BE49-F238E27FC236}">
                <a16:creationId xmlns:a16="http://schemas.microsoft.com/office/drawing/2014/main" id="{0929555A-505B-175A-2F0F-F3A7F34AEDB5}"/>
              </a:ext>
            </a:extLst>
          </p:cNvPr>
          <p:cNvSpPr txBox="1"/>
          <p:nvPr/>
        </p:nvSpPr>
        <p:spPr>
          <a:xfrm>
            <a:off x="7982426" y="2380343"/>
            <a:ext cx="441146" cy="400110"/>
          </a:xfrm>
          <a:prstGeom prst="rect">
            <a:avLst/>
          </a:prstGeom>
          <a:noFill/>
        </p:spPr>
        <p:txBody>
          <a:bodyPr wrap="none" rtlCol="0">
            <a:spAutoFit/>
          </a:bodyPr>
          <a:lstStyle/>
          <a:p>
            <a:r>
              <a:rPr lang="ja-JP" altLang="en-US" sz="2000">
                <a:solidFill>
                  <a:srgbClr val="4D4D4D"/>
                </a:solidFill>
              </a:rPr>
              <a:t>③</a:t>
            </a:r>
            <a:endParaRPr kumimoji="1" lang="ja-JP" altLang="en-US" sz="2000">
              <a:solidFill>
                <a:srgbClr val="4D4D4D"/>
              </a:solidFill>
            </a:endParaRPr>
          </a:p>
        </p:txBody>
      </p:sp>
      <p:sp>
        <p:nvSpPr>
          <p:cNvPr id="24" name="右中かっこ 23">
            <a:extLst>
              <a:ext uri="{FF2B5EF4-FFF2-40B4-BE49-F238E27FC236}">
                <a16:creationId xmlns:a16="http://schemas.microsoft.com/office/drawing/2014/main" id="{DE8E0DC0-F6A7-F3C4-922D-7CAA97C52AA7}"/>
              </a:ext>
            </a:extLst>
          </p:cNvPr>
          <p:cNvSpPr/>
          <p:nvPr/>
        </p:nvSpPr>
        <p:spPr>
          <a:xfrm rot="5400000">
            <a:off x="8041080" y="1304161"/>
            <a:ext cx="326986" cy="175656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6" name="右中かっこ 25">
            <a:extLst>
              <a:ext uri="{FF2B5EF4-FFF2-40B4-BE49-F238E27FC236}">
                <a16:creationId xmlns:a16="http://schemas.microsoft.com/office/drawing/2014/main" id="{A2B265AB-BA23-D111-9B38-5E1E91C4DA65}"/>
              </a:ext>
            </a:extLst>
          </p:cNvPr>
          <p:cNvSpPr/>
          <p:nvPr/>
        </p:nvSpPr>
        <p:spPr>
          <a:xfrm rot="5400000">
            <a:off x="3337388" y="1124023"/>
            <a:ext cx="318080" cy="2194560"/>
          </a:xfrm>
          <a:prstGeom prst="rightBrace">
            <a:avLst>
              <a:gd name="adj1" fmla="val 8333"/>
              <a:gd name="adj2" fmla="val 5027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7" name="テキスト プレースホルダー 26">
                <a:extLst>
                  <a:ext uri="{FF2B5EF4-FFF2-40B4-BE49-F238E27FC236}">
                    <a16:creationId xmlns:a16="http://schemas.microsoft.com/office/drawing/2014/main" id="{38FDFA9A-2C78-C786-7C19-AEBE1AB02D3F}"/>
                  </a:ext>
                </a:extLst>
              </p:cNvPr>
              <p:cNvSpPr txBox="1">
                <a:spLocks noGrp="1"/>
              </p:cNvSpPr>
              <p:nvPr>
                <p:ph type="body" idx="1"/>
              </p:nvPr>
            </p:nvSpPr>
            <p:spPr>
              <a:xfrm>
                <a:off x="440274" y="4164698"/>
                <a:ext cx="8749252" cy="2360646"/>
              </a:xfrm>
              <a:prstGeom prst="rect">
                <a:avLst/>
              </a:prstGeom>
              <a:noFill/>
            </p:spPr>
            <p:txBody>
              <a:bodyPr wrap="square">
                <a:spAutoFit/>
              </a:bodyPr>
              <a:lstStyle/>
              <a:p>
                <a:pPr marL="25400" indent="0">
                  <a:buNone/>
                </a:pPr>
                <a14:m>
                  <m:oMath xmlns:m="http://schemas.openxmlformats.org/officeDocument/2006/math">
                    <m:r>
                      <a:rPr lang="en-US" altLang="ja-JP" sz="1600" b="0" i="1" smtClean="0">
                        <a:solidFill>
                          <a:srgbClr val="4D4D4D"/>
                        </a:solidFill>
                        <a:latin typeface="Cambria Math" panose="02040503050406030204" pitchFamily="18" charset="0"/>
                      </a:rPr>
                      <m:t>𝑘</m:t>
                    </m:r>
                  </m:oMath>
                </a14:m>
                <a:r>
                  <a:rPr kumimoji="1" lang="en-US" altLang="ja-JP" sz="1600">
                    <a:solidFill>
                      <a:srgbClr val="4D4D4D"/>
                    </a:solidFill>
                  </a:rPr>
                  <a:t>	</a:t>
                </a:r>
                <a:r>
                  <a:rPr kumimoji="1" lang="ja-JP" altLang="en-US" sz="1600">
                    <a:solidFill>
                      <a:srgbClr val="4D4D4D"/>
                    </a:solidFill>
                  </a:rPr>
                  <a:t>：セグメント</a:t>
                </a:r>
                <a:r>
                  <a:rPr lang="ja-JP" altLang="en-US" sz="1600">
                    <a:solidFill>
                      <a:srgbClr val="4D4D4D"/>
                    </a:solidFill>
                  </a:rPr>
                  <a:t>番号　　</a:t>
                </a:r>
                <a:r>
                  <a:rPr lang="en-US" altLang="ja-JP" sz="1600">
                    <a:solidFill>
                      <a:srgbClr val="4D4D4D"/>
                    </a:solidFill>
                  </a:rPr>
                  <a:t>(</a:t>
                </a:r>
                <a:r>
                  <a:rPr lang="ja-JP" altLang="en-US" sz="1600">
                    <a:solidFill>
                      <a:srgbClr val="4D4D4D"/>
                    </a:solidFill>
                  </a:rPr>
                  <a:t>セグメント：動画を</a:t>
                </a:r>
                <a:r>
                  <a:rPr lang="en-US" altLang="ja-JP" sz="1600">
                    <a:solidFill>
                      <a:srgbClr val="4D4D4D"/>
                    </a:solidFill>
                  </a:rPr>
                  <a:t>2s~6s</a:t>
                </a:r>
                <a:r>
                  <a:rPr lang="ja-JP" altLang="en-US" sz="1600">
                    <a:solidFill>
                      <a:srgbClr val="4D4D4D"/>
                    </a:solidFill>
                  </a:rPr>
                  <a:t>に分割したもの</a:t>
                </a:r>
                <a:r>
                  <a:rPr lang="en-US" altLang="ja-JP" sz="1600">
                    <a:solidFill>
                      <a:srgbClr val="4D4D4D"/>
                    </a:solidFill>
                  </a:rPr>
                  <a:t>)</a:t>
                </a:r>
                <a:r>
                  <a:rPr lang="ja-JP" altLang="en-US" sz="1600">
                    <a:solidFill>
                      <a:srgbClr val="4D4D4D"/>
                    </a:solidFill>
                  </a:rPr>
                  <a:t>　</a:t>
                </a:r>
                <a:endParaRPr kumimoji="1" lang="en-US" altLang="ja-JP" sz="1600">
                  <a:solidFill>
                    <a:srgbClr val="4D4D4D"/>
                  </a:solidFill>
                </a:endParaRPr>
              </a:p>
              <a:p>
                <a:pPr marL="25400" indent="0">
                  <a:buNone/>
                </a:pPr>
                <a14:m>
                  <m:oMath xmlns:m="http://schemas.openxmlformats.org/officeDocument/2006/math">
                    <m:r>
                      <a:rPr kumimoji="1" lang="ja-JP" altLang="en-US" sz="1600" i="1">
                        <a:solidFill>
                          <a:srgbClr val="4D4D4D"/>
                        </a:solidFill>
                        <a:latin typeface="Cambria Math" panose="02040503050406030204" pitchFamily="18" charset="0"/>
                      </a:rPr>
                      <m:t>𝜇</m:t>
                    </m:r>
                    <m:r>
                      <a:rPr kumimoji="1" lang="en-US" altLang="ja-JP" sz="1600" i="1">
                        <a:solidFill>
                          <a:srgbClr val="4D4D4D"/>
                        </a:solidFill>
                        <a:latin typeface="Cambria Math" panose="02040503050406030204" pitchFamily="18" charset="0"/>
                      </a:rPr>
                      <m:t> , </m:t>
                    </m:r>
                    <m:r>
                      <a:rPr kumimoji="1" lang="ja-JP" altLang="en-US" sz="1600" i="1">
                        <a:solidFill>
                          <a:srgbClr val="4D4D4D"/>
                        </a:solidFill>
                        <a:latin typeface="Cambria Math" panose="02040503050406030204" pitchFamily="18" charset="0"/>
                      </a:rPr>
                      <m:t>𝛾</m:t>
                    </m:r>
                  </m:oMath>
                </a14:m>
                <a:r>
                  <a:rPr kumimoji="1" lang="en-US" altLang="ja-JP" sz="1600">
                    <a:solidFill>
                      <a:srgbClr val="4D4D4D"/>
                    </a:solidFill>
                  </a:rPr>
                  <a:t>	</a:t>
                </a:r>
                <a:r>
                  <a:rPr lang="ja-JP" altLang="en-US" sz="1600">
                    <a:solidFill>
                      <a:srgbClr val="4D4D4D"/>
                    </a:solidFill>
                  </a:rPr>
                  <a:t>：</a:t>
                </a:r>
                <a:r>
                  <a:rPr kumimoji="1" lang="ja-JP" altLang="en-US" sz="1600">
                    <a:solidFill>
                      <a:srgbClr val="4D4D4D"/>
                    </a:solidFill>
                  </a:rPr>
                  <a:t>重みづけ係数</a:t>
                </a:r>
                <a:endParaRPr kumimoji="1" lang="en-US" altLang="ja-JP" sz="1600">
                  <a:solidFill>
                    <a:srgbClr val="4D4D4D"/>
                  </a:solidFill>
                </a:endParaRPr>
              </a:p>
              <a:p>
                <a:pPr marL="25400" indent="0">
                  <a:buNone/>
                </a:pPr>
                <a14:m>
                  <m:oMath xmlns:m="http://schemas.openxmlformats.org/officeDocument/2006/math">
                    <m:sSub>
                      <m:sSubPr>
                        <m:ctrlPr>
                          <a:rPr kumimoji="1" lang="en-US" altLang="ja-JP" sz="1600" b="0" i="1" smtClean="0">
                            <a:solidFill>
                              <a:srgbClr val="4D4D4D"/>
                            </a:solidFill>
                            <a:latin typeface="Cambria Math" panose="02040503050406030204" pitchFamily="18" charset="0"/>
                          </a:rPr>
                        </m:ctrlPr>
                      </m:sSubPr>
                      <m:e>
                        <m:r>
                          <a:rPr kumimoji="1" lang="en-US" altLang="ja-JP" sz="1600" b="0" i="1" smtClean="0">
                            <a:solidFill>
                              <a:srgbClr val="4D4D4D"/>
                            </a:solidFill>
                            <a:latin typeface="Cambria Math" panose="02040503050406030204" pitchFamily="18" charset="0"/>
                          </a:rPr>
                          <m:t>𝑟</m:t>
                        </m:r>
                      </m:e>
                      <m:sub>
                        <m:r>
                          <a:rPr kumimoji="1" lang="en-US" altLang="ja-JP" sz="1600" b="0" i="1" smtClean="0">
                            <a:solidFill>
                              <a:srgbClr val="4D4D4D"/>
                            </a:solidFill>
                            <a:latin typeface="Cambria Math" panose="02040503050406030204" pitchFamily="18" charset="0"/>
                          </a:rPr>
                          <m:t>𝑖</m:t>
                        </m:r>
                        <m:r>
                          <a:rPr kumimoji="1" lang="en-US" altLang="ja-JP" sz="1600" b="0" i="1" smtClean="0">
                            <a:solidFill>
                              <a:srgbClr val="4D4D4D"/>
                            </a:solidFill>
                            <a:latin typeface="Cambria Math" panose="02040503050406030204" pitchFamily="18" charset="0"/>
                          </a:rPr>
                          <m:t>,</m:t>
                        </m:r>
                        <m:r>
                          <a:rPr kumimoji="1" lang="en-US" altLang="ja-JP" sz="1600" b="0" i="1" smtClean="0">
                            <a:solidFill>
                              <a:srgbClr val="4D4D4D"/>
                            </a:solidFill>
                            <a:latin typeface="Cambria Math" panose="02040503050406030204" pitchFamily="18" charset="0"/>
                          </a:rPr>
                          <m:t>𝑘</m:t>
                        </m:r>
                      </m:sub>
                    </m:sSub>
                  </m:oMath>
                </a14:m>
                <a:r>
                  <a:rPr kumimoji="1" lang="en-US" altLang="ja-JP" sz="1600" b="0">
                    <a:solidFill>
                      <a:srgbClr val="4D4D4D"/>
                    </a:solidFill>
                  </a:rPr>
                  <a:t>	</a:t>
                </a:r>
                <a:r>
                  <a:rPr kumimoji="1" lang="ja-JP" altLang="en-US" sz="1600" b="0">
                    <a:solidFill>
                      <a:srgbClr val="4D4D4D"/>
                    </a:solidFill>
                  </a:rPr>
                  <a:t>：ユーザ </a:t>
                </a:r>
                <a14:m>
                  <m:oMath xmlns:m="http://schemas.openxmlformats.org/officeDocument/2006/math">
                    <m:r>
                      <a:rPr kumimoji="1" lang="en-US" altLang="ja-JP" sz="1600" b="0" i="1" dirty="0" smtClean="0">
                        <a:solidFill>
                          <a:srgbClr val="4D4D4D"/>
                        </a:solidFill>
                        <a:latin typeface="Cambria Math" panose="02040503050406030204" pitchFamily="18" charset="0"/>
                      </a:rPr>
                      <m:t>𝑖</m:t>
                    </m:r>
                    <m:r>
                      <a:rPr kumimoji="1" lang="en-US" altLang="ja-JP" sz="1600" b="0" i="1" dirty="0" smtClean="0">
                        <a:solidFill>
                          <a:srgbClr val="4D4D4D"/>
                        </a:solidFill>
                        <a:latin typeface="Cambria Math" panose="02040503050406030204" pitchFamily="18" charset="0"/>
                      </a:rPr>
                      <m:t> </m:t>
                    </m:r>
                    <m:r>
                      <a:rPr kumimoji="1" lang="ja-JP" altLang="en-US" sz="1600" i="1" dirty="0">
                        <a:solidFill>
                          <a:srgbClr val="4D4D4D"/>
                        </a:solidFill>
                        <a:latin typeface="Cambria Math" panose="02040503050406030204" pitchFamily="18" charset="0"/>
                      </a:rPr>
                      <m:t>の</m:t>
                    </m:r>
                    <m:r>
                      <a:rPr kumimoji="1" lang="en-US" altLang="ja-JP" sz="1600" b="0" i="1" dirty="0" smtClean="0">
                        <a:solidFill>
                          <a:srgbClr val="4D4D4D"/>
                        </a:solidFill>
                        <a:latin typeface="Cambria Math" panose="02040503050406030204" pitchFamily="18" charset="0"/>
                      </a:rPr>
                      <m:t> </m:t>
                    </m:r>
                    <m:r>
                      <a:rPr lang="en-US" altLang="ja-JP" sz="1600" i="1">
                        <a:solidFill>
                          <a:srgbClr val="4D4D4D"/>
                        </a:solidFill>
                        <a:latin typeface="Cambria Math" panose="02040503050406030204" pitchFamily="18" charset="0"/>
                      </a:rPr>
                      <m:t>𝑘</m:t>
                    </m:r>
                    <m:r>
                      <a:rPr lang="en-US" altLang="ja-JP" sz="1600" b="0" i="1" smtClean="0">
                        <a:solidFill>
                          <a:srgbClr val="4D4D4D"/>
                        </a:solidFill>
                        <a:latin typeface="Cambria Math" panose="02040503050406030204" pitchFamily="18" charset="0"/>
                      </a:rPr>
                      <m:t> </m:t>
                    </m:r>
                  </m:oMath>
                </a14:m>
                <a:r>
                  <a:rPr kumimoji="1" lang="ja-JP" altLang="en-US" sz="1600" b="0">
                    <a:solidFill>
                      <a:srgbClr val="4D4D4D"/>
                    </a:solidFill>
                  </a:rPr>
                  <a:t>番目のセグメントに選択したレート</a:t>
                </a:r>
                <a:endParaRPr kumimoji="1" lang="en-US" altLang="ja-JP" sz="1600" b="0">
                  <a:solidFill>
                    <a:srgbClr val="4D4D4D"/>
                  </a:solidFill>
                </a:endParaRPr>
              </a:p>
              <a:p>
                <a:pPr marL="25400" indent="0">
                  <a:buNone/>
                </a:pPr>
                <a14:m>
                  <m:oMath xmlns:m="http://schemas.openxmlformats.org/officeDocument/2006/math">
                    <m:sSub>
                      <m:sSubPr>
                        <m:ctrlPr>
                          <a:rPr lang="en-US" altLang="ja-JP" sz="1600" i="1" dirty="0" smtClean="0">
                            <a:latin typeface="Cambria Math" panose="02040503050406030204" pitchFamily="18" charset="0"/>
                          </a:rPr>
                        </m:ctrlPr>
                      </m:sSubPr>
                      <m:e>
                        <m:r>
                          <a:rPr lang="ja-JP" altLang="en-US" sz="1600" i="1" dirty="0" smtClean="0">
                            <a:latin typeface="Cambria Math" panose="02040503050406030204" pitchFamily="18" charset="0"/>
                          </a:rPr>
                          <m:t>𝕣</m:t>
                        </m:r>
                      </m:e>
                      <m:sub>
                        <m:r>
                          <a:rPr lang="en-US" altLang="ja-JP" sz="1600" b="0" i="1" dirty="0" smtClean="0">
                            <a:latin typeface="Cambria Math" panose="02040503050406030204" pitchFamily="18" charset="0"/>
                          </a:rPr>
                          <m:t>𝑘</m:t>
                        </m:r>
                      </m:sub>
                    </m:sSub>
                    <m:r>
                      <a:rPr lang="en-US" altLang="ja-JP" sz="1600" b="0" i="1" dirty="0" smtClean="0">
                        <a:latin typeface="Cambria Math" panose="02040503050406030204" pitchFamily="18" charset="0"/>
                      </a:rPr>
                      <m:t> </m:t>
                    </m:r>
                  </m:oMath>
                </a14:m>
                <a:r>
                  <a:rPr kumimoji="1" lang="en-US" altLang="ja-JP" sz="1600">
                    <a:solidFill>
                      <a:srgbClr val="4D4D4D"/>
                    </a:solidFill>
                  </a:rPr>
                  <a:t>	</a:t>
                </a:r>
                <a:r>
                  <a:rPr kumimoji="1" lang="ja-JP" altLang="en-US" sz="1600">
                    <a:solidFill>
                      <a:srgbClr val="4D4D4D"/>
                    </a:solidFill>
                  </a:rPr>
                  <a:t>：</a:t>
                </a:r>
                <a:r>
                  <a:rPr lang="ja-JP" altLang="en-US" sz="1600">
                    <a:solidFill>
                      <a:srgbClr val="4D4D4D"/>
                    </a:solidFill>
                  </a:rPr>
                  <a:t>全</a:t>
                </a:r>
                <a:r>
                  <a:rPr kumimoji="1" lang="ja-JP" altLang="en-US" sz="1600">
                    <a:solidFill>
                      <a:srgbClr val="4D4D4D"/>
                    </a:solidFill>
                  </a:rPr>
                  <a:t>ユーザ の要求レートの集合　</a:t>
                </a:r>
                <a:endParaRPr kumimoji="1" lang="en-US" altLang="ja-JP" sz="1600">
                  <a:solidFill>
                    <a:srgbClr val="4D4D4D"/>
                  </a:solidFill>
                </a:endParaRPr>
              </a:p>
              <a:p>
                <a:pPr marL="25400" indent="0">
                  <a:buNone/>
                </a:pPr>
                <a14:m>
                  <m:oMath xmlns:m="http://schemas.openxmlformats.org/officeDocument/2006/math">
                    <m:sSub>
                      <m:sSubPr>
                        <m:ctrlPr>
                          <a:rPr lang="en-US" altLang="ja-JP" sz="1600" i="1" dirty="0" smtClean="0">
                            <a:solidFill>
                              <a:srgbClr val="4D4D4D"/>
                            </a:solidFill>
                            <a:latin typeface="Cambria Math" panose="02040503050406030204" pitchFamily="18" charset="0"/>
                          </a:rPr>
                        </m:ctrlPr>
                      </m:sSubPr>
                      <m:e>
                        <m:r>
                          <a:rPr lang="ja-JP" altLang="en-US" sz="1600" i="1" dirty="0">
                            <a:solidFill>
                              <a:srgbClr val="4D4D4D"/>
                            </a:solidFill>
                            <a:latin typeface="Cambria Math" panose="02040503050406030204" pitchFamily="18" charset="0"/>
                          </a:rPr>
                          <m:t>𝕣</m:t>
                        </m:r>
                      </m:e>
                      <m:sub>
                        <m:r>
                          <a:rPr lang="en-US" altLang="ja-JP" sz="1600" i="1" dirty="0">
                            <a:solidFill>
                              <a:srgbClr val="4D4D4D"/>
                            </a:solidFill>
                            <a:latin typeface="Cambria Math" panose="02040503050406030204" pitchFamily="18" charset="0"/>
                          </a:rPr>
                          <m:t>−</m:t>
                        </m:r>
                        <m:r>
                          <a:rPr lang="en-US" altLang="ja-JP" sz="1600" i="1" dirty="0">
                            <a:solidFill>
                              <a:srgbClr val="4D4D4D"/>
                            </a:solidFill>
                            <a:latin typeface="Cambria Math" panose="02040503050406030204" pitchFamily="18" charset="0"/>
                          </a:rPr>
                          <m:t>𝑖</m:t>
                        </m:r>
                        <m:r>
                          <a:rPr lang="en-US" altLang="ja-JP" sz="1600" i="1" dirty="0">
                            <a:solidFill>
                              <a:srgbClr val="4D4D4D"/>
                            </a:solidFill>
                            <a:latin typeface="Cambria Math" panose="02040503050406030204" pitchFamily="18" charset="0"/>
                          </a:rPr>
                          <m:t>,</m:t>
                        </m:r>
                        <m:r>
                          <a:rPr lang="en-US" altLang="ja-JP" sz="1600" i="1" dirty="0">
                            <a:solidFill>
                              <a:srgbClr val="4D4D4D"/>
                            </a:solidFill>
                            <a:latin typeface="Cambria Math" panose="02040503050406030204" pitchFamily="18" charset="0"/>
                          </a:rPr>
                          <m:t>𝑘</m:t>
                        </m:r>
                      </m:sub>
                    </m:sSub>
                  </m:oMath>
                </a14:m>
                <a:r>
                  <a:rPr kumimoji="1" lang="en-US" altLang="ja-JP" sz="1600">
                    <a:solidFill>
                      <a:srgbClr val="4D4D4D"/>
                    </a:solidFill>
                  </a:rPr>
                  <a:t>	</a:t>
                </a:r>
                <a:r>
                  <a:rPr kumimoji="1" lang="ja-JP" altLang="en-US" sz="1600">
                    <a:solidFill>
                      <a:srgbClr val="4D4D4D"/>
                    </a:solidFill>
                  </a:rPr>
                  <a:t>：ユーザ </a:t>
                </a:r>
                <a14:m>
                  <m:oMath xmlns:m="http://schemas.openxmlformats.org/officeDocument/2006/math">
                    <m:r>
                      <a:rPr kumimoji="1" lang="en-US" altLang="ja-JP" sz="1600" b="0" i="1" smtClean="0">
                        <a:solidFill>
                          <a:srgbClr val="4D4D4D"/>
                        </a:solidFill>
                        <a:latin typeface="Cambria Math" panose="02040503050406030204" pitchFamily="18" charset="0"/>
                      </a:rPr>
                      <m:t>𝑖</m:t>
                    </m:r>
                  </m:oMath>
                </a14:m>
                <a:r>
                  <a:rPr kumimoji="1" lang="ja-JP" altLang="en-US" sz="1600">
                    <a:solidFill>
                      <a:srgbClr val="4D4D4D"/>
                    </a:solidFill>
                  </a:rPr>
                  <a:t> 以外の要求レートの集合</a:t>
                </a:r>
                <a:endParaRPr kumimoji="1" lang="en-US" altLang="ja-JP" sz="1600">
                  <a:solidFill>
                    <a:srgbClr val="4D4D4D"/>
                  </a:solidFill>
                </a:endParaRPr>
              </a:p>
              <a:p>
                <a:pPr marL="25400" indent="0">
                  <a:buNone/>
                </a:pPr>
                <a14:m>
                  <m:oMath xmlns:m="http://schemas.openxmlformats.org/officeDocument/2006/math">
                    <m:sSub>
                      <m:sSubPr>
                        <m:ctrlPr>
                          <a:rPr lang="en-US" altLang="ja-JP" sz="1600" i="1" smtClean="0">
                            <a:solidFill>
                              <a:schemeClr val="accent2"/>
                            </a:solidFill>
                            <a:latin typeface="Cambria Math" panose="02040503050406030204" pitchFamily="18" charset="0"/>
                          </a:rPr>
                        </m:ctrlPr>
                      </m:sSubPr>
                      <m:e>
                        <m:r>
                          <a:rPr lang="en-US" altLang="ja-JP" sz="1600" b="0" i="1">
                            <a:solidFill>
                              <a:schemeClr val="accent2"/>
                            </a:solidFill>
                            <a:latin typeface="Cambria Math" panose="02040503050406030204" pitchFamily="18" charset="0"/>
                          </a:rPr>
                          <m:t>𝑡</m:t>
                        </m:r>
                      </m:e>
                      <m:sub>
                        <m:r>
                          <a:rPr lang="en-US" altLang="ja-JP" sz="1600" b="0" i="1">
                            <a:solidFill>
                              <a:schemeClr val="accent2"/>
                            </a:solidFill>
                            <a:latin typeface="Cambria Math" panose="02040503050406030204" pitchFamily="18" charset="0"/>
                          </a:rPr>
                          <m:t>𝑖</m:t>
                        </m:r>
                      </m:sub>
                    </m:sSub>
                  </m:oMath>
                </a14:m>
                <a:r>
                  <a:rPr kumimoji="1" lang="en-US" altLang="ja-JP" sz="1600">
                    <a:solidFill>
                      <a:srgbClr val="4D4D4D"/>
                    </a:solidFill>
                  </a:rPr>
                  <a:t>	</a:t>
                </a:r>
                <a:r>
                  <a:rPr kumimoji="1" lang="ja-JP" altLang="en-US" sz="1600">
                    <a:solidFill>
                      <a:srgbClr val="4D4D4D"/>
                    </a:solidFill>
                  </a:rPr>
                  <a:t>：</a:t>
                </a:r>
                <a:r>
                  <a:rPr kumimoji="1" lang="ja-JP" altLang="en-US" sz="1600">
                    <a:solidFill>
                      <a:schemeClr val="accent2"/>
                    </a:solidFill>
                  </a:rPr>
                  <a:t>視聴している動画に対する</a:t>
                </a:r>
                <a:r>
                  <a:rPr lang="ja-JP" altLang="en-US" sz="1600">
                    <a:solidFill>
                      <a:schemeClr val="accent2"/>
                    </a:solidFill>
                  </a:rPr>
                  <a:t>ユーザ</a:t>
                </a:r>
                <a14:m>
                  <m:oMath xmlns:m="http://schemas.openxmlformats.org/officeDocument/2006/math">
                    <m:r>
                      <a:rPr lang="en-US" altLang="ja-JP" sz="1600" b="0" i="1" smtClean="0">
                        <a:solidFill>
                          <a:schemeClr val="accent2"/>
                        </a:solidFill>
                        <a:latin typeface="Cambria Math" panose="02040503050406030204" pitchFamily="18" charset="0"/>
                      </a:rPr>
                      <m:t>𝑖</m:t>
                    </m:r>
                  </m:oMath>
                </a14:m>
                <a:r>
                  <a:rPr kumimoji="1" lang="ja-JP" altLang="en-US" sz="1600">
                    <a:solidFill>
                      <a:schemeClr val="accent2"/>
                    </a:solidFill>
                  </a:rPr>
                  <a:t>の好みを表わす係数</a:t>
                </a:r>
                <a:endParaRPr kumimoji="1" lang="en-US" altLang="ja-JP" sz="1600">
                  <a:solidFill>
                    <a:srgbClr val="4D4D4D"/>
                  </a:solidFill>
                </a:endParaRPr>
              </a:p>
            </p:txBody>
          </p:sp>
        </mc:Choice>
        <mc:Fallback xmlns="">
          <p:sp>
            <p:nvSpPr>
              <p:cNvPr id="27" name="テキスト プレースホルダー 26">
                <a:extLst>
                  <a:ext uri="{FF2B5EF4-FFF2-40B4-BE49-F238E27FC236}">
                    <a16:creationId xmlns:a16="http://schemas.microsoft.com/office/drawing/2014/main" id="{38FDFA9A-2C78-C786-7C19-AEBE1AB02D3F}"/>
                  </a:ext>
                </a:extLst>
              </p:cNvPr>
              <p:cNvSpPr txBox="1">
                <a:spLocks noGrp="1" noRot="1" noChangeAspect="1" noMove="1" noResize="1" noEditPoints="1" noAdjustHandles="1" noChangeArrowheads="1" noChangeShapeType="1" noTextEdit="1"/>
              </p:cNvSpPr>
              <p:nvPr>
                <p:ph type="body" idx="1"/>
              </p:nvPr>
            </p:nvSpPr>
            <p:spPr>
              <a:xfrm>
                <a:off x="440274" y="4164698"/>
                <a:ext cx="8749252" cy="2360646"/>
              </a:xfrm>
              <a:prstGeom prst="rect">
                <a:avLst/>
              </a:prstGeom>
              <a:blipFill>
                <a:blip r:embed="rId5"/>
                <a:stretch>
                  <a:fillRect t="-1034" b="-2067"/>
                </a:stretch>
              </a:blipFill>
            </p:spPr>
            <p:txBody>
              <a:bodyPr/>
              <a:lstStyle/>
              <a:p>
                <a:r>
                  <a:rPr lang="en-US">
                    <a:noFill/>
                  </a:rPr>
                  <a:t> </a:t>
                </a:r>
              </a:p>
            </p:txBody>
          </p:sp>
        </mc:Fallback>
      </mc:AlternateContent>
      <p:sp>
        <p:nvSpPr>
          <p:cNvPr id="6" name="テキスト ボックス 5">
            <a:extLst>
              <a:ext uri="{FF2B5EF4-FFF2-40B4-BE49-F238E27FC236}">
                <a16:creationId xmlns:a16="http://schemas.microsoft.com/office/drawing/2014/main" id="{C681BDB7-38B6-DF90-1A90-13184AD9E699}"/>
              </a:ext>
            </a:extLst>
          </p:cNvPr>
          <p:cNvSpPr txBox="1"/>
          <p:nvPr/>
        </p:nvSpPr>
        <p:spPr>
          <a:xfrm>
            <a:off x="5364088" y="1261394"/>
            <a:ext cx="4081237" cy="369332"/>
          </a:xfrm>
          <a:prstGeom prst="rect">
            <a:avLst/>
          </a:prstGeom>
          <a:noFill/>
        </p:spPr>
        <p:txBody>
          <a:bodyPr wrap="square">
            <a:spAutoFit/>
          </a:bodyPr>
          <a:lstStyle/>
          <a:p>
            <a:r>
              <a:rPr lang="en-US" altLang="ja-JP">
                <a:solidFill>
                  <a:schemeClr val="tx1">
                    <a:lumMod val="60000"/>
                    <a:lumOff val="40000"/>
                  </a:schemeClr>
                </a:solidFill>
              </a:rPr>
              <a:t>[T</a:t>
            </a:r>
            <a:r>
              <a:rPr lang="en-US" altLang="ja-JP" b="0" i="0" u="none" strike="noStrike" baseline="0">
                <a:solidFill>
                  <a:schemeClr val="tx1">
                    <a:lumMod val="60000"/>
                    <a:lumOff val="40000"/>
                  </a:schemeClr>
                </a:solidFill>
              </a:rPr>
              <a:t>. Yanagisawa </a:t>
            </a:r>
            <a:r>
              <a:rPr lang="en-US" altLang="ja-JP">
                <a:solidFill>
                  <a:schemeClr val="tx1">
                    <a:lumMod val="60000"/>
                    <a:lumOff val="40000"/>
                  </a:schemeClr>
                </a:solidFill>
              </a:rPr>
              <a:t>+,</a:t>
            </a:r>
            <a:r>
              <a:rPr lang="en-US" altLang="ja-JP" b="0" i="1" u="none" strike="noStrike" baseline="0">
                <a:solidFill>
                  <a:schemeClr val="tx1">
                    <a:lumMod val="60000"/>
                    <a:lumOff val="40000"/>
                  </a:schemeClr>
                </a:solidFill>
              </a:rPr>
              <a:t> </a:t>
            </a:r>
            <a:r>
              <a:rPr lang="en-US" altLang="ja-JP" sz="1800" b="0" i="1" u="none" strike="noStrike" baseline="0">
                <a:solidFill>
                  <a:schemeClr val="tx1">
                    <a:lumMod val="60000"/>
                    <a:lumOff val="40000"/>
                  </a:schemeClr>
                </a:solidFill>
                <a:latin typeface="Segoe UI" panose="020B0502040204020203" pitchFamily="34" charset="0"/>
                <a:cs typeface="Segoe UI" panose="020B0502040204020203" pitchFamily="34" charset="0"/>
              </a:rPr>
              <a:t>ICOIN </a:t>
            </a:r>
            <a:r>
              <a:rPr lang="en-US" altLang="ja-JP" b="0" i="1" u="none" strike="noStrike" baseline="0">
                <a:solidFill>
                  <a:schemeClr val="tx1">
                    <a:lumMod val="60000"/>
                    <a:lumOff val="40000"/>
                  </a:schemeClr>
                </a:solidFill>
              </a:rPr>
              <a:t>Conf ,</a:t>
            </a:r>
            <a:r>
              <a:rPr lang="en-US" altLang="ja-JP">
                <a:solidFill>
                  <a:schemeClr val="tx1">
                    <a:lumMod val="60000"/>
                    <a:lumOff val="40000"/>
                  </a:schemeClr>
                </a:solidFill>
              </a:rPr>
              <a:t>2022]</a:t>
            </a:r>
          </a:p>
        </p:txBody>
      </p:sp>
    </p:spTree>
    <p:extLst>
      <p:ext uri="{BB962C8B-B14F-4D97-AF65-F5344CB8AC3E}">
        <p14:creationId xmlns:p14="http://schemas.microsoft.com/office/powerpoint/2010/main" val="2905868237"/>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2E08949E-42AB-566F-DB5D-62BD44F40D9F}"/>
                  </a:ext>
                </a:extLst>
              </p:cNvPr>
              <p:cNvSpPr>
                <a:spLocks noGrp="1"/>
              </p:cNvSpPr>
              <p:nvPr>
                <p:ph type="title"/>
              </p:nvPr>
            </p:nvSpPr>
            <p:spPr>
              <a:xfrm>
                <a:off x="1115616" y="267258"/>
                <a:ext cx="8028384" cy="681658"/>
              </a:xfrm>
            </p:spPr>
            <p:txBody>
              <a:bodyPr>
                <a:normAutofit fontScale="90000"/>
              </a:bodyPr>
              <a:lstStyle/>
              <a:p>
                <a:r>
                  <a:rPr kumimoji="1" lang="ja-JP" altLang="en-US" sz="4000" b="1"/>
                  <a:t>好みを</a:t>
                </a:r>
                <a:r>
                  <a:rPr lang="ja-JP" altLang="en-US" sz="4000"/>
                  <a:t>表わす係数</a:t>
                </a:r>
                <a14:m>
                  <m:oMath xmlns:m="http://schemas.openxmlformats.org/officeDocument/2006/math">
                    <m:sSub>
                      <m:sSubPr>
                        <m:ctrlPr>
                          <a:rPr kumimoji="1" lang="en-US" altLang="ja-JP" sz="4000" b="1" i="1" smtClean="0">
                            <a:latin typeface="Cambria Math" panose="02040503050406030204" pitchFamily="18" charset="0"/>
                          </a:rPr>
                        </m:ctrlPr>
                      </m:sSubPr>
                      <m:e>
                        <m:r>
                          <a:rPr kumimoji="1" lang="en-US" altLang="ja-JP" sz="4000" b="1" i="1" smtClean="0">
                            <a:latin typeface="Cambria Math" panose="02040503050406030204" pitchFamily="18" charset="0"/>
                          </a:rPr>
                          <m:t>𝒕</m:t>
                        </m:r>
                      </m:e>
                      <m:sub>
                        <m:r>
                          <a:rPr kumimoji="1" lang="en-US" altLang="ja-JP" sz="4000" b="1" i="1" smtClean="0">
                            <a:latin typeface="Cambria Math" panose="02040503050406030204" pitchFamily="18" charset="0"/>
                          </a:rPr>
                          <m:t>𝒊</m:t>
                        </m:r>
                      </m:sub>
                    </m:sSub>
                  </m:oMath>
                </a14:m>
                <a:r>
                  <a:rPr kumimoji="1" lang="ja-JP" altLang="en-US"/>
                  <a:t>について</a:t>
                </a:r>
              </a:p>
            </p:txBody>
          </p:sp>
        </mc:Choice>
        <mc:Fallback xmlns="">
          <p:sp>
            <p:nvSpPr>
              <p:cNvPr id="2" name="タイトル 1">
                <a:extLst>
                  <a:ext uri="{FF2B5EF4-FFF2-40B4-BE49-F238E27FC236}">
                    <a16:creationId xmlns:a16="http://schemas.microsoft.com/office/drawing/2014/main" id="{2E08949E-42AB-566F-DB5D-62BD44F40D9F}"/>
                  </a:ext>
                </a:extLst>
              </p:cNvPr>
              <p:cNvSpPr>
                <a:spLocks noGrp="1" noRot="1" noChangeAspect="1" noMove="1" noResize="1" noEditPoints="1" noAdjustHandles="1" noChangeArrowheads="1" noChangeShapeType="1" noTextEdit="1"/>
              </p:cNvSpPr>
              <p:nvPr>
                <p:ph type="title"/>
              </p:nvPr>
            </p:nvSpPr>
            <p:spPr>
              <a:xfrm>
                <a:off x="1115616" y="267258"/>
                <a:ext cx="8028384" cy="681658"/>
              </a:xfrm>
              <a:blipFill>
                <a:blip r:embed="rId3"/>
                <a:stretch>
                  <a:fillRect l="-2278" t="-13393" b="-276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テキスト プレースホルダー 2">
                <a:extLst>
                  <a:ext uri="{FF2B5EF4-FFF2-40B4-BE49-F238E27FC236}">
                    <a16:creationId xmlns:a16="http://schemas.microsoft.com/office/drawing/2014/main" id="{D530E906-AB57-DDB3-6CF3-60DE7B808B7D}"/>
                  </a:ext>
                </a:extLst>
              </p:cNvPr>
              <p:cNvSpPr>
                <a:spLocks noGrp="1"/>
              </p:cNvSpPr>
              <p:nvPr>
                <p:ph type="body" idx="1"/>
              </p:nvPr>
            </p:nvSpPr>
            <p:spPr>
              <a:xfrm>
                <a:off x="-1548680" y="1018164"/>
                <a:ext cx="8785583" cy="3268614"/>
              </a:xfrm>
            </p:spPr>
            <p:txBody>
              <a:bodyPr>
                <a:normAutofit/>
              </a:bodyPr>
              <a:lstStyle/>
              <a:p>
                <a:pPr marL="25400" indent="0">
                  <a:buNone/>
                </a:pPr>
                <a14:m>
                  <m:oMathPara xmlns:m="http://schemas.openxmlformats.org/officeDocument/2006/math">
                    <m:oMathParaPr>
                      <m:jc m:val="centerGroup"/>
                    </m:oMathParaPr>
                    <m:oMath xmlns:m="http://schemas.openxmlformats.org/officeDocument/2006/math">
                      <m:sSub>
                        <m:sSubPr>
                          <m:ctrlPr>
                            <a:rPr kumimoji="1" lang="en-US" altLang="ja-JP" sz="2800" b="1" i="1" smtClean="0">
                              <a:latin typeface="Cambria Math" panose="02040503050406030204" pitchFamily="18" charset="0"/>
                            </a:rPr>
                          </m:ctrlPr>
                        </m:sSubPr>
                        <m:e>
                          <m:r>
                            <a:rPr kumimoji="1" lang="en-US" altLang="ja-JP" sz="2800" b="1" i="1" smtClean="0">
                              <a:latin typeface="Cambria Math" panose="02040503050406030204" pitchFamily="18" charset="0"/>
                            </a:rPr>
                            <m:t>𝒕</m:t>
                          </m:r>
                        </m:e>
                        <m:sub>
                          <m:r>
                            <a:rPr kumimoji="1" lang="en-US" altLang="ja-JP" sz="2800" b="1" i="1" smtClean="0">
                              <a:latin typeface="Cambria Math" panose="02040503050406030204" pitchFamily="18" charset="0"/>
                            </a:rPr>
                            <m:t>𝒊</m:t>
                          </m:r>
                        </m:sub>
                      </m:sSub>
                      <m:r>
                        <a:rPr kumimoji="1" lang="en-US" altLang="ja-JP" sz="2800" b="0" i="1" smtClean="0">
                          <a:latin typeface="Cambria Math" panose="02040503050406030204" pitchFamily="18" charset="0"/>
                        </a:rPr>
                        <m:t>=</m:t>
                      </m:r>
                      <m:f>
                        <m:fPr>
                          <m:ctrlPr>
                            <a:rPr kumimoji="1" lang="en-US" altLang="ja-JP" sz="280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𝐽</m:t>
                          </m:r>
                        </m:den>
                      </m:f>
                      <m:nary>
                        <m:naryPr>
                          <m:chr m:val="∑"/>
                          <m:ctrlPr>
                            <a:rPr kumimoji="1" lang="en-US" altLang="ja-JP" sz="2800" i="1" smtClean="0">
                              <a:latin typeface="Cambria Math" panose="02040503050406030204" pitchFamily="18" charset="0"/>
                            </a:rPr>
                          </m:ctrlPr>
                        </m:naryPr>
                        <m:sub>
                          <m:r>
                            <m:rPr>
                              <m:brk m:alnAt="23"/>
                            </m:rPr>
                            <a:rPr kumimoji="1" lang="en-US" altLang="ja-JP" sz="2800" b="0" i="1" smtClean="0">
                              <a:latin typeface="Cambria Math" panose="02040503050406030204" pitchFamily="18" charset="0"/>
                            </a:rPr>
                            <m:t>𝑗</m:t>
                          </m:r>
                          <m:r>
                            <a:rPr kumimoji="1" lang="en-US" altLang="ja-JP" sz="2800" b="0" i="1" smtClean="0">
                              <a:latin typeface="Cambria Math" panose="02040503050406030204" pitchFamily="18" charset="0"/>
                            </a:rPr>
                            <m:t>=1</m:t>
                          </m:r>
                        </m:sub>
                        <m:sup>
                          <m:r>
                            <a:rPr kumimoji="1" lang="en-US" altLang="ja-JP" sz="2800" b="0" i="1" smtClean="0">
                              <a:latin typeface="Cambria Math" panose="02040503050406030204" pitchFamily="18" charset="0"/>
                            </a:rPr>
                            <m:t>𝐽</m:t>
                          </m:r>
                        </m:sup>
                        <m:e>
                          <m:f>
                            <m:fPr>
                              <m:ctrlPr>
                                <a:rPr kumimoji="1" lang="en-US" altLang="ja-JP" sz="2800" i="1" smtClean="0">
                                  <a:latin typeface="Cambria Math" panose="02040503050406030204" pitchFamily="18" charset="0"/>
                                </a:rPr>
                              </m:ctrlPr>
                            </m:fPr>
                            <m:num>
                              <m:sSubSup>
                                <m:sSubSupPr>
                                  <m:ctrlPr>
                                    <a:rPr kumimoji="1" lang="en-US" altLang="ja-JP" sz="2800" i="1" smtClean="0">
                                      <a:latin typeface="Cambria Math" panose="02040503050406030204" pitchFamily="18" charset="0"/>
                                    </a:rPr>
                                  </m:ctrlPr>
                                </m:sSubSupPr>
                                <m:e>
                                  <m:r>
                                    <a:rPr kumimoji="1" lang="en-US" altLang="ja-JP" sz="2800" b="0" i="1" smtClean="0">
                                      <a:latin typeface="Cambria Math" panose="02040503050406030204" pitchFamily="18" charset="0"/>
                                    </a:rPr>
                                    <m:t>𝑄</m:t>
                                  </m:r>
                                </m:e>
                                <m:sub>
                                  <m:r>
                                    <a:rPr kumimoji="1" lang="en-US" altLang="ja-JP" sz="2800" b="0" i="1" smtClean="0">
                                      <a:latin typeface="Cambria Math" panose="02040503050406030204" pitchFamily="18" charset="0"/>
                                    </a:rPr>
                                    <m:t>𝑖</m:t>
                                  </m:r>
                                </m:sub>
                                <m:sup>
                                  <m:r>
                                    <m:rPr>
                                      <m:sty m:val="p"/>
                                    </m:rPr>
                                    <a:rPr kumimoji="1" lang="en-US" altLang="ja-JP" sz="2800" b="0" i="0" smtClean="0">
                                      <a:latin typeface="Cambria Math" panose="02040503050406030204" pitchFamily="18" charset="0"/>
                                    </a:rPr>
                                    <m:t>preference</m:t>
                                  </m:r>
                                </m:sup>
                              </m:sSubSup>
                            </m:num>
                            <m:den>
                              <m:sSubSup>
                                <m:sSubSupPr>
                                  <m:ctrlPr>
                                    <a:rPr kumimoji="1" lang="en-US" altLang="ja-JP" sz="2800" i="1" smtClean="0">
                                      <a:latin typeface="Cambria Math" panose="02040503050406030204" pitchFamily="18" charset="0"/>
                                    </a:rPr>
                                  </m:ctrlPr>
                                </m:sSubSupPr>
                                <m:e>
                                  <m:r>
                                    <a:rPr kumimoji="1" lang="en-US" altLang="ja-JP" sz="2800" b="0" i="1" smtClean="0">
                                      <a:latin typeface="Cambria Math" panose="02040503050406030204" pitchFamily="18" charset="0"/>
                                    </a:rPr>
                                    <m:t>𝑄</m:t>
                                  </m:r>
                                </m:e>
                                <m:sub>
                                  <m:r>
                                    <a:rPr kumimoji="1" lang="en-US" altLang="ja-JP" sz="2800" b="0" i="1" smtClean="0">
                                      <a:latin typeface="Cambria Math" panose="02040503050406030204" pitchFamily="18" charset="0"/>
                                    </a:rPr>
                                    <m:t>𝑖</m:t>
                                  </m:r>
                                </m:sub>
                                <m:sup>
                                  <m:r>
                                    <m:rPr>
                                      <m:sty m:val="p"/>
                                    </m:rPr>
                                    <a:rPr kumimoji="1" lang="en-US" altLang="ja-JP" sz="2800" b="0" i="0" smtClean="0">
                                      <a:latin typeface="Cambria Math" panose="02040503050406030204" pitchFamily="18" charset="0"/>
                                    </a:rPr>
                                    <m:t>mean</m:t>
                                  </m:r>
                                </m:sup>
                              </m:sSubSup>
                            </m:den>
                          </m:f>
                        </m:e>
                      </m:nary>
                    </m:oMath>
                  </m:oMathPara>
                </a14:m>
                <a:endParaRPr kumimoji="1" lang="en-US" altLang="ja-JP" sz="2800"/>
              </a:p>
              <a:p>
                <a:pPr marL="25400" indent="0">
                  <a:buNone/>
                </a:pP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𝑄</m:t>
                          </m:r>
                        </m:e>
                        <m:sub>
                          <m:r>
                            <a:rPr kumimoji="1" lang="en-US" altLang="ja-JP" sz="2800" b="0" i="1" smtClean="0">
                              <a:latin typeface="Cambria Math" panose="02040503050406030204" pitchFamily="18" charset="0"/>
                            </a:rPr>
                            <m:t>𝑖</m:t>
                          </m:r>
                        </m:sub>
                        <m:sup>
                          <m:r>
                            <m:rPr>
                              <m:sty m:val="p"/>
                            </m:rPr>
                            <a:rPr kumimoji="1" lang="en-US" altLang="ja-JP" sz="2800" b="0" i="0" smtClean="0">
                              <a:latin typeface="Cambria Math" panose="02040503050406030204" pitchFamily="18" charset="0"/>
                            </a:rPr>
                            <m:t>preference</m:t>
                          </m:r>
                        </m:sup>
                      </m:sSubSup>
                      <m:r>
                        <a:rPr kumimoji="1" lang="en-US" altLang="ja-JP" sz="2800" b="0" i="1" smtClean="0">
                          <a:latin typeface="Cambria Math" panose="02040503050406030204" pitchFamily="18" charset="0"/>
                        </a:rPr>
                        <m:t>=</m:t>
                      </m:r>
                      <m:sSub>
                        <m:sSubPr>
                          <m:ctrlPr>
                            <a:rPr lang="en-US" altLang="ja-JP" sz="2800" i="1">
                              <a:solidFill>
                                <a:srgbClr val="FF0000"/>
                              </a:solidFill>
                              <a:latin typeface="Cambria Math" panose="02040503050406030204" pitchFamily="18" charset="0"/>
                            </a:rPr>
                          </m:ctrlPr>
                        </m:sSubPr>
                        <m:e>
                          <m:r>
                            <a:rPr lang="ja-JP" altLang="en-US" sz="2800" i="1">
                              <a:solidFill>
                                <a:srgbClr val="FF0000"/>
                              </a:solidFill>
                              <a:latin typeface="Cambria Math" panose="02040503050406030204" pitchFamily="18" charset="0"/>
                            </a:rPr>
                            <m:t>𝛼</m:t>
                          </m:r>
                        </m:e>
                        <m:sub>
                          <m:r>
                            <m:rPr>
                              <m:sty m:val="p"/>
                            </m:rPr>
                            <a:rPr lang="en-US" altLang="ja-JP" sz="2800">
                              <a:solidFill>
                                <a:srgbClr val="FF0000"/>
                              </a:solidFill>
                              <a:latin typeface="Cambria Math" panose="02040503050406030204" pitchFamily="18" charset="0"/>
                            </a:rPr>
                            <m:t>P</m:t>
                          </m:r>
                        </m:sub>
                      </m:sSub>
                      <m:r>
                        <m:rPr>
                          <m:sty m:val="p"/>
                        </m:rPr>
                        <a:rPr lang="en-US" altLang="ja-JP" sz="2800">
                          <a:latin typeface="Cambria Math" panose="02040503050406030204" pitchFamily="18" charset="0"/>
                        </a:rPr>
                        <m:t>log</m:t>
                      </m:r>
                      <m:d>
                        <m:dPr>
                          <m:ctrlPr>
                            <a:rPr lang="en-US" altLang="ja-JP" sz="2800" i="1">
                              <a:latin typeface="Cambria Math" panose="02040503050406030204" pitchFamily="18" charset="0"/>
                            </a:rPr>
                          </m:ctrlPr>
                        </m:dPr>
                        <m:e>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𝑟</m:t>
                              </m:r>
                            </m:e>
                            <m:sup>
                              <m:r>
                                <a:rPr lang="en-US" altLang="ja-JP" sz="2800" i="1">
                                  <a:latin typeface="Cambria Math" panose="02040503050406030204" pitchFamily="18" charset="0"/>
                                </a:rPr>
                                <m:t>𝑗</m:t>
                              </m:r>
                            </m:sup>
                          </m:sSup>
                        </m:e>
                      </m:d>
                      <m:r>
                        <a:rPr lang="en-US" altLang="ja-JP" sz="2800" i="1">
                          <a:latin typeface="Cambria Math" panose="02040503050406030204" pitchFamily="18" charset="0"/>
                        </a:rPr>
                        <m:t>+</m:t>
                      </m:r>
                      <m:sSub>
                        <m:sSubPr>
                          <m:ctrlPr>
                            <a:rPr lang="en-US" altLang="ja-JP" sz="2800" i="1">
                              <a:solidFill>
                                <a:srgbClr val="FF0000"/>
                              </a:solidFill>
                              <a:latin typeface="Cambria Math" panose="02040503050406030204" pitchFamily="18" charset="0"/>
                            </a:rPr>
                          </m:ctrlPr>
                        </m:sSubPr>
                        <m:e>
                          <m:r>
                            <a:rPr lang="ja-JP" altLang="en-US" sz="2800" i="1">
                              <a:solidFill>
                                <a:srgbClr val="FF0000"/>
                              </a:solidFill>
                              <a:latin typeface="Cambria Math" panose="02040503050406030204" pitchFamily="18" charset="0"/>
                            </a:rPr>
                            <m:t>𝛽</m:t>
                          </m:r>
                        </m:e>
                        <m:sub>
                          <m:r>
                            <m:rPr>
                              <m:sty m:val="p"/>
                            </m:rPr>
                            <a:rPr lang="en-US" altLang="ja-JP" sz="2800">
                              <a:solidFill>
                                <a:srgbClr val="FF0000"/>
                              </a:solidFill>
                              <a:latin typeface="Cambria Math" panose="02040503050406030204" pitchFamily="18" charset="0"/>
                            </a:rPr>
                            <m:t>P</m:t>
                          </m:r>
                        </m:sub>
                      </m:sSub>
                    </m:oMath>
                  </m:oMathPara>
                </a14:m>
                <a:endParaRPr lang="en-US" altLang="ja-JP" sz="2800" i="1">
                  <a:latin typeface="Cambria Math" panose="02040503050406030204" pitchFamily="18" charset="0"/>
                </a:endParaRPr>
              </a:p>
              <a:p>
                <a:pPr marL="25400" indent="0">
                  <a:buNone/>
                </a:pPr>
                <a:endParaRPr lang="en-US" altLang="ja-JP" sz="2800" i="1">
                  <a:latin typeface="Cambria Math" panose="02040503050406030204" pitchFamily="18" charset="0"/>
                </a:endParaRPr>
              </a:p>
              <a:p>
                <a:pPr marL="25400" indent="0">
                  <a:buNone/>
                </a:pP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𝑄</m:t>
                          </m:r>
                        </m:e>
                        <m:sub>
                          <m:r>
                            <a:rPr kumimoji="1" lang="en-US" altLang="ja-JP" sz="2800" b="0" i="1" smtClean="0">
                              <a:latin typeface="Cambria Math" panose="02040503050406030204" pitchFamily="18" charset="0"/>
                            </a:rPr>
                            <m:t>𝑖</m:t>
                          </m:r>
                        </m:sub>
                        <m:sup>
                          <m:r>
                            <m:rPr>
                              <m:sty m:val="p"/>
                            </m:rPr>
                            <a:rPr kumimoji="1" lang="en-US" altLang="ja-JP" sz="2800" b="0" i="0" smtClean="0">
                              <a:latin typeface="Cambria Math" panose="02040503050406030204" pitchFamily="18" charset="0"/>
                            </a:rPr>
                            <m:t>mean</m:t>
                          </m:r>
                        </m:sup>
                      </m:sSubSup>
                      <m:r>
                        <a:rPr kumimoji="1" lang="en-US" altLang="ja-JP" sz="2800" b="0" i="1" smtClean="0">
                          <a:latin typeface="Cambria Math" panose="02040503050406030204" pitchFamily="18" charset="0"/>
                        </a:rPr>
                        <m:t>=</m:t>
                      </m:r>
                      <m:r>
                        <a:rPr kumimoji="1" lang="ja-JP" altLang="en-US" sz="2800" b="0" i="1" smtClean="0">
                          <a:latin typeface="Cambria Math" panose="02040503050406030204" pitchFamily="18" charset="0"/>
                        </a:rPr>
                        <m:t>𝛼</m:t>
                      </m:r>
                      <m:r>
                        <m:rPr>
                          <m:sty m:val="p"/>
                        </m:rPr>
                        <a:rPr kumimoji="1" lang="en-US" altLang="ja-JP" sz="2800" b="0" i="0" smtClean="0">
                          <a:latin typeface="Cambria Math" panose="02040503050406030204" pitchFamily="18" charset="0"/>
                        </a:rPr>
                        <m:t>log</m:t>
                      </m:r>
                      <m:d>
                        <m:dPr>
                          <m:ctrlPr>
                            <a:rPr kumimoji="1" lang="en-US" altLang="ja-JP" sz="2800" i="1">
                              <a:latin typeface="Cambria Math" panose="02040503050406030204" pitchFamily="18" charset="0"/>
                            </a:rPr>
                          </m:ctrlPr>
                        </m:dPr>
                        <m:e>
                          <m:sSup>
                            <m:sSupPr>
                              <m:ctrlPr>
                                <a:rPr kumimoji="1" lang="en-US" altLang="ja-JP" sz="2800" i="1">
                                  <a:latin typeface="Cambria Math" panose="02040503050406030204" pitchFamily="18" charset="0"/>
                                </a:rPr>
                              </m:ctrlPr>
                            </m:sSupPr>
                            <m:e>
                              <m:r>
                                <a:rPr kumimoji="1" lang="en-US" altLang="ja-JP" sz="2800" i="1">
                                  <a:latin typeface="Cambria Math" panose="02040503050406030204" pitchFamily="18" charset="0"/>
                                </a:rPr>
                                <m:t>𝑟</m:t>
                              </m:r>
                            </m:e>
                            <m:sup>
                              <m:r>
                                <a:rPr kumimoji="1" lang="en-US" altLang="ja-JP" sz="2800" i="1">
                                  <a:latin typeface="Cambria Math" panose="02040503050406030204" pitchFamily="18" charset="0"/>
                                </a:rPr>
                                <m:t>𝑗</m:t>
                              </m:r>
                            </m:sup>
                          </m:sSup>
                        </m:e>
                      </m:d>
                      <m:r>
                        <a:rPr kumimoji="1" lang="en-US" altLang="ja-JP" sz="2800" i="1">
                          <a:latin typeface="Cambria Math" panose="02040503050406030204" pitchFamily="18" charset="0"/>
                        </a:rPr>
                        <m:t>+</m:t>
                      </m:r>
                      <m:r>
                        <a:rPr kumimoji="1" lang="ja-JP" altLang="en-US" sz="2800" i="1" smtClean="0">
                          <a:latin typeface="Cambria Math" panose="02040503050406030204" pitchFamily="18" charset="0"/>
                        </a:rPr>
                        <m:t>𝛽</m:t>
                      </m:r>
                    </m:oMath>
                  </m:oMathPara>
                </a14:m>
                <a:endParaRPr kumimoji="1" lang="en-US" altLang="ja-JP" sz="2800"/>
              </a:p>
            </p:txBody>
          </p:sp>
        </mc:Choice>
        <mc:Fallback xmlns="">
          <p:sp>
            <p:nvSpPr>
              <p:cNvPr id="3" name="テキスト プレースホルダー 2">
                <a:extLst>
                  <a:ext uri="{FF2B5EF4-FFF2-40B4-BE49-F238E27FC236}">
                    <a16:creationId xmlns:a16="http://schemas.microsoft.com/office/drawing/2014/main" id="{D530E906-AB57-DDB3-6CF3-60DE7B808B7D}"/>
                  </a:ext>
                </a:extLst>
              </p:cNvPr>
              <p:cNvSpPr>
                <a:spLocks noGrp="1" noRot="1" noChangeAspect="1" noMove="1" noResize="1" noEditPoints="1" noAdjustHandles="1" noChangeArrowheads="1" noChangeShapeType="1" noTextEdit="1"/>
              </p:cNvSpPr>
              <p:nvPr>
                <p:ph type="body" idx="1"/>
              </p:nvPr>
            </p:nvSpPr>
            <p:spPr>
              <a:xfrm>
                <a:off x="-1548680" y="1018164"/>
                <a:ext cx="8785583" cy="3268614"/>
              </a:xfrm>
              <a:blipFill>
                <a:blip r:embed="rId4"/>
                <a:stretch>
                  <a:fillRect/>
                </a:stretch>
              </a:blipFill>
            </p:spPr>
            <p:txBody>
              <a:bodyPr/>
              <a:lstStyle/>
              <a:p>
                <a:r>
                  <a:rPr lang="en-US">
                    <a:noFill/>
                  </a:rPr>
                  <a:t> </a:t>
                </a:r>
              </a:p>
            </p:txBody>
          </p:sp>
        </mc:Fallback>
      </mc:AlternateContent>
      <p:sp>
        <p:nvSpPr>
          <p:cNvPr id="4" name="スライド番号プレースホルダー 3">
            <a:extLst>
              <a:ext uri="{FF2B5EF4-FFF2-40B4-BE49-F238E27FC236}">
                <a16:creationId xmlns:a16="http://schemas.microsoft.com/office/drawing/2014/main" id="{124B9548-C62C-150F-246A-F1FC935D812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altLang="ja-JP" smtClean="0"/>
              <a:t>42</a:t>
            </a:fld>
            <a:endParaRPr lang="ja-JP" altLang="en-US"/>
          </a:p>
        </p:txBody>
      </p:sp>
      <p:sp>
        <p:nvSpPr>
          <p:cNvPr id="5" name="Google Shape;122;p2">
            <a:extLst>
              <a:ext uri="{FF2B5EF4-FFF2-40B4-BE49-F238E27FC236}">
                <a16:creationId xmlns:a16="http://schemas.microsoft.com/office/drawing/2014/main" id="{1C442671-27D6-F710-06A7-0FB8B928993C}"/>
              </a:ext>
            </a:extLst>
          </p:cNvPr>
          <p:cNvSpPr txBox="1">
            <a:spLocks noGrp="1"/>
          </p:cNvSpPr>
          <p:nvPr>
            <p:ph type="ftr" idx="11"/>
          </p:nvPr>
        </p:nvSpPr>
        <p:spPr>
          <a:xfrm>
            <a:off x="1700074" y="6489354"/>
            <a:ext cx="575224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zh-TW" altLang="en-US"/>
              <a:t>卒業研究</a:t>
            </a:r>
            <a:r>
              <a:rPr lang="en-US" altLang="zh-TW"/>
              <a:t>1</a:t>
            </a:r>
            <a:r>
              <a:rPr lang="zh-TW" altLang="en-US"/>
              <a:t>中間発表</a:t>
            </a:r>
            <a:r>
              <a:rPr lang="en-US" altLang="zh-TW"/>
              <a:t>AF21014</a:t>
            </a:r>
            <a:r>
              <a:rPr lang="ja-JP" altLang="en-US"/>
              <a:t>菊地悠李</a:t>
            </a:r>
            <a:endParaRP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D5F2626-2E07-1415-A199-90AF5D0F8AAC}"/>
                  </a:ext>
                </a:extLst>
              </p:cNvPr>
              <p:cNvSpPr txBox="1"/>
              <p:nvPr/>
            </p:nvSpPr>
            <p:spPr>
              <a:xfrm>
                <a:off x="336613" y="4502803"/>
                <a:ext cx="9046840" cy="2022541"/>
              </a:xfrm>
              <a:prstGeom prst="rect">
                <a:avLst/>
              </a:prstGeom>
              <a:noFill/>
            </p:spPr>
            <p:txBody>
              <a:bodyPr wrap="square" rtlCol="0">
                <a:spAutoFit/>
              </a:bodyPr>
              <a:lstStyle/>
              <a:p>
                <a:pPr marL="25400"/>
                <a14:m>
                  <m:oMath xmlns:m="http://schemas.openxmlformats.org/officeDocument/2006/math">
                    <m:sSub>
                      <m:sSubPr>
                        <m:ctrlPr>
                          <a:rPr kumimoji="1" lang="en-US" altLang="ja-JP" sz="2000" b="1" i="1" smtClean="0">
                            <a:latin typeface="Cambria Math" panose="02040503050406030204" pitchFamily="18" charset="0"/>
                          </a:rPr>
                        </m:ctrlPr>
                      </m:sSubPr>
                      <m:e>
                        <m:r>
                          <a:rPr kumimoji="1" lang="en-US" altLang="ja-JP" sz="2000" b="1" i="1" smtClean="0">
                            <a:latin typeface="Cambria Math" panose="02040503050406030204" pitchFamily="18" charset="0"/>
                          </a:rPr>
                          <m:t>𝒕</m:t>
                        </m:r>
                      </m:e>
                      <m:sub>
                        <m:r>
                          <a:rPr kumimoji="1" lang="en-US" altLang="ja-JP" sz="2000" b="1" i="1" smtClean="0">
                            <a:latin typeface="Cambria Math" panose="02040503050406030204" pitchFamily="18" charset="0"/>
                          </a:rPr>
                          <m:t>𝒊</m:t>
                        </m:r>
                      </m:sub>
                    </m:sSub>
                  </m:oMath>
                </a14:m>
                <a:r>
                  <a:rPr kumimoji="1" lang="en-US" altLang="ja-JP" sz="2000" b="1"/>
                  <a:t>		</a:t>
                </a:r>
                <a:r>
                  <a:rPr kumimoji="1" lang="ja-JP" altLang="en-US" sz="2000" b="1"/>
                  <a:t>：好みの比率　　　　　</a:t>
                </a:r>
                <a:endParaRPr kumimoji="1" lang="en-US" altLang="ja-JP" sz="2000" b="1" i="1">
                  <a:latin typeface="Cambria Math" panose="02040503050406030204" pitchFamily="18" charset="0"/>
                </a:endParaRPr>
              </a:p>
              <a:p>
                <a:pPr marL="25400" indent="0">
                  <a:buNone/>
                </a:pPr>
                <a14:m>
                  <m:oMath xmlns:m="http://schemas.openxmlformats.org/officeDocument/2006/math">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𝑄</m:t>
                        </m:r>
                      </m:e>
                      <m:sub>
                        <m:r>
                          <a:rPr kumimoji="1" lang="en-US" altLang="ja-JP" sz="2000" b="0" i="1" smtClean="0">
                            <a:latin typeface="Cambria Math" panose="02040503050406030204" pitchFamily="18" charset="0"/>
                          </a:rPr>
                          <m:t>𝑖</m:t>
                        </m:r>
                      </m:sub>
                      <m:sup>
                        <m:r>
                          <m:rPr>
                            <m:sty m:val="p"/>
                          </m:rPr>
                          <a:rPr kumimoji="1" lang="en-US" altLang="ja-JP" sz="2000" b="0" i="0" smtClean="0">
                            <a:latin typeface="Cambria Math" panose="02040503050406030204" pitchFamily="18" charset="0"/>
                          </a:rPr>
                          <m:t>preference</m:t>
                        </m:r>
                      </m:sup>
                    </m:sSubSup>
                  </m:oMath>
                </a14:m>
                <a:r>
                  <a:rPr kumimoji="1" lang="en-US" altLang="ja-JP" sz="2000"/>
                  <a:t>	</a:t>
                </a:r>
                <a:r>
                  <a:rPr kumimoji="1" lang="ja-JP" altLang="en-US" sz="2000"/>
                  <a:t>：動画に対してそのユーザの好みを考慮した</a:t>
                </a:r>
                <a:r>
                  <a:rPr kumimoji="1" lang="en-US" altLang="ja-JP" sz="2000" err="1"/>
                  <a:t>QoE</a:t>
                </a:r>
                <a:endParaRPr kumimoji="1" lang="en-US" altLang="ja-JP" sz="2000"/>
              </a:p>
              <a:p>
                <a:pPr marL="25400" indent="0">
                  <a:buNone/>
                </a:pPr>
                <a14:m>
                  <m:oMath xmlns:m="http://schemas.openxmlformats.org/officeDocument/2006/math">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𝑄</m:t>
                        </m:r>
                      </m:e>
                      <m:sub>
                        <m:r>
                          <a:rPr kumimoji="1" lang="en-US" altLang="ja-JP" sz="2000" b="0" i="1" smtClean="0">
                            <a:latin typeface="Cambria Math" panose="02040503050406030204" pitchFamily="18" charset="0"/>
                          </a:rPr>
                          <m:t>𝑖</m:t>
                        </m:r>
                      </m:sub>
                      <m:sup>
                        <m:r>
                          <m:rPr>
                            <m:sty m:val="p"/>
                          </m:rPr>
                          <a:rPr kumimoji="1" lang="en-US" altLang="ja-JP" sz="2000" b="0" i="0" smtClean="0">
                            <a:latin typeface="Cambria Math" panose="02040503050406030204" pitchFamily="18" charset="0"/>
                          </a:rPr>
                          <m:t>mean</m:t>
                        </m:r>
                      </m:sup>
                    </m:sSubSup>
                  </m:oMath>
                </a14:m>
                <a:r>
                  <a:rPr kumimoji="1" lang="en-US" altLang="ja-JP" sz="2000"/>
                  <a:t>		</a:t>
                </a:r>
                <a:r>
                  <a:rPr kumimoji="1" lang="ja-JP" altLang="en-US" sz="2000"/>
                  <a:t>：レートのみから得られる</a:t>
                </a:r>
                <a:r>
                  <a:rPr kumimoji="1" lang="en-US" altLang="ja-JP" sz="2000" err="1"/>
                  <a:t>QoE</a:t>
                </a:r>
                <a:endParaRPr kumimoji="1" lang="en-US" altLang="ja-JP" sz="2000"/>
              </a:p>
              <a:p>
                <a:pPr marL="25400" indent="0">
                  <a:buNone/>
                </a:pPr>
                <a14:m>
                  <m:oMath xmlns:m="http://schemas.openxmlformats.org/officeDocument/2006/math">
                    <m:r>
                      <a:rPr kumimoji="1" lang="ja-JP" altLang="en-US" sz="2000" i="1" smtClean="0">
                        <a:latin typeface="Cambria Math" panose="02040503050406030204" pitchFamily="18" charset="0"/>
                      </a:rPr>
                      <m:t>𝛼</m:t>
                    </m:r>
                    <m:r>
                      <a:rPr kumimoji="1" lang="en-US" altLang="ja-JP" sz="2000" b="0" i="1" smtClean="0">
                        <a:latin typeface="Cambria Math" panose="02040503050406030204" pitchFamily="18" charset="0"/>
                      </a:rPr>
                      <m:t>,</m:t>
                    </m:r>
                    <m:r>
                      <a:rPr kumimoji="1" lang="ja-JP" altLang="en-US" sz="2000" b="0" i="1" smtClean="0">
                        <a:latin typeface="Cambria Math" panose="02040503050406030204" pitchFamily="18" charset="0"/>
                      </a:rPr>
                      <m:t>𝛽</m:t>
                    </m:r>
                  </m:oMath>
                </a14:m>
                <a:r>
                  <a:rPr kumimoji="1" lang="en-US" altLang="ja-JP" sz="2000"/>
                  <a:t>		</a:t>
                </a:r>
                <a:r>
                  <a:rPr kumimoji="1" lang="ja-JP" altLang="en-US" sz="2000"/>
                  <a:t>：動画の</a:t>
                </a:r>
                <a:r>
                  <a:rPr lang="ja-JP" altLang="en-US" sz="2000"/>
                  <a:t>コンテンツ</a:t>
                </a:r>
                <a:r>
                  <a:rPr kumimoji="1" lang="ja-JP" altLang="en-US" sz="2000"/>
                  <a:t>によって決まる値　</a:t>
                </a:r>
                <a:endParaRPr kumimoji="1" lang="en-US" altLang="ja-JP" sz="2000"/>
              </a:p>
              <a:p>
                <a:pPr marL="25400" indent="0">
                  <a:buNone/>
                </a:pPr>
                <a14:m>
                  <m:oMath xmlns:m="http://schemas.openxmlformats.org/officeDocument/2006/math">
                    <m:sSub>
                      <m:sSubPr>
                        <m:ctrlPr>
                          <a:rPr lang="en-US" altLang="ja-JP" sz="2000" i="1" smtClean="0">
                            <a:solidFill>
                              <a:srgbClr val="FF0000"/>
                            </a:solidFill>
                            <a:latin typeface="Cambria Math" panose="02040503050406030204" pitchFamily="18" charset="0"/>
                          </a:rPr>
                        </m:ctrlPr>
                      </m:sSubPr>
                      <m:e>
                        <m:r>
                          <a:rPr lang="ja-JP" altLang="en-US" sz="2000" i="1">
                            <a:solidFill>
                              <a:srgbClr val="FF0000"/>
                            </a:solidFill>
                            <a:latin typeface="Cambria Math" panose="02040503050406030204" pitchFamily="18" charset="0"/>
                          </a:rPr>
                          <m:t>𝛼</m:t>
                        </m:r>
                      </m:e>
                      <m:sub>
                        <m:r>
                          <m:rPr>
                            <m:sty m:val="p"/>
                          </m:rPr>
                          <a:rPr lang="en-US" altLang="ja-JP" sz="2000">
                            <a:solidFill>
                              <a:srgbClr val="FF0000"/>
                            </a:solidFill>
                            <a:latin typeface="Cambria Math" panose="02040503050406030204" pitchFamily="18" charset="0"/>
                          </a:rPr>
                          <m:t>P</m:t>
                        </m:r>
                      </m:sub>
                    </m:sSub>
                    <m:r>
                      <a:rPr kumimoji="1" lang="en-US" altLang="ja-JP" sz="2000" b="0" i="1" smtClean="0">
                        <a:solidFill>
                          <a:srgbClr val="FF0000"/>
                        </a:solidFill>
                        <a:latin typeface="Cambria Math" panose="02040503050406030204" pitchFamily="18" charset="0"/>
                      </a:rPr>
                      <m:t>,</m:t>
                    </m:r>
                    <m:sSub>
                      <m:sSubPr>
                        <m:ctrlPr>
                          <a:rPr lang="en-US" altLang="ja-JP" sz="2000" i="1">
                            <a:solidFill>
                              <a:srgbClr val="FF0000"/>
                            </a:solidFill>
                            <a:latin typeface="Cambria Math" panose="02040503050406030204" pitchFamily="18" charset="0"/>
                          </a:rPr>
                        </m:ctrlPr>
                      </m:sSubPr>
                      <m:e>
                        <m:r>
                          <a:rPr lang="ja-JP" altLang="en-US" sz="2000" i="1">
                            <a:solidFill>
                              <a:srgbClr val="FF0000"/>
                            </a:solidFill>
                            <a:latin typeface="Cambria Math" panose="02040503050406030204" pitchFamily="18" charset="0"/>
                          </a:rPr>
                          <m:t>𝛽</m:t>
                        </m:r>
                      </m:e>
                      <m:sub>
                        <m:r>
                          <m:rPr>
                            <m:sty m:val="p"/>
                          </m:rPr>
                          <a:rPr lang="en-US" altLang="ja-JP" sz="2000">
                            <a:solidFill>
                              <a:srgbClr val="FF0000"/>
                            </a:solidFill>
                            <a:latin typeface="Cambria Math" panose="02040503050406030204" pitchFamily="18" charset="0"/>
                          </a:rPr>
                          <m:t>P</m:t>
                        </m:r>
                      </m:sub>
                    </m:sSub>
                  </m:oMath>
                </a14:m>
                <a:r>
                  <a:rPr kumimoji="1" lang="en-US" altLang="ja-JP" sz="2000"/>
                  <a:t>		</a:t>
                </a:r>
                <a:r>
                  <a:rPr kumimoji="1" lang="ja-JP" altLang="en-US" sz="2000"/>
                  <a:t>：動画の</a:t>
                </a:r>
                <a:r>
                  <a:rPr lang="ja-JP" altLang="en-US" sz="2000"/>
                  <a:t>コンテンツ</a:t>
                </a:r>
                <a:r>
                  <a:rPr kumimoji="1" lang="ja-JP" altLang="en-US" sz="2000"/>
                  <a:t>と</a:t>
                </a:r>
                <a:r>
                  <a:rPr lang="ja-JP" altLang="en-US" sz="2000"/>
                  <a:t>ユーザの</a:t>
                </a:r>
                <a:r>
                  <a:rPr kumimoji="1" lang="ja-JP" altLang="en-US" sz="2000"/>
                  <a:t>好みによって決まる値　</a:t>
                </a:r>
              </a:p>
              <a:p>
                <a:pPr algn="just"/>
                <a14:m>
                  <m:oMath xmlns:m="http://schemas.openxmlformats.org/officeDocument/2006/math">
                    <m:r>
                      <m:rPr>
                        <m:sty m:val="p"/>
                      </m:rPr>
                      <a:rPr lang="en-US" altLang="ja-JP" sz="2000" i="1" dirty="0">
                        <a:latin typeface="Cambria Math" panose="02040503050406030204" pitchFamily="18" charset="0"/>
                      </a:rPr>
                      <m:t>J</m:t>
                    </m:r>
                  </m:oMath>
                </a14:m>
                <a:r>
                  <a:rPr lang="en-US" altLang="ja-JP" sz="2000"/>
                  <a:t>		</a:t>
                </a:r>
                <a:r>
                  <a:rPr lang="ja-JP" altLang="en-US" sz="2000"/>
                  <a:t>：選択できるレートの総数</a:t>
                </a:r>
                <a:r>
                  <a:rPr lang="en-US" altLang="ja-JP" sz="2000"/>
                  <a:t>(</a:t>
                </a:r>
                <a14:m>
                  <m:oMath xmlns:m="http://schemas.openxmlformats.org/officeDocument/2006/math">
                    <m:r>
                      <m:rPr>
                        <m:sty m:val="p"/>
                      </m:rPr>
                      <a:rPr lang="en-US" altLang="ja-JP" sz="2000" i="1" dirty="0">
                        <a:latin typeface="Cambria Math" panose="02040503050406030204" pitchFamily="18" charset="0"/>
                      </a:rPr>
                      <m:t>J</m:t>
                    </m:r>
                  </m:oMath>
                </a14:m>
                <a:r>
                  <a:rPr lang="en-US" altLang="ja-JP" sz="2000"/>
                  <a:t>=1</a:t>
                </a:r>
                <a:r>
                  <a:rPr lang="ja-JP" altLang="en-US" sz="2000"/>
                  <a:t>・・・</a:t>
                </a:r>
                <a14:m>
                  <m:oMath xmlns:m="http://schemas.openxmlformats.org/officeDocument/2006/math">
                    <m:r>
                      <a:rPr lang="en-US" altLang="ja-JP" sz="2000" b="0" i="1" smtClean="0">
                        <a:latin typeface="Cambria Math" panose="02040503050406030204" pitchFamily="18" charset="0"/>
                      </a:rPr>
                      <m:t>𝑗</m:t>
                    </m:r>
                  </m:oMath>
                </a14:m>
                <a:r>
                  <a:rPr lang="en-US" altLang="ja-JP" sz="2000"/>
                  <a:t>)</a:t>
                </a:r>
                <a:r>
                  <a:rPr lang="ja-JP" altLang="en-US" sz="2000"/>
                  <a:t>　</a:t>
                </a:r>
                <a:endParaRPr lang="en-US" altLang="ja-JP" sz="2400" i="1">
                  <a:latin typeface="Cambria Math" panose="02040503050406030204" pitchFamily="18" charset="0"/>
                </a:endParaRPr>
              </a:p>
            </p:txBody>
          </p:sp>
        </mc:Choice>
        <mc:Fallback xmlns="">
          <p:sp>
            <p:nvSpPr>
              <p:cNvPr id="7" name="テキスト ボックス 6">
                <a:extLst>
                  <a:ext uri="{FF2B5EF4-FFF2-40B4-BE49-F238E27FC236}">
                    <a16:creationId xmlns:a16="http://schemas.microsoft.com/office/drawing/2014/main" id="{4D5F2626-2E07-1415-A199-90AF5D0F8AAC}"/>
                  </a:ext>
                </a:extLst>
              </p:cNvPr>
              <p:cNvSpPr txBox="1">
                <a:spLocks noRot="1" noChangeAspect="1" noMove="1" noResize="1" noEditPoints="1" noAdjustHandles="1" noChangeArrowheads="1" noChangeShapeType="1" noTextEdit="1"/>
              </p:cNvSpPr>
              <p:nvPr/>
            </p:nvSpPr>
            <p:spPr>
              <a:xfrm>
                <a:off x="336613" y="4502803"/>
                <a:ext cx="9046840" cy="2022541"/>
              </a:xfrm>
              <a:prstGeom prst="rect">
                <a:avLst/>
              </a:prstGeom>
              <a:blipFill>
                <a:blip r:embed="rId5"/>
                <a:stretch>
                  <a:fillRect l="-202" t="-2417" b="-5136"/>
                </a:stretch>
              </a:blipFill>
            </p:spPr>
            <p:txBody>
              <a:bodyPr/>
              <a:lstStyle/>
              <a:p>
                <a:r>
                  <a:rPr lang="en-US">
                    <a:noFill/>
                  </a:rPr>
                  <a:t> </a:t>
                </a:r>
              </a:p>
            </p:txBody>
          </p:sp>
        </mc:Fallback>
      </mc:AlternateContent>
      <p:sp>
        <p:nvSpPr>
          <p:cNvPr id="6" name="テキスト ボックス 5">
            <a:extLst>
              <a:ext uri="{FF2B5EF4-FFF2-40B4-BE49-F238E27FC236}">
                <a16:creationId xmlns:a16="http://schemas.microsoft.com/office/drawing/2014/main" id="{5EC446D8-4532-6652-B5D0-5D5FA70CDB59}"/>
              </a:ext>
            </a:extLst>
          </p:cNvPr>
          <p:cNvSpPr txBox="1"/>
          <p:nvPr/>
        </p:nvSpPr>
        <p:spPr>
          <a:xfrm>
            <a:off x="4716016" y="1445770"/>
            <a:ext cx="4690864" cy="307777"/>
          </a:xfrm>
          <a:prstGeom prst="rect">
            <a:avLst/>
          </a:prstGeom>
          <a:noFill/>
        </p:spPr>
        <p:txBody>
          <a:bodyPr vert="horz" wrap="square" rtlCol="0">
            <a:spAutoFit/>
          </a:bodyPr>
          <a:lstStyle/>
          <a:p>
            <a:r>
              <a:rPr lang="en-US" altLang="ja-JP" sz="1400">
                <a:solidFill>
                  <a:schemeClr val="tx1">
                    <a:lumMod val="60000"/>
                    <a:lumOff val="40000"/>
                  </a:schemeClr>
                </a:solidFill>
              </a:rPr>
              <a:t>[D. Z. Rodriguez+, </a:t>
            </a:r>
            <a:r>
              <a:rPr lang="en-US" altLang="ja-JP" sz="1400" b="0" i="1">
                <a:solidFill>
                  <a:schemeClr val="tx1">
                    <a:lumMod val="60000"/>
                    <a:lumOff val="40000"/>
                  </a:schemeClr>
                </a:solidFill>
                <a:effectLst/>
                <a:latin typeface="Segoe UI" panose="020B0502040204020203" pitchFamily="34" charset="0"/>
                <a:cs typeface="Segoe UI" panose="020B0502040204020203" pitchFamily="34" charset="0"/>
              </a:rPr>
              <a:t>IEEE Trans. </a:t>
            </a:r>
            <a:r>
              <a:rPr lang="en-US" altLang="ja-JP" sz="1400" b="0" i="1" err="1">
                <a:solidFill>
                  <a:schemeClr val="tx1">
                    <a:lumMod val="60000"/>
                    <a:lumOff val="40000"/>
                  </a:schemeClr>
                </a:solidFill>
                <a:effectLst/>
                <a:latin typeface="Segoe UI" panose="020B0502040204020203" pitchFamily="34" charset="0"/>
                <a:cs typeface="Segoe UI" panose="020B0502040204020203" pitchFamily="34" charset="0"/>
              </a:rPr>
              <a:t>Consum</a:t>
            </a:r>
            <a:r>
              <a:rPr lang="en-US" altLang="ja-JP" sz="1400" b="0" i="1">
                <a:solidFill>
                  <a:schemeClr val="tx1">
                    <a:lumMod val="60000"/>
                    <a:lumOff val="40000"/>
                  </a:schemeClr>
                </a:solidFill>
                <a:effectLst/>
                <a:latin typeface="Segoe UI" panose="020B0502040204020203" pitchFamily="34" charset="0"/>
                <a:cs typeface="Segoe UI" panose="020B0502040204020203" pitchFamily="34" charset="0"/>
              </a:rPr>
              <a:t>. Electron. </a:t>
            </a:r>
            <a:r>
              <a:rPr lang="en-US" altLang="ja-JP" sz="1400">
                <a:solidFill>
                  <a:schemeClr val="tx1">
                    <a:lumMod val="60000"/>
                    <a:lumOff val="40000"/>
                  </a:schemeClr>
                </a:solidFill>
                <a:latin typeface="Segoe UI" panose="020B0502040204020203" pitchFamily="34" charset="0"/>
                <a:cs typeface="Segoe UI" panose="020B0502040204020203" pitchFamily="34" charset="0"/>
              </a:rPr>
              <a:t>,  </a:t>
            </a:r>
            <a:r>
              <a:rPr lang="en-US" altLang="ja-JP" sz="1400">
                <a:solidFill>
                  <a:schemeClr val="tx1">
                    <a:lumMod val="60000"/>
                    <a:lumOff val="40000"/>
                  </a:schemeClr>
                </a:solidFill>
              </a:rPr>
              <a:t>2016]</a:t>
            </a:r>
            <a:endParaRPr lang="en-US" altLang="ja-JP" sz="1600">
              <a:solidFill>
                <a:schemeClr val="tx1">
                  <a:lumMod val="60000"/>
                  <a:lumOff val="40000"/>
                </a:schemeClr>
              </a:solidFill>
            </a:endParaRPr>
          </a:p>
        </p:txBody>
      </p:sp>
      <mc:AlternateContent xmlns:mc="http://schemas.openxmlformats.org/markup-compatibility/2006" xmlns:a14="http://schemas.microsoft.com/office/drawing/2010/main">
        <mc:Choice Requires="a14">
          <p:sp>
            <p:nvSpPr>
              <p:cNvPr id="8" name="吹き出し: 角を丸めた四角形 7">
                <a:extLst>
                  <a:ext uri="{FF2B5EF4-FFF2-40B4-BE49-F238E27FC236}">
                    <a16:creationId xmlns:a16="http://schemas.microsoft.com/office/drawing/2014/main" id="{2416B8E5-ECF1-BF72-118B-3A3D9179D010}"/>
                  </a:ext>
                </a:extLst>
              </p:cNvPr>
              <p:cNvSpPr/>
              <p:nvPr/>
            </p:nvSpPr>
            <p:spPr>
              <a:xfrm>
                <a:off x="5129808" y="1848635"/>
                <a:ext cx="2217440" cy="933321"/>
              </a:xfrm>
              <a:prstGeom prst="wedgeRoundRectCallout">
                <a:avLst>
                  <a:gd name="adj1" fmla="val -56230"/>
                  <a:gd name="adj2" fmla="val 21486"/>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14:m>
                  <m:oMath xmlns:m="http://schemas.openxmlformats.org/officeDocument/2006/math">
                    <m:sSub>
                      <m:sSubPr>
                        <m:ctrlPr>
                          <a:rPr kumimoji="1" lang="en-US" altLang="ja-JP" sz="2800" b="1" i="1" smtClean="0">
                            <a:solidFill>
                              <a:schemeClr val="tx1"/>
                            </a:solidFill>
                            <a:latin typeface="Cambria Math" panose="02040503050406030204" pitchFamily="18" charset="0"/>
                          </a:rPr>
                        </m:ctrlPr>
                      </m:sSubPr>
                      <m:e>
                        <m:r>
                          <a:rPr kumimoji="1" lang="en-US" altLang="ja-JP" sz="2800" b="1" i="1" smtClean="0">
                            <a:solidFill>
                              <a:schemeClr val="tx1"/>
                            </a:solidFill>
                            <a:latin typeface="Cambria Math" panose="02040503050406030204" pitchFamily="18" charset="0"/>
                          </a:rPr>
                          <m:t>𝒕</m:t>
                        </m:r>
                      </m:e>
                      <m:sub>
                        <m:r>
                          <a:rPr kumimoji="1" lang="en-US" altLang="ja-JP" sz="2800" b="1" i="1" smtClean="0">
                            <a:solidFill>
                              <a:schemeClr val="tx1"/>
                            </a:solidFill>
                            <a:latin typeface="Cambria Math" panose="02040503050406030204" pitchFamily="18" charset="0"/>
                          </a:rPr>
                          <m:t>𝒊</m:t>
                        </m:r>
                      </m:sub>
                    </m:sSub>
                  </m:oMath>
                </a14:m>
                <a:r>
                  <a:rPr kumimoji="1" lang="ja-JP" altLang="en-US" sz="2800">
                    <a:solidFill>
                      <a:schemeClr val="accent1"/>
                    </a:solidFill>
                  </a:rPr>
                  <a:t>は</a:t>
                </a:r>
                <a14:m>
                  <m:oMath xmlns:m="http://schemas.openxmlformats.org/officeDocument/2006/math">
                    <m:sSub>
                      <m:sSubPr>
                        <m:ctrlPr>
                          <a:rPr lang="en-US" altLang="ja-JP" sz="2800" i="1" smtClean="0">
                            <a:solidFill>
                              <a:srgbClr val="FF0000"/>
                            </a:solidFill>
                            <a:latin typeface="Cambria Math" panose="02040503050406030204" pitchFamily="18" charset="0"/>
                          </a:rPr>
                        </m:ctrlPr>
                      </m:sSubPr>
                      <m:e>
                        <m:r>
                          <a:rPr lang="ja-JP" altLang="en-US" sz="2800" i="1">
                            <a:solidFill>
                              <a:srgbClr val="FF0000"/>
                            </a:solidFill>
                            <a:latin typeface="Cambria Math" panose="02040503050406030204" pitchFamily="18" charset="0"/>
                          </a:rPr>
                          <m:t>𝛼</m:t>
                        </m:r>
                      </m:e>
                      <m:sub>
                        <m:r>
                          <m:rPr>
                            <m:sty m:val="p"/>
                          </m:rPr>
                          <a:rPr lang="en-US" altLang="ja-JP" sz="2800">
                            <a:solidFill>
                              <a:srgbClr val="FF0000"/>
                            </a:solidFill>
                            <a:latin typeface="Cambria Math" panose="02040503050406030204" pitchFamily="18" charset="0"/>
                          </a:rPr>
                          <m:t>P</m:t>
                        </m:r>
                      </m:sub>
                    </m:sSub>
                    <m:r>
                      <a:rPr lang="en-US" altLang="ja-JP" sz="2800" i="1">
                        <a:solidFill>
                          <a:srgbClr val="FF0000"/>
                        </a:solidFill>
                        <a:latin typeface="Cambria Math" panose="02040503050406030204" pitchFamily="18" charset="0"/>
                      </a:rPr>
                      <m:t>,</m:t>
                    </m:r>
                    <m:sSub>
                      <m:sSubPr>
                        <m:ctrlPr>
                          <a:rPr lang="en-US" altLang="ja-JP" sz="2800" i="1">
                            <a:solidFill>
                              <a:srgbClr val="FF0000"/>
                            </a:solidFill>
                            <a:latin typeface="Cambria Math" panose="02040503050406030204" pitchFamily="18" charset="0"/>
                          </a:rPr>
                        </m:ctrlPr>
                      </m:sSubPr>
                      <m:e>
                        <m:r>
                          <a:rPr lang="ja-JP" altLang="en-US" sz="2800" i="1">
                            <a:solidFill>
                              <a:srgbClr val="FF0000"/>
                            </a:solidFill>
                            <a:latin typeface="Cambria Math" panose="02040503050406030204" pitchFamily="18" charset="0"/>
                          </a:rPr>
                          <m:t>𝛽</m:t>
                        </m:r>
                      </m:e>
                      <m:sub>
                        <m:r>
                          <m:rPr>
                            <m:sty m:val="p"/>
                          </m:rPr>
                          <a:rPr lang="en-US" altLang="ja-JP" sz="2800">
                            <a:solidFill>
                              <a:srgbClr val="FF0000"/>
                            </a:solidFill>
                            <a:latin typeface="Cambria Math" panose="02040503050406030204" pitchFamily="18" charset="0"/>
                          </a:rPr>
                          <m:t>P</m:t>
                        </m:r>
                      </m:sub>
                    </m:sSub>
                  </m:oMath>
                </a14:m>
                <a:r>
                  <a:rPr kumimoji="1" lang="ja-JP" altLang="en-US" sz="2800">
                    <a:solidFill>
                      <a:schemeClr val="accent1"/>
                    </a:solidFill>
                  </a:rPr>
                  <a:t>の値で定まる</a:t>
                </a:r>
              </a:p>
            </p:txBody>
          </p:sp>
        </mc:Choice>
        <mc:Fallback xmlns="">
          <p:sp>
            <p:nvSpPr>
              <p:cNvPr id="8" name="吹き出し: 角を丸めた四角形 7">
                <a:extLst>
                  <a:ext uri="{FF2B5EF4-FFF2-40B4-BE49-F238E27FC236}">
                    <a16:creationId xmlns:a16="http://schemas.microsoft.com/office/drawing/2014/main" id="{2416B8E5-ECF1-BF72-118B-3A3D9179D010}"/>
                  </a:ext>
                </a:extLst>
              </p:cNvPr>
              <p:cNvSpPr>
                <a:spLocks noRot="1" noChangeAspect="1" noMove="1" noResize="1" noEditPoints="1" noAdjustHandles="1" noChangeArrowheads="1" noChangeShapeType="1" noTextEdit="1"/>
              </p:cNvSpPr>
              <p:nvPr/>
            </p:nvSpPr>
            <p:spPr>
              <a:xfrm>
                <a:off x="5129808" y="1848635"/>
                <a:ext cx="2217440" cy="933321"/>
              </a:xfrm>
              <a:prstGeom prst="wedgeRoundRectCallout">
                <a:avLst>
                  <a:gd name="adj1" fmla="val -56230"/>
                  <a:gd name="adj2" fmla="val 21486"/>
                  <a:gd name="adj3" fmla="val 16667"/>
                </a:avLst>
              </a:prstGeom>
              <a:blipFill>
                <a:blip r:embed="rId6"/>
                <a:stretch>
                  <a:fillRect t="-7692" r="-1538" b="-15385"/>
                </a:stretch>
              </a:blipFill>
              <a:ln w="19050" cap="sq">
                <a:solidFill>
                  <a:schemeClr val="accent1"/>
                </a:solidFill>
                <a:miter lim="800000"/>
                <a:headEnd type="none" w="med" len="med"/>
                <a:tailEnd type="none" w="med" len="med"/>
              </a:ln>
            </p:spPr>
            <p:txBody>
              <a:bodyPr/>
              <a:lstStyle/>
              <a:p>
                <a:r>
                  <a:rPr lang="en-US">
                    <a:noFill/>
                  </a:rPr>
                  <a:t> </a:t>
                </a:r>
              </a:p>
            </p:txBody>
          </p:sp>
        </mc:Fallback>
      </mc:AlternateContent>
      <p:sp>
        <p:nvSpPr>
          <p:cNvPr id="9" name="テキスト ボックス 8">
            <a:extLst>
              <a:ext uri="{FF2B5EF4-FFF2-40B4-BE49-F238E27FC236}">
                <a16:creationId xmlns:a16="http://schemas.microsoft.com/office/drawing/2014/main" id="{602FC678-2E09-205A-4087-68455EF7B006}"/>
              </a:ext>
            </a:extLst>
          </p:cNvPr>
          <p:cNvSpPr txBox="1"/>
          <p:nvPr/>
        </p:nvSpPr>
        <p:spPr>
          <a:xfrm>
            <a:off x="4860033" y="2830754"/>
            <a:ext cx="4261452" cy="307777"/>
          </a:xfrm>
          <a:prstGeom prst="rect">
            <a:avLst/>
          </a:prstGeom>
          <a:noFill/>
        </p:spPr>
        <p:txBody>
          <a:bodyPr vert="horz" wrap="square" rtlCol="0">
            <a:spAutoFit/>
          </a:bodyPr>
          <a:lstStyle/>
          <a:p>
            <a:r>
              <a:rPr lang="en-US" altLang="ja-JP" sz="1400">
                <a:solidFill>
                  <a:schemeClr val="tx1">
                    <a:lumMod val="60000"/>
                    <a:lumOff val="40000"/>
                  </a:schemeClr>
                </a:solidFill>
              </a:rPr>
              <a:t>[</a:t>
            </a:r>
            <a:r>
              <a:rPr lang="en-US" altLang="ja-JP" sz="1400" err="1">
                <a:solidFill>
                  <a:schemeClr val="tx1">
                    <a:lumMod val="60000"/>
                    <a:lumOff val="40000"/>
                  </a:schemeClr>
                </a:solidFill>
              </a:rPr>
              <a:t>W.Zhang</a:t>
            </a:r>
            <a:r>
              <a:rPr lang="en-US" altLang="ja-JP" sz="1400">
                <a:solidFill>
                  <a:schemeClr val="tx1">
                    <a:lumMod val="60000"/>
                    <a:lumOff val="40000"/>
                  </a:schemeClr>
                </a:solidFill>
              </a:rPr>
              <a:t>+, </a:t>
            </a:r>
            <a:r>
              <a:rPr lang="en-US" altLang="ja-JP" sz="1400" b="0" i="1">
                <a:solidFill>
                  <a:schemeClr val="tx1">
                    <a:lumMod val="60000"/>
                    <a:lumOff val="40000"/>
                  </a:schemeClr>
                </a:solidFill>
                <a:effectLst/>
                <a:latin typeface="Segoe UI" panose="020B0502040204020203" pitchFamily="34" charset="0"/>
                <a:cs typeface="Segoe UI" panose="020B0502040204020203" pitchFamily="34" charset="0"/>
              </a:rPr>
              <a:t>IEEE Trans. </a:t>
            </a:r>
            <a:r>
              <a:rPr lang="en-US" altLang="ja-JP" sz="1400" b="0" i="1" err="1">
                <a:solidFill>
                  <a:schemeClr val="tx1">
                    <a:lumMod val="60000"/>
                    <a:lumOff val="40000"/>
                  </a:schemeClr>
                </a:solidFill>
                <a:effectLst/>
                <a:latin typeface="Segoe UI" panose="020B0502040204020203" pitchFamily="34" charset="0"/>
                <a:cs typeface="Segoe UI" panose="020B0502040204020203" pitchFamily="34" charset="0"/>
              </a:rPr>
              <a:t>Consum</a:t>
            </a:r>
            <a:r>
              <a:rPr lang="en-US" altLang="ja-JP" sz="1400" b="0" i="1">
                <a:solidFill>
                  <a:schemeClr val="tx1">
                    <a:lumMod val="60000"/>
                    <a:lumOff val="40000"/>
                  </a:schemeClr>
                </a:solidFill>
                <a:effectLst/>
                <a:latin typeface="Segoe UI" panose="020B0502040204020203" pitchFamily="34" charset="0"/>
                <a:cs typeface="Segoe UI" panose="020B0502040204020203" pitchFamily="34" charset="0"/>
              </a:rPr>
              <a:t>. </a:t>
            </a:r>
            <a:r>
              <a:rPr lang="en-US" altLang="ja-JP" sz="1400" i="1">
                <a:solidFill>
                  <a:schemeClr val="tx1">
                    <a:lumMod val="60000"/>
                    <a:lumOff val="40000"/>
                  </a:schemeClr>
                </a:solidFill>
                <a:latin typeface="Segoe UI" panose="020B0502040204020203" pitchFamily="34" charset="0"/>
                <a:cs typeface="Segoe UI" panose="020B0502040204020203" pitchFamily="34" charset="0"/>
              </a:rPr>
              <a:t>Multimedia</a:t>
            </a:r>
            <a:r>
              <a:rPr lang="en-US" altLang="ja-JP" sz="1400" b="0" i="1">
                <a:solidFill>
                  <a:schemeClr val="tx1">
                    <a:lumMod val="60000"/>
                    <a:lumOff val="40000"/>
                  </a:schemeClr>
                </a:solidFill>
                <a:effectLst/>
                <a:latin typeface="Segoe UI" panose="020B0502040204020203" pitchFamily="34" charset="0"/>
                <a:cs typeface="Segoe UI" panose="020B0502040204020203" pitchFamily="34" charset="0"/>
              </a:rPr>
              <a:t>. </a:t>
            </a:r>
            <a:r>
              <a:rPr lang="en-US" altLang="ja-JP" sz="1400">
                <a:solidFill>
                  <a:schemeClr val="tx1">
                    <a:lumMod val="60000"/>
                    <a:lumOff val="40000"/>
                  </a:schemeClr>
                </a:solidFill>
                <a:latin typeface="Segoe UI" panose="020B0502040204020203" pitchFamily="34" charset="0"/>
                <a:cs typeface="Segoe UI" panose="020B0502040204020203" pitchFamily="34" charset="0"/>
              </a:rPr>
              <a:t>,  </a:t>
            </a:r>
            <a:r>
              <a:rPr lang="en-US" altLang="ja-JP" sz="1400">
                <a:solidFill>
                  <a:schemeClr val="tx1">
                    <a:lumMod val="60000"/>
                    <a:lumOff val="40000"/>
                  </a:schemeClr>
                </a:solidFill>
              </a:rPr>
              <a:t>2014]</a:t>
            </a:r>
            <a:endParaRPr lang="en-US" altLang="ja-JP" sz="1600">
              <a:solidFill>
                <a:schemeClr val="tx1">
                  <a:lumMod val="60000"/>
                  <a:lumOff val="40000"/>
                </a:schemeClr>
              </a:solidFill>
            </a:endParaRPr>
          </a:p>
        </p:txBody>
      </p:sp>
      <p:sp>
        <p:nvSpPr>
          <p:cNvPr id="10" name="テキスト ボックス 9">
            <a:extLst>
              <a:ext uri="{FF2B5EF4-FFF2-40B4-BE49-F238E27FC236}">
                <a16:creationId xmlns:a16="http://schemas.microsoft.com/office/drawing/2014/main" id="{478BA421-F016-ADAC-304B-CC01D2E05B9A}"/>
              </a:ext>
            </a:extLst>
          </p:cNvPr>
          <p:cNvSpPr txBox="1"/>
          <p:nvPr/>
        </p:nvSpPr>
        <p:spPr>
          <a:xfrm>
            <a:off x="5129808" y="3622740"/>
            <a:ext cx="3958643" cy="338554"/>
          </a:xfrm>
          <a:prstGeom prst="rect">
            <a:avLst/>
          </a:prstGeom>
          <a:noFill/>
        </p:spPr>
        <p:txBody>
          <a:bodyPr vert="horz" wrap="square" rtlCol="0">
            <a:spAutoFit/>
          </a:bodyPr>
          <a:lstStyle/>
          <a:p>
            <a:r>
              <a:rPr lang="en-US" altLang="ja-JP" sz="1600">
                <a:solidFill>
                  <a:schemeClr val="tx1">
                    <a:lumMod val="60000"/>
                    <a:lumOff val="40000"/>
                  </a:schemeClr>
                </a:solidFill>
              </a:rPr>
              <a:t>[</a:t>
            </a:r>
            <a:r>
              <a:rPr lang="en-US" altLang="ja-JP" sz="1400">
                <a:solidFill>
                  <a:schemeClr val="tx1">
                    <a:lumMod val="60000"/>
                    <a:lumOff val="40000"/>
                  </a:schemeClr>
                </a:solidFill>
              </a:rPr>
              <a:t>Z. Su+, </a:t>
            </a:r>
            <a:r>
              <a:rPr lang="en-US" altLang="ja-JP" sz="1400" b="0" i="1">
                <a:solidFill>
                  <a:schemeClr val="tx1">
                    <a:lumMod val="60000"/>
                    <a:lumOff val="40000"/>
                  </a:schemeClr>
                </a:solidFill>
                <a:effectLst/>
                <a:latin typeface="Segoe UI" panose="020B0502040204020203" pitchFamily="34" charset="0"/>
                <a:cs typeface="Segoe UI" panose="020B0502040204020203" pitchFamily="34" charset="0"/>
              </a:rPr>
              <a:t>IEEE Trans. </a:t>
            </a:r>
            <a:r>
              <a:rPr lang="en-US" altLang="ja-JP" sz="1400" b="0" i="1" err="1">
                <a:solidFill>
                  <a:schemeClr val="tx1">
                    <a:lumMod val="60000"/>
                    <a:lumOff val="40000"/>
                  </a:schemeClr>
                </a:solidFill>
                <a:effectLst/>
                <a:latin typeface="Segoe UI" panose="020B0502040204020203" pitchFamily="34" charset="0"/>
                <a:cs typeface="Segoe UI" panose="020B0502040204020203" pitchFamily="34" charset="0"/>
              </a:rPr>
              <a:t>Consum</a:t>
            </a:r>
            <a:r>
              <a:rPr lang="en-US" altLang="ja-JP" sz="1400" b="0" i="1">
                <a:solidFill>
                  <a:schemeClr val="tx1">
                    <a:lumMod val="60000"/>
                    <a:lumOff val="40000"/>
                  </a:schemeClr>
                </a:solidFill>
                <a:effectLst/>
                <a:latin typeface="Segoe UI" panose="020B0502040204020203" pitchFamily="34" charset="0"/>
                <a:cs typeface="Segoe UI" panose="020B0502040204020203" pitchFamily="34" charset="0"/>
              </a:rPr>
              <a:t>. </a:t>
            </a:r>
            <a:r>
              <a:rPr lang="en-US" altLang="ja-JP" sz="1400" i="1">
                <a:solidFill>
                  <a:schemeClr val="tx1">
                    <a:lumMod val="60000"/>
                    <a:lumOff val="40000"/>
                  </a:schemeClr>
                </a:solidFill>
                <a:latin typeface="Segoe UI" panose="020B0502040204020203" pitchFamily="34" charset="0"/>
                <a:cs typeface="Segoe UI" panose="020B0502040204020203" pitchFamily="34" charset="0"/>
              </a:rPr>
              <a:t>Multimedia</a:t>
            </a:r>
            <a:r>
              <a:rPr lang="en-US" altLang="ja-JP" sz="1400" b="0" i="1">
                <a:solidFill>
                  <a:schemeClr val="tx1">
                    <a:lumMod val="60000"/>
                    <a:lumOff val="40000"/>
                  </a:schemeClr>
                </a:solidFill>
                <a:effectLst/>
                <a:latin typeface="Segoe UI" panose="020B0502040204020203" pitchFamily="34" charset="0"/>
                <a:cs typeface="Segoe UI" panose="020B0502040204020203" pitchFamily="34" charset="0"/>
              </a:rPr>
              <a:t>. </a:t>
            </a:r>
            <a:r>
              <a:rPr lang="en-US" altLang="ja-JP" sz="1400">
                <a:solidFill>
                  <a:schemeClr val="tx1">
                    <a:lumMod val="60000"/>
                    <a:lumOff val="40000"/>
                  </a:schemeClr>
                </a:solidFill>
                <a:latin typeface="Segoe UI" panose="020B0502040204020203" pitchFamily="34" charset="0"/>
                <a:cs typeface="Segoe UI" panose="020B0502040204020203" pitchFamily="34" charset="0"/>
              </a:rPr>
              <a:t>,  </a:t>
            </a:r>
            <a:r>
              <a:rPr lang="en-US" altLang="ja-JP" sz="1400">
                <a:solidFill>
                  <a:schemeClr val="tx1">
                    <a:lumMod val="60000"/>
                    <a:lumOff val="40000"/>
                  </a:schemeClr>
                </a:solidFill>
              </a:rPr>
              <a:t>2016]</a:t>
            </a:r>
            <a:endParaRPr lang="en-US" altLang="ja-JP">
              <a:solidFill>
                <a:schemeClr val="tx1">
                  <a:lumMod val="60000"/>
                  <a:lumOff val="40000"/>
                </a:schemeClr>
              </a:solidFill>
            </a:endParaRPr>
          </a:p>
        </p:txBody>
      </p:sp>
      <p:sp>
        <p:nvSpPr>
          <p:cNvPr id="13" name="テキスト ボックス 12">
            <a:extLst>
              <a:ext uri="{FF2B5EF4-FFF2-40B4-BE49-F238E27FC236}">
                <a16:creationId xmlns:a16="http://schemas.microsoft.com/office/drawing/2014/main" id="{8DEC83C1-2887-53C2-3E9F-991BD3076EFD}"/>
              </a:ext>
            </a:extLst>
          </p:cNvPr>
          <p:cNvSpPr txBox="1"/>
          <p:nvPr/>
        </p:nvSpPr>
        <p:spPr>
          <a:xfrm>
            <a:off x="4572000" y="3052250"/>
            <a:ext cx="4690864" cy="315727"/>
          </a:xfrm>
          <a:prstGeom prst="rect">
            <a:avLst/>
          </a:prstGeom>
          <a:noFill/>
        </p:spPr>
        <p:txBody>
          <a:bodyPr vert="horz" wrap="square" rtlCol="0">
            <a:spAutoFit/>
          </a:bodyPr>
          <a:lstStyle/>
          <a:p>
            <a:pPr lvl="1">
              <a:lnSpc>
                <a:spcPts val="1900"/>
              </a:lnSpc>
            </a:pPr>
            <a:r>
              <a:rPr lang="en-US" altLang="ja-JP" sz="1400">
                <a:solidFill>
                  <a:schemeClr val="tx1">
                    <a:lumMod val="60000"/>
                    <a:lumOff val="40000"/>
                  </a:schemeClr>
                </a:solidFill>
              </a:rPr>
              <a:t>[H. Yuan+, </a:t>
            </a:r>
            <a:r>
              <a:rPr lang="en-US" altLang="ja-JP" sz="1400" i="1">
                <a:solidFill>
                  <a:schemeClr val="tx1">
                    <a:lumMod val="60000"/>
                    <a:lumOff val="40000"/>
                  </a:schemeClr>
                </a:solidFill>
              </a:rPr>
              <a:t>IEEE</a:t>
            </a:r>
            <a:r>
              <a:rPr lang="ja-JP" altLang="en-US" sz="1400" i="1">
                <a:solidFill>
                  <a:schemeClr val="tx1">
                    <a:lumMod val="60000"/>
                    <a:lumOff val="40000"/>
                  </a:schemeClr>
                </a:solidFill>
              </a:rPr>
              <a:t> </a:t>
            </a:r>
            <a:r>
              <a:rPr lang="en-US" altLang="ja-JP" sz="1400" i="1">
                <a:solidFill>
                  <a:schemeClr val="tx1">
                    <a:lumMod val="60000"/>
                    <a:lumOff val="40000"/>
                  </a:schemeClr>
                </a:solidFill>
              </a:rPr>
              <a:t>Conf</a:t>
            </a:r>
            <a:r>
              <a:rPr lang="en-US" altLang="ja-JP" sz="1400">
                <a:solidFill>
                  <a:schemeClr val="tx1">
                    <a:lumMod val="60000"/>
                    <a:lumOff val="40000"/>
                  </a:schemeClr>
                </a:solidFill>
              </a:rPr>
              <a:t>, 2018]</a:t>
            </a:r>
          </a:p>
        </p:txBody>
      </p:sp>
      <p:sp>
        <p:nvSpPr>
          <p:cNvPr id="14" name="テキスト ボックス 13">
            <a:extLst>
              <a:ext uri="{FF2B5EF4-FFF2-40B4-BE49-F238E27FC236}">
                <a16:creationId xmlns:a16="http://schemas.microsoft.com/office/drawing/2014/main" id="{04D84F77-A9E8-EAB6-AB9A-78E226817807}"/>
              </a:ext>
            </a:extLst>
          </p:cNvPr>
          <p:cNvSpPr txBox="1"/>
          <p:nvPr/>
        </p:nvSpPr>
        <p:spPr>
          <a:xfrm>
            <a:off x="5000500" y="3239500"/>
            <a:ext cx="4046340" cy="338554"/>
          </a:xfrm>
          <a:prstGeom prst="rect">
            <a:avLst/>
          </a:prstGeom>
          <a:noFill/>
        </p:spPr>
        <p:txBody>
          <a:bodyPr wrap="square" rtlCol="0">
            <a:spAutoFit/>
          </a:bodyPr>
          <a:lstStyle/>
          <a:p>
            <a:r>
              <a:rPr lang="en-US" altLang="ja-JP" sz="1600">
                <a:solidFill>
                  <a:schemeClr val="tx1">
                    <a:lumMod val="60000"/>
                    <a:lumOff val="40000"/>
                  </a:schemeClr>
                </a:solidFill>
              </a:rPr>
              <a:t>[</a:t>
            </a:r>
            <a:r>
              <a:rPr lang="en-US" altLang="ja-JP" sz="1400" b="0" i="0" u="none" strike="noStrike" baseline="0">
                <a:solidFill>
                  <a:schemeClr val="tx1">
                    <a:lumMod val="60000"/>
                    <a:lumOff val="40000"/>
                  </a:schemeClr>
                </a:solidFill>
                <a:latin typeface="TeXGyreTermesX-Regular"/>
              </a:rPr>
              <a:t>R. Sakamoto </a:t>
            </a:r>
            <a:r>
              <a:rPr lang="en-US" altLang="ja-JP" sz="1600">
                <a:solidFill>
                  <a:schemeClr val="tx1">
                    <a:lumMod val="60000"/>
                    <a:lumOff val="40000"/>
                  </a:schemeClr>
                </a:solidFill>
              </a:rPr>
              <a:t>+,</a:t>
            </a:r>
            <a:r>
              <a:rPr lang="en-US" altLang="ja-JP" sz="1400" b="0" i="1" u="none" strike="noStrike" baseline="0">
                <a:solidFill>
                  <a:schemeClr val="tx1">
                    <a:lumMod val="60000"/>
                    <a:lumOff val="40000"/>
                  </a:schemeClr>
                </a:solidFill>
                <a:latin typeface="TeXGyreTermesX-Italic"/>
              </a:rPr>
              <a:t> IEICE Trans. </a:t>
            </a:r>
            <a:r>
              <a:rPr lang="en-US" altLang="ja-JP" sz="1400" b="0" i="1" u="none" strike="noStrike" baseline="0" err="1">
                <a:solidFill>
                  <a:schemeClr val="tx1">
                    <a:lumMod val="60000"/>
                    <a:lumOff val="40000"/>
                  </a:schemeClr>
                </a:solidFill>
                <a:latin typeface="TeXGyreTermesX-Italic"/>
              </a:rPr>
              <a:t>Commun</a:t>
            </a:r>
            <a:r>
              <a:rPr lang="en-US" altLang="ja-JP" sz="1400" b="0" i="1" u="none" strike="noStrike" baseline="0">
                <a:solidFill>
                  <a:schemeClr val="tx1">
                    <a:lumMod val="60000"/>
                    <a:lumOff val="40000"/>
                  </a:schemeClr>
                </a:solidFill>
                <a:latin typeface="TeXGyreTermesX-Italic"/>
              </a:rPr>
              <a:t>. ,</a:t>
            </a:r>
            <a:r>
              <a:rPr lang="en-US" altLang="ja-JP" sz="1400">
                <a:solidFill>
                  <a:schemeClr val="tx1">
                    <a:lumMod val="60000"/>
                    <a:lumOff val="40000"/>
                  </a:schemeClr>
                </a:solidFill>
              </a:rPr>
              <a:t>2020</a:t>
            </a:r>
            <a:r>
              <a:rPr lang="en-US" altLang="ja-JP" sz="1600">
                <a:solidFill>
                  <a:schemeClr val="tx1">
                    <a:lumMod val="60000"/>
                    <a:lumOff val="40000"/>
                  </a:schemeClr>
                </a:solidFill>
              </a:rPr>
              <a:t>]</a:t>
            </a:r>
          </a:p>
        </p:txBody>
      </p:sp>
    </p:spTree>
    <p:extLst>
      <p:ext uri="{BB962C8B-B14F-4D97-AF65-F5344CB8AC3E}">
        <p14:creationId xmlns:p14="http://schemas.microsoft.com/office/powerpoint/2010/main" val="353107052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CAF0988-9C10-F259-8D32-DFB550FB5F13}"/>
                  </a:ext>
                </a:extLst>
              </p:cNvPr>
              <p:cNvSpPr>
                <a:spLocks noGrp="1"/>
              </p:cNvSpPr>
              <p:nvPr>
                <p:ph idx="1"/>
              </p:nvPr>
            </p:nvSpPr>
            <p:spPr>
              <a:xfrm>
                <a:off x="899592" y="1187624"/>
                <a:ext cx="8147248" cy="4977680"/>
              </a:xfrm>
            </p:spPr>
            <p:txBody>
              <a:bodyPr>
                <a:normAutofit fontScale="92500"/>
              </a:bodyPr>
              <a:lstStyle/>
              <a:p>
                <a14:m>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ja-JP" altLang="en-US" sz="2800" i="1">
                            <a:solidFill>
                              <a:schemeClr val="tx1"/>
                            </a:solidFill>
                            <a:latin typeface="Cambria Math" panose="02040503050406030204" pitchFamily="18" charset="0"/>
                          </a:rPr>
                          <m:t>𝛼</m:t>
                        </m:r>
                      </m:e>
                      <m:sub>
                        <m:r>
                          <m:rPr>
                            <m:sty m:val="p"/>
                          </m:rPr>
                          <a:rPr lang="en-US" altLang="ja-JP" sz="2800">
                            <a:solidFill>
                              <a:schemeClr val="tx1"/>
                            </a:solidFill>
                            <a:latin typeface="Cambria Math" panose="02040503050406030204" pitchFamily="18" charset="0"/>
                          </a:rPr>
                          <m:t>P</m:t>
                        </m:r>
                      </m:sub>
                    </m:sSub>
                    <m:r>
                      <a:rPr lang="en-US" altLang="ja-JP" sz="2800" i="1">
                        <a:solidFill>
                          <a:schemeClr val="tx1"/>
                        </a:solidFill>
                        <a:latin typeface="Cambria Math" panose="02040503050406030204" pitchFamily="18" charset="0"/>
                      </a:rPr>
                      <m:t>,</m:t>
                    </m:r>
                    <m:sSub>
                      <m:sSubPr>
                        <m:ctrlPr>
                          <a:rPr lang="en-US" altLang="ja-JP" sz="2800" i="1">
                            <a:solidFill>
                              <a:schemeClr val="tx1"/>
                            </a:solidFill>
                            <a:latin typeface="Cambria Math" panose="02040503050406030204" pitchFamily="18" charset="0"/>
                          </a:rPr>
                        </m:ctrlPr>
                      </m:sSubPr>
                      <m:e>
                        <m:r>
                          <a:rPr lang="ja-JP" altLang="en-US" sz="2800" i="1">
                            <a:solidFill>
                              <a:schemeClr val="tx1"/>
                            </a:solidFill>
                            <a:latin typeface="Cambria Math" panose="02040503050406030204" pitchFamily="18" charset="0"/>
                          </a:rPr>
                          <m:t>𝛽</m:t>
                        </m:r>
                      </m:e>
                      <m:sub>
                        <m:r>
                          <m:rPr>
                            <m:sty m:val="p"/>
                          </m:rPr>
                          <a:rPr lang="en-US" altLang="ja-JP" sz="2800">
                            <a:solidFill>
                              <a:schemeClr val="tx1"/>
                            </a:solidFill>
                            <a:latin typeface="Cambria Math" panose="02040503050406030204" pitchFamily="18" charset="0"/>
                          </a:rPr>
                          <m:t>P</m:t>
                        </m:r>
                      </m:sub>
                    </m:sSub>
                  </m:oMath>
                </a14:m>
                <a:r>
                  <a:rPr kumimoji="1" lang="ja-JP" altLang="en-US" sz="2800">
                    <a:solidFill>
                      <a:schemeClr val="tx1"/>
                    </a:solidFill>
                  </a:rPr>
                  <a:t>はパラメータチューニングで</a:t>
                </a:r>
                <a:r>
                  <a:rPr lang="ja-JP" altLang="en-US" sz="2800">
                    <a:solidFill>
                      <a:schemeClr val="tx1"/>
                    </a:solidFill>
                  </a:rPr>
                  <a:t>決定されている</a:t>
                </a:r>
                <a:endParaRPr kumimoji="1" lang="en-US" altLang="ja-JP" sz="2800">
                  <a:solidFill>
                    <a:schemeClr val="tx1"/>
                  </a:solidFill>
                </a:endParaRPr>
              </a:p>
              <a:p>
                <a:r>
                  <a:rPr kumimoji="1" lang="ja-JP" altLang="en-US" sz="2800">
                    <a:solidFill>
                      <a:schemeClr val="tx1"/>
                    </a:solidFill>
                  </a:rPr>
                  <a:t>既存研究で明確な参考文献が示されていない</a:t>
                </a:r>
                <a:endParaRPr kumimoji="1" lang="en-US" altLang="ja-JP" sz="2800">
                  <a:solidFill>
                    <a:schemeClr val="tx1"/>
                  </a:solidFill>
                </a:endParaRPr>
              </a:p>
              <a:p>
                <a:pPr marL="0" indent="0">
                  <a:buNone/>
                </a:pPr>
                <a:r>
                  <a:rPr lang="ja-JP" altLang="en-US" sz="2800">
                    <a:solidFill>
                      <a:schemeClr val="tx1"/>
                    </a:solidFill>
                  </a:rPr>
                  <a:t>　－</a:t>
                </a:r>
                <a:r>
                  <a:rPr lang="ja-JP" altLang="en-US" sz="2400">
                    <a:solidFill>
                      <a:schemeClr val="tx1"/>
                    </a:solidFill>
                  </a:rPr>
                  <a:t>候補となる文献は複数あるが以下が異なる</a:t>
                </a:r>
                <a:endParaRPr lang="en-US" altLang="ja-JP" sz="2400">
                  <a:solidFill>
                    <a:schemeClr val="tx1"/>
                  </a:solidFill>
                </a:endParaRPr>
              </a:p>
              <a:p>
                <a:pPr marL="0" indent="0">
                  <a:buNone/>
                </a:pPr>
                <a:r>
                  <a:rPr lang="ja-JP" altLang="en-US" sz="2800">
                    <a:solidFill>
                      <a:schemeClr val="tx1"/>
                    </a:solidFill>
                  </a:rPr>
                  <a:t>　　</a:t>
                </a:r>
                <a:r>
                  <a:rPr lang="en-US" altLang="ja-JP" sz="2800">
                    <a:solidFill>
                      <a:schemeClr val="tx1"/>
                    </a:solidFill>
                  </a:rPr>
                  <a:t>			</a:t>
                </a:r>
                <a:r>
                  <a:rPr lang="ja-JP" altLang="en-US" sz="2400">
                    <a:solidFill>
                      <a:schemeClr val="tx1"/>
                    </a:solidFill>
                  </a:rPr>
                  <a:t>チューニング法</a:t>
                </a:r>
                <a:endParaRPr lang="en-US" altLang="ja-JP" sz="2400">
                  <a:solidFill>
                    <a:schemeClr val="tx1"/>
                  </a:solidFill>
                </a:endParaRPr>
              </a:p>
              <a:p>
                <a:pPr marL="0" indent="0">
                  <a:buNone/>
                </a:pPr>
                <a:r>
                  <a:rPr lang="en-US" altLang="ja-JP" sz="2800">
                    <a:solidFill>
                      <a:schemeClr val="tx1"/>
                    </a:solidFill>
                  </a:rPr>
                  <a:t>			</a:t>
                </a:r>
                <a:r>
                  <a:rPr lang="ja-JP" altLang="en-US" sz="2400">
                    <a:solidFill>
                      <a:schemeClr val="tx1"/>
                    </a:solidFill>
                  </a:rPr>
                  <a:t>使用する関数</a:t>
                </a:r>
                <a:endParaRPr lang="en-US" altLang="ja-JP" sz="2400">
                  <a:solidFill>
                    <a:schemeClr val="tx1"/>
                  </a:solidFill>
                </a:endParaRPr>
              </a:p>
              <a:p>
                <a:pPr marL="0" indent="0">
                  <a:buNone/>
                </a:pPr>
                <a:r>
                  <a:rPr lang="en-US" altLang="ja-JP" sz="2800">
                    <a:solidFill>
                      <a:schemeClr val="tx1"/>
                    </a:solidFill>
                  </a:rPr>
                  <a:t>			</a:t>
                </a:r>
                <a:r>
                  <a:rPr lang="ja-JP" altLang="en-US" sz="2400">
                    <a:solidFill>
                      <a:schemeClr val="tx1"/>
                    </a:solidFill>
                  </a:rPr>
                  <a:t>データセット</a:t>
                </a:r>
                <a:r>
                  <a:rPr lang="ja-JP" altLang="en-US" sz="2800">
                    <a:solidFill>
                      <a:schemeClr val="tx1"/>
                    </a:solidFill>
                  </a:rPr>
                  <a:t>　　　　　　　</a:t>
                </a:r>
                <a:endParaRPr lang="en-US" altLang="ja-JP" sz="2800">
                  <a:solidFill>
                    <a:schemeClr val="tx1"/>
                  </a:solidFill>
                </a:endParaRPr>
              </a:p>
              <a:p>
                <a:pPr marL="0" indent="0">
                  <a:buNone/>
                </a:pPr>
                <a:endParaRPr lang="en-US" altLang="ja-JP" sz="2800">
                  <a:solidFill>
                    <a:schemeClr val="tx1"/>
                  </a:solidFill>
                </a:endParaRPr>
              </a:p>
              <a:p>
                <a:r>
                  <a:rPr kumimoji="1" lang="ja-JP" altLang="en-US" sz="2800">
                    <a:solidFill>
                      <a:schemeClr val="tx1"/>
                    </a:solidFill>
                  </a:rPr>
                  <a:t>論文調査</a:t>
                </a:r>
                <a:endParaRPr kumimoji="1" lang="en-US" altLang="ja-JP" sz="2800">
                  <a:solidFill>
                    <a:schemeClr val="tx1"/>
                  </a:solidFill>
                </a:endParaRPr>
              </a:p>
              <a:p>
                <a:pPr marL="0" indent="0">
                  <a:buNone/>
                </a:pPr>
                <a:r>
                  <a:rPr lang="ja-JP" altLang="en-US" sz="2800" dirty="0">
                    <a:solidFill>
                      <a:schemeClr val="tx1"/>
                    </a:solidFill>
                  </a:rPr>
                  <a:t>　　　　</a:t>
                </a:r>
                <a:r>
                  <a:rPr lang="ja-JP" altLang="en-US" sz="2800">
                    <a:solidFill>
                      <a:schemeClr val="tx1"/>
                    </a:solidFill>
                  </a:rPr>
                  <a:t>それぞれの方法で</a:t>
                </a:r>
                <a14:m>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ja-JP" altLang="en-US" sz="2800" b="1" i="1">
                            <a:solidFill>
                              <a:schemeClr val="tx1"/>
                            </a:solidFill>
                            <a:latin typeface="Cambria Math" panose="02040503050406030204" pitchFamily="18" charset="0"/>
                          </a:rPr>
                          <m:t>𝜶</m:t>
                        </m:r>
                      </m:e>
                      <m:sub>
                        <m:r>
                          <a:rPr lang="en-US" altLang="ja-JP" sz="2800" b="1" i="1">
                            <a:solidFill>
                              <a:schemeClr val="tx1"/>
                            </a:solidFill>
                            <a:latin typeface="Cambria Math" panose="02040503050406030204" pitchFamily="18" charset="0"/>
                          </a:rPr>
                          <m:t>𝐏</m:t>
                        </m:r>
                      </m:sub>
                    </m:sSub>
                    <m:r>
                      <a:rPr lang="en-US" altLang="ja-JP" sz="2800" b="1" i="1">
                        <a:solidFill>
                          <a:schemeClr val="tx1"/>
                        </a:solidFill>
                        <a:latin typeface="Cambria Math" panose="02040503050406030204" pitchFamily="18" charset="0"/>
                      </a:rPr>
                      <m:t>,</m:t>
                    </m:r>
                    <m:sSub>
                      <m:sSubPr>
                        <m:ctrlPr>
                          <a:rPr lang="en-US" altLang="ja-JP" sz="2800" i="1">
                            <a:solidFill>
                              <a:schemeClr val="tx1"/>
                            </a:solidFill>
                            <a:latin typeface="Cambria Math" panose="02040503050406030204" pitchFamily="18" charset="0"/>
                          </a:rPr>
                        </m:ctrlPr>
                      </m:sSubPr>
                      <m:e>
                        <m:r>
                          <a:rPr lang="ja-JP" altLang="en-US" sz="2800" b="1" i="1">
                            <a:solidFill>
                              <a:schemeClr val="tx1"/>
                            </a:solidFill>
                            <a:latin typeface="Cambria Math" panose="02040503050406030204" pitchFamily="18" charset="0"/>
                          </a:rPr>
                          <m:t>𝜷</m:t>
                        </m:r>
                      </m:e>
                      <m:sub>
                        <m:r>
                          <a:rPr lang="en-US" altLang="ja-JP" sz="2800" b="1" i="1">
                            <a:solidFill>
                              <a:schemeClr val="tx1"/>
                            </a:solidFill>
                            <a:latin typeface="Cambria Math" panose="02040503050406030204" pitchFamily="18" charset="0"/>
                          </a:rPr>
                          <m:t>𝐏</m:t>
                        </m:r>
                      </m:sub>
                    </m:sSub>
                  </m:oMath>
                </a14:m>
                <a:r>
                  <a:rPr lang="ja-JP" altLang="en-US" sz="2800">
                    <a:solidFill>
                      <a:schemeClr val="tx1"/>
                    </a:solidFill>
                  </a:rPr>
                  <a:t>を導出</a:t>
                </a:r>
                <a:endParaRPr kumimoji="1" lang="en-US" altLang="ja-JP" sz="2800" dirty="0">
                  <a:solidFill>
                    <a:schemeClr val="tx1"/>
                  </a:solidFill>
                </a:endParaRPr>
              </a:p>
              <a:p>
                <a:endParaRPr lang="en-US" altLang="ja-JP" sz="2800">
                  <a:solidFill>
                    <a:schemeClr val="tx1"/>
                  </a:solidFill>
                </a:endParaRPr>
              </a:p>
              <a:p>
                <a:endParaRPr kumimoji="1" lang="en-US" altLang="ja-JP" sz="2800">
                  <a:solidFill>
                    <a:schemeClr val="tx1"/>
                  </a:solidFill>
                </a:endParaRPr>
              </a:p>
              <a:p>
                <a:endParaRPr lang="en-US" altLang="ja-JP" sz="2800">
                  <a:solidFill>
                    <a:schemeClr val="tx1"/>
                  </a:solidFill>
                </a:endParaRPr>
              </a:p>
              <a:p>
                <a:endParaRPr kumimoji="1" lang="en-US" altLang="ja-JP" sz="2800">
                  <a:solidFill>
                    <a:schemeClr val="tx1"/>
                  </a:solidFill>
                </a:endParaRPr>
              </a:p>
            </p:txBody>
          </p:sp>
        </mc:Choice>
        <mc:Fallback xmlns="">
          <p:sp>
            <p:nvSpPr>
              <p:cNvPr id="3" name="コンテンツ プレースホルダー 2">
                <a:extLst>
                  <a:ext uri="{FF2B5EF4-FFF2-40B4-BE49-F238E27FC236}">
                    <a16:creationId xmlns:a16="http://schemas.microsoft.com/office/drawing/2014/main" id="{BCAF0988-9C10-F259-8D32-DFB550FB5F13}"/>
                  </a:ext>
                </a:extLst>
              </p:cNvPr>
              <p:cNvSpPr>
                <a:spLocks noGrp="1" noRot="1" noChangeAspect="1" noMove="1" noResize="1" noEditPoints="1" noAdjustHandles="1" noChangeArrowheads="1" noChangeShapeType="1" noTextEdit="1"/>
              </p:cNvSpPr>
              <p:nvPr>
                <p:ph idx="1"/>
              </p:nvPr>
            </p:nvSpPr>
            <p:spPr>
              <a:xfrm>
                <a:off x="899592" y="1187624"/>
                <a:ext cx="8147248" cy="4977680"/>
              </a:xfrm>
              <a:blipFill>
                <a:blip r:embed="rId2"/>
                <a:stretch>
                  <a:fillRect l="-1198" t="-1348" r="-449" b="-858"/>
                </a:stretch>
              </a:blipFill>
            </p:spPr>
            <p:txBody>
              <a:bodyPr/>
              <a:lstStyle/>
              <a:p>
                <a:r>
                  <a:rPr lang="en-US">
                    <a:noFill/>
                  </a:rPr>
                  <a:t> </a:t>
                </a:r>
              </a:p>
            </p:txBody>
          </p:sp>
        </mc:Fallback>
      </mc:AlternateContent>
      <p:sp>
        <p:nvSpPr>
          <p:cNvPr id="4" name="フッター プレースホルダー 3">
            <a:extLst>
              <a:ext uri="{FF2B5EF4-FFF2-40B4-BE49-F238E27FC236}">
                <a16:creationId xmlns:a16="http://schemas.microsoft.com/office/drawing/2014/main" id="{7DCC7D79-94DF-42F1-677F-247B2B0E397E}"/>
              </a:ext>
            </a:extLst>
          </p:cNvPr>
          <p:cNvSpPr>
            <a:spLocks noGrp="1"/>
          </p:cNvSpPr>
          <p:nvPr>
            <p:ph type="ftr" sz="quarter" idx="11"/>
          </p:nvPr>
        </p:nvSpPr>
        <p:spPr/>
        <p:txBody>
          <a:bodyPr/>
          <a:lstStyle/>
          <a:p>
            <a:pPr marL="0" lvl="0" indent="0" algn="ctr" rtl="0">
              <a:spcBef>
                <a:spcPts val="0"/>
              </a:spcBef>
              <a:spcAft>
                <a:spcPts val="0"/>
              </a:spcAft>
              <a:buNone/>
            </a:pPr>
            <a:r>
              <a:rPr lang="zh-TW" altLang="en-US"/>
              <a:t>卒業研究</a:t>
            </a:r>
            <a:r>
              <a:rPr lang="en-US" altLang="zh-TW"/>
              <a:t>1</a:t>
            </a:r>
            <a:r>
              <a:rPr lang="zh-TW" altLang="en-US"/>
              <a:t>中間発表</a:t>
            </a:r>
            <a:r>
              <a:rPr lang="en-US" altLang="zh-TW"/>
              <a:t>AF21014</a:t>
            </a:r>
            <a:r>
              <a:rPr lang="zh-TW" altLang="en-US"/>
              <a:t>菊地悠李</a:t>
            </a:r>
          </a:p>
        </p:txBody>
      </p:sp>
      <p:sp>
        <p:nvSpPr>
          <p:cNvPr id="5" name="スライド番号プレースホルダー 4">
            <a:extLst>
              <a:ext uri="{FF2B5EF4-FFF2-40B4-BE49-F238E27FC236}">
                <a16:creationId xmlns:a16="http://schemas.microsoft.com/office/drawing/2014/main" id="{0D8B52FC-FA71-955D-46C0-E0AF4CEA66F8}"/>
              </a:ext>
            </a:extLst>
          </p:cNvPr>
          <p:cNvSpPr>
            <a:spLocks noGrp="1"/>
          </p:cNvSpPr>
          <p:nvPr>
            <p:ph type="sldNum" sz="quarter" idx="12"/>
          </p:nvPr>
        </p:nvSpPr>
        <p:spPr/>
        <p:txBody>
          <a:bodyPr/>
          <a:lstStyle/>
          <a:p>
            <a:fld id="{8B45D110-FD8E-48BD-8825-CDFBF9D22CA3}" type="slidenum">
              <a:rPr kumimoji="1" lang="ja-JP" altLang="en-US" smtClean="0"/>
              <a:pPr/>
              <a:t>43</a:t>
            </a:fld>
            <a:endParaRPr kumimoji="1" lang="ja-JP" altLang="en-US"/>
          </a:p>
        </p:txBody>
      </p:sp>
      <mc:AlternateContent xmlns:mc="http://schemas.openxmlformats.org/markup-compatibility/2006" xmlns:a14="http://schemas.microsoft.com/office/drawing/2010/main">
        <mc:Choice Requires="a14">
          <p:sp>
            <p:nvSpPr>
              <p:cNvPr id="7" name="タイトル 1">
                <a:extLst>
                  <a:ext uri="{FF2B5EF4-FFF2-40B4-BE49-F238E27FC236}">
                    <a16:creationId xmlns:a16="http://schemas.microsoft.com/office/drawing/2014/main" id="{69AD0A50-63D0-8686-6E12-29D8EA856D15}"/>
                  </a:ext>
                </a:extLst>
              </p:cNvPr>
              <p:cNvSpPr txBox="1">
                <a:spLocks/>
              </p:cNvSpPr>
              <p:nvPr/>
            </p:nvSpPr>
            <p:spPr>
              <a:xfrm>
                <a:off x="1259632" y="188640"/>
                <a:ext cx="8028384"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1" sz="3600" b="1" kern="1200">
                    <a:solidFill>
                      <a:schemeClr val="tx1">
                        <a:lumMod val="85000"/>
                        <a:lumOff val="15000"/>
                      </a:schemeClr>
                    </a:solidFill>
                    <a:latin typeface="+mj-lt"/>
                    <a:ea typeface="+mj-ea"/>
                    <a:cs typeface="+mj-cs"/>
                  </a:defRPr>
                </a:lvl1pPr>
              </a:lstStyle>
              <a:p>
                <a14:m>
                  <m:oMath xmlns:m="http://schemas.openxmlformats.org/officeDocument/2006/math">
                    <m:sSub>
                      <m:sSubPr>
                        <m:ctrlPr>
                          <a:rPr lang="en-US" altLang="ja-JP" sz="3600" i="1" smtClean="0">
                            <a:solidFill>
                              <a:schemeClr val="tx1"/>
                            </a:solidFill>
                            <a:latin typeface="Cambria Math" panose="02040503050406030204" pitchFamily="18" charset="0"/>
                          </a:rPr>
                        </m:ctrlPr>
                      </m:sSubPr>
                      <m:e>
                        <m:r>
                          <a:rPr lang="ja-JP" altLang="en-US" sz="3600" b="1" i="1">
                            <a:solidFill>
                              <a:schemeClr val="tx1"/>
                            </a:solidFill>
                            <a:latin typeface="Cambria Math" panose="02040503050406030204" pitchFamily="18" charset="0"/>
                          </a:rPr>
                          <m:t>𝜶</m:t>
                        </m:r>
                      </m:e>
                      <m:sub>
                        <m:r>
                          <a:rPr lang="en-US" altLang="ja-JP" sz="3600" b="1" i="1">
                            <a:solidFill>
                              <a:schemeClr val="tx1"/>
                            </a:solidFill>
                            <a:latin typeface="Cambria Math" panose="02040503050406030204" pitchFamily="18" charset="0"/>
                          </a:rPr>
                          <m:t>𝐏</m:t>
                        </m:r>
                      </m:sub>
                    </m:sSub>
                    <m:r>
                      <a:rPr lang="en-US" altLang="ja-JP" sz="3600" b="1" i="1">
                        <a:solidFill>
                          <a:schemeClr val="tx1"/>
                        </a:solidFill>
                        <a:latin typeface="Cambria Math" panose="02040503050406030204" pitchFamily="18" charset="0"/>
                      </a:rPr>
                      <m:t>,</m:t>
                    </m:r>
                    <m:sSub>
                      <m:sSubPr>
                        <m:ctrlPr>
                          <a:rPr lang="en-US" altLang="ja-JP" sz="3600" i="1">
                            <a:solidFill>
                              <a:schemeClr val="tx1"/>
                            </a:solidFill>
                            <a:latin typeface="Cambria Math" panose="02040503050406030204" pitchFamily="18" charset="0"/>
                          </a:rPr>
                        </m:ctrlPr>
                      </m:sSubPr>
                      <m:e>
                        <m:r>
                          <a:rPr lang="ja-JP" altLang="en-US" sz="3600" b="1" i="1">
                            <a:solidFill>
                              <a:schemeClr val="tx1"/>
                            </a:solidFill>
                            <a:latin typeface="Cambria Math" panose="02040503050406030204" pitchFamily="18" charset="0"/>
                          </a:rPr>
                          <m:t>𝜷</m:t>
                        </m:r>
                      </m:e>
                      <m:sub>
                        <m:r>
                          <a:rPr lang="en-US" altLang="ja-JP" sz="3600" b="1" i="1">
                            <a:solidFill>
                              <a:schemeClr val="tx1"/>
                            </a:solidFill>
                            <a:latin typeface="Cambria Math" panose="02040503050406030204" pitchFamily="18" charset="0"/>
                          </a:rPr>
                          <m:t>𝐏</m:t>
                        </m:r>
                      </m:sub>
                    </m:sSub>
                  </m:oMath>
                </a14:m>
                <a:r>
                  <a:rPr lang="ja-JP" altLang="en-US"/>
                  <a:t>について</a:t>
                </a:r>
              </a:p>
            </p:txBody>
          </p:sp>
        </mc:Choice>
        <mc:Fallback xmlns="">
          <p:sp>
            <p:nvSpPr>
              <p:cNvPr id="7" name="タイトル 1">
                <a:extLst>
                  <a:ext uri="{FF2B5EF4-FFF2-40B4-BE49-F238E27FC236}">
                    <a16:creationId xmlns:a16="http://schemas.microsoft.com/office/drawing/2014/main" id="{69AD0A50-63D0-8686-6E12-29D8EA856D15}"/>
                  </a:ext>
                </a:extLst>
              </p:cNvPr>
              <p:cNvSpPr txBox="1">
                <a:spLocks noRot="1" noChangeAspect="1" noMove="1" noResize="1" noEditPoints="1" noAdjustHandles="1" noChangeArrowheads="1" noChangeShapeType="1" noTextEdit="1"/>
              </p:cNvSpPr>
              <p:nvPr/>
            </p:nvSpPr>
            <p:spPr>
              <a:xfrm>
                <a:off x="1259632" y="188640"/>
                <a:ext cx="8028384" cy="1143000"/>
              </a:xfrm>
              <a:prstGeom prst="rect">
                <a:avLst/>
              </a:prstGeom>
              <a:blipFill>
                <a:blip r:embed="rId3"/>
                <a:stretch>
                  <a:fillRect/>
                </a:stretch>
              </a:blipFill>
            </p:spPr>
            <p:txBody>
              <a:bodyPr/>
              <a:lstStyle/>
              <a:p>
                <a:r>
                  <a:rPr lang="en-US">
                    <a:noFill/>
                  </a:rPr>
                  <a:t> </a:t>
                </a:r>
              </a:p>
            </p:txBody>
          </p:sp>
        </mc:Fallback>
      </mc:AlternateContent>
      <p:sp>
        <p:nvSpPr>
          <p:cNvPr id="10" name="下矢印 7">
            <a:extLst>
              <a:ext uri="{FF2B5EF4-FFF2-40B4-BE49-F238E27FC236}">
                <a16:creationId xmlns:a16="http://schemas.microsoft.com/office/drawing/2014/main" id="{0DB62D7F-A7B1-CC33-E311-3522477CEDAD}"/>
              </a:ext>
            </a:extLst>
          </p:cNvPr>
          <p:cNvSpPr/>
          <p:nvPr/>
        </p:nvSpPr>
        <p:spPr>
          <a:xfrm>
            <a:off x="4283968" y="4437112"/>
            <a:ext cx="576064" cy="648072"/>
          </a:xfrm>
          <a:prstGeom prst="downArrow">
            <a:avLst/>
          </a:prstGeom>
          <a:solidFill>
            <a:schemeClr val="accent1">
              <a:alpha val="50000"/>
            </a:schemeClr>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37BF0464-A582-D14C-865B-16B8E7BCF46A}"/>
              </a:ext>
            </a:extLst>
          </p:cNvPr>
          <p:cNvSpPr txBox="1"/>
          <p:nvPr/>
        </p:nvSpPr>
        <p:spPr>
          <a:xfrm>
            <a:off x="6753386" y="2788453"/>
            <a:ext cx="2353748" cy="738664"/>
          </a:xfrm>
          <a:prstGeom prst="rect">
            <a:avLst/>
          </a:prstGeom>
          <a:noFill/>
        </p:spPr>
        <p:txBody>
          <a:bodyPr vert="horz" wrap="square" rtlCol="0">
            <a:spAutoFit/>
          </a:bodyPr>
          <a:lstStyle/>
          <a:p>
            <a:r>
              <a:rPr lang="en-US" altLang="ja-JP" sz="1400">
                <a:solidFill>
                  <a:schemeClr val="tx1">
                    <a:lumMod val="60000"/>
                    <a:lumOff val="40000"/>
                  </a:schemeClr>
                </a:solidFill>
              </a:rPr>
              <a:t>[</a:t>
            </a:r>
            <a:r>
              <a:rPr lang="en-US" altLang="ja-JP" sz="1400" err="1">
                <a:solidFill>
                  <a:schemeClr val="tx1">
                    <a:lumMod val="60000"/>
                    <a:lumOff val="40000"/>
                  </a:schemeClr>
                </a:solidFill>
              </a:rPr>
              <a:t>W.Zhang</a:t>
            </a:r>
            <a:r>
              <a:rPr lang="en-US" altLang="ja-JP" sz="1400">
                <a:solidFill>
                  <a:schemeClr val="tx1">
                    <a:lumMod val="60000"/>
                    <a:lumOff val="40000"/>
                  </a:schemeClr>
                </a:solidFill>
              </a:rPr>
              <a:t>+, </a:t>
            </a:r>
            <a:r>
              <a:rPr lang="en-US" altLang="ja-JP" sz="1400" b="0" i="1">
                <a:solidFill>
                  <a:schemeClr val="tx1">
                    <a:lumMod val="60000"/>
                    <a:lumOff val="40000"/>
                  </a:schemeClr>
                </a:solidFill>
                <a:effectLst/>
                <a:latin typeface="Segoe UI" panose="020B0502040204020203" pitchFamily="34" charset="0"/>
                <a:cs typeface="Segoe UI" panose="020B0502040204020203" pitchFamily="34" charset="0"/>
              </a:rPr>
              <a:t>IEEE Trans. </a:t>
            </a:r>
            <a:r>
              <a:rPr lang="en-US" altLang="ja-JP" sz="1400" b="0" i="1" err="1">
                <a:solidFill>
                  <a:schemeClr val="tx1">
                    <a:lumMod val="60000"/>
                    <a:lumOff val="40000"/>
                  </a:schemeClr>
                </a:solidFill>
                <a:effectLst/>
                <a:latin typeface="Segoe UI" panose="020B0502040204020203" pitchFamily="34" charset="0"/>
                <a:cs typeface="Segoe UI" panose="020B0502040204020203" pitchFamily="34" charset="0"/>
              </a:rPr>
              <a:t>Consum</a:t>
            </a:r>
            <a:r>
              <a:rPr lang="en-US" altLang="ja-JP" sz="1400" b="0" i="1">
                <a:solidFill>
                  <a:schemeClr val="tx1">
                    <a:lumMod val="60000"/>
                    <a:lumOff val="40000"/>
                  </a:schemeClr>
                </a:solidFill>
                <a:effectLst/>
                <a:latin typeface="Segoe UI" panose="020B0502040204020203" pitchFamily="34" charset="0"/>
                <a:cs typeface="Segoe UI" panose="020B0502040204020203" pitchFamily="34" charset="0"/>
              </a:rPr>
              <a:t>. </a:t>
            </a:r>
            <a:r>
              <a:rPr lang="en-US" altLang="ja-JP" sz="1400" i="1">
                <a:solidFill>
                  <a:schemeClr val="tx1">
                    <a:lumMod val="60000"/>
                    <a:lumOff val="40000"/>
                  </a:schemeClr>
                </a:solidFill>
                <a:latin typeface="Segoe UI" panose="020B0502040204020203" pitchFamily="34" charset="0"/>
                <a:cs typeface="Segoe UI" panose="020B0502040204020203" pitchFamily="34" charset="0"/>
              </a:rPr>
              <a:t>Multimedia</a:t>
            </a:r>
            <a:r>
              <a:rPr lang="en-US" altLang="ja-JP" sz="1400" b="0" i="1">
                <a:solidFill>
                  <a:schemeClr val="tx1">
                    <a:lumMod val="60000"/>
                    <a:lumOff val="40000"/>
                  </a:schemeClr>
                </a:solidFill>
                <a:effectLst/>
                <a:latin typeface="Segoe UI" panose="020B0502040204020203" pitchFamily="34" charset="0"/>
                <a:cs typeface="Segoe UI" panose="020B0502040204020203" pitchFamily="34" charset="0"/>
              </a:rPr>
              <a:t>. </a:t>
            </a:r>
            <a:r>
              <a:rPr lang="en-US" altLang="ja-JP" sz="1400">
                <a:solidFill>
                  <a:schemeClr val="tx1">
                    <a:lumMod val="60000"/>
                    <a:lumOff val="40000"/>
                  </a:schemeClr>
                </a:solidFill>
                <a:latin typeface="Segoe UI" panose="020B0502040204020203" pitchFamily="34" charset="0"/>
                <a:cs typeface="Segoe UI" panose="020B0502040204020203" pitchFamily="34" charset="0"/>
              </a:rPr>
              <a:t>,  </a:t>
            </a:r>
            <a:r>
              <a:rPr lang="en-US" altLang="ja-JP" sz="1400">
                <a:solidFill>
                  <a:schemeClr val="tx1">
                    <a:lumMod val="60000"/>
                    <a:lumOff val="40000"/>
                  </a:schemeClr>
                </a:solidFill>
              </a:rPr>
              <a:t>2014]</a:t>
            </a:r>
            <a:endParaRPr lang="en-US" altLang="ja-JP" sz="1600">
              <a:solidFill>
                <a:schemeClr val="tx1">
                  <a:lumMod val="60000"/>
                  <a:lumOff val="40000"/>
                </a:schemeClr>
              </a:solidFill>
            </a:endParaRPr>
          </a:p>
        </p:txBody>
      </p:sp>
      <p:sp>
        <p:nvSpPr>
          <p:cNvPr id="12" name="テキスト ボックス 11">
            <a:extLst>
              <a:ext uri="{FF2B5EF4-FFF2-40B4-BE49-F238E27FC236}">
                <a16:creationId xmlns:a16="http://schemas.microsoft.com/office/drawing/2014/main" id="{958B0919-7001-0C61-3E61-FF999A64A75A}"/>
              </a:ext>
            </a:extLst>
          </p:cNvPr>
          <p:cNvSpPr txBox="1"/>
          <p:nvPr/>
        </p:nvSpPr>
        <p:spPr>
          <a:xfrm>
            <a:off x="6287108" y="3574401"/>
            <a:ext cx="2880320" cy="315727"/>
          </a:xfrm>
          <a:prstGeom prst="rect">
            <a:avLst/>
          </a:prstGeom>
          <a:noFill/>
        </p:spPr>
        <p:txBody>
          <a:bodyPr vert="horz" wrap="square" rtlCol="0">
            <a:spAutoFit/>
          </a:bodyPr>
          <a:lstStyle/>
          <a:p>
            <a:pPr lvl="1">
              <a:lnSpc>
                <a:spcPts val="1900"/>
              </a:lnSpc>
            </a:pPr>
            <a:r>
              <a:rPr lang="en-US" altLang="ja-JP" sz="1400">
                <a:solidFill>
                  <a:schemeClr val="tx1">
                    <a:lumMod val="60000"/>
                    <a:lumOff val="40000"/>
                  </a:schemeClr>
                </a:solidFill>
              </a:rPr>
              <a:t>[H. Yuan+, </a:t>
            </a:r>
            <a:r>
              <a:rPr lang="en-US" altLang="ja-JP" sz="1400" i="1">
                <a:solidFill>
                  <a:schemeClr val="tx1">
                    <a:lumMod val="60000"/>
                    <a:lumOff val="40000"/>
                  </a:schemeClr>
                </a:solidFill>
              </a:rPr>
              <a:t>IEEE</a:t>
            </a:r>
            <a:r>
              <a:rPr lang="ja-JP" altLang="en-US" sz="1400" i="1">
                <a:solidFill>
                  <a:schemeClr val="tx1">
                    <a:lumMod val="60000"/>
                    <a:lumOff val="40000"/>
                  </a:schemeClr>
                </a:solidFill>
              </a:rPr>
              <a:t> </a:t>
            </a:r>
            <a:r>
              <a:rPr lang="en-US" altLang="ja-JP" sz="1400" i="1">
                <a:solidFill>
                  <a:schemeClr val="tx1">
                    <a:lumMod val="60000"/>
                    <a:lumOff val="40000"/>
                  </a:schemeClr>
                </a:solidFill>
              </a:rPr>
              <a:t>Conf</a:t>
            </a:r>
            <a:r>
              <a:rPr lang="en-US" altLang="ja-JP" sz="1400">
                <a:solidFill>
                  <a:schemeClr val="tx1">
                    <a:lumMod val="60000"/>
                    <a:lumOff val="40000"/>
                  </a:schemeClr>
                </a:solidFill>
              </a:rPr>
              <a:t>, 2018]</a:t>
            </a:r>
          </a:p>
        </p:txBody>
      </p:sp>
      <p:sp>
        <p:nvSpPr>
          <p:cNvPr id="13" name="テキスト ボックス 12">
            <a:extLst>
              <a:ext uri="{FF2B5EF4-FFF2-40B4-BE49-F238E27FC236}">
                <a16:creationId xmlns:a16="http://schemas.microsoft.com/office/drawing/2014/main" id="{EADFD832-3AD7-30CC-97FE-B905721DE1CB}"/>
              </a:ext>
            </a:extLst>
          </p:cNvPr>
          <p:cNvSpPr txBox="1"/>
          <p:nvPr/>
        </p:nvSpPr>
        <p:spPr>
          <a:xfrm>
            <a:off x="6754756" y="3858829"/>
            <a:ext cx="2497764" cy="584775"/>
          </a:xfrm>
          <a:prstGeom prst="rect">
            <a:avLst/>
          </a:prstGeom>
          <a:noFill/>
        </p:spPr>
        <p:txBody>
          <a:bodyPr wrap="square" rtlCol="0">
            <a:spAutoFit/>
          </a:bodyPr>
          <a:lstStyle/>
          <a:p>
            <a:r>
              <a:rPr lang="en-US" altLang="ja-JP" sz="1600">
                <a:solidFill>
                  <a:schemeClr val="tx1">
                    <a:lumMod val="60000"/>
                    <a:lumOff val="40000"/>
                  </a:schemeClr>
                </a:solidFill>
              </a:rPr>
              <a:t>[</a:t>
            </a:r>
            <a:r>
              <a:rPr lang="en-US" altLang="ja-JP" sz="1400" b="0" i="0" u="none" strike="noStrike" baseline="0">
                <a:solidFill>
                  <a:schemeClr val="tx1">
                    <a:lumMod val="60000"/>
                    <a:lumOff val="40000"/>
                  </a:schemeClr>
                </a:solidFill>
                <a:latin typeface="TeXGyreTermesX-Regular"/>
              </a:rPr>
              <a:t>R. Sakamoto </a:t>
            </a:r>
            <a:r>
              <a:rPr lang="en-US" altLang="ja-JP" sz="1600">
                <a:solidFill>
                  <a:schemeClr val="tx1">
                    <a:lumMod val="60000"/>
                    <a:lumOff val="40000"/>
                  </a:schemeClr>
                </a:solidFill>
              </a:rPr>
              <a:t>+,</a:t>
            </a:r>
            <a:r>
              <a:rPr lang="en-US" altLang="ja-JP" sz="1400" b="0" i="1" u="none" strike="noStrike" baseline="0">
                <a:solidFill>
                  <a:schemeClr val="tx1">
                    <a:lumMod val="60000"/>
                    <a:lumOff val="40000"/>
                  </a:schemeClr>
                </a:solidFill>
                <a:latin typeface="TeXGyreTermesX-Italic"/>
              </a:rPr>
              <a:t> IEICE Trans. </a:t>
            </a:r>
            <a:r>
              <a:rPr lang="en-US" altLang="ja-JP" sz="1400" b="0" i="1" u="none" strike="noStrike" baseline="0" err="1">
                <a:solidFill>
                  <a:schemeClr val="tx1">
                    <a:lumMod val="60000"/>
                    <a:lumOff val="40000"/>
                  </a:schemeClr>
                </a:solidFill>
                <a:latin typeface="TeXGyreTermesX-Italic"/>
              </a:rPr>
              <a:t>Commun</a:t>
            </a:r>
            <a:r>
              <a:rPr lang="en-US" altLang="ja-JP" sz="1400" b="0" i="1" u="none" strike="noStrike" baseline="0">
                <a:solidFill>
                  <a:schemeClr val="tx1">
                    <a:lumMod val="60000"/>
                    <a:lumOff val="40000"/>
                  </a:schemeClr>
                </a:solidFill>
                <a:latin typeface="TeXGyreTermesX-Italic"/>
              </a:rPr>
              <a:t>. ,</a:t>
            </a:r>
            <a:r>
              <a:rPr lang="en-US" altLang="ja-JP" sz="1400">
                <a:solidFill>
                  <a:schemeClr val="tx1">
                    <a:lumMod val="60000"/>
                    <a:lumOff val="40000"/>
                  </a:schemeClr>
                </a:solidFill>
              </a:rPr>
              <a:t>2020</a:t>
            </a:r>
            <a:r>
              <a:rPr lang="en-US" altLang="ja-JP" sz="1600">
                <a:solidFill>
                  <a:schemeClr val="tx1">
                    <a:lumMod val="60000"/>
                    <a:lumOff val="40000"/>
                  </a:schemeClr>
                </a:solidFill>
              </a:rPr>
              <a:t>]</a:t>
            </a:r>
          </a:p>
        </p:txBody>
      </p:sp>
      <p:sp>
        <p:nvSpPr>
          <p:cNvPr id="14" name="テキスト ボックス 13">
            <a:extLst>
              <a:ext uri="{FF2B5EF4-FFF2-40B4-BE49-F238E27FC236}">
                <a16:creationId xmlns:a16="http://schemas.microsoft.com/office/drawing/2014/main" id="{B3F5D88D-E03E-84A1-2CD3-5E857DC6EE46}"/>
              </a:ext>
            </a:extLst>
          </p:cNvPr>
          <p:cNvSpPr txBox="1"/>
          <p:nvPr/>
        </p:nvSpPr>
        <p:spPr>
          <a:xfrm>
            <a:off x="2548880" y="4543776"/>
            <a:ext cx="1800200" cy="400110"/>
          </a:xfrm>
          <a:prstGeom prst="rect">
            <a:avLst/>
          </a:prstGeom>
          <a:noFill/>
        </p:spPr>
        <p:txBody>
          <a:bodyPr wrap="square" rtlCol="0">
            <a:spAutoFit/>
          </a:bodyPr>
          <a:lstStyle/>
          <a:p>
            <a:r>
              <a:rPr lang="ja-JP" altLang="en-US" sz="2000">
                <a:solidFill>
                  <a:srgbClr val="4D4D4D"/>
                </a:solidFill>
              </a:rPr>
              <a:t>今後について</a:t>
            </a:r>
            <a:endParaRPr kumimoji="1" lang="ja-JP" altLang="en-US" sz="2000">
              <a:solidFill>
                <a:srgbClr val="4D4D4D"/>
              </a:solidFill>
            </a:endParaRPr>
          </a:p>
        </p:txBody>
      </p:sp>
      <p:sp>
        <p:nvSpPr>
          <p:cNvPr id="2" name="下矢印 7">
            <a:extLst>
              <a:ext uri="{FF2B5EF4-FFF2-40B4-BE49-F238E27FC236}">
                <a16:creationId xmlns:a16="http://schemas.microsoft.com/office/drawing/2014/main" id="{CD0650EE-8B91-1BC8-8043-22F6C1548F46}"/>
              </a:ext>
            </a:extLst>
          </p:cNvPr>
          <p:cNvSpPr/>
          <p:nvPr/>
        </p:nvSpPr>
        <p:spPr>
          <a:xfrm rot="16200000">
            <a:off x="1412042" y="5481228"/>
            <a:ext cx="576064" cy="648072"/>
          </a:xfrm>
          <a:prstGeom prst="downArrow">
            <a:avLst/>
          </a:prstGeom>
          <a:solidFill>
            <a:schemeClr val="accent1">
              <a:alpha val="50000"/>
            </a:schemeClr>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dirty="0"/>
              <a:t>　</a:t>
            </a:r>
          </a:p>
        </p:txBody>
      </p:sp>
    </p:spTree>
    <p:extLst>
      <p:ext uri="{BB962C8B-B14F-4D97-AF65-F5344CB8AC3E}">
        <p14:creationId xmlns:p14="http://schemas.microsoft.com/office/powerpoint/2010/main" val="118990298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四角形: 角を丸くする 16">
            <a:extLst>
              <a:ext uri="{FF2B5EF4-FFF2-40B4-BE49-F238E27FC236}">
                <a16:creationId xmlns:a16="http://schemas.microsoft.com/office/drawing/2014/main" id="{40CF0B54-45B3-E363-8A7E-28800B5360A3}"/>
              </a:ext>
            </a:extLst>
          </p:cNvPr>
          <p:cNvSpPr/>
          <p:nvPr/>
        </p:nvSpPr>
        <p:spPr>
          <a:xfrm>
            <a:off x="107504" y="2668264"/>
            <a:ext cx="8939016" cy="1968041"/>
          </a:xfrm>
          <a:prstGeom prst="roundRect">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 name="タイトル 1">
            <a:extLst>
              <a:ext uri="{FF2B5EF4-FFF2-40B4-BE49-F238E27FC236}">
                <a16:creationId xmlns:a16="http://schemas.microsoft.com/office/drawing/2014/main" id="{240DA6B7-17E1-10BA-DEDA-719AAF0E51BE}"/>
              </a:ext>
            </a:extLst>
          </p:cNvPr>
          <p:cNvSpPr>
            <a:spLocks noGrp="1"/>
          </p:cNvSpPr>
          <p:nvPr>
            <p:ph type="title"/>
          </p:nvPr>
        </p:nvSpPr>
        <p:spPr/>
        <p:txBody>
          <a:bodyPr/>
          <a:lstStyle/>
          <a:p>
            <a:r>
              <a:rPr kumimoji="1" lang="en-US" altLang="ja-JP" err="1"/>
              <a:t>QoE</a:t>
            </a:r>
            <a:r>
              <a:rPr kumimoji="1" lang="ja-JP" altLang="en-US"/>
              <a:t>評価式</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E8F05D9-C273-FC19-D92A-6DCD5FE6AE98}"/>
                  </a:ext>
                </a:extLst>
              </p:cNvPr>
              <p:cNvSpPr>
                <a:spLocks noGrp="1"/>
              </p:cNvSpPr>
              <p:nvPr>
                <p:ph idx="1"/>
              </p:nvPr>
            </p:nvSpPr>
            <p:spPr>
              <a:xfrm>
                <a:off x="251520" y="2708919"/>
                <a:ext cx="8795320" cy="1892327"/>
              </a:xfrm>
            </p:spPr>
            <p:txBody>
              <a:bodyPr>
                <a:normAutofit fontScale="92500" lnSpcReduction="10000"/>
              </a:bodyPr>
              <a:lstStyle/>
              <a:p>
                <a:pPr marL="0" indent="0">
                  <a:buNone/>
                </a:pPr>
                <a:r>
                  <a:rPr kumimoji="1" lang="ja-JP" altLang="en-US" sz="2600"/>
                  <a:t>①決定したレートによる動画の画質に対するユーザの満足度</a:t>
                </a:r>
                <a:endParaRPr kumimoji="1" lang="en-US" altLang="ja-JP" sz="2600"/>
              </a:p>
              <a:p>
                <a:pPr marL="0" indent="0">
                  <a:buNone/>
                </a:pPr>
                <a:r>
                  <a:rPr kumimoji="1" lang="en-US" altLang="ja-JP" sz="2400"/>
                  <a:t>	</a:t>
                </a:r>
                <a:r>
                  <a:rPr lang="en-US" altLang="ja-JP" sz="2400">
                    <a:solidFill>
                      <a:srgbClr val="4D4D4D"/>
                    </a:solidFill>
                  </a:rPr>
                  <a:t> </a:t>
                </a:r>
                <a14:m>
                  <m:oMath xmlns:m="http://schemas.openxmlformats.org/officeDocument/2006/math">
                    <m:r>
                      <a:rPr lang="en-US" altLang="ja-JP" sz="2400" i="1" smtClean="0">
                        <a:solidFill>
                          <a:srgbClr val="4D4D4D"/>
                        </a:solidFill>
                        <a:latin typeface="Cambria Math" panose="02040503050406030204" pitchFamily="18" charset="0"/>
                      </a:rPr>
                      <m:t>𝑞</m:t>
                    </m:r>
                    <m:d>
                      <m:dPr>
                        <m:ctrlPr>
                          <a:rPr lang="en-US" altLang="ja-JP" sz="2400" i="1">
                            <a:solidFill>
                              <a:srgbClr val="4D4D4D"/>
                            </a:solidFill>
                            <a:latin typeface="Cambria Math" panose="02040503050406030204" pitchFamily="18" charset="0"/>
                          </a:rPr>
                        </m:ctrlPr>
                      </m:dPr>
                      <m:e>
                        <m:sSubSup>
                          <m:sSubSupPr>
                            <m:ctrlPr>
                              <a:rPr lang="en-US" altLang="ja-JP" sz="2400" i="1">
                                <a:solidFill>
                                  <a:srgbClr val="4D4D4D"/>
                                </a:solidFill>
                                <a:latin typeface="Cambria Math" panose="02040503050406030204" pitchFamily="18" charset="0"/>
                              </a:rPr>
                            </m:ctrlPr>
                          </m:sSubSupPr>
                          <m:e>
                            <m:r>
                              <a:rPr lang="en-US" altLang="ja-JP" sz="2400" i="1">
                                <a:solidFill>
                                  <a:srgbClr val="4D4D4D"/>
                                </a:solidFill>
                                <a:latin typeface="Cambria Math" panose="02040503050406030204" pitchFamily="18" charset="0"/>
                              </a:rPr>
                              <m:t>𝑟</m:t>
                            </m:r>
                          </m:e>
                          <m:sub>
                            <m:r>
                              <a:rPr lang="en-US" altLang="ja-JP" sz="2400" i="1">
                                <a:solidFill>
                                  <a:srgbClr val="4D4D4D"/>
                                </a:solidFill>
                                <a:latin typeface="Cambria Math" panose="02040503050406030204" pitchFamily="18" charset="0"/>
                              </a:rPr>
                              <m:t>𝑖</m:t>
                            </m:r>
                            <m:r>
                              <a:rPr lang="en-US" altLang="ja-JP" sz="2400" i="1">
                                <a:solidFill>
                                  <a:srgbClr val="4D4D4D"/>
                                </a:solidFill>
                                <a:latin typeface="Cambria Math" panose="02040503050406030204" pitchFamily="18" charset="0"/>
                              </a:rPr>
                              <m:t>,  </m:t>
                            </m:r>
                            <m:r>
                              <a:rPr lang="en-US" altLang="ja-JP" sz="2400" i="1">
                                <a:solidFill>
                                  <a:srgbClr val="4D4D4D"/>
                                </a:solidFill>
                                <a:latin typeface="Cambria Math" panose="02040503050406030204" pitchFamily="18" charset="0"/>
                              </a:rPr>
                              <m:t>𝑘</m:t>
                            </m:r>
                          </m:sub>
                          <m:sup>
                            <m:r>
                              <a:rPr lang="en-US" altLang="ja-JP" sz="2400" i="1">
                                <a:solidFill>
                                  <a:srgbClr val="4D4D4D"/>
                                </a:solidFill>
                                <a:latin typeface="Cambria Math" panose="02040503050406030204" pitchFamily="18" charset="0"/>
                              </a:rPr>
                              <m:t>∗</m:t>
                            </m:r>
                          </m:sup>
                        </m:sSubSup>
                      </m:e>
                    </m:d>
                    <m:r>
                      <a:rPr lang="en-US" altLang="ja-JP" sz="2400" i="1">
                        <a:solidFill>
                          <a:srgbClr val="4D4D4D"/>
                        </a:solidFill>
                        <a:latin typeface="Cambria Math" panose="02040503050406030204" pitchFamily="18" charset="0"/>
                      </a:rPr>
                      <m:t>=</m:t>
                    </m:r>
                    <m:sSub>
                      <m:sSubPr>
                        <m:ctrlPr>
                          <a:rPr lang="en-US" altLang="ja-JP" sz="2400" i="1">
                            <a:solidFill>
                              <a:srgbClr val="FF0000"/>
                            </a:solidFill>
                            <a:latin typeface="Cambria Math" panose="02040503050406030204" pitchFamily="18" charset="0"/>
                          </a:rPr>
                        </m:ctrlPr>
                      </m:sSubPr>
                      <m:e>
                        <m:r>
                          <a:rPr lang="ja-JP" altLang="en-US" sz="2400" i="1">
                            <a:solidFill>
                              <a:srgbClr val="FF0000"/>
                            </a:solidFill>
                            <a:latin typeface="Cambria Math" panose="02040503050406030204" pitchFamily="18" charset="0"/>
                          </a:rPr>
                          <m:t>𝛼</m:t>
                        </m:r>
                      </m:e>
                      <m:sub>
                        <m:r>
                          <m:rPr>
                            <m:sty m:val="p"/>
                          </m:rPr>
                          <a:rPr lang="en-US" altLang="ja-JP" sz="2400">
                            <a:solidFill>
                              <a:srgbClr val="FF0000"/>
                            </a:solidFill>
                            <a:latin typeface="Cambria Math" panose="02040503050406030204" pitchFamily="18" charset="0"/>
                          </a:rPr>
                          <m:t>P</m:t>
                        </m:r>
                      </m:sub>
                    </m:sSub>
                    <m:r>
                      <m:rPr>
                        <m:sty m:val="p"/>
                      </m:rPr>
                      <a:rPr lang="en-US" altLang="ja-JP" sz="2400">
                        <a:latin typeface="Cambria Math" panose="02040503050406030204" pitchFamily="18" charset="0"/>
                      </a:rPr>
                      <m:t>log</m:t>
                    </m:r>
                    <m:d>
                      <m:dPr>
                        <m:ctrlPr>
                          <a:rPr lang="en-US" altLang="ja-JP" sz="2400" i="1">
                            <a:latin typeface="Cambria Math" panose="02040503050406030204" pitchFamily="18" charset="0"/>
                          </a:rPr>
                        </m:ctrlPr>
                      </m:dPr>
                      <m:e>
                        <m:sSubSup>
                          <m:sSubSupPr>
                            <m:ctrlPr>
                              <a:rPr lang="en-US" altLang="ja-JP" sz="2400" i="1">
                                <a:solidFill>
                                  <a:srgbClr val="4D4D4D"/>
                                </a:solidFill>
                                <a:latin typeface="Cambria Math" panose="02040503050406030204" pitchFamily="18" charset="0"/>
                              </a:rPr>
                            </m:ctrlPr>
                          </m:sSubSupPr>
                          <m:e>
                            <m:r>
                              <a:rPr lang="en-US" altLang="ja-JP" sz="2400" i="1">
                                <a:solidFill>
                                  <a:srgbClr val="4D4D4D"/>
                                </a:solidFill>
                                <a:latin typeface="Cambria Math" panose="02040503050406030204" pitchFamily="18" charset="0"/>
                              </a:rPr>
                              <m:t>𝑟</m:t>
                            </m:r>
                          </m:e>
                          <m:sub>
                            <m:r>
                              <a:rPr lang="en-US" altLang="ja-JP" sz="2400" i="1">
                                <a:solidFill>
                                  <a:srgbClr val="4D4D4D"/>
                                </a:solidFill>
                                <a:latin typeface="Cambria Math" panose="02040503050406030204" pitchFamily="18" charset="0"/>
                              </a:rPr>
                              <m:t>𝑖</m:t>
                            </m:r>
                            <m:r>
                              <a:rPr lang="en-US" altLang="ja-JP" sz="2400" i="1">
                                <a:solidFill>
                                  <a:srgbClr val="4D4D4D"/>
                                </a:solidFill>
                                <a:latin typeface="Cambria Math" panose="02040503050406030204" pitchFamily="18" charset="0"/>
                              </a:rPr>
                              <m:t>,  </m:t>
                            </m:r>
                            <m:r>
                              <a:rPr lang="en-US" altLang="ja-JP" sz="2400" i="1">
                                <a:solidFill>
                                  <a:srgbClr val="4D4D4D"/>
                                </a:solidFill>
                                <a:latin typeface="Cambria Math" panose="02040503050406030204" pitchFamily="18" charset="0"/>
                              </a:rPr>
                              <m:t>𝑘</m:t>
                            </m:r>
                          </m:sub>
                          <m:sup>
                            <m:r>
                              <a:rPr lang="en-US" altLang="ja-JP" sz="2400" i="1">
                                <a:solidFill>
                                  <a:srgbClr val="4D4D4D"/>
                                </a:solidFill>
                                <a:latin typeface="Cambria Math" panose="02040503050406030204" pitchFamily="18" charset="0"/>
                              </a:rPr>
                              <m:t>∗</m:t>
                            </m:r>
                          </m:sup>
                        </m:sSubSup>
                      </m:e>
                    </m:d>
                    <m:r>
                      <a:rPr lang="en-US" altLang="ja-JP" sz="2400" i="1">
                        <a:latin typeface="Cambria Math" panose="02040503050406030204" pitchFamily="18" charset="0"/>
                      </a:rPr>
                      <m:t>+</m:t>
                    </m:r>
                    <m:sSub>
                      <m:sSubPr>
                        <m:ctrlPr>
                          <a:rPr lang="en-US" altLang="ja-JP" sz="2400" i="1">
                            <a:solidFill>
                              <a:srgbClr val="FF0000"/>
                            </a:solidFill>
                            <a:latin typeface="Cambria Math" panose="02040503050406030204" pitchFamily="18" charset="0"/>
                          </a:rPr>
                        </m:ctrlPr>
                      </m:sSubPr>
                      <m:e>
                        <m:r>
                          <a:rPr lang="ja-JP" altLang="en-US" sz="2400" i="1">
                            <a:solidFill>
                              <a:srgbClr val="FF0000"/>
                            </a:solidFill>
                            <a:latin typeface="Cambria Math" panose="02040503050406030204" pitchFamily="18" charset="0"/>
                          </a:rPr>
                          <m:t>𝛽</m:t>
                        </m:r>
                      </m:e>
                      <m:sub>
                        <m:r>
                          <m:rPr>
                            <m:sty m:val="p"/>
                          </m:rPr>
                          <a:rPr lang="en-US" altLang="ja-JP" sz="2400">
                            <a:solidFill>
                              <a:srgbClr val="FF0000"/>
                            </a:solidFill>
                            <a:latin typeface="Cambria Math" panose="02040503050406030204" pitchFamily="18" charset="0"/>
                          </a:rPr>
                          <m:t>P</m:t>
                        </m:r>
                      </m:sub>
                    </m:sSub>
                  </m:oMath>
                </a14:m>
                <a:endParaRPr kumimoji="1" lang="en-US" altLang="ja-JP" sz="2400"/>
              </a:p>
              <a:p>
                <a:pPr marL="0" indent="0">
                  <a:buNone/>
                </a:pPr>
                <a:r>
                  <a:rPr lang="ja-JP" altLang="en-US" sz="2600"/>
                  <a:t>②動画の画質変動</a:t>
                </a:r>
                <a:endParaRPr lang="en-US" altLang="ja-JP" sz="2600"/>
              </a:p>
              <a:p>
                <a:pPr marL="0" indent="0">
                  <a:buNone/>
                </a:pPr>
                <a:r>
                  <a:rPr kumimoji="1" lang="ja-JP" altLang="en-US" sz="2600"/>
                  <a:t>③動画の再生停止時間</a:t>
                </a:r>
                <a:endParaRPr kumimoji="1" lang="ja-JP" altLang="en-US" sz="2800"/>
              </a:p>
            </p:txBody>
          </p:sp>
        </mc:Choice>
        <mc:Fallback xmlns="">
          <p:sp>
            <p:nvSpPr>
              <p:cNvPr id="3" name="コンテンツ プレースホルダー 2">
                <a:extLst>
                  <a:ext uri="{FF2B5EF4-FFF2-40B4-BE49-F238E27FC236}">
                    <a16:creationId xmlns:a16="http://schemas.microsoft.com/office/drawing/2014/main" id="{DE8F05D9-C273-FC19-D92A-6DCD5FE6AE98}"/>
                  </a:ext>
                </a:extLst>
              </p:cNvPr>
              <p:cNvSpPr>
                <a:spLocks noGrp="1" noRot="1" noChangeAspect="1" noMove="1" noResize="1" noEditPoints="1" noAdjustHandles="1" noChangeArrowheads="1" noChangeShapeType="1" noTextEdit="1"/>
              </p:cNvSpPr>
              <p:nvPr>
                <p:ph idx="1"/>
              </p:nvPr>
            </p:nvSpPr>
            <p:spPr>
              <a:xfrm>
                <a:off x="251520" y="2708919"/>
                <a:ext cx="8795320" cy="1892327"/>
              </a:xfrm>
              <a:blipFill>
                <a:blip r:embed="rId2"/>
                <a:stretch>
                  <a:fillRect l="-1040" t="-5788" b="-7074"/>
                </a:stretch>
              </a:blipFill>
            </p:spPr>
            <p:txBody>
              <a:bodyPr/>
              <a:lstStyle/>
              <a:p>
                <a:r>
                  <a:rPr lang="en-US">
                    <a:noFill/>
                  </a:rPr>
                  <a:t> </a:t>
                </a:r>
              </a:p>
            </p:txBody>
          </p:sp>
        </mc:Fallback>
      </mc:AlternateContent>
      <p:sp>
        <p:nvSpPr>
          <p:cNvPr id="4" name="フッター プレースホルダー 3">
            <a:extLst>
              <a:ext uri="{FF2B5EF4-FFF2-40B4-BE49-F238E27FC236}">
                <a16:creationId xmlns:a16="http://schemas.microsoft.com/office/drawing/2014/main" id="{F2BF323F-F16E-2912-DD21-E27F6345C8EF}"/>
              </a:ext>
            </a:extLst>
          </p:cNvPr>
          <p:cNvSpPr>
            <a:spLocks noGrp="1"/>
          </p:cNvSpPr>
          <p:nvPr>
            <p:ph type="ftr" sz="quarter" idx="11"/>
          </p:nvPr>
        </p:nvSpPr>
        <p:spPr/>
        <p:txBody>
          <a:bodyPr/>
          <a:lstStyle/>
          <a:p>
            <a:pPr marL="0" lvl="0" indent="0" algn="ctr" rtl="0">
              <a:spcBef>
                <a:spcPts val="0"/>
              </a:spcBef>
              <a:spcAft>
                <a:spcPts val="0"/>
              </a:spcAft>
              <a:buNone/>
            </a:pPr>
            <a:r>
              <a:rPr lang="zh-TW" altLang="en-US" dirty="0"/>
              <a:t>卒業研究</a:t>
            </a:r>
            <a:r>
              <a:rPr lang="en-US" altLang="zh-TW" dirty="0"/>
              <a:t>1</a:t>
            </a:r>
            <a:r>
              <a:rPr lang="zh-TW" altLang="en-US" dirty="0"/>
              <a:t>中間発表</a:t>
            </a:r>
            <a:r>
              <a:rPr lang="en-US" altLang="zh-TW" dirty="0"/>
              <a:t>AF21014</a:t>
            </a:r>
            <a:r>
              <a:rPr lang="zh-TW" altLang="en-US" dirty="0"/>
              <a:t>菊地悠李</a:t>
            </a:r>
          </a:p>
        </p:txBody>
      </p:sp>
      <p:sp>
        <p:nvSpPr>
          <p:cNvPr id="5" name="スライド番号プレースホルダー 4">
            <a:extLst>
              <a:ext uri="{FF2B5EF4-FFF2-40B4-BE49-F238E27FC236}">
                <a16:creationId xmlns:a16="http://schemas.microsoft.com/office/drawing/2014/main" id="{6E39D88D-393C-764B-61A7-6994B0237ED6}"/>
              </a:ext>
            </a:extLst>
          </p:cNvPr>
          <p:cNvSpPr>
            <a:spLocks noGrp="1"/>
          </p:cNvSpPr>
          <p:nvPr>
            <p:ph type="sldNum" sz="quarter" idx="12"/>
          </p:nvPr>
        </p:nvSpPr>
        <p:spPr>
          <a:xfrm>
            <a:off x="8620820" y="6392186"/>
            <a:ext cx="440914" cy="432049"/>
          </a:xfrm>
        </p:spPr>
        <p:txBody>
          <a:bodyPr/>
          <a:lstStyle/>
          <a:p>
            <a:fld id="{8B45D110-FD8E-48BD-8825-CDFBF9D22CA3}" type="slidenum">
              <a:rPr kumimoji="1" lang="ja-JP" altLang="en-US" smtClean="0"/>
              <a:pPr/>
              <a:t>44</a:t>
            </a:fld>
            <a:endParaRPr kumimoji="1" lang="ja-JP" altLang="en-US"/>
          </a:p>
        </p:txBody>
      </p:sp>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F44EA028-8992-87D8-46D9-A5878090F706}"/>
                  </a:ext>
                </a:extLst>
              </p:cNvPr>
              <p:cNvSpPr/>
              <p:nvPr/>
            </p:nvSpPr>
            <p:spPr>
              <a:xfrm>
                <a:off x="385511" y="1077154"/>
                <a:ext cx="8661009" cy="1085315"/>
              </a:xfrm>
              <a:prstGeom prst="rect">
                <a:avLst/>
              </a:prstGeom>
              <a:noFill/>
              <a:ln w="28575"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b="0" i="1" smtClean="0">
                              <a:solidFill>
                                <a:srgbClr val="4D4D4D"/>
                              </a:solidFill>
                              <a:latin typeface="Cambria Math" panose="02040503050406030204" pitchFamily="18" charset="0"/>
                            </a:rPr>
                          </m:ctrlPr>
                        </m:sSubPr>
                        <m:e>
                          <m:r>
                            <a:rPr lang="en-US" altLang="ja-JP" sz="2400" b="0" i="1" smtClean="0">
                              <a:solidFill>
                                <a:srgbClr val="4D4D4D"/>
                              </a:solidFill>
                              <a:latin typeface="Cambria Math" panose="02040503050406030204" pitchFamily="18" charset="0"/>
                            </a:rPr>
                            <m:t>𝑄</m:t>
                          </m:r>
                        </m:e>
                        <m:sub>
                          <m:r>
                            <a:rPr lang="en-US" altLang="ja-JP" sz="2400" b="0" i="1" smtClean="0">
                              <a:solidFill>
                                <a:srgbClr val="4D4D4D"/>
                              </a:solidFill>
                              <a:latin typeface="Cambria Math" panose="02040503050406030204" pitchFamily="18" charset="0"/>
                            </a:rPr>
                            <m:t>𝑖</m:t>
                          </m:r>
                        </m:sub>
                      </m:sSub>
                      <m:r>
                        <a:rPr lang="en-US" altLang="ja-JP" sz="2400" b="0" i="1" smtClean="0">
                          <a:solidFill>
                            <a:srgbClr val="4D4D4D"/>
                          </a:solidFill>
                          <a:latin typeface="Cambria Math" panose="02040503050406030204" pitchFamily="18" charset="0"/>
                        </a:rPr>
                        <m:t>=</m:t>
                      </m:r>
                      <m:f>
                        <m:fPr>
                          <m:ctrlPr>
                            <a:rPr lang="en-US" altLang="ja-JP" sz="2400" i="1" smtClean="0">
                              <a:solidFill>
                                <a:srgbClr val="4D4D4D"/>
                              </a:solidFill>
                              <a:latin typeface="Cambria Math" panose="02040503050406030204" pitchFamily="18" charset="0"/>
                            </a:rPr>
                          </m:ctrlPr>
                        </m:fPr>
                        <m:num>
                          <m:r>
                            <a:rPr lang="en-US" altLang="ja-JP" sz="2400" b="0" i="1" smtClean="0">
                              <a:solidFill>
                                <a:srgbClr val="4D4D4D"/>
                              </a:solidFill>
                              <a:latin typeface="Cambria Math" panose="02040503050406030204" pitchFamily="18" charset="0"/>
                            </a:rPr>
                            <m:t>1</m:t>
                          </m:r>
                        </m:num>
                        <m:den>
                          <m:r>
                            <a:rPr lang="en-US" altLang="ja-JP" sz="2400" b="0" i="1" smtClean="0">
                              <a:solidFill>
                                <a:srgbClr val="4D4D4D"/>
                              </a:solidFill>
                              <a:latin typeface="Cambria Math" panose="02040503050406030204" pitchFamily="18" charset="0"/>
                            </a:rPr>
                            <m:t>𝐾</m:t>
                          </m:r>
                        </m:den>
                      </m:f>
                      <m:d>
                        <m:dPr>
                          <m:ctrlPr>
                            <a:rPr lang="en-US" altLang="ja-JP" sz="2400" b="0" i="1" smtClean="0">
                              <a:solidFill>
                                <a:srgbClr val="4D4D4D"/>
                              </a:solidFill>
                              <a:latin typeface="Cambria Math" panose="02040503050406030204" pitchFamily="18" charset="0"/>
                            </a:rPr>
                          </m:ctrlPr>
                        </m:dPr>
                        <m:e>
                          <m:nary>
                            <m:naryPr>
                              <m:chr m:val="∑"/>
                              <m:ctrlPr>
                                <a:rPr lang="en-US" altLang="ja-JP" sz="2400" i="1">
                                  <a:solidFill>
                                    <a:srgbClr val="4D4D4D"/>
                                  </a:solidFill>
                                  <a:latin typeface="Cambria Math" panose="02040503050406030204" pitchFamily="18" charset="0"/>
                                </a:rPr>
                              </m:ctrlPr>
                            </m:naryPr>
                            <m:sub>
                              <m:r>
                                <m:rPr>
                                  <m:brk m:alnAt="23"/>
                                </m:rPr>
                                <a:rPr lang="en-US" altLang="ja-JP" sz="2400" i="1">
                                  <a:solidFill>
                                    <a:srgbClr val="4D4D4D"/>
                                  </a:solidFill>
                                  <a:latin typeface="Cambria Math" panose="02040503050406030204" pitchFamily="18" charset="0"/>
                                </a:rPr>
                                <m:t>𝑘</m:t>
                              </m:r>
                              <m:r>
                                <a:rPr lang="en-US" altLang="ja-JP" sz="2400" i="1">
                                  <a:solidFill>
                                    <a:srgbClr val="4D4D4D"/>
                                  </a:solidFill>
                                  <a:latin typeface="Cambria Math" panose="02040503050406030204" pitchFamily="18" charset="0"/>
                                </a:rPr>
                                <m:t>=1</m:t>
                              </m:r>
                            </m:sub>
                            <m:sup>
                              <m:r>
                                <a:rPr lang="en-US" altLang="ja-JP" sz="2400" b="0" i="1" smtClean="0">
                                  <a:solidFill>
                                    <a:srgbClr val="4D4D4D"/>
                                  </a:solidFill>
                                  <a:latin typeface="Cambria Math" panose="02040503050406030204" pitchFamily="18" charset="0"/>
                                </a:rPr>
                                <m:t>𝐾</m:t>
                              </m:r>
                            </m:sup>
                            <m:e>
                              <m:r>
                                <a:rPr lang="en-US" altLang="ja-JP" sz="2400" i="1">
                                  <a:solidFill>
                                    <a:srgbClr val="4D4D4D"/>
                                  </a:solidFill>
                                  <a:latin typeface="Cambria Math" panose="02040503050406030204" pitchFamily="18" charset="0"/>
                                </a:rPr>
                                <m:t>𝑞</m:t>
                              </m:r>
                              <m:r>
                                <a:rPr lang="en-US" altLang="ja-JP" sz="2400" i="1">
                                  <a:solidFill>
                                    <a:srgbClr val="4D4D4D"/>
                                  </a:solidFill>
                                  <a:latin typeface="Cambria Math" panose="02040503050406030204" pitchFamily="18" charset="0"/>
                                </a:rPr>
                                <m:t>(</m:t>
                              </m:r>
                              <m:sSubSup>
                                <m:sSubSupPr>
                                  <m:ctrlPr>
                                    <a:rPr lang="en-US" altLang="ja-JP" sz="2400" i="1" smtClean="0">
                                      <a:solidFill>
                                        <a:srgbClr val="4D4D4D"/>
                                      </a:solidFill>
                                      <a:latin typeface="Cambria Math" panose="02040503050406030204" pitchFamily="18" charset="0"/>
                                    </a:rPr>
                                  </m:ctrlPr>
                                </m:sSubSupPr>
                                <m:e>
                                  <m:r>
                                    <a:rPr lang="en-US" altLang="ja-JP" sz="2400" i="1">
                                      <a:solidFill>
                                        <a:srgbClr val="4D4D4D"/>
                                      </a:solidFill>
                                      <a:latin typeface="Cambria Math" panose="02040503050406030204" pitchFamily="18" charset="0"/>
                                    </a:rPr>
                                    <m:t>𝑟</m:t>
                                  </m:r>
                                </m:e>
                                <m:sub>
                                  <m:r>
                                    <a:rPr lang="en-US" altLang="ja-JP" sz="2400" i="1">
                                      <a:solidFill>
                                        <a:srgbClr val="4D4D4D"/>
                                      </a:solidFill>
                                      <a:latin typeface="Cambria Math" panose="02040503050406030204" pitchFamily="18" charset="0"/>
                                    </a:rPr>
                                    <m:t>𝑖</m:t>
                                  </m:r>
                                  <m:r>
                                    <a:rPr lang="en-US" altLang="ja-JP" sz="2400" i="1">
                                      <a:solidFill>
                                        <a:srgbClr val="4D4D4D"/>
                                      </a:solidFill>
                                      <a:latin typeface="Cambria Math" panose="02040503050406030204" pitchFamily="18" charset="0"/>
                                    </a:rPr>
                                    <m:t>,  </m:t>
                                  </m:r>
                                  <m:r>
                                    <a:rPr lang="en-US" altLang="ja-JP" sz="2400" i="1">
                                      <a:solidFill>
                                        <a:srgbClr val="4D4D4D"/>
                                      </a:solidFill>
                                      <a:latin typeface="Cambria Math" panose="02040503050406030204" pitchFamily="18" charset="0"/>
                                    </a:rPr>
                                    <m:t>𝑘</m:t>
                                  </m:r>
                                </m:sub>
                                <m:sup>
                                  <m:r>
                                    <a:rPr lang="en-US" altLang="ja-JP" sz="2400" i="1">
                                      <a:solidFill>
                                        <a:srgbClr val="4D4D4D"/>
                                      </a:solidFill>
                                      <a:latin typeface="Cambria Math" panose="02040503050406030204" pitchFamily="18" charset="0"/>
                                    </a:rPr>
                                    <m:t>∗</m:t>
                                  </m:r>
                                </m:sup>
                              </m:sSubSup>
                              <m:r>
                                <a:rPr lang="en-US" altLang="ja-JP" sz="2400" i="1">
                                  <a:solidFill>
                                    <a:srgbClr val="4D4D4D"/>
                                  </a:solidFill>
                                  <a:latin typeface="Cambria Math" panose="02040503050406030204" pitchFamily="18" charset="0"/>
                                </a:rPr>
                                <m:t>)</m:t>
                              </m:r>
                            </m:e>
                          </m:nary>
                          <m:r>
                            <a:rPr lang="en-US" altLang="ja-JP" sz="2400" i="1">
                              <a:solidFill>
                                <a:srgbClr val="4D4D4D"/>
                              </a:solidFill>
                              <a:latin typeface="Cambria Math" panose="02040503050406030204" pitchFamily="18" charset="0"/>
                            </a:rPr>
                            <m:t>−</m:t>
                          </m:r>
                          <m:nary>
                            <m:naryPr>
                              <m:chr m:val="∑"/>
                              <m:ctrlPr>
                                <a:rPr lang="en-US" altLang="ja-JP" sz="2400" i="1">
                                  <a:solidFill>
                                    <a:srgbClr val="4D4D4D"/>
                                  </a:solidFill>
                                  <a:latin typeface="Cambria Math" panose="02040503050406030204" pitchFamily="18" charset="0"/>
                                </a:rPr>
                              </m:ctrlPr>
                            </m:naryPr>
                            <m:sub>
                              <m:r>
                                <m:rPr>
                                  <m:brk m:alnAt="23"/>
                                </m:rPr>
                                <a:rPr lang="en-US" altLang="ja-JP" sz="2400" i="1">
                                  <a:solidFill>
                                    <a:srgbClr val="4D4D4D"/>
                                  </a:solidFill>
                                  <a:latin typeface="Cambria Math" panose="02040503050406030204" pitchFamily="18" charset="0"/>
                                </a:rPr>
                                <m:t>𝑘</m:t>
                              </m:r>
                              <m:r>
                                <a:rPr lang="en-US" altLang="ja-JP" sz="2400" i="1">
                                  <a:solidFill>
                                    <a:srgbClr val="4D4D4D"/>
                                  </a:solidFill>
                                  <a:latin typeface="Cambria Math" panose="02040503050406030204" pitchFamily="18" charset="0"/>
                                </a:rPr>
                                <m:t>=2</m:t>
                              </m:r>
                            </m:sub>
                            <m:sup>
                              <m:r>
                                <a:rPr lang="en-US" altLang="ja-JP" sz="2400" b="0" i="1" smtClean="0">
                                  <a:solidFill>
                                    <a:srgbClr val="4D4D4D"/>
                                  </a:solidFill>
                                  <a:latin typeface="Cambria Math" panose="02040503050406030204" pitchFamily="18" charset="0"/>
                                </a:rPr>
                                <m:t>𝐾</m:t>
                              </m:r>
                            </m:sup>
                            <m:e>
                              <m:r>
                                <a:rPr lang="ja-JP" altLang="en-US" sz="2400" i="1" smtClean="0">
                                  <a:solidFill>
                                    <a:srgbClr val="4D4D4D"/>
                                  </a:solidFill>
                                  <a:latin typeface="Cambria Math" panose="02040503050406030204" pitchFamily="18" charset="0"/>
                                </a:rPr>
                                <m:t>𝜖</m:t>
                              </m:r>
                              <m:f>
                                <m:fPr>
                                  <m:ctrlPr>
                                    <a:rPr lang="en-US" altLang="ja-JP" sz="2400" i="1" smtClean="0">
                                      <a:solidFill>
                                        <a:srgbClr val="4D4D4D"/>
                                      </a:solidFill>
                                      <a:latin typeface="Cambria Math" panose="02040503050406030204" pitchFamily="18" charset="0"/>
                                    </a:rPr>
                                  </m:ctrlPr>
                                </m:fPr>
                                <m:num>
                                  <m:d>
                                    <m:dPr>
                                      <m:begChr m:val="|"/>
                                      <m:endChr m:val="|"/>
                                      <m:ctrlPr>
                                        <a:rPr lang="en-US" altLang="ja-JP" sz="2400" i="1" smtClean="0">
                                          <a:solidFill>
                                            <a:srgbClr val="4D4D4D"/>
                                          </a:solidFill>
                                          <a:latin typeface="Cambria Math" panose="02040503050406030204" pitchFamily="18" charset="0"/>
                                        </a:rPr>
                                      </m:ctrlPr>
                                    </m:dPr>
                                    <m:e>
                                      <m:sSubSup>
                                        <m:sSubSupPr>
                                          <m:ctrlPr>
                                            <a:rPr lang="en-US" altLang="ja-JP" sz="2400" i="1" smtClean="0">
                                              <a:solidFill>
                                                <a:srgbClr val="4D4D4D"/>
                                              </a:solidFill>
                                              <a:latin typeface="Cambria Math" panose="02040503050406030204" pitchFamily="18" charset="0"/>
                                            </a:rPr>
                                          </m:ctrlPr>
                                        </m:sSubSupPr>
                                        <m:e>
                                          <m:r>
                                            <a:rPr lang="en-US" altLang="ja-JP" sz="2400" i="1">
                                              <a:solidFill>
                                                <a:srgbClr val="4D4D4D"/>
                                              </a:solidFill>
                                              <a:latin typeface="Cambria Math" panose="02040503050406030204" pitchFamily="18" charset="0"/>
                                            </a:rPr>
                                            <m:t>𝑟</m:t>
                                          </m:r>
                                        </m:e>
                                        <m:sub>
                                          <m:r>
                                            <a:rPr lang="en-US" altLang="ja-JP" sz="2400" i="1">
                                              <a:solidFill>
                                                <a:srgbClr val="4D4D4D"/>
                                              </a:solidFill>
                                              <a:latin typeface="Cambria Math" panose="02040503050406030204" pitchFamily="18" charset="0"/>
                                            </a:rPr>
                                            <m:t>𝑖</m:t>
                                          </m:r>
                                          <m:r>
                                            <a:rPr lang="en-US" altLang="ja-JP" sz="2400" i="1">
                                              <a:solidFill>
                                                <a:srgbClr val="4D4D4D"/>
                                              </a:solidFill>
                                              <a:latin typeface="Cambria Math" panose="02040503050406030204" pitchFamily="18" charset="0"/>
                                            </a:rPr>
                                            <m:t>,  </m:t>
                                          </m:r>
                                          <m:r>
                                            <a:rPr lang="en-US" altLang="ja-JP" sz="2400" i="1">
                                              <a:solidFill>
                                                <a:srgbClr val="4D4D4D"/>
                                              </a:solidFill>
                                              <a:latin typeface="Cambria Math" panose="02040503050406030204" pitchFamily="18" charset="0"/>
                                            </a:rPr>
                                            <m:t>𝑘</m:t>
                                          </m:r>
                                        </m:sub>
                                        <m:sup>
                                          <m:r>
                                            <a:rPr lang="en-US" altLang="ja-JP" sz="2400" i="1">
                                              <a:solidFill>
                                                <a:srgbClr val="4D4D4D"/>
                                              </a:solidFill>
                                              <a:latin typeface="Cambria Math" panose="02040503050406030204" pitchFamily="18" charset="0"/>
                                            </a:rPr>
                                            <m:t>∗</m:t>
                                          </m:r>
                                        </m:sup>
                                      </m:sSubSup>
                                      <m:r>
                                        <a:rPr lang="en-US" altLang="ja-JP" sz="2400" b="0" i="1" smtClean="0">
                                          <a:solidFill>
                                            <a:srgbClr val="4D4D4D"/>
                                          </a:solidFill>
                                          <a:latin typeface="Cambria Math" panose="02040503050406030204" pitchFamily="18" charset="0"/>
                                        </a:rPr>
                                        <m:t>−</m:t>
                                      </m:r>
                                      <m:sSubSup>
                                        <m:sSubSupPr>
                                          <m:ctrlPr>
                                            <a:rPr lang="en-US" altLang="ja-JP" sz="2400" i="1">
                                              <a:solidFill>
                                                <a:srgbClr val="4D4D4D"/>
                                              </a:solidFill>
                                              <a:latin typeface="Cambria Math" panose="02040503050406030204" pitchFamily="18" charset="0"/>
                                            </a:rPr>
                                          </m:ctrlPr>
                                        </m:sSubSupPr>
                                        <m:e>
                                          <m:r>
                                            <a:rPr lang="en-US" altLang="ja-JP" sz="2400" i="1">
                                              <a:solidFill>
                                                <a:srgbClr val="4D4D4D"/>
                                              </a:solidFill>
                                              <a:latin typeface="Cambria Math" panose="02040503050406030204" pitchFamily="18" charset="0"/>
                                            </a:rPr>
                                            <m:t>𝑟</m:t>
                                          </m:r>
                                        </m:e>
                                        <m:sub>
                                          <m:r>
                                            <a:rPr lang="en-US" altLang="ja-JP" sz="2400" i="1">
                                              <a:solidFill>
                                                <a:srgbClr val="4D4D4D"/>
                                              </a:solidFill>
                                              <a:latin typeface="Cambria Math" panose="02040503050406030204" pitchFamily="18" charset="0"/>
                                            </a:rPr>
                                            <m:t>𝑖</m:t>
                                          </m:r>
                                          <m:r>
                                            <a:rPr lang="en-US" altLang="ja-JP" sz="2400" i="1">
                                              <a:solidFill>
                                                <a:srgbClr val="4D4D4D"/>
                                              </a:solidFill>
                                              <a:latin typeface="Cambria Math" panose="02040503050406030204" pitchFamily="18" charset="0"/>
                                            </a:rPr>
                                            <m:t>,  </m:t>
                                          </m:r>
                                          <m:r>
                                            <a:rPr lang="en-US" altLang="ja-JP" sz="2400" i="1">
                                              <a:solidFill>
                                                <a:srgbClr val="4D4D4D"/>
                                              </a:solidFill>
                                              <a:latin typeface="Cambria Math" panose="02040503050406030204" pitchFamily="18" charset="0"/>
                                            </a:rPr>
                                            <m:t>𝑘</m:t>
                                          </m:r>
                                          <m:r>
                                            <a:rPr lang="en-US" altLang="ja-JP" sz="2400" b="0" i="1" smtClean="0">
                                              <a:solidFill>
                                                <a:srgbClr val="4D4D4D"/>
                                              </a:solidFill>
                                              <a:latin typeface="Cambria Math" panose="02040503050406030204" pitchFamily="18" charset="0"/>
                                            </a:rPr>
                                            <m:t>−1</m:t>
                                          </m:r>
                                        </m:sub>
                                        <m:sup>
                                          <m:r>
                                            <a:rPr lang="en-US" altLang="ja-JP" sz="2400" i="1">
                                              <a:solidFill>
                                                <a:srgbClr val="4D4D4D"/>
                                              </a:solidFill>
                                              <a:latin typeface="Cambria Math" panose="02040503050406030204" pitchFamily="18" charset="0"/>
                                            </a:rPr>
                                            <m:t>∗</m:t>
                                          </m:r>
                                        </m:sup>
                                      </m:sSubSup>
                                    </m:e>
                                  </m:d>
                                </m:num>
                                <m:den>
                                  <m:sSubSup>
                                    <m:sSubSupPr>
                                      <m:ctrlPr>
                                        <a:rPr lang="en-US" altLang="ja-JP" sz="2400" i="1">
                                          <a:solidFill>
                                            <a:srgbClr val="4D4D4D"/>
                                          </a:solidFill>
                                          <a:latin typeface="Cambria Math" panose="02040503050406030204" pitchFamily="18" charset="0"/>
                                        </a:rPr>
                                      </m:ctrlPr>
                                    </m:sSubSupPr>
                                    <m:e>
                                      <m:r>
                                        <a:rPr lang="en-US" altLang="ja-JP" sz="2400" i="1">
                                          <a:solidFill>
                                            <a:srgbClr val="4D4D4D"/>
                                          </a:solidFill>
                                          <a:latin typeface="Cambria Math" panose="02040503050406030204" pitchFamily="18" charset="0"/>
                                        </a:rPr>
                                        <m:t>𝑟</m:t>
                                      </m:r>
                                    </m:e>
                                    <m:sub>
                                      <m:r>
                                        <a:rPr lang="en-US" altLang="ja-JP" sz="2400" i="1">
                                          <a:solidFill>
                                            <a:srgbClr val="4D4D4D"/>
                                          </a:solidFill>
                                          <a:latin typeface="Cambria Math" panose="02040503050406030204" pitchFamily="18" charset="0"/>
                                        </a:rPr>
                                        <m:t>𝑖</m:t>
                                      </m:r>
                                      <m:r>
                                        <a:rPr lang="en-US" altLang="ja-JP" sz="2400" i="1">
                                          <a:solidFill>
                                            <a:srgbClr val="4D4D4D"/>
                                          </a:solidFill>
                                          <a:latin typeface="Cambria Math" panose="02040503050406030204" pitchFamily="18" charset="0"/>
                                        </a:rPr>
                                        <m:t>,  </m:t>
                                      </m:r>
                                      <m:r>
                                        <a:rPr lang="en-US" altLang="ja-JP" sz="2400" i="1">
                                          <a:solidFill>
                                            <a:srgbClr val="4D4D4D"/>
                                          </a:solidFill>
                                          <a:latin typeface="Cambria Math" panose="02040503050406030204" pitchFamily="18" charset="0"/>
                                        </a:rPr>
                                        <m:t>𝑘</m:t>
                                      </m:r>
                                    </m:sub>
                                    <m:sup>
                                      <m:r>
                                        <a:rPr lang="en-US" altLang="ja-JP" sz="2400" i="1">
                                          <a:solidFill>
                                            <a:srgbClr val="4D4D4D"/>
                                          </a:solidFill>
                                          <a:latin typeface="Cambria Math" panose="02040503050406030204" pitchFamily="18" charset="0"/>
                                        </a:rPr>
                                        <m:t>∗</m:t>
                                      </m:r>
                                    </m:sup>
                                  </m:sSubSup>
                                </m:den>
                              </m:f>
                            </m:e>
                          </m:nary>
                          <m:r>
                            <a:rPr lang="en-US" altLang="ja-JP" sz="2400" i="1">
                              <a:solidFill>
                                <a:srgbClr val="4D4D4D"/>
                              </a:solidFill>
                              <a:latin typeface="Cambria Math" panose="02040503050406030204" pitchFamily="18" charset="0"/>
                            </a:rPr>
                            <m:t>−</m:t>
                          </m:r>
                          <m:nary>
                            <m:naryPr>
                              <m:chr m:val="∑"/>
                              <m:ctrlPr>
                                <a:rPr lang="en-US" altLang="ja-JP" sz="2400" i="1">
                                  <a:solidFill>
                                    <a:srgbClr val="4D4D4D"/>
                                  </a:solidFill>
                                  <a:latin typeface="Cambria Math" panose="02040503050406030204" pitchFamily="18" charset="0"/>
                                </a:rPr>
                              </m:ctrlPr>
                            </m:naryPr>
                            <m:sub>
                              <m:r>
                                <m:rPr>
                                  <m:brk m:alnAt="23"/>
                                </m:rPr>
                                <a:rPr lang="en-US" altLang="ja-JP" sz="2400" i="1">
                                  <a:solidFill>
                                    <a:srgbClr val="4D4D4D"/>
                                  </a:solidFill>
                                  <a:latin typeface="Cambria Math" panose="02040503050406030204" pitchFamily="18" charset="0"/>
                                </a:rPr>
                                <m:t>𝑘</m:t>
                              </m:r>
                              <m:r>
                                <a:rPr lang="en-US" altLang="ja-JP" sz="2400" i="1">
                                  <a:solidFill>
                                    <a:srgbClr val="4D4D4D"/>
                                  </a:solidFill>
                                  <a:latin typeface="Cambria Math" panose="02040503050406030204" pitchFamily="18" charset="0"/>
                                </a:rPr>
                                <m:t>=</m:t>
                              </m:r>
                              <m:r>
                                <a:rPr lang="en-US" altLang="ja-JP" sz="2400" b="0" i="1" smtClean="0">
                                  <a:solidFill>
                                    <a:srgbClr val="4D4D4D"/>
                                  </a:solidFill>
                                  <a:latin typeface="Cambria Math" panose="02040503050406030204" pitchFamily="18" charset="0"/>
                                </a:rPr>
                                <m:t>1</m:t>
                              </m:r>
                            </m:sub>
                            <m:sup>
                              <m:r>
                                <a:rPr lang="en-US" altLang="ja-JP" sz="2400" b="0" i="1" smtClean="0">
                                  <a:solidFill>
                                    <a:srgbClr val="4D4D4D"/>
                                  </a:solidFill>
                                  <a:latin typeface="Cambria Math" panose="02040503050406030204" pitchFamily="18" charset="0"/>
                                </a:rPr>
                                <m:t>𝐾</m:t>
                              </m:r>
                            </m:sup>
                            <m:e>
                              <m:r>
                                <a:rPr lang="ja-JP" altLang="en-US" sz="2400" i="1">
                                  <a:solidFill>
                                    <a:srgbClr val="4D4D4D"/>
                                  </a:solidFill>
                                  <a:latin typeface="Cambria Math" panose="02040503050406030204" pitchFamily="18" charset="0"/>
                                </a:rPr>
                                <m:t>𝜂</m:t>
                              </m:r>
                              <m:sSub>
                                <m:sSubPr>
                                  <m:ctrlPr>
                                    <a:rPr lang="en-US" altLang="ja-JP" sz="2400" i="1">
                                      <a:solidFill>
                                        <a:srgbClr val="4D4D4D"/>
                                      </a:solidFill>
                                      <a:latin typeface="Cambria Math" panose="02040503050406030204" pitchFamily="18" charset="0"/>
                                    </a:rPr>
                                  </m:ctrlPr>
                                </m:sSubPr>
                                <m:e>
                                  <m:r>
                                    <a:rPr lang="en-US" altLang="ja-JP" sz="2400" i="1">
                                      <a:solidFill>
                                        <a:srgbClr val="4D4D4D"/>
                                      </a:solidFill>
                                      <a:latin typeface="Cambria Math" panose="02040503050406030204" pitchFamily="18" charset="0"/>
                                      <a:ea typeface="Cambria Math" panose="02040503050406030204" pitchFamily="18" charset="0"/>
                                    </a:rPr>
                                    <m:t>∙</m:t>
                                  </m:r>
                                  <m:r>
                                    <a:rPr lang="en-US" altLang="ja-JP" sz="2400" i="1">
                                      <a:solidFill>
                                        <a:srgbClr val="4D4D4D"/>
                                      </a:solidFill>
                                      <a:latin typeface="Cambria Math" panose="02040503050406030204" pitchFamily="18" charset="0"/>
                                    </a:rPr>
                                    <m:t>𝑓</m:t>
                                  </m:r>
                                  <m:r>
                                    <a:rPr lang="en-US" altLang="ja-JP" sz="2400" i="1">
                                      <a:solidFill>
                                        <a:srgbClr val="4D4D4D"/>
                                      </a:solidFill>
                                      <a:latin typeface="Cambria Math" panose="02040503050406030204" pitchFamily="18" charset="0"/>
                                    </a:rPr>
                                    <m:t>(</m:t>
                                  </m:r>
                                  <m:r>
                                    <a:rPr lang="en-US" altLang="ja-JP" sz="2400" i="1">
                                      <a:solidFill>
                                        <a:srgbClr val="4D4D4D"/>
                                      </a:solidFill>
                                      <a:latin typeface="Cambria Math" panose="02040503050406030204" pitchFamily="18" charset="0"/>
                                    </a:rPr>
                                    <m:t>𝑇</m:t>
                                  </m:r>
                                </m:e>
                                <m:sub>
                                  <m:r>
                                    <m:rPr>
                                      <m:sty m:val="p"/>
                                    </m:rPr>
                                    <a:rPr lang="en-US" altLang="ja-JP" sz="2400">
                                      <a:solidFill>
                                        <a:srgbClr val="4D4D4D"/>
                                      </a:solidFill>
                                      <a:latin typeface="Cambria Math" panose="02040503050406030204" pitchFamily="18" charset="0"/>
                                    </a:rPr>
                                    <m:t>f</m:t>
                                  </m:r>
                                </m:sub>
                              </m:sSub>
                              <m:r>
                                <a:rPr lang="en-US" altLang="ja-JP" sz="2400" i="1">
                                  <a:solidFill>
                                    <a:srgbClr val="4D4D4D"/>
                                  </a:solidFill>
                                  <a:latin typeface="Cambria Math" panose="02040503050406030204" pitchFamily="18" charset="0"/>
                                </a:rPr>
                                <m:t>[</m:t>
                              </m:r>
                              <m:r>
                                <a:rPr lang="en-US" altLang="ja-JP" sz="2400" i="1">
                                  <a:solidFill>
                                    <a:srgbClr val="4D4D4D"/>
                                  </a:solidFill>
                                  <a:latin typeface="Cambria Math" panose="02040503050406030204" pitchFamily="18" charset="0"/>
                                </a:rPr>
                                <m:t>𝑘</m:t>
                              </m:r>
                              <m:r>
                                <a:rPr lang="en-US" altLang="ja-JP" sz="2400" i="1">
                                  <a:solidFill>
                                    <a:srgbClr val="4D4D4D"/>
                                  </a:solidFill>
                                  <a:latin typeface="Cambria Math" panose="02040503050406030204" pitchFamily="18" charset="0"/>
                                </a:rPr>
                                <m:t>])</m:t>
                              </m:r>
                            </m:e>
                          </m:nary>
                        </m:e>
                      </m:d>
                    </m:oMath>
                  </m:oMathPara>
                </a14:m>
                <a:endParaRPr lang="en-US" altLang="ja-JP" sz="2400">
                  <a:solidFill>
                    <a:schemeClr val="bg1"/>
                  </a:solidFill>
                </a:endParaRPr>
              </a:p>
            </p:txBody>
          </p:sp>
        </mc:Choice>
        <mc:Fallback xmlns="">
          <p:sp>
            <p:nvSpPr>
              <p:cNvPr id="7" name="正方形/長方形 6">
                <a:extLst>
                  <a:ext uri="{FF2B5EF4-FFF2-40B4-BE49-F238E27FC236}">
                    <a16:creationId xmlns:a16="http://schemas.microsoft.com/office/drawing/2014/main" id="{F44EA028-8992-87D8-46D9-A5878090F706}"/>
                  </a:ext>
                </a:extLst>
              </p:cNvPr>
              <p:cNvSpPr>
                <a:spLocks noRot="1" noChangeAspect="1" noMove="1" noResize="1" noEditPoints="1" noAdjustHandles="1" noChangeArrowheads="1" noChangeShapeType="1" noTextEdit="1"/>
              </p:cNvSpPr>
              <p:nvPr/>
            </p:nvSpPr>
            <p:spPr>
              <a:xfrm>
                <a:off x="385511" y="1077154"/>
                <a:ext cx="8661009" cy="1085315"/>
              </a:xfrm>
              <a:prstGeom prst="rect">
                <a:avLst/>
              </a:prstGeom>
              <a:blipFill>
                <a:blip r:embed="rId3"/>
                <a:stretch>
                  <a:fillRect t="-1124" b="-3933"/>
                </a:stretch>
              </a:blipFill>
              <a:ln w="28575" cap="sq">
                <a:noFill/>
                <a:miter lim="800000"/>
                <a:headEnd type="none" w="med" len="med"/>
                <a:tailEnd type="none" w="med" len="med"/>
              </a:ln>
            </p:spPr>
            <p:txBody>
              <a:bodyPr/>
              <a:lstStyle/>
              <a:p>
                <a:r>
                  <a:rPr lang="en-US">
                    <a:noFill/>
                  </a:rPr>
                  <a:t> </a:t>
                </a:r>
              </a:p>
            </p:txBody>
          </p:sp>
        </mc:Fallback>
      </mc:AlternateContent>
      <p:sp>
        <p:nvSpPr>
          <p:cNvPr id="8" name="右中かっこ 7">
            <a:extLst>
              <a:ext uri="{FF2B5EF4-FFF2-40B4-BE49-F238E27FC236}">
                <a16:creationId xmlns:a16="http://schemas.microsoft.com/office/drawing/2014/main" id="{D47CDA8C-5A4A-7FEE-808A-F6F961C1DCEA}"/>
              </a:ext>
            </a:extLst>
          </p:cNvPr>
          <p:cNvSpPr/>
          <p:nvPr/>
        </p:nvSpPr>
        <p:spPr>
          <a:xfrm rot="5400000">
            <a:off x="2587529" y="1549571"/>
            <a:ext cx="190202" cy="1440160"/>
          </a:xfrm>
          <a:prstGeom prst="rightBrace">
            <a:avLst>
              <a:gd name="adj1" fmla="val 8333"/>
              <a:gd name="adj2" fmla="val 5027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右中かっこ 8">
            <a:extLst>
              <a:ext uri="{FF2B5EF4-FFF2-40B4-BE49-F238E27FC236}">
                <a16:creationId xmlns:a16="http://schemas.microsoft.com/office/drawing/2014/main" id="{11C31644-9616-F006-27BC-C1E0760BDBCA}"/>
              </a:ext>
            </a:extLst>
          </p:cNvPr>
          <p:cNvSpPr/>
          <p:nvPr/>
        </p:nvSpPr>
        <p:spPr>
          <a:xfrm rot="5400000">
            <a:off x="4656407" y="1037764"/>
            <a:ext cx="318080" cy="2393425"/>
          </a:xfrm>
          <a:prstGeom prst="rightBrace">
            <a:avLst>
              <a:gd name="adj1" fmla="val 8333"/>
              <a:gd name="adj2" fmla="val 5027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右中かっこ 9">
            <a:extLst>
              <a:ext uri="{FF2B5EF4-FFF2-40B4-BE49-F238E27FC236}">
                <a16:creationId xmlns:a16="http://schemas.microsoft.com/office/drawing/2014/main" id="{6769D9BC-FBDC-21DF-F6BD-497C67E058C3}"/>
              </a:ext>
            </a:extLst>
          </p:cNvPr>
          <p:cNvSpPr/>
          <p:nvPr/>
        </p:nvSpPr>
        <p:spPr>
          <a:xfrm rot="5400000">
            <a:off x="7113260" y="1176038"/>
            <a:ext cx="318080" cy="2088232"/>
          </a:xfrm>
          <a:prstGeom prst="rightBrace">
            <a:avLst>
              <a:gd name="adj1" fmla="val 8333"/>
              <a:gd name="adj2" fmla="val 5027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A8F5D7AC-F65E-CC03-E2A8-494366BD7843}"/>
              </a:ext>
            </a:extLst>
          </p:cNvPr>
          <p:cNvSpPr txBox="1"/>
          <p:nvPr/>
        </p:nvSpPr>
        <p:spPr>
          <a:xfrm>
            <a:off x="2436408" y="2393517"/>
            <a:ext cx="441146" cy="400110"/>
          </a:xfrm>
          <a:prstGeom prst="rect">
            <a:avLst/>
          </a:prstGeom>
          <a:noFill/>
        </p:spPr>
        <p:txBody>
          <a:bodyPr wrap="none" rtlCol="0">
            <a:spAutoFit/>
          </a:bodyPr>
          <a:lstStyle/>
          <a:p>
            <a:r>
              <a:rPr lang="ja-JP" altLang="en-US" sz="2000">
                <a:solidFill>
                  <a:srgbClr val="4D4D4D"/>
                </a:solidFill>
              </a:rPr>
              <a:t>①</a:t>
            </a:r>
            <a:endParaRPr kumimoji="1" lang="ja-JP" altLang="en-US" sz="2000">
              <a:solidFill>
                <a:srgbClr val="4D4D4D"/>
              </a:solidFill>
            </a:endParaRPr>
          </a:p>
        </p:txBody>
      </p:sp>
      <p:sp>
        <p:nvSpPr>
          <p:cNvPr id="13" name="テキスト ボックス 12">
            <a:extLst>
              <a:ext uri="{FF2B5EF4-FFF2-40B4-BE49-F238E27FC236}">
                <a16:creationId xmlns:a16="http://schemas.microsoft.com/office/drawing/2014/main" id="{5943499E-DAD6-EEDA-8918-4698A92960AB}"/>
              </a:ext>
            </a:extLst>
          </p:cNvPr>
          <p:cNvSpPr txBox="1"/>
          <p:nvPr/>
        </p:nvSpPr>
        <p:spPr>
          <a:xfrm>
            <a:off x="4569225" y="2395571"/>
            <a:ext cx="441146" cy="400110"/>
          </a:xfrm>
          <a:prstGeom prst="rect">
            <a:avLst/>
          </a:prstGeom>
          <a:noFill/>
        </p:spPr>
        <p:txBody>
          <a:bodyPr wrap="none" rtlCol="0">
            <a:spAutoFit/>
          </a:bodyPr>
          <a:lstStyle/>
          <a:p>
            <a:r>
              <a:rPr kumimoji="1" lang="ja-JP" altLang="en-US" sz="2000">
                <a:solidFill>
                  <a:srgbClr val="4D4D4D"/>
                </a:solidFill>
              </a:rPr>
              <a:t>②</a:t>
            </a:r>
          </a:p>
        </p:txBody>
      </p:sp>
      <p:sp>
        <p:nvSpPr>
          <p:cNvPr id="14" name="テキスト ボックス 13">
            <a:extLst>
              <a:ext uri="{FF2B5EF4-FFF2-40B4-BE49-F238E27FC236}">
                <a16:creationId xmlns:a16="http://schemas.microsoft.com/office/drawing/2014/main" id="{7A688E1D-31BD-1C5B-F028-3EC7C61ED80D}"/>
              </a:ext>
            </a:extLst>
          </p:cNvPr>
          <p:cNvSpPr txBox="1"/>
          <p:nvPr/>
        </p:nvSpPr>
        <p:spPr>
          <a:xfrm>
            <a:off x="7051726" y="2351164"/>
            <a:ext cx="441146" cy="400110"/>
          </a:xfrm>
          <a:prstGeom prst="rect">
            <a:avLst/>
          </a:prstGeom>
          <a:noFill/>
        </p:spPr>
        <p:txBody>
          <a:bodyPr wrap="none" rtlCol="0">
            <a:spAutoFit/>
          </a:bodyPr>
          <a:lstStyle/>
          <a:p>
            <a:r>
              <a:rPr kumimoji="1" lang="ja-JP" altLang="en-US" sz="2000">
                <a:solidFill>
                  <a:srgbClr val="4D4D4D"/>
                </a:solidFill>
              </a:rPr>
              <a:t>③</a:t>
            </a:r>
          </a:p>
        </p:txBody>
      </p:sp>
      <p:sp>
        <p:nvSpPr>
          <p:cNvPr id="15" name="テキスト ボックス 14">
            <a:extLst>
              <a:ext uri="{FF2B5EF4-FFF2-40B4-BE49-F238E27FC236}">
                <a16:creationId xmlns:a16="http://schemas.microsoft.com/office/drawing/2014/main" id="{382890D3-1670-7DBD-BF1D-F53C4AA7432B}"/>
              </a:ext>
            </a:extLst>
          </p:cNvPr>
          <p:cNvSpPr txBox="1"/>
          <p:nvPr/>
        </p:nvSpPr>
        <p:spPr>
          <a:xfrm>
            <a:off x="5129808" y="4567163"/>
            <a:ext cx="4046340" cy="369332"/>
          </a:xfrm>
          <a:prstGeom prst="rect">
            <a:avLst/>
          </a:prstGeom>
          <a:noFill/>
        </p:spPr>
        <p:txBody>
          <a:bodyPr wrap="square" rtlCol="0">
            <a:spAutoFit/>
          </a:bodyPr>
          <a:lstStyle/>
          <a:p>
            <a:r>
              <a:rPr lang="en-US" altLang="ja-JP">
                <a:solidFill>
                  <a:schemeClr val="tx1">
                    <a:lumMod val="60000"/>
                    <a:lumOff val="40000"/>
                  </a:schemeClr>
                </a:solidFill>
              </a:rPr>
              <a:t>[</a:t>
            </a:r>
            <a:r>
              <a:rPr lang="en-US" altLang="ja-JP" sz="1600" b="0" i="0" u="none" strike="noStrike" baseline="0">
                <a:solidFill>
                  <a:schemeClr val="tx1">
                    <a:lumMod val="60000"/>
                    <a:lumOff val="40000"/>
                  </a:schemeClr>
                </a:solidFill>
                <a:latin typeface="TeXGyreTermesX-Regular"/>
              </a:rPr>
              <a:t>R. Sakamoto </a:t>
            </a:r>
            <a:r>
              <a:rPr lang="en-US" altLang="ja-JP">
                <a:solidFill>
                  <a:schemeClr val="tx1">
                    <a:lumMod val="60000"/>
                    <a:lumOff val="40000"/>
                  </a:schemeClr>
                </a:solidFill>
              </a:rPr>
              <a:t>+,</a:t>
            </a:r>
            <a:r>
              <a:rPr lang="en-US" altLang="ja-JP" sz="1600" b="0" i="1" u="none" strike="noStrike" baseline="0">
                <a:solidFill>
                  <a:schemeClr val="tx1">
                    <a:lumMod val="60000"/>
                    <a:lumOff val="40000"/>
                  </a:schemeClr>
                </a:solidFill>
                <a:latin typeface="TeXGyreTermesX-Italic"/>
              </a:rPr>
              <a:t> IEICE Trans. </a:t>
            </a:r>
            <a:r>
              <a:rPr lang="en-US" altLang="ja-JP" sz="1600" b="0" i="1" u="none" strike="noStrike" baseline="0" err="1">
                <a:solidFill>
                  <a:schemeClr val="tx1">
                    <a:lumMod val="60000"/>
                    <a:lumOff val="40000"/>
                  </a:schemeClr>
                </a:solidFill>
                <a:latin typeface="TeXGyreTermesX-Italic"/>
              </a:rPr>
              <a:t>Commun</a:t>
            </a:r>
            <a:r>
              <a:rPr lang="en-US" altLang="ja-JP" sz="1600" b="0" i="1" u="none" strike="noStrike" baseline="0">
                <a:solidFill>
                  <a:schemeClr val="tx1">
                    <a:lumMod val="60000"/>
                    <a:lumOff val="40000"/>
                  </a:schemeClr>
                </a:solidFill>
                <a:latin typeface="TeXGyreTermesX-Italic"/>
              </a:rPr>
              <a:t>. ,</a:t>
            </a:r>
            <a:r>
              <a:rPr lang="en-US" altLang="ja-JP">
                <a:solidFill>
                  <a:schemeClr val="tx1">
                    <a:lumMod val="60000"/>
                    <a:lumOff val="40000"/>
                  </a:schemeClr>
                </a:solidFill>
              </a:rPr>
              <a:t>2020]</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950EC313-8891-2FA5-34FD-9A15FDE2192E}"/>
                  </a:ext>
                </a:extLst>
              </p:cNvPr>
              <p:cNvSpPr txBox="1"/>
              <p:nvPr/>
            </p:nvSpPr>
            <p:spPr>
              <a:xfrm>
                <a:off x="138495" y="4870745"/>
                <a:ext cx="9155040" cy="1631216"/>
              </a:xfrm>
              <a:prstGeom prst="rect">
                <a:avLst/>
              </a:prstGeom>
              <a:noFill/>
            </p:spPr>
            <p:txBody>
              <a:bodyPr wrap="square" rtlCol="0">
                <a:spAutoFit/>
              </a:bodyPr>
              <a:lstStyle/>
              <a:p>
                <a14:m>
                  <m:oMath xmlns:m="http://schemas.openxmlformats.org/officeDocument/2006/math">
                    <m:r>
                      <a:rPr lang="en-US" altLang="ja-JP" sz="2000" b="0" i="1" smtClean="0">
                        <a:solidFill>
                          <a:srgbClr val="4D4D4D"/>
                        </a:solidFill>
                        <a:latin typeface="Cambria Math" panose="02040503050406030204" pitchFamily="18" charset="0"/>
                      </a:rPr>
                      <m:t>𝐾</m:t>
                    </m:r>
                  </m:oMath>
                </a14:m>
                <a:r>
                  <a:rPr kumimoji="1" lang="en-US" altLang="ja-JP" sz="2000">
                    <a:solidFill>
                      <a:srgbClr val="4D4D4D"/>
                    </a:solidFill>
                  </a:rPr>
                  <a:t>			: </a:t>
                </a:r>
                <a:r>
                  <a:rPr lang="ja-JP" altLang="en-US" sz="2000">
                    <a:solidFill>
                      <a:srgbClr val="4D4D4D"/>
                    </a:solidFill>
                  </a:rPr>
                  <a:t>セグメント総数</a:t>
                </a:r>
                <a:endParaRPr lang="en-US" altLang="ja-JP" sz="2000">
                  <a:solidFill>
                    <a:srgbClr val="4D4D4D"/>
                  </a:solidFill>
                </a:endParaRPr>
              </a:p>
              <a:p>
                <a14:m>
                  <m:oMath xmlns:m="http://schemas.openxmlformats.org/officeDocument/2006/math">
                    <m:sSub>
                      <m:sSubPr>
                        <m:ctrlPr>
                          <a:rPr lang="en-US" altLang="ja-JP" sz="2000" i="1" smtClean="0">
                            <a:solidFill>
                              <a:srgbClr val="4D4D4D"/>
                            </a:solidFill>
                            <a:latin typeface="Cambria Math" panose="02040503050406030204" pitchFamily="18" charset="0"/>
                          </a:rPr>
                        </m:ctrlPr>
                      </m:sSubPr>
                      <m:e>
                        <m:r>
                          <a:rPr lang="en-US" altLang="ja-JP" sz="2000" i="1">
                            <a:solidFill>
                              <a:srgbClr val="4D4D4D"/>
                            </a:solidFill>
                            <a:latin typeface="Cambria Math" panose="02040503050406030204" pitchFamily="18" charset="0"/>
                          </a:rPr>
                          <m:t>𝑓</m:t>
                        </m:r>
                        <m:r>
                          <a:rPr lang="en-US" altLang="ja-JP" sz="2000" i="1">
                            <a:solidFill>
                              <a:srgbClr val="4D4D4D"/>
                            </a:solidFill>
                            <a:latin typeface="Cambria Math" panose="02040503050406030204" pitchFamily="18" charset="0"/>
                          </a:rPr>
                          <m:t>(</m:t>
                        </m:r>
                        <m:r>
                          <a:rPr lang="en-US" altLang="ja-JP" sz="2000" i="1">
                            <a:solidFill>
                              <a:srgbClr val="4D4D4D"/>
                            </a:solidFill>
                            <a:latin typeface="Cambria Math" panose="02040503050406030204" pitchFamily="18" charset="0"/>
                          </a:rPr>
                          <m:t>𝑇</m:t>
                        </m:r>
                      </m:e>
                      <m:sub>
                        <m:r>
                          <m:rPr>
                            <m:sty m:val="p"/>
                          </m:rPr>
                          <a:rPr lang="en-US" altLang="ja-JP" sz="2000">
                            <a:solidFill>
                              <a:srgbClr val="4D4D4D"/>
                            </a:solidFill>
                            <a:latin typeface="Cambria Math" panose="02040503050406030204" pitchFamily="18" charset="0"/>
                          </a:rPr>
                          <m:t>f</m:t>
                        </m:r>
                      </m:sub>
                    </m:sSub>
                    <m:r>
                      <a:rPr lang="en-US" altLang="ja-JP" sz="2000" i="1">
                        <a:solidFill>
                          <a:srgbClr val="4D4D4D"/>
                        </a:solidFill>
                        <a:latin typeface="Cambria Math" panose="02040503050406030204" pitchFamily="18" charset="0"/>
                      </a:rPr>
                      <m:t>[</m:t>
                    </m:r>
                    <m:r>
                      <a:rPr lang="en-US" altLang="ja-JP" sz="2000" i="1">
                        <a:solidFill>
                          <a:srgbClr val="4D4D4D"/>
                        </a:solidFill>
                        <a:latin typeface="Cambria Math" panose="02040503050406030204" pitchFamily="18" charset="0"/>
                      </a:rPr>
                      <m:t>𝑘</m:t>
                    </m:r>
                    <m:r>
                      <a:rPr lang="en-US" altLang="ja-JP" sz="2000" i="1">
                        <a:solidFill>
                          <a:srgbClr val="4D4D4D"/>
                        </a:solidFill>
                        <a:latin typeface="Cambria Math" panose="02040503050406030204" pitchFamily="18" charset="0"/>
                      </a:rPr>
                      <m:t>])</m:t>
                    </m:r>
                  </m:oMath>
                </a14:m>
                <a:r>
                  <a:rPr kumimoji="1" lang="en-US" altLang="ja-JP" sz="2000">
                    <a:solidFill>
                      <a:srgbClr val="4D4D4D"/>
                    </a:solidFill>
                  </a:rPr>
                  <a:t>	</a:t>
                </a:r>
                <a:r>
                  <a:rPr lang="en-US" altLang="ja-JP" sz="2000">
                    <a:solidFill>
                      <a:srgbClr val="4D4D4D"/>
                    </a:solidFill>
                  </a:rPr>
                  <a:t>		</a:t>
                </a:r>
                <a:r>
                  <a:rPr kumimoji="1" lang="en-US" altLang="ja-JP" sz="2000">
                    <a:solidFill>
                      <a:srgbClr val="4D4D4D"/>
                    </a:solidFill>
                  </a:rPr>
                  <a:t>: </a:t>
                </a:r>
                <a:r>
                  <a:rPr lang="ja-JP" altLang="en-US" sz="2000">
                    <a:solidFill>
                      <a:srgbClr val="4D4D4D"/>
                    </a:solidFill>
                  </a:rPr>
                  <a:t>再生停止による</a:t>
                </a:r>
                <a:r>
                  <a:rPr lang="en-US" altLang="ja-JP" sz="2000">
                    <a:solidFill>
                      <a:srgbClr val="4D4D4D"/>
                    </a:solidFill>
                  </a:rPr>
                  <a:t>QoE</a:t>
                </a:r>
                <a:r>
                  <a:rPr lang="ja-JP" altLang="en-US" sz="2000">
                    <a:solidFill>
                      <a:srgbClr val="4D4D4D"/>
                    </a:solidFill>
                  </a:rPr>
                  <a:t>低下を表す関数</a:t>
                </a:r>
                <a:endParaRPr lang="en-US" altLang="ja-JP" sz="2000">
                  <a:solidFill>
                    <a:srgbClr val="4D4D4D"/>
                  </a:solidFill>
                </a:endParaRPr>
              </a:p>
              <a:p>
                <a14:m>
                  <m:oMath xmlns:m="http://schemas.openxmlformats.org/officeDocument/2006/math">
                    <m:r>
                      <a:rPr lang="ja-JP" altLang="en-US" sz="2000" i="1" smtClean="0">
                        <a:solidFill>
                          <a:srgbClr val="4D4D4D"/>
                        </a:solidFill>
                        <a:latin typeface="Cambria Math" panose="02040503050406030204" pitchFamily="18" charset="0"/>
                      </a:rPr>
                      <m:t>𝜖</m:t>
                    </m:r>
                    <m:r>
                      <a:rPr lang="en-US" altLang="ja-JP" sz="2000" b="0" i="1" smtClean="0">
                        <a:solidFill>
                          <a:srgbClr val="4D4D4D"/>
                        </a:solidFill>
                        <a:latin typeface="Cambria Math" panose="02040503050406030204" pitchFamily="18" charset="0"/>
                      </a:rPr>
                      <m:t> (</m:t>
                    </m:r>
                    <m:r>
                      <a:rPr lang="ja-JP" altLang="en-US" sz="2000" i="1">
                        <a:solidFill>
                          <a:srgbClr val="4D4D4D"/>
                        </a:solidFill>
                        <a:latin typeface="Cambria Math" panose="02040503050406030204" pitchFamily="18" charset="0"/>
                      </a:rPr>
                      <m:t>𝜖</m:t>
                    </m:r>
                    <m:r>
                      <a:rPr lang="en-US" altLang="ja-JP" sz="2000" b="0" i="1" smtClean="0">
                        <a:solidFill>
                          <a:srgbClr val="4D4D4D"/>
                        </a:solidFill>
                        <a:latin typeface="Cambria Math" panose="02040503050406030204" pitchFamily="18" charset="0"/>
                      </a:rPr>
                      <m:t>=5)</m:t>
                    </m:r>
                  </m:oMath>
                </a14:m>
                <a:r>
                  <a:rPr lang="ja-JP" altLang="en-US" sz="2000">
                    <a:solidFill>
                      <a:srgbClr val="4D4D4D"/>
                    </a:solidFill>
                  </a:rPr>
                  <a:t>，</a:t>
                </a:r>
                <a14:m>
                  <m:oMath xmlns:m="http://schemas.openxmlformats.org/officeDocument/2006/math">
                    <m:r>
                      <a:rPr lang="ja-JP" altLang="en-US" sz="2000" i="1" smtClean="0">
                        <a:solidFill>
                          <a:srgbClr val="4D4D4D"/>
                        </a:solidFill>
                        <a:latin typeface="Cambria Math" panose="02040503050406030204" pitchFamily="18" charset="0"/>
                      </a:rPr>
                      <m:t>𝜂</m:t>
                    </m:r>
                    <m:r>
                      <a:rPr lang="en-US" altLang="ja-JP" sz="2000" i="1">
                        <a:solidFill>
                          <a:srgbClr val="4D4D4D"/>
                        </a:solidFill>
                        <a:latin typeface="Cambria Math" panose="02040503050406030204" pitchFamily="18" charset="0"/>
                      </a:rPr>
                      <m:t>(=</m:t>
                    </m:r>
                    <m:r>
                      <a:rPr lang="en-US" altLang="ja-JP" sz="2000" b="0" i="1" smtClean="0">
                        <a:solidFill>
                          <a:srgbClr val="4D4D4D"/>
                        </a:solidFill>
                        <a:latin typeface="Cambria Math" panose="02040503050406030204" pitchFamily="18" charset="0"/>
                      </a:rPr>
                      <m:t>8</m:t>
                    </m:r>
                    <m:r>
                      <a:rPr lang="en-US" altLang="ja-JP" sz="2000" i="1">
                        <a:solidFill>
                          <a:srgbClr val="4D4D4D"/>
                        </a:solidFill>
                        <a:latin typeface="Cambria Math" panose="02040503050406030204" pitchFamily="18" charset="0"/>
                      </a:rPr>
                      <m:t>)</m:t>
                    </m:r>
                  </m:oMath>
                </a14:m>
                <a:r>
                  <a:rPr lang="en-US" altLang="ja-JP" sz="2000">
                    <a:solidFill>
                      <a:srgbClr val="4D4D4D"/>
                    </a:solidFill>
                  </a:rPr>
                  <a:t>	: </a:t>
                </a:r>
                <a:r>
                  <a:rPr lang="ja-JP" altLang="en-US" sz="2000">
                    <a:solidFill>
                      <a:srgbClr val="4D4D4D"/>
                    </a:solidFill>
                  </a:rPr>
                  <a:t>重みづけ係数</a:t>
                </a:r>
                <a:endParaRPr lang="en-US" altLang="ja-JP" sz="2000">
                  <a:solidFill>
                    <a:srgbClr val="4D4D4D"/>
                  </a:solidFill>
                </a:endParaRPr>
              </a:p>
              <a:p>
                <a:endParaRPr kumimoji="1" lang="en-US" altLang="ja-JP" sz="2000">
                  <a:solidFill>
                    <a:srgbClr val="4D4D4D"/>
                  </a:solidFill>
                </a:endParaRPr>
              </a:p>
              <a:p>
                <a:r>
                  <a:rPr kumimoji="1" lang="ja-JP" altLang="en-US">
                    <a:solidFill>
                      <a:srgbClr val="4D4D4D"/>
                    </a:solidFill>
                  </a:rPr>
                  <a:t>セグメント：動画を</a:t>
                </a:r>
                <a:r>
                  <a:rPr kumimoji="1" lang="en-US" altLang="ja-JP">
                    <a:solidFill>
                      <a:srgbClr val="4D4D4D"/>
                    </a:solidFill>
                  </a:rPr>
                  <a:t>2s~6s</a:t>
                </a:r>
                <a:r>
                  <a:rPr kumimoji="1" lang="ja-JP" altLang="en-US">
                    <a:solidFill>
                      <a:srgbClr val="4D4D4D"/>
                    </a:solidFill>
                  </a:rPr>
                  <a:t>に分割したもの</a:t>
                </a:r>
                <a:r>
                  <a:rPr kumimoji="1" lang="en-US" altLang="ja-JP">
                    <a:solidFill>
                      <a:srgbClr val="4D4D4D"/>
                    </a:solidFill>
                  </a:rPr>
                  <a:t>(240s</a:t>
                </a:r>
                <a:r>
                  <a:rPr lang="ja-JP" altLang="en-US">
                    <a:solidFill>
                      <a:srgbClr val="4D4D4D"/>
                    </a:solidFill>
                  </a:rPr>
                  <a:t>の</a:t>
                </a:r>
                <a:r>
                  <a:rPr kumimoji="1" lang="ja-JP" altLang="en-US">
                    <a:solidFill>
                      <a:srgbClr val="4D4D4D"/>
                    </a:solidFill>
                  </a:rPr>
                  <a:t>動画を</a:t>
                </a:r>
                <a:r>
                  <a:rPr kumimoji="1" lang="en-US" altLang="ja-JP">
                    <a:solidFill>
                      <a:srgbClr val="4D4D4D"/>
                    </a:solidFill>
                  </a:rPr>
                  <a:t>2s</a:t>
                </a:r>
                <a:r>
                  <a:rPr kumimoji="1" lang="ja-JP" altLang="en-US">
                    <a:solidFill>
                      <a:srgbClr val="4D4D4D"/>
                    </a:solidFill>
                  </a:rPr>
                  <a:t>で分割した場合</a:t>
                </a:r>
                <a14:m>
                  <m:oMath xmlns:m="http://schemas.openxmlformats.org/officeDocument/2006/math">
                    <m:r>
                      <a:rPr lang="en-US" altLang="ja-JP" b="0" i="1" smtClean="0">
                        <a:solidFill>
                          <a:srgbClr val="4D4D4D"/>
                        </a:solidFill>
                        <a:latin typeface="Cambria Math" panose="02040503050406030204" pitchFamily="18" charset="0"/>
                      </a:rPr>
                      <m:t>𝐾</m:t>
                    </m:r>
                    <m:r>
                      <a:rPr lang="en-US" altLang="ja-JP" b="0" i="1" smtClean="0">
                        <a:solidFill>
                          <a:srgbClr val="4D4D4D"/>
                        </a:solidFill>
                        <a:latin typeface="Cambria Math" panose="02040503050406030204" pitchFamily="18" charset="0"/>
                      </a:rPr>
                      <m:t>=120</m:t>
                    </m:r>
                  </m:oMath>
                </a14:m>
                <a:r>
                  <a:rPr kumimoji="1" lang="en-US" altLang="ja-JP">
                    <a:solidFill>
                      <a:srgbClr val="4D4D4D"/>
                    </a:solidFill>
                  </a:rPr>
                  <a:t>)</a:t>
                </a:r>
                <a:endParaRPr kumimoji="1" lang="ja-JP" altLang="en-US" sz="2000">
                  <a:solidFill>
                    <a:srgbClr val="4D4D4D"/>
                  </a:solidFill>
                </a:endParaRPr>
              </a:p>
            </p:txBody>
          </p:sp>
        </mc:Choice>
        <mc:Fallback xmlns="">
          <p:sp>
            <p:nvSpPr>
              <p:cNvPr id="16" name="テキスト ボックス 15">
                <a:extLst>
                  <a:ext uri="{FF2B5EF4-FFF2-40B4-BE49-F238E27FC236}">
                    <a16:creationId xmlns:a16="http://schemas.microsoft.com/office/drawing/2014/main" id="{950EC313-8891-2FA5-34FD-9A15FDE2192E}"/>
                  </a:ext>
                </a:extLst>
              </p:cNvPr>
              <p:cNvSpPr txBox="1">
                <a:spLocks noRot="1" noChangeAspect="1" noMove="1" noResize="1" noEditPoints="1" noAdjustHandles="1" noChangeArrowheads="1" noChangeShapeType="1" noTextEdit="1"/>
              </p:cNvSpPr>
              <p:nvPr/>
            </p:nvSpPr>
            <p:spPr>
              <a:xfrm>
                <a:off x="138495" y="4870745"/>
                <a:ext cx="9155040" cy="1631216"/>
              </a:xfrm>
              <a:prstGeom prst="rect">
                <a:avLst/>
              </a:prstGeom>
              <a:blipFill>
                <a:blip r:embed="rId4"/>
                <a:stretch>
                  <a:fillRect l="-599" t="-2612" b="-3358"/>
                </a:stretch>
              </a:blipFill>
            </p:spPr>
            <p:txBody>
              <a:bodyPr/>
              <a:lstStyle/>
              <a:p>
                <a:r>
                  <a:rPr lang="en-US">
                    <a:noFill/>
                  </a:rPr>
                  <a:t> </a:t>
                </a:r>
              </a:p>
            </p:txBody>
          </p:sp>
        </mc:Fallback>
      </mc:AlternateContent>
    </p:spTree>
    <p:extLst>
      <p:ext uri="{BB962C8B-B14F-4D97-AF65-F5344CB8AC3E}">
        <p14:creationId xmlns:p14="http://schemas.microsoft.com/office/powerpoint/2010/main" val="3128414493"/>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0C604DC-93DE-03B8-3FC1-3B79B3B0082E}"/>
                  </a:ext>
                </a:extLst>
              </p:cNvPr>
              <p:cNvSpPr>
                <a:spLocks noGrp="1"/>
              </p:cNvSpPr>
              <p:nvPr>
                <p:ph idx="1"/>
              </p:nvPr>
            </p:nvSpPr>
            <p:spPr>
              <a:xfrm>
                <a:off x="395536" y="1264196"/>
                <a:ext cx="8651304" cy="5045124"/>
              </a:xfrm>
            </p:spPr>
            <p:txBody>
              <a:bodyPr>
                <a:normAutofit fontScale="92500" lnSpcReduction="20000"/>
              </a:bodyPr>
              <a:lstStyle/>
              <a:p>
                <a:r>
                  <a:rPr kumimoji="1" lang="ja-JP" altLang="en-US" sz="2800"/>
                  <a:t>既存研究では考慮する</a:t>
                </a:r>
                <a:r>
                  <a:rPr kumimoji="1" lang="ja-JP" altLang="en-US" sz="2800" b="1">
                    <a:solidFill>
                      <a:schemeClr val="tx1"/>
                    </a:solidFill>
                  </a:rPr>
                  <a:t>ユーザの特性</a:t>
                </a:r>
                <a:r>
                  <a:rPr kumimoji="1" lang="ja-JP" altLang="en-US" sz="2800"/>
                  <a:t>が少なく</a:t>
                </a:r>
                <a:endParaRPr kumimoji="1" lang="en-US" altLang="ja-JP" sz="2800"/>
              </a:p>
              <a:p>
                <a:pPr marL="0" indent="0">
                  <a:buNone/>
                </a:pPr>
                <a:r>
                  <a:rPr lang="ja-JP" altLang="en-US" sz="2800"/>
                  <a:t>　 最適レートでない</a:t>
                </a:r>
                <a:endParaRPr kumimoji="1" lang="en-US" altLang="ja-JP" sz="2800"/>
              </a:p>
              <a:p>
                <a:r>
                  <a:rPr lang="ja-JP" altLang="en-US" sz="2800"/>
                  <a:t>提案手法では</a:t>
                </a:r>
                <a:r>
                  <a:rPr lang="ja-JP" altLang="en-US" sz="2800" b="1"/>
                  <a:t>複数</a:t>
                </a:r>
                <a:r>
                  <a:rPr lang="ja-JP" altLang="en-US" sz="2800" b="1" dirty="0"/>
                  <a:t>段階</a:t>
                </a:r>
                <a:r>
                  <a:rPr lang="ja-JP" altLang="en-US" sz="2800" b="1"/>
                  <a:t>の好み</a:t>
                </a:r>
                <a:r>
                  <a:rPr lang="ja-JP" altLang="en-US" sz="2800"/>
                  <a:t>を考慮し最適レート導出</a:t>
                </a:r>
                <a:endParaRPr lang="en-US" altLang="ja-JP" sz="2800"/>
              </a:p>
              <a:p>
                <a:pPr marL="0" indent="0">
                  <a:buNone/>
                </a:pPr>
                <a:r>
                  <a:rPr lang="ja-JP" altLang="en-US" sz="2800"/>
                  <a:t>　　</a:t>
                </a:r>
                <a:r>
                  <a:rPr lang="ja-JP" altLang="en-US" sz="2600"/>
                  <a:t>ー</a:t>
                </a:r>
                <a:r>
                  <a:rPr kumimoji="1" lang="ja-JP" altLang="en-US" sz="2600" b="1">
                    <a:solidFill>
                      <a:srgbClr val="0070C0"/>
                    </a:solidFill>
                  </a:rPr>
                  <a:t>好み係数</a:t>
                </a:r>
                <a14:m>
                  <m:oMath xmlns:m="http://schemas.openxmlformats.org/officeDocument/2006/math">
                    <m:sSub>
                      <m:sSubPr>
                        <m:ctrlPr>
                          <a:rPr lang="en-US" altLang="ja-JP" sz="2600" b="1" i="1">
                            <a:solidFill>
                              <a:srgbClr val="0070C0"/>
                            </a:solidFill>
                            <a:latin typeface="Cambria Math" panose="02040503050406030204" pitchFamily="18" charset="0"/>
                          </a:rPr>
                        </m:ctrlPr>
                      </m:sSubPr>
                      <m:e>
                        <m:r>
                          <a:rPr lang="en-US" altLang="ja-JP" sz="2600" b="1" i="1">
                            <a:solidFill>
                              <a:srgbClr val="0070C0"/>
                            </a:solidFill>
                            <a:latin typeface="Cambria Math" panose="02040503050406030204" pitchFamily="18" charset="0"/>
                          </a:rPr>
                          <m:t>𝒕</m:t>
                        </m:r>
                      </m:e>
                      <m:sub>
                        <m:r>
                          <a:rPr lang="en-US" altLang="ja-JP" sz="2600" b="1" i="1">
                            <a:solidFill>
                              <a:srgbClr val="0070C0"/>
                            </a:solidFill>
                            <a:latin typeface="Cambria Math" panose="02040503050406030204" pitchFamily="18" charset="0"/>
                          </a:rPr>
                          <m:t>𝒊</m:t>
                        </m:r>
                      </m:sub>
                    </m:sSub>
                  </m:oMath>
                </a14:m>
                <a:r>
                  <a:rPr kumimoji="1" lang="ja-JP" altLang="en-US" sz="2600"/>
                  <a:t>を</a:t>
                </a:r>
                <a:r>
                  <a:rPr lang="ja-JP" altLang="en-US" sz="2600"/>
                  <a:t>複数種類に分ける</a:t>
                </a:r>
                <a:endParaRPr lang="en-US" altLang="ja-JP" sz="2600"/>
              </a:p>
              <a:p>
                <a:pPr marL="0" indent="0">
                  <a:buNone/>
                </a:pPr>
                <a:endParaRPr lang="en-US" altLang="ja-JP" sz="2400"/>
              </a:p>
              <a:p>
                <a:r>
                  <a:rPr lang="ja-JP" altLang="en-US" sz="2800"/>
                  <a:t>今後の課題</a:t>
                </a:r>
                <a:endParaRPr lang="en-US" altLang="ja-JP" sz="2800"/>
              </a:p>
              <a:p>
                <a:pPr marL="0" indent="0">
                  <a:buNone/>
                </a:pPr>
                <a:r>
                  <a:rPr lang="en-US" altLang="ja-JP" sz="2400"/>
                  <a:t>	</a:t>
                </a:r>
                <a:r>
                  <a:rPr lang="ja-JP" altLang="en-US" sz="2600"/>
                  <a:t>ー動画コンテンツとユーザの好みによって決まる</a:t>
                </a:r>
                <a14:m>
                  <m:oMath xmlns:m="http://schemas.openxmlformats.org/officeDocument/2006/math">
                    <m:sSub>
                      <m:sSubPr>
                        <m:ctrlPr>
                          <a:rPr lang="en-US" altLang="ja-JP" sz="2600" i="1" smtClean="0">
                            <a:solidFill>
                              <a:srgbClr val="FF0000"/>
                            </a:solidFill>
                            <a:latin typeface="Cambria Math" panose="02040503050406030204" pitchFamily="18" charset="0"/>
                          </a:rPr>
                        </m:ctrlPr>
                      </m:sSubPr>
                      <m:e>
                        <m:r>
                          <a:rPr lang="ja-JP" altLang="en-US" sz="2600" i="1">
                            <a:solidFill>
                              <a:srgbClr val="FF0000"/>
                            </a:solidFill>
                            <a:latin typeface="Cambria Math" panose="02040503050406030204" pitchFamily="18" charset="0"/>
                          </a:rPr>
                          <m:t>𝛼</m:t>
                        </m:r>
                      </m:e>
                      <m:sub>
                        <m:r>
                          <m:rPr>
                            <m:sty m:val="p"/>
                          </m:rPr>
                          <a:rPr lang="en-US" altLang="ja-JP" sz="2600">
                            <a:solidFill>
                              <a:srgbClr val="FF0000"/>
                            </a:solidFill>
                            <a:latin typeface="Cambria Math" panose="02040503050406030204" pitchFamily="18" charset="0"/>
                          </a:rPr>
                          <m:t>P</m:t>
                        </m:r>
                      </m:sub>
                    </m:sSub>
                    <m:r>
                      <a:rPr kumimoji="1" lang="en-US" altLang="ja-JP" sz="2600" b="0" i="1" smtClean="0">
                        <a:solidFill>
                          <a:srgbClr val="FF0000"/>
                        </a:solidFill>
                        <a:latin typeface="Cambria Math" panose="02040503050406030204" pitchFamily="18" charset="0"/>
                      </a:rPr>
                      <m:t>,</m:t>
                    </m:r>
                    <m:sSub>
                      <m:sSubPr>
                        <m:ctrlPr>
                          <a:rPr lang="en-US" altLang="ja-JP" sz="2600" i="1">
                            <a:solidFill>
                              <a:srgbClr val="FF0000"/>
                            </a:solidFill>
                            <a:latin typeface="Cambria Math" panose="02040503050406030204" pitchFamily="18" charset="0"/>
                          </a:rPr>
                        </m:ctrlPr>
                      </m:sSubPr>
                      <m:e>
                        <m:r>
                          <a:rPr lang="ja-JP" altLang="en-US" sz="2600" i="1">
                            <a:solidFill>
                              <a:srgbClr val="FF0000"/>
                            </a:solidFill>
                            <a:latin typeface="Cambria Math" panose="02040503050406030204" pitchFamily="18" charset="0"/>
                          </a:rPr>
                          <m:t>𝛽</m:t>
                        </m:r>
                      </m:e>
                      <m:sub>
                        <m:r>
                          <m:rPr>
                            <m:sty m:val="p"/>
                          </m:rPr>
                          <a:rPr lang="en-US" altLang="ja-JP" sz="2600">
                            <a:solidFill>
                              <a:srgbClr val="FF0000"/>
                            </a:solidFill>
                            <a:latin typeface="Cambria Math" panose="02040503050406030204" pitchFamily="18" charset="0"/>
                          </a:rPr>
                          <m:t>P</m:t>
                        </m:r>
                      </m:sub>
                    </m:sSub>
                  </m:oMath>
                </a14:m>
                <a:endParaRPr kumimoji="1" lang="en-US" altLang="ja-JP" sz="3000"/>
              </a:p>
              <a:p>
                <a:pPr marL="0" indent="0">
                  <a:buNone/>
                </a:pPr>
                <a:r>
                  <a:rPr kumimoji="1" lang="ja-JP" altLang="en-US" sz="2600"/>
                  <a:t>　　　　 </a:t>
                </a:r>
                <a:r>
                  <a:rPr kumimoji="1" lang="ja-JP" altLang="en-US" sz="2600">
                    <a:solidFill>
                      <a:srgbClr val="0070C0"/>
                    </a:solidFill>
                  </a:rPr>
                  <a:t>好み係数</a:t>
                </a:r>
                <a14:m>
                  <m:oMath xmlns:m="http://schemas.openxmlformats.org/officeDocument/2006/math">
                    <m:sSub>
                      <m:sSubPr>
                        <m:ctrlPr>
                          <a:rPr lang="en-US" altLang="ja-JP" sz="2600" i="1" smtClean="0">
                            <a:solidFill>
                              <a:srgbClr val="0070C0"/>
                            </a:solidFill>
                            <a:latin typeface="Cambria Math" panose="02040503050406030204" pitchFamily="18" charset="0"/>
                          </a:rPr>
                        </m:ctrlPr>
                      </m:sSubPr>
                      <m:e>
                        <m:r>
                          <a:rPr lang="en-US" altLang="ja-JP" sz="2600" i="1">
                            <a:solidFill>
                              <a:srgbClr val="0070C0"/>
                            </a:solidFill>
                            <a:latin typeface="Cambria Math" panose="02040503050406030204" pitchFamily="18" charset="0"/>
                          </a:rPr>
                          <m:t>𝑡</m:t>
                        </m:r>
                      </m:e>
                      <m:sub>
                        <m:r>
                          <a:rPr lang="en-US" altLang="ja-JP" sz="2600" i="1">
                            <a:solidFill>
                              <a:srgbClr val="0070C0"/>
                            </a:solidFill>
                            <a:latin typeface="Cambria Math" panose="02040503050406030204" pitchFamily="18" charset="0"/>
                          </a:rPr>
                          <m:t>𝑖</m:t>
                        </m:r>
                      </m:sub>
                    </m:sSub>
                  </m:oMath>
                </a14:m>
                <a:r>
                  <a:rPr kumimoji="1" lang="ja-JP" altLang="en-US" sz="2600"/>
                  <a:t>におおきく影響</a:t>
                </a:r>
                <a:endParaRPr kumimoji="1" lang="en-US" altLang="ja-JP" sz="2600"/>
              </a:p>
              <a:p>
                <a:pPr marL="0" indent="0">
                  <a:buNone/>
                </a:pPr>
                <a:r>
                  <a:rPr kumimoji="1" lang="ja-JP" altLang="en-US" sz="2600"/>
                  <a:t>　　　ー</a:t>
                </a:r>
                <a14:m>
                  <m:oMath xmlns:m="http://schemas.openxmlformats.org/officeDocument/2006/math">
                    <m:sSub>
                      <m:sSubPr>
                        <m:ctrlPr>
                          <a:rPr lang="en-US" altLang="ja-JP" sz="2600" i="1" smtClean="0">
                            <a:solidFill>
                              <a:srgbClr val="FF0000"/>
                            </a:solidFill>
                            <a:latin typeface="Cambria Math" panose="02040503050406030204" pitchFamily="18" charset="0"/>
                          </a:rPr>
                        </m:ctrlPr>
                      </m:sSubPr>
                      <m:e>
                        <m:r>
                          <a:rPr lang="ja-JP" altLang="en-US" sz="2600" i="1">
                            <a:solidFill>
                              <a:srgbClr val="FF0000"/>
                            </a:solidFill>
                            <a:latin typeface="Cambria Math" panose="02040503050406030204" pitchFamily="18" charset="0"/>
                          </a:rPr>
                          <m:t>𝛼</m:t>
                        </m:r>
                      </m:e>
                      <m:sub>
                        <m:r>
                          <m:rPr>
                            <m:sty m:val="p"/>
                          </m:rPr>
                          <a:rPr lang="en-US" altLang="ja-JP" sz="2600">
                            <a:solidFill>
                              <a:srgbClr val="FF0000"/>
                            </a:solidFill>
                            <a:latin typeface="Cambria Math" panose="02040503050406030204" pitchFamily="18" charset="0"/>
                          </a:rPr>
                          <m:t>P</m:t>
                        </m:r>
                      </m:sub>
                    </m:sSub>
                    <m:r>
                      <a:rPr kumimoji="1" lang="en-US" altLang="ja-JP" sz="2600" b="0" i="1" smtClean="0">
                        <a:solidFill>
                          <a:srgbClr val="FF0000"/>
                        </a:solidFill>
                        <a:latin typeface="Cambria Math" panose="02040503050406030204" pitchFamily="18" charset="0"/>
                      </a:rPr>
                      <m:t>,</m:t>
                    </m:r>
                    <m:sSub>
                      <m:sSubPr>
                        <m:ctrlPr>
                          <a:rPr lang="en-US" altLang="ja-JP" sz="2600" i="1">
                            <a:solidFill>
                              <a:srgbClr val="FF0000"/>
                            </a:solidFill>
                            <a:latin typeface="Cambria Math" panose="02040503050406030204" pitchFamily="18" charset="0"/>
                          </a:rPr>
                        </m:ctrlPr>
                      </m:sSubPr>
                      <m:e>
                        <m:r>
                          <a:rPr lang="ja-JP" altLang="en-US" sz="2600" i="1">
                            <a:solidFill>
                              <a:srgbClr val="FF0000"/>
                            </a:solidFill>
                            <a:latin typeface="Cambria Math" panose="02040503050406030204" pitchFamily="18" charset="0"/>
                          </a:rPr>
                          <m:t>𝛽</m:t>
                        </m:r>
                      </m:e>
                      <m:sub>
                        <m:r>
                          <m:rPr>
                            <m:sty m:val="p"/>
                          </m:rPr>
                          <a:rPr lang="en-US" altLang="ja-JP" sz="2600">
                            <a:solidFill>
                              <a:srgbClr val="FF0000"/>
                            </a:solidFill>
                            <a:latin typeface="Cambria Math" panose="02040503050406030204" pitchFamily="18" charset="0"/>
                          </a:rPr>
                          <m:t>P</m:t>
                        </m:r>
                      </m:sub>
                    </m:sSub>
                  </m:oMath>
                </a14:m>
                <a:r>
                  <a:rPr kumimoji="1" lang="ja-JP" altLang="en-US" sz="2600"/>
                  <a:t>のパラメータチューニングの方法を調査</a:t>
                </a:r>
                <a:endParaRPr kumimoji="1" lang="en-US" altLang="ja-JP" sz="2600"/>
              </a:p>
              <a:p>
                <a:pPr marL="0" indent="0">
                  <a:buNone/>
                </a:pPr>
                <a:r>
                  <a:rPr lang="ja-JP" altLang="en-US" sz="2600"/>
                  <a:t>　　　ー</a:t>
                </a:r>
                <a:r>
                  <a:rPr lang="en-US" altLang="ja-JP" sz="2600" err="1"/>
                  <a:t>QoE</a:t>
                </a:r>
                <a:r>
                  <a:rPr lang="ja-JP" altLang="en-US" sz="2600"/>
                  <a:t>が向上するかが目的</a:t>
                </a:r>
                <a:endParaRPr lang="en-US" altLang="ja-JP" sz="2600"/>
              </a:p>
              <a:p>
                <a:pPr marL="0" indent="0">
                  <a:buNone/>
                </a:pPr>
                <a:r>
                  <a:rPr kumimoji="1" lang="ja-JP" altLang="en-US" sz="2600"/>
                  <a:t>　　　　→チューニングした値による</a:t>
                </a:r>
                <a14:m>
                  <m:oMath xmlns:m="http://schemas.openxmlformats.org/officeDocument/2006/math">
                    <m:sSub>
                      <m:sSubPr>
                        <m:ctrlPr>
                          <a:rPr lang="en-US" altLang="ja-JP" sz="2600" i="1" smtClean="0">
                            <a:solidFill>
                              <a:schemeClr val="tx1"/>
                            </a:solidFill>
                            <a:latin typeface="Cambria Math" panose="02040503050406030204" pitchFamily="18" charset="0"/>
                          </a:rPr>
                        </m:ctrlPr>
                      </m:sSubPr>
                      <m:e>
                        <m:r>
                          <a:rPr lang="en-US" altLang="ja-JP" sz="2600" i="1">
                            <a:solidFill>
                              <a:schemeClr val="tx1"/>
                            </a:solidFill>
                            <a:latin typeface="Cambria Math" panose="02040503050406030204" pitchFamily="18" charset="0"/>
                          </a:rPr>
                          <m:t>𝑡</m:t>
                        </m:r>
                      </m:e>
                      <m:sub>
                        <m:r>
                          <a:rPr lang="en-US" altLang="ja-JP" sz="2600" i="1">
                            <a:solidFill>
                              <a:schemeClr val="tx1"/>
                            </a:solidFill>
                            <a:latin typeface="Cambria Math" panose="02040503050406030204" pitchFamily="18" charset="0"/>
                          </a:rPr>
                          <m:t>𝑖</m:t>
                        </m:r>
                      </m:sub>
                    </m:sSub>
                  </m:oMath>
                </a14:m>
                <a:r>
                  <a:rPr kumimoji="1" lang="ja-JP" altLang="en-US" sz="2600"/>
                  <a:t>で</a:t>
                </a:r>
                <a:r>
                  <a:rPr kumimoji="1" lang="en-US" altLang="ja-JP" sz="2600" err="1"/>
                  <a:t>QoE</a:t>
                </a:r>
                <a:r>
                  <a:rPr kumimoji="1" lang="ja-JP" altLang="en-US" sz="2600"/>
                  <a:t>解析</a:t>
                </a:r>
              </a:p>
              <a:p>
                <a:pPr marL="0" indent="0">
                  <a:buNone/>
                </a:pPr>
                <a:endParaRPr kumimoji="1" lang="ja-JP" altLang="en-US" sz="2400"/>
              </a:p>
            </p:txBody>
          </p:sp>
        </mc:Choice>
        <mc:Fallback xmlns="">
          <p:sp>
            <p:nvSpPr>
              <p:cNvPr id="3" name="コンテンツ プレースホルダー 2">
                <a:extLst>
                  <a:ext uri="{FF2B5EF4-FFF2-40B4-BE49-F238E27FC236}">
                    <a16:creationId xmlns:a16="http://schemas.microsoft.com/office/drawing/2014/main" id="{B0C604DC-93DE-03B8-3FC1-3B79B3B0082E}"/>
                  </a:ext>
                </a:extLst>
              </p:cNvPr>
              <p:cNvSpPr>
                <a:spLocks noGrp="1" noRot="1" noChangeAspect="1" noMove="1" noResize="1" noEditPoints="1" noAdjustHandles="1" noChangeArrowheads="1" noChangeShapeType="1" noTextEdit="1"/>
              </p:cNvSpPr>
              <p:nvPr>
                <p:ph idx="1"/>
              </p:nvPr>
            </p:nvSpPr>
            <p:spPr>
              <a:xfrm>
                <a:off x="395536" y="1264196"/>
                <a:ext cx="8651304" cy="5045124"/>
              </a:xfrm>
              <a:blipFill>
                <a:blip r:embed="rId2"/>
                <a:stretch>
                  <a:fillRect l="-1128" t="-2899" r="-352" b="-604"/>
                </a:stretch>
              </a:blipFill>
            </p:spPr>
            <p:txBody>
              <a:bodyPr/>
              <a:lstStyle/>
              <a:p>
                <a:r>
                  <a:rPr lang="en-US">
                    <a:noFill/>
                  </a:rPr>
                  <a:t> </a:t>
                </a:r>
              </a:p>
            </p:txBody>
          </p:sp>
        </mc:Fallback>
      </mc:AlternateContent>
      <p:sp>
        <p:nvSpPr>
          <p:cNvPr id="4" name="フッター プレースホルダー 3">
            <a:extLst>
              <a:ext uri="{FF2B5EF4-FFF2-40B4-BE49-F238E27FC236}">
                <a16:creationId xmlns:a16="http://schemas.microsoft.com/office/drawing/2014/main" id="{742C44F2-1063-D02E-2DAE-1A9E9085CA6B}"/>
              </a:ext>
            </a:extLst>
          </p:cNvPr>
          <p:cNvSpPr>
            <a:spLocks noGrp="1"/>
          </p:cNvSpPr>
          <p:nvPr>
            <p:ph type="ftr" sz="quarter" idx="11"/>
          </p:nvPr>
        </p:nvSpPr>
        <p:spPr/>
        <p:txBody>
          <a:bodyPr/>
          <a:lstStyle/>
          <a:p>
            <a:pPr marL="0" lvl="0" indent="0" algn="ctr" rtl="0">
              <a:spcBef>
                <a:spcPts val="0"/>
              </a:spcBef>
              <a:spcAft>
                <a:spcPts val="0"/>
              </a:spcAft>
              <a:buNone/>
            </a:pPr>
            <a:r>
              <a:rPr lang="zh-TW" altLang="en-US"/>
              <a:t>卒業研究</a:t>
            </a:r>
            <a:r>
              <a:rPr lang="en-US" altLang="zh-TW"/>
              <a:t>1</a:t>
            </a:r>
            <a:r>
              <a:rPr lang="zh-TW" altLang="en-US"/>
              <a:t>中間発表</a:t>
            </a:r>
            <a:r>
              <a:rPr lang="en-US" altLang="zh-TW"/>
              <a:t>AF21014</a:t>
            </a:r>
            <a:r>
              <a:rPr lang="zh-TW" altLang="en-US"/>
              <a:t>菊地悠李</a:t>
            </a:r>
          </a:p>
        </p:txBody>
      </p:sp>
      <p:sp>
        <p:nvSpPr>
          <p:cNvPr id="5" name="スライド番号プレースホルダー 4">
            <a:extLst>
              <a:ext uri="{FF2B5EF4-FFF2-40B4-BE49-F238E27FC236}">
                <a16:creationId xmlns:a16="http://schemas.microsoft.com/office/drawing/2014/main" id="{33654D89-6EA3-9C62-2E1A-D9CB2EE7A620}"/>
              </a:ext>
            </a:extLst>
          </p:cNvPr>
          <p:cNvSpPr>
            <a:spLocks noGrp="1"/>
          </p:cNvSpPr>
          <p:nvPr>
            <p:ph type="sldNum" sz="quarter" idx="12"/>
          </p:nvPr>
        </p:nvSpPr>
        <p:spPr/>
        <p:txBody>
          <a:bodyPr/>
          <a:lstStyle/>
          <a:p>
            <a:fld id="{8B45D110-FD8E-48BD-8825-CDFBF9D22CA3}" type="slidenum">
              <a:rPr kumimoji="1" lang="ja-JP" altLang="en-US" smtClean="0"/>
              <a:pPr/>
              <a:t>45</a:t>
            </a:fld>
            <a:endParaRPr kumimoji="1" lang="ja-JP" altLang="en-US"/>
          </a:p>
        </p:txBody>
      </p:sp>
      <p:sp>
        <p:nvSpPr>
          <p:cNvPr id="6" name="タイトル 1">
            <a:extLst>
              <a:ext uri="{FF2B5EF4-FFF2-40B4-BE49-F238E27FC236}">
                <a16:creationId xmlns:a16="http://schemas.microsoft.com/office/drawing/2014/main" id="{E33512F1-4930-0277-D6D9-D61FF38A69C7}"/>
              </a:ext>
            </a:extLst>
          </p:cNvPr>
          <p:cNvSpPr txBox="1">
            <a:spLocks/>
          </p:cNvSpPr>
          <p:nvPr/>
        </p:nvSpPr>
        <p:spPr>
          <a:xfrm>
            <a:off x="1259632" y="121196"/>
            <a:ext cx="8028384"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1" sz="3600" b="1" kern="1200">
                <a:solidFill>
                  <a:schemeClr val="tx1">
                    <a:lumMod val="85000"/>
                    <a:lumOff val="15000"/>
                  </a:schemeClr>
                </a:solidFill>
                <a:latin typeface="+mj-lt"/>
                <a:ea typeface="+mj-ea"/>
                <a:cs typeface="+mj-cs"/>
              </a:defRPr>
            </a:lvl1pPr>
          </a:lstStyle>
          <a:p>
            <a:r>
              <a:rPr lang="ja-JP" altLang="en-US"/>
              <a:t>まとめと今後の課題について</a:t>
            </a:r>
          </a:p>
        </p:txBody>
      </p:sp>
    </p:spTree>
    <p:extLst>
      <p:ext uri="{BB962C8B-B14F-4D97-AF65-F5344CB8AC3E}">
        <p14:creationId xmlns:p14="http://schemas.microsoft.com/office/powerpoint/2010/main" val="115643473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8BE328F3-D208-4436-FBCB-7BE89E733B2D}"/>
              </a:ext>
            </a:extLst>
          </p:cNvPr>
          <p:cNvSpPr txBox="1">
            <a:spLocks/>
          </p:cNvSpPr>
          <p:nvPr/>
        </p:nvSpPr>
        <p:spPr>
          <a:xfrm>
            <a:off x="1115616" y="44624"/>
            <a:ext cx="7848872"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1" sz="3600" b="1" kern="1200">
                <a:solidFill>
                  <a:schemeClr val="tx1">
                    <a:lumMod val="85000"/>
                    <a:lumOff val="15000"/>
                  </a:schemeClr>
                </a:solidFill>
                <a:latin typeface="+mj-lt"/>
                <a:ea typeface="+mj-ea"/>
                <a:cs typeface="+mj-cs"/>
              </a:defRPr>
            </a:lvl1pPr>
          </a:lstStyle>
          <a:p>
            <a:r>
              <a:rPr lang="ja-JP" altLang="en-US" sz="3200"/>
              <a:t>関心が強いユーザはずっと低いレート？</a:t>
            </a:r>
            <a:endParaRPr lang="ja-JP" altLang="en-US" sz="3200" dirty="0"/>
          </a:p>
        </p:txBody>
      </p:sp>
      <p:grpSp>
        <p:nvGrpSpPr>
          <p:cNvPr id="6" name="グループ化 5">
            <a:extLst>
              <a:ext uri="{FF2B5EF4-FFF2-40B4-BE49-F238E27FC236}">
                <a16:creationId xmlns:a16="http://schemas.microsoft.com/office/drawing/2014/main" id="{C1497D64-88A9-44FB-9A03-7D217A6C9230}"/>
              </a:ext>
            </a:extLst>
          </p:cNvPr>
          <p:cNvGrpSpPr/>
          <p:nvPr/>
        </p:nvGrpSpPr>
        <p:grpSpPr>
          <a:xfrm>
            <a:off x="7579059" y="4645809"/>
            <a:ext cx="531945" cy="900398"/>
            <a:chOff x="107504" y="3068960"/>
            <a:chExt cx="834463" cy="1384138"/>
          </a:xfrm>
        </p:grpSpPr>
        <p:sp>
          <p:nvSpPr>
            <p:cNvPr id="7" name="円柱 6">
              <a:extLst>
                <a:ext uri="{FF2B5EF4-FFF2-40B4-BE49-F238E27FC236}">
                  <a16:creationId xmlns:a16="http://schemas.microsoft.com/office/drawing/2014/main" id="{C2443F80-D509-4AE9-880F-C00A38D5BDF7}"/>
                </a:ext>
              </a:extLst>
            </p:cNvPr>
            <p:cNvSpPr/>
            <p:nvPr/>
          </p:nvSpPr>
          <p:spPr>
            <a:xfrm>
              <a:off x="107504" y="3068960"/>
              <a:ext cx="834463" cy="1384137"/>
            </a:xfrm>
            <a:prstGeom prst="can">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8" name="円柱 7">
              <a:extLst>
                <a:ext uri="{FF2B5EF4-FFF2-40B4-BE49-F238E27FC236}">
                  <a16:creationId xmlns:a16="http://schemas.microsoft.com/office/drawing/2014/main" id="{FF6366DB-3EAC-4CEE-AF58-3E58DB51A954}"/>
                </a:ext>
              </a:extLst>
            </p:cNvPr>
            <p:cNvSpPr/>
            <p:nvPr/>
          </p:nvSpPr>
          <p:spPr>
            <a:xfrm>
              <a:off x="107505" y="3703218"/>
              <a:ext cx="834462" cy="749880"/>
            </a:xfrm>
            <a:prstGeom prst="ca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sz="2800" dirty="0">
                <a:solidFill>
                  <a:schemeClr val="accent1"/>
                </a:solidFill>
              </a:endParaRPr>
            </a:p>
          </p:txBody>
        </p:sp>
      </p:grpSp>
      <p:cxnSp>
        <p:nvCxnSpPr>
          <p:cNvPr id="13" name="直線矢印コネクタ 12">
            <a:extLst>
              <a:ext uri="{FF2B5EF4-FFF2-40B4-BE49-F238E27FC236}">
                <a16:creationId xmlns:a16="http://schemas.microsoft.com/office/drawing/2014/main" id="{31E47CC4-3E99-44B5-9087-0FBDD11568EE}"/>
              </a:ext>
            </a:extLst>
          </p:cNvPr>
          <p:cNvCxnSpPr>
            <a:cxnSpLocks/>
            <a:stCxn id="24" idx="1"/>
          </p:cNvCxnSpPr>
          <p:nvPr/>
        </p:nvCxnSpPr>
        <p:spPr>
          <a:xfrm flipH="1">
            <a:off x="2310207" y="1643628"/>
            <a:ext cx="3428006" cy="40170"/>
          </a:xfrm>
          <a:prstGeom prst="straightConnector1">
            <a:avLst/>
          </a:prstGeom>
          <a:ln w="57150" cap="sq">
            <a:solidFill>
              <a:schemeClr val="accent2">
                <a:lumMod val="60000"/>
                <a:lumOff val="40000"/>
              </a:schemeClr>
            </a:solidFill>
            <a:prstDash val="sysDot"/>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F17420E0-8CC0-48E3-9B0B-F3F6CFE7775F}"/>
              </a:ext>
            </a:extLst>
          </p:cNvPr>
          <p:cNvCxnSpPr>
            <a:cxnSpLocks/>
            <a:stCxn id="23" idx="1"/>
          </p:cNvCxnSpPr>
          <p:nvPr/>
        </p:nvCxnSpPr>
        <p:spPr>
          <a:xfrm flipH="1" flipV="1">
            <a:off x="2347187" y="1990383"/>
            <a:ext cx="3375668" cy="964595"/>
          </a:xfrm>
          <a:prstGeom prst="straightConnector1">
            <a:avLst/>
          </a:prstGeom>
          <a:ln w="57150" cap="sq">
            <a:solidFill>
              <a:schemeClr val="accent1"/>
            </a:solidFill>
            <a:prstDash val="sysDot"/>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7" name="図 16">
            <a:extLst>
              <a:ext uri="{FF2B5EF4-FFF2-40B4-BE49-F238E27FC236}">
                <a16:creationId xmlns:a16="http://schemas.microsoft.com/office/drawing/2014/main" id="{348FB34E-7048-439A-9F84-CF905CAE5F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2070" y="1513656"/>
            <a:ext cx="712302" cy="686327"/>
          </a:xfrm>
          <a:prstGeom prst="rect">
            <a:avLst/>
          </a:prstGeom>
        </p:spPr>
      </p:pic>
      <p:sp>
        <p:nvSpPr>
          <p:cNvPr id="18" name="テキスト ボックス 17">
            <a:extLst>
              <a:ext uri="{FF2B5EF4-FFF2-40B4-BE49-F238E27FC236}">
                <a16:creationId xmlns:a16="http://schemas.microsoft.com/office/drawing/2014/main" id="{0AAE9882-AFA2-4A1A-9F3E-EBE3BACAB3CE}"/>
              </a:ext>
            </a:extLst>
          </p:cNvPr>
          <p:cNvSpPr txBox="1"/>
          <p:nvPr/>
        </p:nvSpPr>
        <p:spPr>
          <a:xfrm>
            <a:off x="1634885" y="1683798"/>
            <a:ext cx="426671" cy="400110"/>
          </a:xfrm>
          <a:prstGeom prst="rect">
            <a:avLst/>
          </a:prstGeom>
          <a:noFill/>
        </p:spPr>
        <p:txBody>
          <a:bodyPr wrap="square" rtlCol="0">
            <a:spAutoFit/>
          </a:bodyPr>
          <a:lstStyle/>
          <a:p>
            <a:r>
              <a:rPr kumimoji="1" lang="ja-JP" altLang="en-US" sz="2000" dirty="0">
                <a:solidFill>
                  <a:srgbClr val="FF0000"/>
                </a:solidFill>
              </a:rPr>
              <a:t>高</a:t>
            </a:r>
          </a:p>
        </p:txBody>
      </p:sp>
      <p:pic>
        <p:nvPicPr>
          <p:cNvPr id="19" name="図 18">
            <a:extLst>
              <a:ext uri="{FF2B5EF4-FFF2-40B4-BE49-F238E27FC236}">
                <a16:creationId xmlns:a16="http://schemas.microsoft.com/office/drawing/2014/main" id="{91C91C75-3D2F-4A19-A972-F3F20F6D1A1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2070" y="2297131"/>
            <a:ext cx="712302" cy="686327"/>
          </a:xfrm>
          <a:prstGeom prst="rect">
            <a:avLst/>
          </a:prstGeom>
        </p:spPr>
      </p:pic>
      <p:sp>
        <p:nvSpPr>
          <p:cNvPr id="20" name="テキスト ボックス 19">
            <a:extLst>
              <a:ext uri="{FF2B5EF4-FFF2-40B4-BE49-F238E27FC236}">
                <a16:creationId xmlns:a16="http://schemas.microsoft.com/office/drawing/2014/main" id="{D43D4AA2-C2C9-489B-9717-7567E633331F}"/>
              </a:ext>
            </a:extLst>
          </p:cNvPr>
          <p:cNvSpPr txBox="1"/>
          <p:nvPr/>
        </p:nvSpPr>
        <p:spPr>
          <a:xfrm>
            <a:off x="1634885" y="2451829"/>
            <a:ext cx="426671" cy="400110"/>
          </a:xfrm>
          <a:prstGeom prst="rect">
            <a:avLst/>
          </a:prstGeom>
          <a:noFill/>
        </p:spPr>
        <p:txBody>
          <a:bodyPr wrap="square" rtlCol="0">
            <a:spAutoFit/>
          </a:bodyPr>
          <a:lstStyle/>
          <a:p>
            <a:r>
              <a:rPr lang="ja-JP" altLang="en-US" sz="2000" dirty="0">
                <a:solidFill>
                  <a:srgbClr val="FF0000"/>
                </a:solidFill>
              </a:rPr>
              <a:t>中</a:t>
            </a:r>
            <a:endParaRPr kumimoji="1" lang="ja-JP" altLang="en-US" sz="2000" dirty="0">
              <a:solidFill>
                <a:srgbClr val="FF0000"/>
              </a:solidFill>
            </a:endParaRPr>
          </a:p>
        </p:txBody>
      </p:sp>
      <p:pic>
        <p:nvPicPr>
          <p:cNvPr id="23" name="図 22">
            <a:extLst>
              <a:ext uri="{FF2B5EF4-FFF2-40B4-BE49-F238E27FC236}">
                <a16:creationId xmlns:a16="http://schemas.microsoft.com/office/drawing/2014/main" id="{AAC71DFF-9D19-44DE-A678-2A4671E8647D}"/>
              </a:ext>
            </a:extLst>
          </p:cNvPr>
          <p:cNvPicPr>
            <a:picLocks noChangeAspect="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722855" y="2434858"/>
            <a:ext cx="730769" cy="1040240"/>
          </a:xfrm>
          <a:prstGeom prst="rect">
            <a:avLst/>
          </a:prstGeom>
        </p:spPr>
      </p:pic>
      <p:pic>
        <p:nvPicPr>
          <p:cNvPr id="24" name="図 23">
            <a:extLst>
              <a:ext uri="{FF2B5EF4-FFF2-40B4-BE49-F238E27FC236}">
                <a16:creationId xmlns:a16="http://schemas.microsoft.com/office/drawing/2014/main" id="{68C5C1AD-7B63-4E53-8AC7-F3FC42479302}"/>
              </a:ext>
            </a:extLst>
          </p:cNvPr>
          <p:cNvPicPr>
            <a:picLocks noChangeAspect="1"/>
          </p:cNvPicPr>
          <p:nvPr/>
        </p:nvPicPr>
        <p:blipFill>
          <a:blip r:embed="rId3"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738213" y="1154321"/>
            <a:ext cx="687476" cy="978614"/>
          </a:xfrm>
          <a:prstGeom prst="rect">
            <a:avLst/>
          </a:prstGeom>
        </p:spPr>
      </p:pic>
      <p:pic>
        <p:nvPicPr>
          <p:cNvPr id="29" name="図 28">
            <a:extLst>
              <a:ext uri="{FF2B5EF4-FFF2-40B4-BE49-F238E27FC236}">
                <a16:creationId xmlns:a16="http://schemas.microsoft.com/office/drawing/2014/main" id="{B24D616E-527B-4B09-AAD6-160519AD44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2070" y="3086077"/>
            <a:ext cx="712302" cy="686327"/>
          </a:xfrm>
          <a:prstGeom prst="rect">
            <a:avLst/>
          </a:prstGeom>
        </p:spPr>
      </p:pic>
      <p:sp>
        <p:nvSpPr>
          <p:cNvPr id="30" name="テキスト ボックス 29">
            <a:extLst>
              <a:ext uri="{FF2B5EF4-FFF2-40B4-BE49-F238E27FC236}">
                <a16:creationId xmlns:a16="http://schemas.microsoft.com/office/drawing/2014/main" id="{B2CA8F36-B11A-4B61-A5E7-7402AEB08D93}"/>
              </a:ext>
            </a:extLst>
          </p:cNvPr>
          <p:cNvSpPr txBox="1"/>
          <p:nvPr/>
        </p:nvSpPr>
        <p:spPr>
          <a:xfrm>
            <a:off x="1634884" y="3257950"/>
            <a:ext cx="426671" cy="400110"/>
          </a:xfrm>
          <a:prstGeom prst="rect">
            <a:avLst/>
          </a:prstGeom>
          <a:noFill/>
        </p:spPr>
        <p:txBody>
          <a:bodyPr wrap="square" rtlCol="0">
            <a:spAutoFit/>
          </a:bodyPr>
          <a:lstStyle/>
          <a:p>
            <a:r>
              <a:rPr kumimoji="1" lang="ja-JP" altLang="en-US" sz="2000" dirty="0">
                <a:solidFill>
                  <a:srgbClr val="FF0000"/>
                </a:solidFill>
              </a:rPr>
              <a:t>低</a:t>
            </a:r>
          </a:p>
        </p:txBody>
      </p:sp>
      <p:grpSp>
        <p:nvGrpSpPr>
          <p:cNvPr id="34" name="グループ化 33">
            <a:extLst>
              <a:ext uri="{FF2B5EF4-FFF2-40B4-BE49-F238E27FC236}">
                <a16:creationId xmlns:a16="http://schemas.microsoft.com/office/drawing/2014/main" id="{9CF2737D-CE65-4349-8177-0864BAD7B397}"/>
              </a:ext>
            </a:extLst>
          </p:cNvPr>
          <p:cNvGrpSpPr/>
          <p:nvPr/>
        </p:nvGrpSpPr>
        <p:grpSpPr>
          <a:xfrm>
            <a:off x="7579221" y="2026625"/>
            <a:ext cx="753758" cy="900397"/>
            <a:chOff x="6360639" y="4935554"/>
            <a:chExt cx="1182420" cy="1384137"/>
          </a:xfrm>
        </p:grpSpPr>
        <p:sp>
          <p:nvSpPr>
            <p:cNvPr id="35" name="円柱 34">
              <a:extLst>
                <a:ext uri="{FF2B5EF4-FFF2-40B4-BE49-F238E27FC236}">
                  <a16:creationId xmlns:a16="http://schemas.microsoft.com/office/drawing/2014/main" id="{269B97EF-1328-4CA6-9217-89D5C0B9402B}"/>
                </a:ext>
              </a:extLst>
            </p:cNvPr>
            <p:cNvSpPr/>
            <p:nvPr/>
          </p:nvSpPr>
          <p:spPr>
            <a:xfrm>
              <a:off x="6360639" y="4935554"/>
              <a:ext cx="834463" cy="1384137"/>
            </a:xfrm>
            <a:prstGeom prst="can">
              <a:avLst/>
            </a:prstGeom>
            <a:solidFill>
              <a:schemeClr val="bg1">
                <a:lumMod val="95000"/>
              </a:schemeClr>
            </a:solidFill>
            <a:ln w="28575"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6" name="円柱 35">
              <a:extLst>
                <a:ext uri="{FF2B5EF4-FFF2-40B4-BE49-F238E27FC236}">
                  <a16:creationId xmlns:a16="http://schemas.microsoft.com/office/drawing/2014/main" id="{9487753A-9EB5-430C-AC22-D4337B59E8E4}"/>
                </a:ext>
              </a:extLst>
            </p:cNvPr>
            <p:cNvSpPr/>
            <p:nvPr/>
          </p:nvSpPr>
          <p:spPr>
            <a:xfrm>
              <a:off x="6360639" y="5569811"/>
              <a:ext cx="834462" cy="749880"/>
            </a:xfrm>
            <a:prstGeom prst="can">
              <a:avLst>
                <a:gd name="adj" fmla="val 25000"/>
              </a:avLst>
            </a:prstGeom>
            <a:noFill/>
            <a:ln w="19050">
              <a:prstDash val="dash"/>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sz="2800" dirty="0">
                <a:solidFill>
                  <a:schemeClr val="accent1"/>
                </a:solidFill>
              </a:endParaRPr>
            </a:p>
          </p:txBody>
        </p:sp>
        <p:sp>
          <p:nvSpPr>
            <p:cNvPr id="37" name="正方形/長方形 36">
              <a:extLst>
                <a:ext uri="{FF2B5EF4-FFF2-40B4-BE49-F238E27FC236}">
                  <a16:creationId xmlns:a16="http://schemas.microsoft.com/office/drawing/2014/main" id="{C68894C6-808E-4B8A-ABA7-7AE8458389FD}"/>
                </a:ext>
              </a:extLst>
            </p:cNvPr>
            <p:cNvSpPr/>
            <p:nvPr/>
          </p:nvSpPr>
          <p:spPr>
            <a:xfrm rot="1584446">
              <a:off x="7296019" y="5477673"/>
              <a:ext cx="45719" cy="207547"/>
            </a:xfrm>
            <a:prstGeom prst="rect">
              <a:avLst/>
            </a:prstGeom>
            <a:solidFill>
              <a:schemeClr val="accent2">
                <a:lumMod val="60000"/>
                <a:lumOff val="40000"/>
              </a:schemeClr>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8" name="正方形/長方形 37">
              <a:extLst>
                <a:ext uri="{FF2B5EF4-FFF2-40B4-BE49-F238E27FC236}">
                  <a16:creationId xmlns:a16="http://schemas.microsoft.com/office/drawing/2014/main" id="{458E84E1-C59B-4BC7-A62C-6F02296B73E5}"/>
                </a:ext>
              </a:extLst>
            </p:cNvPr>
            <p:cNvSpPr/>
            <p:nvPr/>
          </p:nvSpPr>
          <p:spPr>
            <a:xfrm rot="5616632">
              <a:off x="7412161" y="5739012"/>
              <a:ext cx="45719" cy="216076"/>
            </a:xfrm>
            <a:prstGeom prst="rect">
              <a:avLst/>
            </a:prstGeom>
            <a:solidFill>
              <a:schemeClr val="accent2">
                <a:lumMod val="60000"/>
                <a:lumOff val="40000"/>
              </a:schemeClr>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9" name="正方形/長方形 38">
              <a:extLst>
                <a:ext uri="{FF2B5EF4-FFF2-40B4-BE49-F238E27FC236}">
                  <a16:creationId xmlns:a16="http://schemas.microsoft.com/office/drawing/2014/main" id="{DD834E62-AB81-450D-B64E-E2625ED652B8}"/>
                </a:ext>
              </a:extLst>
            </p:cNvPr>
            <p:cNvSpPr/>
            <p:nvPr/>
          </p:nvSpPr>
          <p:spPr>
            <a:xfrm rot="3651307">
              <a:off x="7382974" y="5591000"/>
              <a:ext cx="45719" cy="221530"/>
            </a:xfrm>
            <a:prstGeom prst="rect">
              <a:avLst/>
            </a:prstGeom>
            <a:solidFill>
              <a:schemeClr val="accent2">
                <a:lumMod val="60000"/>
                <a:lumOff val="40000"/>
              </a:schemeClr>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pSp>
      <p:sp>
        <p:nvSpPr>
          <p:cNvPr id="42" name="右中かっこ 41">
            <a:extLst>
              <a:ext uri="{FF2B5EF4-FFF2-40B4-BE49-F238E27FC236}">
                <a16:creationId xmlns:a16="http://schemas.microsoft.com/office/drawing/2014/main" id="{E4B38350-828A-4B5C-8E8E-3DFC58632358}"/>
              </a:ext>
            </a:extLst>
          </p:cNvPr>
          <p:cNvSpPr/>
          <p:nvPr/>
        </p:nvSpPr>
        <p:spPr>
          <a:xfrm>
            <a:off x="6664456" y="1373821"/>
            <a:ext cx="731867" cy="2039344"/>
          </a:xfrm>
          <a:prstGeom prst="rightBrace">
            <a:avLst/>
          </a:prstGeom>
          <a:ln w="19050" cap="sq">
            <a:solidFill>
              <a:schemeClr val="accent1"/>
            </a:solidFill>
            <a:miter lim="800000"/>
            <a:headEnd type="none" w="med"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3182A931-86A2-43CD-841D-756A1681AD6D}"/>
              </a:ext>
            </a:extLst>
          </p:cNvPr>
          <p:cNvSpPr txBox="1"/>
          <p:nvPr/>
        </p:nvSpPr>
        <p:spPr>
          <a:xfrm>
            <a:off x="7327070" y="1626514"/>
            <a:ext cx="1210588" cy="400110"/>
          </a:xfrm>
          <a:prstGeom prst="rect">
            <a:avLst/>
          </a:prstGeom>
          <a:noFill/>
        </p:spPr>
        <p:txBody>
          <a:bodyPr wrap="none" rtlCol="0">
            <a:spAutoFit/>
          </a:bodyPr>
          <a:lstStyle/>
          <a:p>
            <a:r>
              <a:rPr kumimoji="1" lang="ja-JP" altLang="en-US" sz="2000" dirty="0">
                <a:solidFill>
                  <a:srgbClr val="4D4D4D"/>
                </a:solidFill>
              </a:rPr>
              <a:t>バッファ</a:t>
            </a:r>
          </a:p>
        </p:txBody>
      </p:sp>
      <p:cxnSp>
        <p:nvCxnSpPr>
          <p:cNvPr id="70" name="直線矢印コネクタ 69">
            <a:extLst>
              <a:ext uri="{FF2B5EF4-FFF2-40B4-BE49-F238E27FC236}">
                <a16:creationId xmlns:a16="http://schemas.microsoft.com/office/drawing/2014/main" id="{6E532EEA-DF32-4B75-BFA4-93CC6A401EB5}"/>
              </a:ext>
            </a:extLst>
          </p:cNvPr>
          <p:cNvCxnSpPr>
            <a:cxnSpLocks/>
            <a:stCxn id="77" idx="1"/>
          </p:cNvCxnSpPr>
          <p:nvPr/>
        </p:nvCxnSpPr>
        <p:spPr>
          <a:xfrm flipH="1">
            <a:off x="2541143" y="4492747"/>
            <a:ext cx="3215276" cy="1419977"/>
          </a:xfrm>
          <a:prstGeom prst="straightConnector1">
            <a:avLst/>
          </a:prstGeom>
          <a:ln w="57150" cap="sq">
            <a:solidFill>
              <a:schemeClr val="accent2">
                <a:lumMod val="60000"/>
                <a:lumOff val="40000"/>
              </a:schemeClr>
            </a:solidFill>
            <a:prstDash val="sysDot"/>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D195F5D6-8CEB-4ECB-A7DE-03F619C76D60}"/>
              </a:ext>
            </a:extLst>
          </p:cNvPr>
          <p:cNvCxnSpPr>
            <a:cxnSpLocks/>
            <a:stCxn id="76" idx="1"/>
          </p:cNvCxnSpPr>
          <p:nvPr/>
        </p:nvCxnSpPr>
        <p:spPr>
          <a:xfrm flipH="1" flipV="1">
            <a:off x="2428938" y="4487343"/>
            <a:ext cx="3293917" cy="1241826"/>
          </a:xfrm>
          <a:prstGeom prst="straightConnector1">
            <a:avLst/>
          </a:prstGeom>
          <a:ln w="57150" cap="sq">
            <a:solidFill>
              <a:schemeClr val="accent1"/>
            </a:solidFill>
            <a:prstDash val="sysDot"/>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72" name="図 71">
            <a:extLst>
              <a:ext uri="{FF2B5EF4-FFF2-40B4-BE49-F238E27FC236}">
                <a16:creationId xmlns:a16="http://schemas.microsoft.com/office/drawing/2014/main" id="{0BB5B41A-56E9-485B-8B57-B2643554649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8723" y="4104885"/>
            <a:ext cx="712302" cy="686327"/>
          </a:xfrm>
          <a:prstGeom prst="rect">
            <a:avLst/>
          </a:prstGeom>
        </p:spPr>
      </p:pic>
      <p:sp>
        <p:nvSpPr>
          <p:cNvPr id="73" name="テキスト ボックス 72">
            <a:extLst>
              <a:ext uri="{FF2B5EF4-FFF2-40B4-BE49-F238E27FC236}">
                <a16:creationId xmlns:a16="http://schemas.microsoft.com/office/drawing/2014/main" id="{57DC46E9-F30E-4588-AC4B-ABFFB001DE3C}"/>
              </a:ext>
            </a:extLst>
          </p:cNvPr>
          <p:cNvSpPr txBox="1"/>
          <p:nvPr/>
        </p:nvSpPr>
        <p:spPr>
          <a:xfrm>
            <a:off x="1641538" y="4275027"/>
            <a:ext cx="426671" cy="400110"/>
          </a:xfrm>
          <a:prstGeom prst="rect">
            <a:avLst/>
          </a:prstGeom>
          <a:noFill/>
        </p:spPr>
        <p:txBody>
          <a:bodyPr wrap="square" rtlCol="0">
            <a:spAutoFit/>
          </a:bodyPr>
          <a:lstStyle/>
          <a:p>
            <a:r>
              <a:rPr kumimoji="1" lang="ja-JP" altLang="en-US" sz="2000" dirty="0">
                <a:solidFill>
                  <a:srgbClr val="FF0000"/>
                </a:solidFill>
              </a:rPr>
              <a:t>高</a:t>
            </a:r>
          </a:p>
        </p:txBody>
      </p:sp>
      <p:pic>
        <p:nvPicPr>
          <p:cNvPr id="74" name="図 73">
            <a:extLst>
              <a:ext uri="{FF2B5EF4-FFF2-40B4-BE49-F238E27FC236}">
                <a16:creationId xmlns:a16="http://schemas.microsoft.com/office/drawing/2014/main" id="{48C0114A-EDCA-4220-8F05-653849FF30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8723" y="4888360"/>
            <a:ext cx="712302" cy="686327"/>
          </a:xfrm>
          <a:prstGeom prst="rect">
            <a:avLst/>
          </a:prstGeom>
        </p:spPr>
      </p:pic>
      <p:sp>
        <p:nvSpPr>
          <p:cNvPr id="75" name="テキスト ボックス 74">
            <a:extLst>
              <a:ext uri="{FF2B5EF4-FFF2-40B4-BE49-F238E27FC236}">
                <a16:creationId xmlns:a16="http://schemas.microsoft.com/office/drawing/2014/main" id="{4C3B6880-8997-4CF5-B043-A15BA4F30806}"/>
              </a:ext>
            </a:extLst>
          </p:cNvPr>
          <p:cNvSpPr txBox="1"/>
          <p:nvPr/>
        </p:nvSpPr>
        <p:spPr>
          <a:xfrm>
            <a:off x="1641538" y="5043058"/>
            <a:ext cx="426671" cy="400110"/>
          </a:xfrm>
          <a:prstGeom prst="rect">
            <a:avLst/>
          </a:prstGeom>
          <a:noFill/>
        </p:spPr>
        <p:txBody>
          <a:bodyPr wrap="square" rtlCol="0">
            <a:spAutoFit/>
          </a:bodyPr>
          <a:lstStyle/>
          <a:p>
            <a:r>
              <a:rPr lang="ja-JP" altLang="en-US" sz="2000" dirty="0">
                <a:solidFill>
                  <a:srgbClr val="FF0000"/>
                </a:solidFill>
              </a:rPr>
              <a:t>中</a:t>
            </a:r>
            <a:endParaRPr kumimoji="1" lang="ja-JP" altLang="en-US" sz="2000" dirty="0">
              <a:solidFill>
                <a:srgbClr val="FF0000"/>
              </a:solidFill>
            </a:endParaRPr>
          </a:p>
        </p:txBody>
      </p:sp>
      <p:pic>
        <p:nvPicPr>
          <p:cNvPr id="76" name="図 75">
            <a:extLst>
              <a:ext uri="{FF2B5EF4-FFF2-40B4-BE49-F238E27FC236}">
                <a16:creationId xmlns:a16="http://schemas.microsoft.com/office/drawing/2014/main" id="{BF1C5EB3-AE3C-4F72-8F63-65C8FCFEFAFF}"/>
              </a:ext>
            </a:extLst>
          </p:cNvPr>
          <p:cNvPicPr>
            <a:picLocks noChangeAspect="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722855" y="5209049"/>
            <a:ext cx="730769" cy="1040240"/>
          </a:xfrm>
          <a:prstGeom prst="rect">
            <a:avLst/>
          </a:prstGeom>
        </p:spPr>
      </p:pic>
      <p:pic>
        <p:nvPicPr>
          <p:cNvPr id="77" name="図 76">
            <a:extLst>
              <a:ext uri="{FF2B5EF4-FFF2-40B4-BE49-F238E27FC236}">
                <a16:creationId xmlns:a16="http://schemas.microsoft.com/office/drawing/2014/main" id="{7553F7C2-CF28-4A4D-850D-82D0F432F4CF}"/>
              </a:ext>
            </a:extLst>
          </p:cNvPr>
          <p:cNvPicPr>
            <a:picLocks noChangeAspect="1"/>
          </p:cNvPicPr>
          <p:nvPr/>
        </p:nvPicPr>
        <p:blipFill>
          <a:blip r:embed="rId3"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756419" y="4003440"/>
            <a:ext cx="687476" cy="978614"/>
          </a:xfrm>
          <a:prstGeom prst="rect">
            <a:avLst/>
          </a:prstGeom>
        </p:spPr>
      </p:pic>
      <p:pic>
        <p:nvPicPr>
          <p:cNvPr id="78" name="図 77">
            <a:extLst>
              <a:ext uri="{FF2B5EF4-FFF2-40B4-BE49-F238E27FC236}">
                <a16:creationId xmlns:a16="http://schemas.microsoft.com/office/drawing/2014/main" id="{7D37C8B4-6DEA-4701-9D9D-1215A2EB9D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8723" y="5677306"/>
            <a:ext cx="712302" cy="686327"/>
          </a:xfrm>
          <a:prstGeom prst="rect">
            <a:avLst/>
          </a:prstGeom>
        </p:spPr>
      </p:pic>
      <p:sp>
        <p:nvSpPr>
          <p:cNvPr id="79" name="テキスト ボックス 78">
            <a:extLst>
              <a:ext uri="{FF2B5EF4-FFF2-40B4-BE49-F238E27FC236}">
                <a16:creationId xmlns:a16="http://schemas.microsoft.com/office/drawing/2014/main" id="{C418DB40-8B4E-44E9-9D5E-18BA693C6B48}"/>
              </a:ext>
            </a:extLst>
          </p:cNvPr>
          <p:cNvSpPr txBox="1"/>
          <p:nvPr/>
        </p:nvSpPr>
        <p:spPr>
          <a:xfrm>
            <a:off x="1641537" y="5849179"/>
            <a:ext cx="426671" cy="400110"/>
          </a:xfrm>
          <a:prstGeom prst="rect">
            <a:avLst/>
          </a:prstGeom>
          <a:noFill/>
        </p:spPr>
        <p:txBody>
          <a:bodyPr wrap="square" rtlCol="0">
            <a:spAutoFit/>
          </a:bodyPr>
          <a:lstStyle/>
          <a:p>
            <a:r>
              <a:rPr kumimoji="1" lang="ja-JP" altLang="en-US" sz="2000" dirty="0">
                <a:solidFill>
                  <a:srgbClr val="FF0000"/>
                </a:solidFill>
              </a:rPr>
              <a:t>低</a:t>
            </a:r>
          </a:p>
        </p:txBody>
      </p:sp>
      <p:sp>
        <p:nvSpPr>
          <p:cNvPr id="87" name="右中かっこ 86">
            <a:extLst>
              <a:ext uri="{FF2B5EF4-FFF2-40B4-BE49-F238E27FC236}">
                <a16:creationId xmlns:a16="http://schemas.microsoft.com/office/drawing/2014/main" id="{A4A75A32-0196-4784-ACE1-D8E3B524EE35}"/>
              </a:ext>
            </a:extLst>
          </p:cNvPr>
          <p:cNvSpPr/>
          <p:nvPr/>
        </p:nvSpPr>
        <p:spPr>
          <a:xfrm>
            <a:off x="6664456" y="4135054"/>
            <a:ext cx="731867" cy="2039344"/>
          </a:xfrm>
          <a:prstGeom prst="rightBrace">
            <a:avLst/>
          </a:prstGeom>
          <a:ln w="19050" cap="sq">
            <a:solidFill>
              <a:schemeClr val="accent1"/>
            </a:solidFill>
            <a:miter lim="800000"/>
            <a:headEnd type="none" w="med"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1" name="吹き出し: 角を丸めた四角形 90">
            <a:extLst>
              <a:ext uri="{FF2B5EF4-FFF2-40B4-BE49-F238E27FC236}">
                <a16:creationId xmlns:a16="http://schemas.microsoft.com/office/drawing/2014/main" id="{C127D9B6-CE32-47D9-9FFF-D44F31C444AF}"/>
              </a:ext>
            </a:extLst>
          </p:cNvPr>
          <p:cNvSpPr/>
          <p:nvPr/>
        </p:nvSpPr>
        <p:spPr>
          <a:xfrm>
            <a:off x="2258540" y="3005399"/>
            <a:ext cx="3293917" cy="516463"/>
          </a:xfrm>
          <a:prstGeom prst="wedgeRoundRectCallout">
            <a:avLst>
              <a:gd name="adj1" fmla="val -21676"/>
              <a:gd name="adj2" fmla="val -247677"/>
              <a:gd name="adj3" fmla="val 16667"/>
            </a:avLst>
          </a:prstGeom>
          <a:solidFill>
            <a:schemeClr val="bg1">
              <a:lumMod val="95000"/>
            </a:schemeClr>
          </a:solidFill>
          <a:ln w="19050" cap="sq">
            <a:solidFill>
              <a:schemeClr val="accent4"/>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400" dirty="0">
                <a:solidFill>
                  <a:schemeClr val="accent4">
                    <a:lumMod val="75000"/>
                  </a:schemeClr>
                </a:solidFill>
              </a:rPr>
              <a:t>ダウンロード時間増加</a:t>
            </a:r>
          </a:p>
        </p:txBody>
      </p:sp>
      <p:sp>
        <p:nvSpPr>
          <p:cNvPr id="92" name="乗算記号 91">
            <a:extLst>
              <a:ext uri="{FF2B5EF4-FFF2-40B4-BE49-F238E27FC236}">
                <a16:creationId xmlns:a16="http://schemas.microsoft.com/office/drawing/2014/main" id="{E0B720DB-4B96-40D1-A1C2-55806E33661C}"/>
              </a:ext>
            </a:extLst>
          </p:cNvPr>
          <p:cNvSpPr/>
          <p:nvPr/>
        </p:nvSpPr>
        <p:spPr>
          <a:xfrm>
            <a:off x="25384" y="1990383"/>
            <a:ext cx="1360851" cy="1270540"/>
          </a:xfrm>
          <a:prstGeom prst="mathMultiply">
            <a:avLst>
              <a:gd name="adj1" fmla="val 10425"/>
            </a:avLst>
          </a:prstGeom>
          <a:solidFill>
            <a:schemeClr val="accent2"/>
          </a:solidFill>
          <a:ln w="19050" cap="sq">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93" name="円: 塗りつぶしなし 92">
            <a:extLst>
              <a:ext uri="{FF2B5EF4-FFF2-40B4-BE49-F238E27FC236}">
                <a16:creationId xmlns:a16="http://schemas.microsoft.com/office/drawing/2014/main" id="{2F49C88C-CE0D-4416-9276-7834B499E905}"/>
              </a:ext>
            </a:extLst>
          </p:cNvPr>
          <p:cNvSpPr/>
          <p:nvPr/>
        </p:nvSpPr>
        <p:spPr>
          <a:xfrm>
            <a:off x="316873" y="4749871"/>
            <a:ext cx="914400" cy="914400"/>
          </a:xfrm>
          <a:prstGeom prst="donut">
            <a:avLst>
              <a:gd name="adj" fmla="val 14266"/>
            </a:avLst>
          </a:prstGeom>
          <a:solidFill>
            <a:schemeClr val="accent2"/>
          </a:solidFill>
          <a:ln w="19050" cap="sq">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9" name="フッター プレースホルダー 8">
            <a:extLst>
              <a:ext uri="{FF2B5EF4-FFF2-40B4-BE49-F238E27FC236}">
                <a16:creationId xmlns:a16="http://schemas.microsoft.com/office/drawing/2014/main" id="{8014D23F-CBB6-4083-9099-3F19E20D9C42}"/>
              </a:ext>
            </a:extLst>
          </p:cNvPr>
          <p:cNvSpPr>
            <a:spLocks noGrp="1"/>
          </p:cNvSpPr>
          <p:nvPr>
            <p:ph type="ftr" sz="quarter" idx="11"/>
          </p:nvPr>
        </p:nvSpPr>
        <p:spPr/>
        <p:txBody>
          <a:bodyPr/>
          <a:lstStyle/>
          <a:p>
            <a:r>
              <a:rPr lang="zh-TW" altLang="en-US" dirty="0"/>
              <a:t>卒業研究</a:t>
            </a:r>
            <a:r>
              <a:rPr lang="en-US" altLang="zh-TW" dirty="0"/>
              <a:t>1</a:t>
            </a:r>
            <a:r>
              <a:rPr lang="zh-TW" altLang="en-US" dirty="0"/>
              <a:t>中間発表</a:t>
            </a:r>
            <a:r>
              <a:rPr lang="en-US" altLang="zh-TW" dirty="0"/>
              <a:t>AF21014</a:t>
            </a:r>
            <a:r>
              <a:rPr lang="zh-TW" altLang="en-US" dirty="0"/>
              <a:t>菊地悠李</a:t>
            </a:r>
          </a:p>
        </p:txBody>
      </p:sp>
      <p:sp>
        <p:nvSpPr>
          <p:cNvPr id="10" name="スライド番号プレースホルダー 9">
            <a:extLst>
              <a:ext uri="{FF2B5EF4-FFF2-40B4-BE49-F238E27FC236}">
                <a16:creationId xmlns:a16="http://schemas.microsoft.com/office/drawing/2014/main" id="{C882DF00-6502-401D-8FA8-39176F10E198}"/>
              </a:ext>
            </a:extLst>
          </p:cNvPr>
          <p:cNvSpPr>
            <a:spLocks noGrp="1"/>
          </p:cNvSpPr>
          <p:nvPr>
            <p:ph type="sldNum" sz="quarter" idx="12"/>
          </p:nvPr>
        </p:nvSpPr>
        <p:spPr/>
        <p:txBody>
          <a:bodyPr/>
          <a:lstStyle/>
          <a:p>
            <a:fld id="{8B45D110-FD8E-48BD-8825-CDFBF9D22CA3}" type="slidenum">
              <a:rPr kumimoji="1" lang="ja-JP" altLang="en-US" smtClean="0"/>
              <a:pPr/>
              <a:t>46</a:t>
            </a:fld>
            <a:endParaRPr kumimoji="1" lang="ja-JP" altLang="en-US" dirty="0"/>
          </a:p>
        </p:txBody>
      </p:sp>
      <p:sp>
        <p:nvSpPr>
          <p:cNvPr id="11" name="テキスト ボックス 10">
            <a:extLst>
              <a:ext uri="{FF2B5EF4-FFF2-40B4-BE49-F238E27FC236}">
                <a16:creationId xmlns:a16="http://schemas.microsoft.com/office/drawing/2014/main" id="{C7247729-21DE-D8C8-4D6F-6EFBBF2E3BD7}"/>
              </a:ext>
            </a:extLst>
          </p:cNvPr>
          <p:cNvSpPr txBox="1"/>
          <p:nvPr/>
        </p:nvSpPr>
        <p:spPr>
          <a:xfrm>
            <a:off x="5306839" y="2083908"/>
            <a:ext cx="1723549" cy="461665"/>
          </a:xfrm>
          <a:prstGeom prst="rect">
            <a:avLst/>
          </a:prstGeom>
          <a:noFill/>
        </p:spPr>
        <p:txBody>
          <a:bodyPr wrap="none" rtlCol="0">
            <a:spAutoFit/>
          </a:bodyPr>
          <a:lstStyle/>
          <a:p>
            <a:r>
              <a:rPr kumimoji="1" lang="ja-JP" altLang="en-US" sz="2400" dirty="0">
                <a:solidFill>
                  <a:schemeClr val="accent2"/>
                </a:solidFill>
              </a:rPr>
              <a:t>関心が強い</a:t>
            </a:r>
          </a:p>
        </p:txBody>
      </p:sp>
      <p:sp>
        <p:nvSpPr>
          <p:cNvPr id="12" name="テキスト ボックス 11">
            <a:extLst>
              <a:ext uri="{FF2B5EF4-FFF2-40B4-BE49-F238E27FC236}">
                <a16:creationId xmlns:a16="http://schemas.microsoft.com/office/drawing/2014/main" id="{4D82335C-C65E-669A-34D1-1B12E604DD1C}"/>
              </a:ext>
            </a:extLst>
          </p:cNvPr>
          <p:cNvSpPr txBox="1"/>
          <p:nvPr/>
        </p:nvSpPr>
        <p:spPr>
          <a:xfrm>
            <a:off x="5306840" y="3536371"/>
            <a:ext cx="1723549" cy="461665"/>
          </a:xfrm>
          <a:prstGeom prst="rect">
            <a:avLst/>
          </a:prstGeom>
          <a:noFill/>
        </p:spPr>
        <p:txBody>
          <a:bodyPr wrap="none" rtlCol="0">
            <a:spAutoFit/>
          </a:bodyPr>
          <a:lstStyle/>
          <a:p>
            <a:r>
              <a:rPr kumimoji="1" lang="ja-JP" altLang="en-US" sz="2400" dirty="0">
                <a:solidFill>
                  <a:schemeClr val="accent6"/>
                </a:solidFill>
              </a:rPr>
              <a:t>関心が弱い</a:t>
            </a:r>
            <a:endParaRPr kumimoji="1" lang="en-US" altLang="ja-JP" sz="2400" dirty="0">
              <a:solidFill>
                <a:schemeClr val="accent6"/>
              </a:solidFill>
            </a:endParaRPr>
          </a:p>
        </p:txBody>
      </p:sp>
      <p:sp>
        <p:nvSpPr>
          <p:cNvPr id="21" name="吹き出し: 角を丸めた四角形 20">
            <a:extLst>
              <a:ext uri="{FF2B5EF4-FFF2-40B4-BE49-F238E27FC236}">
                <a16:creationId xmlns:a16="http://schemas.microsoft.com/office/drawing/2014/main" id="{D1746121-A7BD-FEC5-299C-2820B3B62B06}"/>
              </a:ext>
            </a:extLst>
          </p:cNvPr>
          <p:cNvSpPr/>
          <p:nvPr/>
        </p:nvSpPr>
        <p:spPr>
          <a:xfrm>
            <a:off x="7179821" y="5795786"/>
            <a:ext cx="1330420" cy="791204"/>
          </a:xfrm>
          <a:prstGeom prst="wedgeRoundRectCallout">
            <a:avLst>
              <a:gd name="adj1" fmla="val 9483"/>
              <a:gd name="adj2" fmla="val -61631"/>
              <a:gd name="adj3" fmla="val 16667"/>
            </a:avLst>
          </a:prstGeom>
          <a:solidFill>
            <a:schemeClr val="bg1">
              <a:lumMod val="95000"/>
            </a:schemeClr>
          </a:solidFill>
          <a:ln w="19050" cap="sq">
            <a:solidFill>
              <a:schemeClr val="accent4"/>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400" dirty="0">
                <a:solidFill>
                  <a:schemeClr val="accent4">
                    <a:lumMod val="75000"/>
                  </a:schemeClr>
                </a:solidFill>
              </a:rPr>
              <a:t>余裕が</a:t>
            </a:r>
            <a:endParaRPr kumimoji="1" lang="en-US" altLang="ja-JP" sz="2400" dirty="0">
              <a:solidFill>
                <a:schemeClr val="accent4">
                  <a:lumMod val="75000"/>
                </a:schemeClr>
              </a:solidFill>
            </a:endParaRPr>
          </a:p>
          <a:p>
            <a:pPr algn="ctr"/>
            <a:r>
              <a:rPr kumimoji="1" lang="ja-JP" altLang="en-US" sz="2400" dirty="0">
                <a:solidFill>
                  <a:schemeClr val="accent4">
                    <a:lumMod val="75000"/>
                  </a:schemeClr>
                </a:solidFill>
              </a:rPr>
              <a:t>できる</a:t>
            </a:r>
          </a:p>
        </p:txBody>
      </p:sp>
      <p:sp>
        <p:nvSpPr>
          <p:cNvPr id="22" name="吹き出し: 角を丸めた四角形 21">
            <a:extLst>
              <a:ext uri="{FF2B5EF4-FFF2-40B4-BE49-F238E27FC236}">
                <a16:creationId xmlns:a16="http://schemas.microsoft.com/office/drawing/2014/main" id="{312FCD31-835B-D3AA-BB8F-1244BDA5111D}"/>
              </a:ext>
            </a:extLst>
          </p:cNvPr>
          <p:cNvSpPr/>
          <p:nvPr/>
        </p:nvSpPr>
        <p:spPr>
          <a:xfrm>
            <a:off x="7301780" y="3173110"/>
            <a:ext cx="1518691" cy="593273"/>
          </a:xfrm>
          <a:prstGeom prst="wedgeRoundRectCallout">
            <a:avLst>
              <a:gd name="adj1" fmla="val 9483"/>
              <a:gd name="adj2" fmla="val -61631"/>
              <a:gd name="adj3" fmla="val 16667"/>
            </a:avLst>
          </a:prstGeom>
          <a:solidFill>
            <a:schemeClr val="bg1">
              <a:lumMod val="95000"/>
            </a:schemeClr>
          </a:solidFill>
          <a:ln w="19050" cap="sq">
            <a:solidFill>
              <a:schemeClr val="accent4"/>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400" dirty="0">
                <a:solidFill>
                  <a:schemeClr val="accent4">
                    <a:lumMod val="75000"/>
                  </a:schemeClr>
                </a:solidFill>
              </a:rPr>
              <a:t>空になる</a:t>
            </a:r>
          </a:p>
        </p:txBody>
      </p:sp>
      <p:sp>
        <p:nvSpPr>
          <p:cNvPr id="26" name="吹き出し: 角を丸めた四角形 25">
            <a:extLst>
              <a:ext uri="{FF2B5EF4-FFF2-40B4-BE49-F238E27FC236}">
                <a16:creationId xmlns:a16="http://schemas.microsoft.com/office/drawing/2014/main" id="{3B759621-135F-3834-474B-A01935C9E2B7}"/>
              </a:ext>
            </a:extLst>
          </p:cNvPr>
          <p:cNvSpPr/>
          <p:nvPr/>
        </p:nvSpPr>
        <p:spPr>
          <a:xfrm>
            <a:off x="2585810" y="5984101"/>
            <a:ext cx="3293917" cy="516463"/>
          </a:xfrm>
          <a:prstGeom prst="wedgeRoundRectCallout">
            <a:avLst>
              <a:gd name="adj1" fmla="val -5346"/>
              <a:gd name="adj2" fmla="val -158111"/>
              <a:gd name="adj3" fmla="val 16667"/>
            </a:avLst>
          </a:prstGeom>
          <a:solidFill>
            <a:schemeClr val="bg1">
              <a:lumMod val="95000"/>
            </a:schemeClr>
          </a:solidFill>
          <a:ln w="19050" cap="sq">
            <a:solidFill>
              <a:schemeClr val="accent4"/>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400" dirty="0">
                <a:solidFill>
                  <a:schemeClr val="accent4">
                    <a:lumMod val="75000"/>
                  </a:schemeClr>
                </a:solidFill>
              </a:rPr>
              <a:t>ダウンロード時間減少</a:t>
            </a:r>
          </a:p>
        </p:txBody>
      </p:sp>
    </p:spTree>
    <p:extLst>
      <p:ext uri="{BB962C8B-B14F-4D97-AF65-F5344CB8AC3E}">
        <p14:creationId xmlns:p14="http://schemas.microsoft.com/office/powerpoint/2010/main" val="1182312510"/>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913396-BF87-4D05-9388-641D949F96EE}"/>
              </a:ext>
            </a:extLst>
          </p:cNvPr>
          <p:cNvSpPr>
            <a:spLocks noGrp="1"/>
          </p:cNvSpPr>
          <p:nvPr>
            <p:ph type="title"/>
          </p:nvPr>
        </p:nvSpPr>
        <p:spPr>
          <a:xfrm>
            <a:off x="1115616" y="44624"/>
            <a:ext cx="7848872" cy="1143000"/>
          </a:xfrm>
        </p:spPr>
        <p:txBody>
          <a:bodyPr>
            <a:normAutofit/>
          </a:bodyPr>
          <a:lstStyle/>
          <a:p>
            <a:r>
              <a:rPr kumimoji="1" lang="ja-JP" altLang="en-US" sz="3200" dirty="0"/>
              <a:t>関心が強いユーザはずっと低いレート？</a:t>
            </a:r>
          </a:p>
        </p:txBody>
      </p:sp>
      <p:grpSp>
        <p:nvGrpSpPr>
          <p:cNvPr id="6" name="グループ化 5">
            <a:extLst>
              <a:ext uri="{FF2B5EF4-FFF2-40B4-BE49-F238E27FC236}">
                <a16:creationId xmlns:a16="http://schemas.microsoft.com/office/drawing/2014/main" id="{C1497D64-88A9-44FB-9A03-7D217A6C9230}"/>
              </a:ext>
            </a:extLst>
          </p:cNvPr>
          <p:cNvGrpSpPr/>
          <p:nvPr/>
        </p:nvGrpSpPr>
        <p:grpSpPr>
          <a:xfrm>
            <a:off x="7632373" y="1833074"/>
            <a:ext cx="531945" cy="900398"/>
            <a:chOff x="107504" y="3068960"/>
            <a:chExt cx="834463" cy="1384138"/>
          </a:xfrm>
        </p:grpSpPr>
        <p:sp>
          <p:nvSpPr>
            <p:cNvPr id="7" name="円柱 6">
              <a:extLst>
                <a:ext uri="{FF2B5EF4-FFF2-40B4-BE49-F238E27FC236}">
                  <a16:creationId xmlns:a16="http://schemas.microsoft.com/office/drawing/2014/main" id="{C2443F80-D509-4AE9-880F-C00A38D5BDF7}"/>
                </a:ext>
              </a:extLst>
            </p:cNvPr>
            <p:cNvSpPr/>
            <p:nvPr/>
          </p:nvSpPr>
          <p:spPr>
            <a:xfrm>
              <a:off x="107504" y="3068960"/>
              <a:ext cx="834463" cy="1384137"/>
            </a:xfrm>
            <a:prstGeom prst="can">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8" name="円柱 7">
              <a:extLst>
                <a:ext uri="{FF2B5EF4-FFF2-40B4-BE49-F238E27FC236}">
                  <a16:creationId xmlns:a16="http://schemas.microsoft.com/office/drawing/2014/main" id="{FF6366DB-3EAC-4CEE-AF58-3E58DB51A954}"/>
                </a:ext>
              </a:extLst>
            </p:cNvPr>
            <p:cNvSpPr/>
            <p:nvPr/>
          </p:nvSpPr>
          <p:spPr>
            <a:xfrm>
              <a:off x="107505" y="3703218"/>
              <a:ext cx="834462" cy="749880"/>
            </a:xfrm>
            <a:prstGeom prst="ca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sz="2800" dirty="0">
                <a:solidFill>
                  <a:schemeClr val="accent1"/>
                </a:solidFill>
              </a:endParaRPr>
            </a:p>
          </p:txBody>
        </p:sp>
      </p:grpSp>
      <p:cxnSp>
        <p:nvCxnSpPr>
          <p:cNvPr id="13" name="直線矢印コネクタ 12">
            <a:extLst>
              <a:ext uri="{FF2B5EF4-FFF2-40B4-BE49-F238E27FC236}">
                <a16:creationId xmlns:a16="http://schemas.microsoft.com/office/drawing/2014/main" id="{31E47CC4-3E99-44B5-9087-0FBDD11568EE}"/>
              </a:ext>
            </a:extLst>
          </p:cNvPr>
          <p:cNvCxnSpPr>
            <a:cxnSpLocks/>
          </p:cNvCxnSpPr>
          <p:nvPr/>
        </p:nvCxnSpPr>
        <p:spPr>
          <a:xfrm flipH="1" flipV="1">
            <a:off x="1965861" y="1905398"/>
            <a:ext cx="3185581" cy="24244"/>
          </a:xfrm>
          <a:prstGeom prst="straightConnector1">
            <a:avLst/>
          </a:prstGeom>
          <a:ln w="57150" cap="sq">
            <a:solidFill>
              <a:schemeClr val="accent2">
                <a:lumMod val="60000"/>
                <a:lumOff val="40000"/>
              </a:schemeClr>
            </a:solidFill>
            <a:prstDash val="sysDot"/>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F17420E0-8CC0-48E3-9B0B-F3F6CFE7775F}"/>
              </a:ext>
            </a:extLst>
          </p:cNvPr>
          <p:cNvCxnSpPr>
            <a:cxnSpLocks/>
            <a:stCxn id="23" idx="1"/>
          </p:cNvCxnSpPr>
          <p:nvPr/>
        </p:nvCxnSpPr>
        <p:spPr>
          <a:xfrm flipH="1" flipV="1">
            <a:off x="2004871" y="2066775"/>
            <a:ext cx="3022660" cy="1259488"/>
          </a:xfrm>
          <a:prstGeom prst="straightConnector1">
            <a:avLst/>
          </a:prstGeom>
          <a:ln w="57150" cap="sq">
            <a:solidFill>
              <a:schemeClr val="accent1"/>
            </a:solidFill>
            <a:prstDash val="sysDot"/>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7" name="図 16">
            <a:extLst>
              <a:ext uri="{FF2B5EF4-FFF2-40B4-BE49-F238E27FC236}">
                <a16:creationId xmlns:a16="http://schemas.microsoft.com/office/drawing/2014/main" id="{348FB34E-7048-439A-9F84-CF905CAE5F7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2277" y="1612756"/>
            <a:ext cx="712302" cy="686327"/>
          </a:xfrm>
          <a:prstGeom prst="rect">
            <a:avLst/>
          </a:prstGeom>
        </p:spPr>
      </p:pic>
      <p:sp>
        <p:nvSpPr>
          <p:cNvPr id="18" name="テキスト ボックス 17">
            <a:extLst>
              <a:ext uri="{FF2B5EF4-FFF2-40B4-BE49-F238E27FC236}">
                <a16:creationId xmlns:a16="http://schemas.microsoft.com/office/drawing/2014/main" id="{0AAE9882-AFA2-4A1A-9F3E-EBE3BACAB3CE}"/>
              </a:ext>
            </a:extLst>
          </p:cNvPr>
          <p:cNvSpPr txBox="1"/>
          <p:nvPr/>
        </p:nvSpPr>
        <p:spPr>
          <a:xfrm>
            <a:off x="1185092" y="1782898"/>
            <a:ext cx="426671" cy="400110"/>
          </a:xfrm>
          <a:prstGeom prst="rect">
            <a:avLst/>
          </a:prstGeom>
          <a:noFill/>
        </p:spPr>
        <p:txBody>
          <a:bodyPr wrap="square" rtlCol="0">
            <a:spAutoFit/>
          </a:bodyPr>
          <a:lstStyle/>
          <a:p>
            <a:r>
              <a:rPr kumimoji="1" lang="ja-JP" altLang="en-US" sz="2000" dirty="0">
                <a:solidFill>
                  <a:srgbClr val="FF0000"/>
                </a:solidFill>
              </a:rPr>
              <a:t>高</a:t>
            </a:r>
          </a:p>
        </p:txBody>
      </p:sp>
      <p:pic>
        <p:nvPicPr>
          <p:cNvPr id="19" name="図 18">
            <a:extLst>
              <a:ext uri="{FF2B5EF4-FFF2-40B4-BE49-F238E27FC236}">
                <a16:creationId xmlns:a16="http://schemas.microsoft.com/office/drawing/2014/main" id="{91C91C75-3D2F-4A19-A972-F3F20F6D1A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2277" y="2396231"/>
            <a:ext cx="712302" cy="686327"/>
          </a:xfrm>
          <a:prstGeom prst="rect">
            <a:avLst/>
          </a:prstGeom>
        </p:spPr>
      </p:pic>
      <p:sp>
        <p:nvSpPr>
          <p:cNvPr id="20" name="テキスト ボックス 19">
            <a:extLst>
              <a:ext uri="{FF2B5EF4-FFF2-40B4-BE49-F238E27FC236}">
                <a16:creationId xmlns:a16="http://schemas.microsoft.com/office/drawing/2014/main" id="{D43D4AA2-C2C9-489B-9717-7567E633331F}"/>
              </a:ext>
            </a:extLst>
          </p:cNvPr>
          <p:cNvSpPr txBox="1"/>
          <p:nvPr/>
        </p:nvSpPr>
        <p:spPr>
          <a:xfrm>
            <a:off x="1185092" y="2550929"/>
            <a:ext cx="426671" cy="400110"/>
          </a:xfrm>
          <a:prstGeom prst="rect">
            <a:avLst/>
          </a:prstGeom>
          <a:noFill/>
        </p:spPr>
        <p:txBody>
          <a:bodyPr wrap="square" rtlCol="0">
            <a:spAutoFit/>
          </a:bodyPr>
          <a:lstStyle/>
          <a:p>
            <a:r>
              <a:rPr lang="ja-JP" altLang="en-US" sz="2000" dirty="0">
                <a:solidFill>
                  <a:srgbClr val="FF0000"/>
                </a:solidFill>
              </a:rPr>
              <a:t>中</a:t>
            </a:r>
            <a:endParaRPr kumimoji="1" lang="ja-JP" altLang="en-US" sz="2000" dirty="0">
              <a:solidFill>
                <a:srgbClr val="FF0000"/>
              </a:solidFill>
            </a:endParaRPr>
          </a:p>
        </p:txBody>
      </p:sp>
      <p:pic>
        <p:nvPicPr>
          <p:cNvPr id="23" name="図 22">
            <a:extLst>
              <a:ext uri="{FF2B5EF4-FFF2-40B4-BE49-F238E27FC236}">
                <a16:creationId xmlns:a16="http://schemas.microsoft.com/office/drawing/2014/main" id="{AAC71DFF-9D19-44DE-A678-2A4671E8647D}"/>
              </a:ext>
            </a:extLst>
          </p:cNvPr>
          <p:cNvPicPr>
            <a:picLocks noChangeAspect="1"/>
          </p:cNvPicPr>
          <p:nvPr/>
        </p:nvPicPr>
        <p:blipFill>
          <a:blip r:embed="rId4"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027531" y="2806143"/>
            <a:ext cx="730769" cy="1040240"/>
          </a:xfrm>
          <a:prstGeom prst="rect">
            <a:avLst/>
          </a:prstGeom>
        </p:spPr>
      </p:pic>
      <p:pic>
        <p:nvPicPr>
          <p:cNvPr id="24" name="図 23">
            <a:extLst>
              <a:ext uri="{FF2B5EF4-FFF2-40B4-BE49-F238E27FC236}">
                <a16:creationId xmlns:a16="http://schemas.microsoft.com/office/drawing/2014/main" id="{68C5C1AD-7B63-4E53-8AC7-F3FC42479302}"/>
              </a:ext>
            </a:extLst>
          </p:cNvPr>
          <p:cNvPicPr>
            <a:picLocks noChangeAspect="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060496" y="1390741"/>
            <a:ext cx="687476" cy="978614"/>
          </a:xfrm>
          <a:prstGeom prst="rect">
            <a:avLst/>
          </a:prstGeom>
        </p:spPr>
      </p:pic>
      <p:pic>
        <p:nvPicPr>
          <p:cNvPr id="29" name="図 28">
            <a:extLst>
              <a:ext uri="{FF2B5EF4-FFF2-40B4-BE49-F238E27FC236}">
                <a16:creationId xmlns:a16="http://schemas.microsoft.com/office/drawing/2014/main" id="{B24D616E-527B-4B09-AAD6-160519AD44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2277" y="3185177"/>
            <a:ext cx="712302" cy="686327"/>
          </a:xfrm>
          <a:prstGeom prst="rect">
            <a:avLst/>
          </a:prstGeom>
        </p:spPr>
      </p:pic>
      <p:sp>
        <p:nvSpPr>
          <p:cNvPr id="30" name="テキスト ボックス 29">
            <a:extLst>
              <a:ext uri="{FF2B5EF4-FFF2-40B4-BE49-F238E27FC236}">
                <a16:creationId xmlns:a16="http://schemas.microsoft.com/office/drawing/2014/main" id="{B2CA8F36-B11A-4B61-A5E7-7402AEB08D93}"/>
              </a:ext>
            </a:extLst>
          </p:cNvPr>
          <p:cNvSpPr txBox="1"/>
          <p:nvPr/>
        </p:nvSpPr>
        <p:spPr>
          <a:xfrm>
            <a:off x="1185091" y="3357050"/>
            <a:ext cx="426671" cy="400110"/>
          </a:xfrm>
          <a:prstGeom prst="rect">
            <a:avLst/>
          </a:prstGeom>
          <a:noFill/>
        </p:spPr>
        <p:txBody>
          <a:bodyPr wrap="square" rtlCol="0">
            <a:spAutoFit/>
          </a:bodyPr>
          <a:lstStyle/>
          <a:p>
            <a:r>
              <a:rPr kumimoji="1" lang="ja-JP" altLang="en-US" sz="2000" dirty="0">
                <a:solidFill>
                  <a:srgbClr val="FF0000"/>
                </a:solidFill>
              </a:rPr>
              <a:t>低</a:t>
            </a:r>
          </a:p>
        </p:txBody>
      </p:sp>
      <p:sp>
        <p:nvSpPr>
          <p:cNvPr id="42" name="右中かっこ 41">
            <a:extLst>
              <a:ext uri="{FF2B5EF4-FFF2-40B4-BE49-F238E27FC236}">
                <a16:creationId xmlns:a16="http://schemas.microsoft.com/office/drawing/2014/main" id="{E4B38350-828A-4B5C-8E8E-3DFC58632358}"/>
              </a:ext>
            </a:extLst>
          </p:cNvPr>
          <p:cNvSpPr/>
          <p:nvPr/>
        </p:nvSpPr>
        <p:spPr>
          <a:xfrm>
            <a:off x="6260718" y="1390741"/>
            <a:ext cx="731867" cy="2999586"/>
          </a:xfrm>
          <a:prstGeom prst="rightBrace">
            <a:avLst>
              <a:gd name="adj1" fmla="val 8333"/>
              <a:gd name="adj2" fmla="val 24234"/>
            </a:avLst>
          </a:prstGeom>
          <a:ln w="19050" cap="sq">
            <a:solidFill>
              <a:schemeClr val="accent1"/>
            </a:solidFill>
            <a:miter lim="800000"/>
            <a:headEnd type="none" w="med"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3182A931-86A2-43CD-841D-756A1681AD6D}"/>
              </a:ext>
            </a:extLst>
          </p:cNvPr>
          <p:cNvSpPr txBox="1"/>
          <p:nvPr/>
        </p:nvSpPr>
        <p:spPr>
          <a:xfrm>
            <a:off x="7365026" y="1374134"/>
            <a:ext cx="1210588" cy="400110"/>
          </a:xfrm>
          <a:prstGeom prst="rect">
            <a:avLst/>
          </a:prstGeom>
          <a:noFill/>
        </p:spPr>
        <p:txBody>
          <a:bodyPr wrap="none" rtlCol="0">
            <a:spAutoFit/>
          </a:bodyPr>
          <a:lstStyle/>
          <a:p>
            <a:r>
              <a:rPr kumimoji="1" lang="ja-JP" altLang="en-US" sz="2000" dirty="0">
                <a:solidFill>
                  <a:srgbClr val="4D4D4D"/>
                </a:solidFill>
              </a:rPr>
              <a:t>バッファ</a:t>
            </a:r>
          </a:p>
        </p:txBody>
      </p:sp>
      <p:sp>
        <p:nvSpPr>
          <p:cNvPr id="3" name="テキスト ボックス 2">
            <a:extLst>
              <a:ext uri="{FF2B5EF4-FFF2-40B4-BE49-F238E27FC236}">
                <a16:creationId xmlns:a16="http://schemas.microsoft.com/office/drawing/2014/main" id="{FEB95AA3-1177-4F5A-B7B1-1803C3624137}"/>
              </a:ext>
            </a:extLst>
          </p:cNvPr>
          <p:cNvSpPr txBox="1"/>
          <p:nvPr/>
        </p:nvSpPr>
        <p:spPr>
          <a:xfrm>
            <a:off x="4572002" y="2377252"/>
            <a:ext cx="1723549" cy="461665"/>
          </a:xfrm>
          <a:prstGeom prst="rect">
            <a:avLst/>
          </a:prstGeom>
          <a:noFill/>
        </p:spPr>
        <p:txBody>
          <a:bodyPr wrap="none" rtlCol="0">
            <a:spAutoFit/>
          </a:bodyPr>
          <a:lstStyle/>
          <a:p>
            <a:r>
              <a:rPr kumimoji="1" lang="ja-JP" altLang="en-US" sz="2400" dirty="0">
                <a:solidFill>
                  <a:schemeClr val="accent2"/>
                </a:solidFill>
              </a:rPr>
              <a:t>関心が強い</a:t>
            </a:r>
          </a:p>
        </p:txBody>
      </p:sp>
      <p:sp>
        <p:nvSpPr>
          <p:cNvPr id="40" name="テキスト ボックス 39">
            <a:extLst>
              <a:ext uri="{FF2B5EF4-FFF2-40B4-BE49-F238E27FC236}">
                <a16:creationId xmlns:a16="http://schemas.microsoft.com/office/drawing/2014/main" id="{E87DAF6A-72DD-4B31-AE1B-6BC65AE33CD4}"/>
              </a:ext>
            </a:extLst>
          </p:cNvPr>
          <p:cNvSpPr txBox="1"/>
          <p:nvPr/>
        </p:nvSpPr>
        <p:spPr>
          <a:xfrm>
            <a:off x="4572002" y="3851109"/>
            <a:ext cx="1723549" cy="461665"/>
          </a:xfrm>
          <a:prstGeom prst="rect">
            <a:avLst/>
          </a:prstGeom>
          <a:noFill/>
        </p:spPr>
        <p:txBody>
          <a:bodyPr wrap="none" rtlCol="0">
            <a:spAutoFit/>
          </a:bodyPr>
          <a:lstStyle/>
          <a:p>
            <a:r>
              <a:rPr kumimoji="1" lang="ja-JP" altLang="en-US" sz="2400" dirty="0">
                <a:solidFill>
                  <a:schemeClr val="accent6"/>
                </a:solidFill>
              </a:rPr>
              <a:t>関心が弱い</a:t>
            </a:r>
            <a:endParaRPr kumimoji="1" lang="en-US" altLang="ja-JP" sz="2400" dirty="0">
              <a:solidFill>
                <a:schemeClr val="accent6"/>
              </a:solidFill>
            </a:endParaRPr>
          </a:p>
        </p:txBody>
      </p:sp>
      <p:sp>
        <p:nvSpPr>
          <p:cNvPr id="44" name="吹き出し: 角を丸めた四角形 43">
            <a:extLst>
              <a:ext uri="{FF2B5EF4-FFF2-40B4-BE49-F238E27FC236}">
                <a16:creationId xmlns:a16="http://schemas.microsoft.com/office/drawing/2014/main" id="{AB103FF8-FA29-4A45-8C5D-8AFC06549F61}"/>
              </a:ext>
            </a:extLst>
          </p:cNvPr>
          <p:cNvSpPr/>
          <p:nvPr/>
        </p:nvSpPr>
        <p:spPr>
          <a:xfrm>
            <a:off x="6918918" y="3764561"/>
            <a:ext cx="2054650" cy="612648"/>
          </a:xfrm>
          <a:prstGeom prst="wedgeRoundRectCallout">
            <a:avLst>
              <a:gd name="adj1" fmla="val -3887"/>
              <a:gd name="adj2" fmla="val -204025"/>
              <a:gd name="adj3" fmla="val 16667"/>
            </a:avLst>
          </a:prstGeom>
          <a:solidFill>
            <a:schemeClr val="bg1">
              <a:lumMod val="95000"/>
            </a:schemeClr>
          </a:solidFill>
          <a:ln w="19050" cap="sq">
            <a:solidFill>
              <a:schemeClr val="accent4"/>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400" dirty="0">
                <a:solidFill>
                  <a:schemeClr val="accent4">
                    <a:lumMod val="75000"/>
                  </a:schemeClr>
                </a:solidFill>
              </a:rPr>
              <a:t>余裕がある</a:t>
            </a:r>
          </a:p>
        </p:txBody>
      </p:sp>
      <p:sp>
        <p:nvSpPr>
          <p:cNvPr id="14" name="正方形/長方形 13">
            <a:extLst>
              <a:ext uri="{FF2B5EF4-FFF2-40B4-BE49-F238E27FC236}">
                <a16:creationId xmlns:a16="http://schemas.microsoft.com/office/drawing/2014/main" id="{3E0C7C5E-5E4D-4A4F-958E-9E07B743C3DE}"/>
              </a:ext>
            </a:extLst>
          </p:cNvPr>
          <p:cNvSpPr/>
          <p:nvPr/>
        </p:nvSpPr>
        <p:spPr>
          <a:xfrm>
            <a:off x="2369573" y="5860035"/>
            <a:ext cx="4404854" cy="432049"/>
          </a:xfrm>
          <a:prstGeom prst="rect">
            <a:avLst/>
          </a:prstGeom>
          <a:solidFill>
            <a:schemeClr val="bg1">
              <a:lumMod val="95000"/>
            </a:schemeClr>
          </a:solidFill>
          <a:ln w="19050" cap="sq">
            <a:solidFill>
              <a:schemeClr val="accent4">
                <a:lumMod val="75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400" dirty="0">
                <a:solidFill>
                  <a:schemeClr val="accent4">
                    <a:lumMod val="75000"/>
                  </a:schemeClr>
                </a:solidFill>
              </a:rPr>
              <a:t>両者とも高いレートを</a:t>
            </a:r>
            <a:r>
              <a:rPr lang="ja-JP" altLang="en-US" sz="2400" dirty="0">
                <a:solidFill>
                  <a:schemeClr val="accent4">
                    <a:lumMod val="75000"/>
                  </a:schemeClr>
                </a:solidFill>
              </a:rPr>
              <a:t>選択</a:t>
            </a:r>
            <a:endParaRPr kumimoji="1" lang="ja-JP" altLang="en-US" sz="2400" dirty="0">
              <a:solidFill>
                <a:schemeClr val="accent4">
                  <a:lumMod val="75000"/>
                </a:schemeClr>
              </a:solidFill>
            </a:endParaRPr>
          </a:p>
        </p:txBody>
      </p:sp>
      <p:sp>
        <p:nvSpPr>
          <p:cNvPr id="47" name="正方形/長方形 46">
            <a:extLst>
              <a:ext uri="{FF2B5EF4-FFF2-40B4-BE49-F238E27FC236}">
                <a16:creationId xmlns:a16="http://schemas.microsoft.com/office/drawing/2014/main" id="{6E3FD54B-D513-4CA0-A91F-FCC7661FF67C}"/>
              </a:ext>
            </a:extLst>
          </p:cNvPr>
          <p:cNvSpPr/>
          <p:nvPr/>
        </p:nvSpPr>
        <p:spPr>
          <a:xfrm>
            <a:off x="89756" y="4795971"/>
            <a:ext cx="8964488" cy="534871"/>
          </a:xfrm>
          <a:prstGeom prst="rect">
            <a:avLst/>
          </a:prstGeom>
          <a:solidFill>
            <a:schemeClr val="bg1">
              <a:lumMod val="95000"/>
            </a:schemeClr>
          </a:solidFill>
          <a:ln w="19050" cap="sq">
            <a:solidFill>
              <a:schemeClr val="accent4">
                <a:lumMod val="75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400" dirty="0">
                <a:solidFill>
                  <a:schemeClr val="accent4">
                    <a:lumMod val="75000"/>
                  </a:schemeClr>
                </a:solidFill>
              </a:rPr>
              <a:t>バッファに余裕があればダウンロード時間が長くても問題ない</a:t>
            </a:r>
            <a:endParaRPr kumimoji="1" lang="ja-JP" altLang="en-US" sz="2400" dirty="0">
              <a:solidFill>
                <a:schemeClr val="accent4">
                  <a:lumMod val="75000"/>
                </a:schemeClr>
              </a:solidFill>
            </a:endParaRPr>
          </a:p>
        </p:txBody>
      </p:sp>
      <p:sp>
        <p:nvSpPr>
          <p:cNvPr id="48" name="矢印: 下 47">
            <a:extLst>
              <a:ext uri="{FF2B5EF4-FFF2-40B4-BE49-F238E27FC236}">
                <a16:creationId xmlns:a16="http://schemas.microsoft.com/office/drawing/2014/main" id="{9C07A455-302E-4600-BD8C-07922E0BEA62}"/>
              </a:ext>
            </a:extLst>
          </p:cNvPr>
          <p:cNvSpPr/>
          <p:nvPr/>
        </p:nvSpPr>
        <p:spPr>
          <a:xfrm>
            <a:off x="4177139" y="5464409"/>
            <a:ext cx="789721" cy="327995"/>
          </a:xfrm>
          <a:prstGeom prst="downArrow">
            <a:avLst/>
          </a:prstGeom>
          <a:solidFill>
            <a:schemeClr val="bg1">
              <a:lumMod val="95000"/>
            </a:schemeClr>
          </a:solidFill>
          <a:ln w="19050" cap="sq">
            <a:solidFill>
              <a:schemeClr val="accent4"/>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0" name="フッター プレースホルダー 9">
            <a:extLst>
              <a:ext uri="{FF2B5EF4-FFF2-40B4-BE49-F238E27FC236}">
                <a16:creationId xmlns:a16="http://schemas.microsoft.com/office/drawing/2014/main" id="{45A0B4E1-7B92-4ADE-BA27-A781A472A02F}"/>
              </a:ext>
            </a:extLst>
          </p:cNvPr>
          <p:cNvSpPr>
            <a:spLocks noGrp="1"/>
          </p:cNvSpPr>
          <p:nvPr>
            <p:ph type="ftr" sz="quarter" idx="11"/>
          </p:nvPr>
        </p:nvSpPr>
        <p:spPr/>
        <p:txBody>
          <a:bodyPr/>
          <a:lstStyle/>
          <a:p>
            <a:r>
              <a:rPr lang="zh-TW" altLang="en-US" dirty="0"/>
              <a:t>卒業研究</a:t>
            </a:r>
            <a:r>
              <a:rPr lang="en-US" altLang="zh-TW" dirty="0"/>
              <a:t>1</a:t>
            </a:r>
            <a:r>
              <a:rPr lang="zh-TW" altLang="en-US" dirty="0"/>
              <a:t>中間発表</a:t>
            </a:r>
            <a:r>
              <a:rPr lang="en-US" altLang="zh-TW" dirty="0"/>
              <a:t>AF21014</a:t>
            </a:r>
            <a:r>
              <a:rPr lang="zh-TW" altLang="en-US" dirty="0"/>
              <a:t>菊地悠李</a:t>
            </a:r>
          </a:p>
        </p:txBody>
      </p:sp>
      <p:sp>
        <p:nvSpPr>
          <p:cNvPr id="11" name="スライド番号プレースホルダー 10">
            <a:extLst>
              <a:ext uri="{FF2B5EF4-FFF2-40B4-BE49-F238E27FC236}">
                <a16:creationId xmlns:a16="http://schemas.microsoft.com/office/drawing/2014/main" id="{F82B08FE-FB55-41F8-9252-2AEC80BB664C}"/>
              </a:ext>
            </a:extLst>
          </p:cNvPr>
          <p:cNvSpPr>
            <a:spLocks noGrp="1"/>
          </p:cNvSpPr>
          <p:nvPr>
            <p:ph type="sldNum" sz="quarter" idx="12"/>
          </p:nvPr>
        </p:nvSpPr>
        <p:spPr/>
        <p:txBody>
          <a:bodyPr/>
          <a:lstStyle/>
          <a:p>
            <a:fld id="{8B45D110-FD8E-48BD-8825-CDFBF9D22CA3}" type="slidenum">
              <a:rPr kumimoji="1" lang="ja-JP" altLang="en-US" smtClean="0"/>
              <a:pPr/>
              <a:t>47</a:t>
            </a:fld>
            <a:endParaRPr kumimoji="1" lang="ja-JP" altLang="en-US" dirty="0"/>
          </a:p>
        </p:txBody>
      </p:sp>
    </p:spTree>
    <p:extLst>
      <p:ext uri="{BB962C8B-B14F-4D97-AF65-F5344CB8AC3E}">
        <p14:creationId xmlns:p14="http://schemas.microsoft.com/office/powerpoint/2010/main" val="3453771499"/>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7" name="図 36" descr="テキスト が含まれている画像&#10;&#10;自動的に生成された説明">
            <a:extLst>
              <a:ext uri="{FF2B5EF4-FFF2-40B4-BE49-F238E27FC236}">
                <a16:creationId xmlns:a16="http://schemas.microsoft.com/office/drawing/2014/main" id="{65BF7BF7-664A-2943-F307-713FDC179B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2445698" y="3657611"/>
            <a:ext cx="563280" cy="422460"/>
          </a:xfrm>
          <a:prstGeom prst="rect">
            <a:avLst/>
          </a:prstGeom>
        </p:spPr>
      </p:pic>
      <p:pic>
        <p:nvPicPr>
          <p:cNvPr id="38" name="図 37" descr="テキスト が含まれている画像&#10;&#10;自動的に生成された説明">
            <a:extLst>
              <a:ext uri="{FF2B5EF4-FFF2-40B4-BE49-F238E27FC236}">
                <a16:creationId xmlns:a16="http://schemas.microsoft.com/office/drawing/2014/main" id="{E4DB138B-B791-D71A-BC81-8B0BF0283A6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V="1">
            <a:off x="3243647" y="3688853"/>
            <a:ext cx="557332" cy="417999"/>
          </a:xfrm>
          <a:prstGeom prst="rect">
            <a:avLst/>
          </a:prstGeom>
        </p:spPr>
      </p:pic>
      <p:pic>
        <p:nvPicPr>
          <p:cNvPr id="36" name="図 35" descr="テキスト が含まれている画像&#10;&#10;自動的に生成された説明">
            <a:extLst>
              <a:ext uri="{FF2B5EF4-FFF2-40B4-BE49-F238E27FC236}">
                <a16:creationId xmlns:a16="http://schemas.microsoft.com/office/drawing/2014/main" id="{63400856-23E8-4777-7F39-726D1B5E8E6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2420650" y="3029451"/>
            <a:ext cx="563280" cy="422460"/>
          </a:xfrm>
          <a:prstGeom prst="rect">
            <a:avLst/>
          </a:prstGeom>
        </p:spPr>
      </p:pic>
      <p:pic>
        <p:nvPicPr>
          <p:cNvPr id="35" name="図 34" descr="テキスト が含まれている画像&#10;&#10;自動的に生成された説明">
            <a:extLst>
              <a:ext uri="{FF2B5EF4-FFF2-40B4-BE49-F238E27FC236}">
                <a16:creationId xmlns:a16="http://schemas.microsoft.com/office/drawing/2014/main" id="{6FF840E3-955E-0044-8420-0CEE92F6E43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3250784" y="3017835"/>
            <a:ext cx="541975" cy="406481"/>
          </a:xfrm>
          <a:prstGeom prst="rect">
            <a:avLst/>
          </a:prstGeom>
        </p:spPr>
      </p:pic>
      <p:sp>
        <p:nvSpPr>
          <p:cNvPr id="2" name="タイトル 1">
            <a:extLst>
              <a:ext uri="{FF2B5EF4-FFF2-40B4-BE49-F238E27FC236}">
                <a16:creationId xmlns:a16="http://schemas.microsoft.com/office/drawing/2014/main" id="{62735539-231E-1F97-C29F-67E68BFB7B82}"/>
              </a:ext>
            </a:extLst>
          </p:cNvPr>
          <p:cNvSpPr>
            <a:spLocks noGrp="1"/>
          </p:cNvSpPr>
          <p:nvPr>
            <p:ph type="title"/>
          </p:nvPr>
        </p:nvSpPr>
        <p:spPr/>
        <p:txBody>
          <a:bodyPr/>
          <a:lstStyle/>
          <a:p>
            <a:r>
              <a:rPr kumimoji="1" lang="ja-JP" altLang="en-US" dirty="0"/>
              <a:t>既存研究１</a:t>
            </a:r>
          </a:p>
        </p:txBody>
      </p:sp>
      <p:sp>
        <p:nvSpPr>
          <p:cNvPr id="3" name="コンテンツ プレースホルダー 2">
            <a:extLst>
              <a:ext uri="{FF2B5EF4-FFF2-40B4-BE49-F238E27FC236}">
                <a16:creationId xmlns:a16="http://schemas.microsoft.com/office/drawing/2014/main" id="{2368FAD1-54CA-6DC0-2679-0257EF4201D7}"/>
              </a:ext>
            </a:extLst>
          </p:cNvPr>
          <p:cNvSpPr>
            <a:spLocks noGrp="1"/>
          </p:cNvSpPr>
          <p:nvPr>
            <p:ph idx="1"/>
          </p:nvPr>
        </p:nvSpPr>
        <p:spPr>
          <a:xfrm>
            <a:off x="306427" y="905691"/>
            <a:ext cx="8784976" cy="5907685"/>
          </a:xfrm>
        </p:spPr>
        <p:txBody>
          <a:bodyPr>
            <a:normAutofit/>
          </a:bodyPr>
          <a:lstStyle/>
          <a:p>
            <a:r>
              <a:rPr kumimoji="1" lang="ja-JP" altLang="en-US" b="1" dirty="0"/>
              <a:t>ゲーム理論</a:t>
            </a:r>
            <a:r>
              <a:rPr kumimoji="1" lang="ja-JP" altLang="en-US" dirty="0"/>
              <a:t>によるレート制御</a:t>
            </a:r>
            <a:endParaRPr kumimoji="1" lang="en-US" altLang="ja-JP" dirty="0"/>
          </a:p>
          <a:p>
            <a:pPr marL="0" indent="0">
              <a:buNone/>
            </a:pPr>
            <a:r>
              <a:rPr lang="ja-JP" altLang="en-US" sz="3000" dirty="0"/>
              <a:t>　</a:t>
            </a:r>
            <a:r>
              <a:rPr lang="ja-JP" altLang="en-US" sz="2400" b="1" dirty="0"/>
              <a:t>ゲーム理論</a:t>
            </a:r>
            <a:r>
              <a:rPr lang="ja-JP" altLang="en-US" sz="2400" dirty="0"/>
              <a:t>：各ユーザの</a:t>
            </a:r>
            <a:r>
              <a:rPr lang="ja-JP" altLang="en-US" sz="2400" b="1" dirty="0">
                <a:solidFill>
                  <a:schemeClr val="tx1"/>
                </a:solidFill>
              </a:rPr>
              <a:t>利得</a:t>
            </a:r>
            <a:r>
              <a:rPr lang="ja-JP" altLang="en-US" sz="2400" dirty="0"/>
              <a:t>が高くなるように</a:t>
            </a:r>
            <a:r>
              <a:rPr lang="ja-JP" altLang="en-US" sz="2400" b="1" dirty="0"/>
              <a:t>共有資源</a:t>
            </a:r>
            <a:endParaRPr lang="en-US" altLang="ja-JP" sz="2800" b="1" dirty="0"/>
          </a:p>
          <a:p>
            <a:pPr marL="457200" lvl="1" indent="0">
              <a:buNone/>
            </a:pPr>
            <a:r>
              <a:rPr lang="ja-JP" altLang="en-US" sz="2400" dirty="0"/>
              <a:t>　　　　　　を分配する</a:t>
            </a:r>
            <a:r>
              <a:rPr lang="ja-JP" altLang="en-US" sz="2400" b="1" dirty="0"/>
              <a:t>戦略</a:t>
            </a:r>
            <a:r>
              <a:rPr lang="ja-JP" altLang="en-US" sz="2400" dirty="0"/>
              <a:t>を決定　　　　　　　　　　　　　　　　 　　　　　　　　　　　　　　　　　　　　</a:t>
            </a:r>
            <a:endParaRPr lang="en-US" altLang="ja-JP" sz="2400" dirty="0"/>
          </a:p>
          <a:p>
            <a:pPr marL="457200" lvl="1" indent="0">
              <a:buNone/>
            </a:pPr>
            <a:endParaRPr lang="en-US" altLang="ja-JP" sz="2400" dirty="0"/>
          </a:p>
          <a:p>
            <a:pPr marL="457200" lvl="1" indent="0">
              <a:buNone/>
            </a:pPr>
            <a:endParaRPr lang="en-US" altLang="ja-JP" sz="2400" dirty="0"/>
          </a:p>
          <a:p>
            <a:pPr marL="457200" lvl="1" indent="0">
              <a:buNone/>
            </a:pPr>
            <a:endParaRPr lang="en-US" altLang="ja-JP" sz="2400" dirty="0"/>
          </a:p>
          <a:p>
            <a:pPr marL="457200" lvl="1" indent="0">
              <a:buNone/>
            </a:pPr>
            <a:endParaRPr lang="en-US" altLang="ja-JP" sz="2400" dirty="0"/>
          </a:p>
          <a:p>
            <a:pPr marL="457200" lvl="1" indent="0">
              <a:buNone/>
            </a:pPr>
            <a:endParaRPr lang="en-US" altLang="ja-JP" sz="2400" dirty="0"/>
          </a:p>
          <a:p>
            <a:pPr marL="457200" lvl="1" indent="0">
              <a:buNone/>
            </a:pPr>
            <a:endParaRPr lang="en-US" altLang="ja-JP" sz="2600" b="1" dirty="0"/>
          </a:p>
        </p:txBody>
      </p:sp>
      <p:sp>
        <p:nvSpPr>
          <p:cNvPr id="4" name="フッター プレースホルダー 3">
            <a:extLst>
              <a:ext uri="{FF2B5EF4-FFF2-40B4-BE49-F238E27FC236}">
                <a16:creationId xmlns:a16="http://schemas.microsoft.com/office/drawing/2014/main" id="{EB309EAA-57E5-4DE7-6058-EB61FD914EE1}"/>
              </a:ext>
            </a:extLst>
          </p:cNvPr>
          <p:cNvSpPr>
            <a:spLocks noGrp="1"/>
          </p:cNvSpPr>
          <p:nvPr>
            <p:ph type="ftr" sz="quarter" idx="11"/>
          </p:nvPr>
        </p:nvSpPr>
        <p:spPr/>
        <p:txBody>
          <a:bodyPr/>
          <a:lstStyle/>
          <a:p>
            <a:pPr marL="0" lvl="0" indent="0" algn="ctr" rtl="0">
              <a:spcBef>
                <a:spcPts val="0"/>
              </a:spcBef>
              <a:spcAft>
                <a:spcPts val="0"/>
              </a:spcAft>
              <a:buNone/>
            </a:pPr>
            <a:r>
              <a:rPr lang="zh-TW" altLang="en-US"/>
              <a:t>卒業研究</a:t>
            </a:r>
            <a:r>
              <a:rPr lang="en-US" altLang="zh-TW"/>
              <a:t>1</a:t>
            </a:r>
            <a:r>
              <a:rPr lang="zh-TW" altLang="en-US"/>
              <a:t>中間発表</a:t>
            </a:r>
            <a:r>
              <a:rPr lang="en-US" altLang="zh-TW"/>
              <a:t>AF21014</a:t>
            </a:r>
            <a:r>
              <a:rPr lang="zh-TW" altLang="en-US"/>
              <a:t>菊地悠李</a:t>
            </a:r>
          </a:p>
        </p:txBody>
      </p:sp>
      <p:sp>
        <p:nvSpPr>
          <p:cNvPr id="5" name="スライド番号プレースホルダー 4">
            <a:extLst>
              <a:ext uri="{FF2B5EF4-FFF2-40B4-BE49-F238E27FC236}">
                <a16:creationId xmlns:a16="http://schemas.microsoft.com/office/drawing/2014/main" id="{51D5A26E-331E-9B67-E40C-7A341677A18C}"/>
              </a:ext>
            </a:extLst>
          </p:cNvPr>
          <p:cNvSpPr>
            <a:spLocks noGrp="1"/>
          </p:cNvSpPr>
          <p:nvPr>
            <p:ph type="sldNum" sz="quarter" idx="12"/>
          </p:nvPr>
        </p:nvSpPr>
        <p:spPr>
          <a:xfrm>
            <a:off x="8654506" y="6448251"/>
            <a:ext cx="436897" cy="365125"/>
          </a:xfrm>
        </p:spPr>
        <p:txBody>
          <a:bodyPr/>
          <a:lstStyle/>
          <a:p>
            <a:fld id="{8B45D110-FD8E-48BD-8825-CDFBF9D22CA3}" type="slidenum">
              <a:rPr kumimoji="1" lang="ja-JP" altLang="en-US" smtClean="0"/>
              <a:pPr/>
              <a:t>48</a:t>
            </a:fld>
            <a:endParaRPr kumimoji="1" lang="ja-JP" altLang="en-US"/>
          </a:p>
        </p:txBody>
      </p:sp>
      <p:pic>
        <p:nvPicPr>
          <p:cNvPr id="10" name="図 9" descr="テキスト が含まれている画像&#10;&#10;自動的に生成された説明">
            <a:extLst>
              <a:ext uri="{FF2B5EF4-FFF2-40B4-BE49-F238E27FC236}">
                <a16:creationId xmlns:a16="http://schemas.microsoft.com/office/drawing/2014/main" id="{C8F7362A-53E0-9152-CB25-524C14B7DAB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V="1">
            <a:off x="4215117" y="3023065"/>
            <a:ext cx="509180" cy="381885"/>
          </a:xfrm>
          <a:prstGeom prst="rect">
            <a:avLst/>
          </a:prstGeom>
        </p:spPr>
      </p:pic>
      <p:sp>
        <p:nvSpPr>
          <p:cNvPr id="11" name="正方形/長方形 10">
            <a:extLst>
              <a:ext uri="{FF2B5EF4-FFF2-40B4-BE49-F238E27FC236}">
                <a16:creationId xmlns:a16="http://schemas.microsoft.com/office/drawing/2014/main" id="{BADCE765-2AAB-145B-AB69-3E978898A3D6}"/>
              </a:ext>
            </a:extLst>
          </p:cNvPr>
          <p:cNvSpPr/>
          <p:nvPr/>
        </p:nvSpPr>
        <p:spPr>
          <a:xfrm>
            <a:off x="1310467" y="4121621"/>
            <a:ext cx="827930" cy="140933"/>
          </a:xfrm>
          <a:prstGeom prst="rect">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pic>
        <p:nvPicPr>
          <p:cNvPr id="12" name="図 11" descr="モニター, 座る, ボックス, テーブル が含まれている画像&#10;&#10;自動的に生成された説明">
            <a:extLst>
              <a:ext uri="{FF2B5EF4-FFF2-40B4-BE49-F238E27FC236}">
                <a16:creationId xmlns:a16="http://schemas.microsoft.com/office/drawing/2014/main" id="{C9676EB2-E143-31DC-CEE2-9BE597A26DA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0948" y="3164464"/>
            <a:ext cx="1167872" cy="1379571"/>
          </a:xfrm>
          <a:prstGeom prst="rect">
            <a:avLst/>
          </a:prstGeom>
        </p:spPr>
      </p:pic>
      <p:sp>
        <p:nvSpPr>
          <p:cNvPr id="13" name="正方形/長方形 12">
            <a:extLst>
              <a:ext uri="{FF2B5EF4-FFF2-40B4-BE49-F238E27FC236}">
                <a16:creationId xmlns:a16="http://schemas.microsoft.com/office/drawing/2014/main" id="{81D19653-73C2-257D-E4CB-2E8E6AE3C4C5}"/>
              </a:ext>
            </a:extLst>
          </p:cNvPr>
          <p:cNvSpPr/>
          <p:nvPr/>
        </p:nvSpPr>
        <p:spPr>
          <a:xfrm>
            <a:off x="1302622" y="3471513"/>
            <a:ext cx="827930" cy="140933"/>
          </a:xfrm>
          <a:prstGeom prst="rect">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4" name="円柱 13">
            <a:extLst>
              <a:ext uri="{FF2B5EF4-FFF2-40B4-BE49-F238E27FC236}">
                <a16:creationId xmlns:a16="http://schemas.microsoft.com/office/drawing/2014/main" id="{D1D64D63-3315-B82E-23D2-9556E49A3D46}"/>
              </a:ext>
            </a:extLst>
          </p:cNvPr>
          <p:cNvSpPr/>
          <p:nvPr/>
        </p:nvSpPr>
        <p:spPr>
          <a:xfrm rot="5400000">
            <a:off x="1324861" y="3471047"/>
            <a:ext cx="1356268" cy="677684"/>
          </a:xfrm>
          <a:prstGeom prst="can">
            <a:avLst/>
          </a:prstGeom>
          <a:solidFill>
            <a:schemeClr val="accent1">
              <a:lumMod val="5000"/>
              <a:lumOff val="95000"/>
            </a:schemeClr>
          </a:solidFill>
          <a:ln w="3810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5" name="矢印: 右 14">
            <a:extLst>
              <a:ext uri="{FF2B5EF4-FFF2-40B4-BE49-F238E27FC236}">
                <a16:creationId xmlns:a16="http://schemas.microsoft.com/office/drawing/2014/main" id="{8F16E3FC-17EF-F386-BBDA-F53104782041}"/>
              </a:ext>
            </a:extLst>
          </p:cNvPr>
          <p:cNvSpPr/>
          <p:nvPr/>
        </p:nvSpPr>
        <p:spPr>
          <a:xfrm>
            <a:off x="2278826" y="3357525"/>
            <a:ext cx="3212987" cy="370505"/>
          </a:xfrm>
          <a:prstGeom prst="right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6" name="矢印: 右 15">
            <a:extLst>
              <a:ext uri="{FF2B5EF4-FFF2-40B4-BE49-F238E27FC236}">
                <a16:creationId xmlns:a16="http://schemas.microsoft.com/office/drawing/2014/main" id="{936A16BD-3900-D339-2897-479CB837585F}"/>
              </a:ext>
            </a:extLst>
          </p:cNvPr>
          <p:cNvSpPr/>
          <p:nvPr/>
        </p:nvSpPr>
        <p:spPr>
          <a:xfrm>
            <a:off x="2278826" y="3967356"/>
            <a:ext cx="3212987" cy="375082"/>
          </a:xfrm>
          <a:prstGeom prst="right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7" name="テキスト ボックス 16">
            <a:extLst>
              <a:ext uri="{FF2B5EF4-FFF2-40B4-BE49-F238E27FC236}">
                <a16:creationId xmlns:a16="http://schemas.microsoft.com/office/drawing/2014/main" id="{A63F1905-C5E5-FCD9-0127-527CAB00F03A}"/>
              </a:ext>
            </a:extLst>
          </p:cNvPr>
          <p:cNvSpPr txBox="1"/>
          <p:nvPr/>
        </p:nvSpPr>
        <p:spPr>
          <a:xfrm>
            <a:off x="2486266" y="3664800"/>
            <a:ext cx="432048" cy="461665"/>
          </a:xfrm>
          <a:prstGeom prst="rect">
            <a:avLst/>
          </a:prstGeom>
          <a:noFill/>
        </p:spPr>
        <p:txBody>
          <a:bodyPr wrap="square" rtlCol="0">
            <a:spAutoFit/>
          </a:bodyPr>
          <a:lstStyle/>
          <a:p>
            <a:r>
              <a:rPr kumimoji="1" lang="ja-JP" altLang="en-US" sz="2400">
                <a:solidFill>
                  <a:srgbClr val="FF0000"/>
                </a:solidFill>
                <a:latin typeface="Quattrocento Sans" panose="020B0502050000020003" pitchFamily="34" charset="0"/>
              </a:rPr>
              <a:t>高</a:t>
            </a:r>
          </a:p>
        </p:txBody>
      </p:sp>
      <p:pic>
        <p:nvPicPr>
          <p:cNvPr id="18" name="図 17" descr="テキスト が含まれている画像&#10;&#10;自動的に生成された説明">
            <a:extLst>
              <a:ext uri="{FF2B5EF4-FFF2-40B4-BE49-F238E27FC236}">
                <a16:creationId xmlns:a16="http://schemas.microsoft.com/office/drawing/2014/main" id="{7E662E2F-86F7-DB20-0DB6-CB89BE4E082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V="1">
            <a:off x="4201987" y="3657688"/>
            <a:ext cx="524167" cy="393125"/>
          </a:xfrm>
          <a:prstGeom prst="rect">
            <a:avLst/>
          </a:prstGeom>
        </p:spPr>
      </p:pic>
      <p:sp>
        <p:nvSpPr>
          <p:cNvPr id="19" name="テキスト ボックス 18">
            <a:extLst>
              <a:ext uri="{FF2B5EF4-FFF2-40B4-BE49-F238E27FC236}">
                <a16:creationId xmlns:a16="http://schemas.microsoft.com/office/drawing/2014/main" id="{AD1B083A-ED68-E2EA-97D1-5F18149A007F}"/>
              </a:ext>
            </a:extLst>
          </p:cNvPr>
          <p:cNvSpPr txBox="1"/>
          <p:nvPr/>
        </p:nvSpPr>
        <p:spPr>
          <a:xfrm>
            <a:off x="4201987" y="3017835"/>
            <a:ext cx="434327" cy="461665"/>
          </a:xfrm>
          <a:prstGeom prst="rect">
            <a:avLst/>
          </a:prstGeom>
          <a:noFill/>
        </p:spPr>
        <p:txBody>
          <a:bodyPr wrap="square" rtlCol="0">
            <a:spAutoFit/>
          </a:bodyPr>
          <a:lstStyle/>
          <a:p>
            <a:r>
              <a:rPr kumimoji="1" lang="ja-JP" altLang="en-US" sz="2400">
                <a:solidFill>
                  <a:schemeClr val="tx2">
                    <a:lumMod val="50000"/>
                    <a:lumOff val="50000"/>
                  </a:schemeClr>
                </a:solidFill>
              </a:rPr>
              <a:t>低</a:t>
            </a:r>
            <a:endParaRPr kumimoji="1" lang="en-US" altLang="ja-JP" sz="2400">
              <a:solidFill>
                <a:schemeClr val="tx2">
                  <a:lumMod val="50000"/>
                  <a:lumOff val="50000"/>
                </a:schemeClr>
              </a:solidFill>
            </a:endParaRPr>
          </a:p>
        </p:txBody>
      </p:sp>
      <p:sp>
        <p:nvSpPr>
          <p:cNvPr id="22" name="テキスト ボックス 21">
            <a:extLst>
              <a:ext uri="{FF2B5EF4-FFF2-40B4-BE49-F238E27FC236}">
                <a16:creationId xmlns:a16="http://schemas.microsoft.com/office/drawing/2014/main" id="{BBBCE24A-0FA4-B91A-D6B1-013D0197087D}"/>
              </a:ext>
            </a:extLst>
          </p:cNvPr>
          <p:cNvSpPr txBox="1"/>
          <p:nvPr/>
        </p:nvSpPr>
        <p:spPr>
          <a:xfrm>
            <a:off x="150164" y="2566456"/>
            <a:ext cx="1410518" cy="461665"/>
          </a:xfrm>
          <a:prstGeom prst="rect">
            <a:avLst/>
          </a:prstGeom>
          <a:noFill/>
        </p:spPr>
        <p:txBody>
          <a:bodyPr wrap="square" rtlCol="0">
            <a:spAutoFit/>
          </a:bodyPr>
          <a:lstStyle/>
          <a:p>
            <a:r>
              <a:rPr kumimoji="1" lang="ja-JP" altLang="en-US" sz="2400">
                <a:solidFill>
                  <a:srgbClr val="4D4D4D"/>
                </a:solidFill>
              </a:rPr>
              <a:t>サーバー</a:t>
            </a:r>
          </a:p>
        </p:txBody>
      </p:sp>
      <p:sp>
        <p:nvSpPr>
          <p:cNvPr id="29" name="吹き出し: 角を丸めた四角形 28">
            <a:extLst>
              <a:ext uri="{FF2B5EF4-FFF2-40B4-BE49-F238E27FC236}">
                <a16:creationId xmlns:a16="http://schemas.microsoft.com/office/drawing/2014/main" id="{529D899D-335E-EC5B-FD7D-F3C3250E9C12}"/>
              </a:ext>
            </a:extLst>
          </p:cNvPr>
          <p:cNvSpPr/>
          <p:nvPr/>
        </p:nvSpPr>
        <p:spPr>
          <a:xfrm>
            <a:off x="4606550" y="4838538"/>
            <a:ext cx="1818063" cy="429750"/>
          </a:xfrm>
          <a:prstGeom prst="wedgeRoundRectCallout">
            <a:avLst>
              <a:gd name="adj1" fmla="val 23008"/>
              <a:gd name="adj2" fmla="val -83697"/>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000" b="1">
                <a:solidFill>
                  <a:schemeClr val="accent1"/>
                </a:solidFill>
              </a:rPr>
              <a:t>利得</a:t>
            </a:r>
            <a:r>
              <a:rPr kumimoji="1" lang="ja-JP" altLang="en-US" sz="2000">
                <a:solidFill>
                  <a:schemeClr val="accent1"/>
                </a:solidFill>
              </a:rPr>
              <a:t>：</a:t>
            </a:r>
            <a:r>
              <a:rPr kumimoji="1" lang="en-US" altLang="ja-JP" sz="2000" err="1">
                <a:solidFill>
                  <a:schemeClr val="accent1"/>
                </a:solidFill>
              </a:rPr>
              <a:t>QoE</a:t>
            </a:r>
            <a:endParaRPr kumimoji="1" lang="ja-JP" altLang="en-US" sz="2000">
              <a:solidFill>
                <a:schemeClr val="accent1"/>
              </a:solidFill>
            </a:endParaRPr>
          </a:p>
        </p:txBody>
      </p:sp>
      <p:sp>
        <p:nvSpPr>
          <p:cNvPr id="30" name="テキスト ボックス 29">
            <a:extLst>
              <a:ext uri="{FF2B5EF4-FFF2-40B4-BE49-F238E27FC236}">
                <a16:creationId xmlns:a16="http://schemas.microsoft.com/office/drawing/2014/main" id="{CE55DE2A-87FA-4207-0C3F-EE4384304095}"/>
              </a:ext>
            </a:extLst>
          </p:cNvPr>
          <p:cNvSpPr txBox="1"/>
          <p:nvPr/>
        </p:nvSpPr>
        <p:spPr>
          <a:xfrm>
            <a:off x="3255738" y="3009848"/>
            <a:ext cx="432048" cy="461665"/>
          </a:xfrm>
          <a:prstGeom prst="rect">
            <a:avLst/>
          </a:prstGeom>
          <a:noFill/>
        </p:spPr>
        <p:txBody>
          <a:bodyPr wrap="square" rtlCol="0">
            <a:spAutoFit/>
          </a:bodyPr>
          <a:lstStyle/>
          <a:p>
            <a:r>
              <a:rPr kumimoji="1" lang="ja-JP" altLang="en-US" sz="2400">
                <a:solidFill>
                  <a:schemeClr val="tx2">
                    <a:lumMod val="50000"/>
                    <a:lumOff val="50000"/>
                  </a:schemeClr>
                </a:solidFill>
              </a:rPr>
              <a:t>低</a:t>
            </a:r>
            <a:endParaRPr kumimoji="1" lang="en-US" altLang="ja-JP" sz="2400">
              <a:solidFill>
                <a:schemeClr val="tx2">
                  <a:lumMod val="50000"/>
                  <a:lumOff val="50000"/>
                </a:schemeClr>
              </a:solidFill>
            </a:endParaRPr>
          </a:p>
        </p:txBody>
      </p:sp>
      <p:sp>
        <p:nvSpPr>
          <p:cNvPr id="33" name="テキスト ボックス 32">
            <a:extLst>
              <a:ext uri="{FF2B5EF4-FFF2-40B4-BE49-F238E27FC236}">
                <a16:creationId xmlns:a16="http://schemas.microsoft.com/office/drawing/2014/main" id="{6AB200DD-E2A3-1750-EAAE-49347D88D40D}"/>
              </a:ext>
            </a:extLst>
          </p:cNvPr>
          <p:cNvSpPr txBox="1"/>
          <p:nvPr/>
        </p:nvSpPr>
        <p:spPr>
          <a:xfrm>
            <a:off x="2451857" y="3030483"/>
            <a:ext cx="432048" cy="461665"/>
          </a:xfrm>
          <a:prstGeom prst="rect">
            <a:avLst/>
          </a:prstGeom>
          <a:noFill/>
        </p:spPr>
        <p:txBody>
          <a:bodyPr wrap="square" rtlCol="0">
            <a:spAutoFit/>
          </a:bodyPr>
          <a:lstStyle/>
          <a:p>
            <a:r>
              <a:rPr kumimoji="1" lang="ja-JP" altLang="en-US" sz="2400">
                <a:solidFill>
                  <a:srgbClr val="FF0000"/>
                </a:solidFill>
                <a:latin typeface="Quattrocento Sans" panose="020B0502050000020003" pitchFamily="34" charset="0"/>
              </a:rPr>
              <a:t>高</a:t>
            </a:r>
          </a:p>
        </p:txBody>
      </p:sp>
      <p:sp>
        <p:nvSpPr>
          <p:cNvPr id="34" name="テキスト ボックス 33">
            <a:extLst>
              <a:ext uri="{FF2B5EF4-FFF2-40B4-BE49-F238E27FC236}">
                <a16:creationId xmlns:a16="http://schemas.microsoft.com/office/drawing/2014/main" id="{311D3E1B-9270-8519-E01D-C1E0F10A0CE4}"/>
              </a:ext>
            </a:extLst>
          </p:cNvPr>
          <p:cNvSpPr txBox="1"/>
          <p:nvPr/>
        </p:nvSpPr>
        <p:spPr>
          <a:xfrm>
            <a:off x="4196982" y="3659956"/>
            <a:ext cx="432048" cy="461665"/>
          </a:xfrm>
          <a:prstGeom prst="rect">
            <a:avLst/>
          </a:prstGeom>
          <a:noFill/>
        </p:spPr>
        <p:txBody>
          <a:bodyPr wrap="square" rtlCol="0">
            <a:spAutoFit/>
          </a:bodyPr>
          <a:lstStyle/>
          <a:p>
            <a:r>
              <a:rPr kumimoji="1" lang="ja-JP" altLang="en-US" sz="2400">
                <a:solidFill>
                  <a:srgbClr val="FF0000"/>
                </a:solidFill>
                <a:latin typeface="Quattrocento Sans" panose="020B0502050000020003" pitchFamily="34" charset="0"/>
              </a:rPr>
              <a:t>高</a:t>
            </a:r>
          </a:p>
        </p:txBody>
      </p:sp>
      <p:sp>
        <p:nvSpPr>
          <p:cNvPr id="39" name="吹き出し: 角を丸めた四角形 38">
            <a:extLst>
              <a:ext uri="{FF2B5EF4-FFF2-40B4-BE49-F238E27FC236}">
                <a16:creationId xmlns:a16="http://schemas.microsoft.com/office/drawing/2014/main" id="{37A0A35E-2A1A-1CF7-ACF7-6667DD295F31}"/>
              </a:ext>
            </a:extLst>
          </p:cNvPr>
          <p:cNvSpPr/>
          <p:nvPr/>
        </p:nvSpPr>
        <p:spPr>
          <a:xfrm>
            <a:off x="186479" y="4693508"/>
            <a:ext cx="3903836" cy="565608"/>
          </a:xfrm>
          <a:prstGeom prst="wedgeRoundRectCallout">
            <a:avLst>
              <a:gd name="adj1" fmla="val 6277"/>
              <a:gd name="adj2" fmla="val -77821"/>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000" b="1">
                <a:solidFill>
                  <a:schemeClr val="accent1"/>
                </a:solidFill>
              </a:rPr>
              <a:t>共有資源</a:t>
            </a:r>
            <a:r>
              <a:rPr lang="ja-JP" altLang="en-US" sz="2000">
                <a:solidFill>
                  <a:schemeClr val="accent1"/>
                </a:solidFill>
              </a:rPr>
              <a:t>：ボトルネックリンク</a:t>
            </a:r>
            <a:endParaRPr kumimoji="1" lang="ja-JP" altLang="en-US" sz="2000">
              <a:solidFill>
                <a:schemeClr val="accent1"/>
              </a:solidFill>
            </a:endParaRPr>
          </a:p>
        </p:txBody>
      </p:sp>
      <p:sp>
        <p:nvSpPr>
          <p:cNvPr id="40" name="吹き出し: 角を丸めた四角形 39">
            <a:extLst>
              <a:ext uri="{FF2B5EF4-FFF2-40B4-BE49-F238E27FC236}">
                <a16:creationId xmlns:a16="http://schemas.microsoft.com/office/drawing/2014/main" id="{2E20B71C-313C-1563-67EF-189E1C46CAF6}"/>
              </a:ext>
            </a:extLst>
          </p:cNvPr>
          <p:cNvSpPr/>
          <p:nvPr/>
        </p:nvSpPr>
        <p:spPr>
          <a:xfrm>
            <a:off x="2702290" y="2586642"/>
            <a:ext cx="1872555" cy="323633"/>
          </a:xfrm>
          <a:prstGeom prst="wedgeRoundRectCallout">
            <a:avLst>
              <a:gd name="adj1" fmla="val 29600"/>
              <a:gd name="adj2" fmla="val 84726"/>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000" b="1">
                <a:solidFill>
                  <a:schemeClr val="accent1"/>
                </a:solidFill>
              </a:rPr>
              <a:t>戦略</a:t>
            </a:r>
            <a:r>
              <a:rPr lang="ja-JP" altLang="en-US" sz="2000">
                <a:solidFill>
                  <a:schemeClr val="accent1"/>
                </a:solidFill>
              </a:rPr>
              <a:t>：レート</a:t>
            </a:r>
            <a:endParaRPr kumimoji="1" lang="ja-JP" altLang="en-US" sz="2000">
              <a:solidFill>
                <a:schemeClr val="accent1"/>
              </a:solidFill>
            </a:endParaRPr>
          </a:p>
        </p:txBody>
      </p:sp>
      <p:sp>
        <p:nvSpPr>
          <p:cNvPr id="6" name="テキスト ボックス 5">
            <a:extLst>
              <a:ext uri="{FF2B5EF4-FFF2-40B4-BE49-F238E27FC236}">
                <a16:creationId xmlns:a16="http://schemas.microsoft.com/office/drawing/2014/main" id="{226D33E3-534A-374D-B229-8980E1E434DC}"/>
              </a:ext>
            </a:extLst>
          </p:cNvPr>
          <p:cNvSpPr txBox="1"/>
          <p:nvPr/>
        </p:nvSpPr>
        <p:spPr>
          <a:xfrm>
            <a:off x="3294559" y="3676491"/>
            <a:ext cx="432048" cy="461665"/>
          </a:xfrm>
          <a:prstGeom prst="rect">
            <a:avLst/>
          </a:prstGeom>
          <a:noFill/>
        </p:spPr>
        <p:txBody>
          <a:bodyPr wrap="square" rtlCol="0">
            <a:spAutoFit/>
          </a:bodyPr>
          <a:lstStyle/>
          <a:p>
            <a:r>
              <a:rPr kumimoji="1" lang="ja-JP" altLang="en-US" sz="2400">
                <a:solidFill>
                  <a:schemeClr val="tx2">
                    <a:lumMod val="50000"/>
                    <a:lumOff val="50000"/>
                  </a:schemeClr>
                </a:solidFill>
              </a:rPr>
              <a:t>低</a:t>
            </a:r>
            <a:endParaRPr kumimoji="1" lang="en-US" altLang="ja-JP" sz="2400">
              <a:solidFill>
                <a:schemeClr val="tx2">
                  <a:lumMod val="50000"/>
                  <a:lumOff val="50000"/>
                </a:schemeClr>
              </a:solidFill>
            </a:endParaRPr>
          </a:p>
        </p:txBody>
      </p:sp>
      <p:sp>
        <p:nvSpPr>
          <p:cNvPr id="23" name="テキスト ボックス 22">
            <a:extLst>
              <a:ext uri="{FF2B5EF4-FFF2-40B4-BE49-F238E27FC236}">
                <a16:creationId xmlns:a16="http://schemas.microsoft.com/office/drawing/2014/main" id="{ECB77DE4-A17D-D14F-2CB6-F9DB724B91D7}"/>
              </a:ext>
            </a:extLst>
          </p:cNvPr>
          <p:cNvSpPr txBox="1"/>
          <p:nvPr/>
        </p:nvSpPr>
        <p:spPr>
          <a:xfrm>
            <a:off x="6014695" y="2169946"/>
            <a:ext cx="3007235" cy="579646"/>
          </a:xfrm>
          <a:prstGeom prst="rect">
            <a:avLst/>
          </a:prstGeom>
          <a:noFill/>
        </p:spPr>
        <p:txBody>
          <a:bodyPr wrap="square">
            <a:spAutoFit/>
          </a:bodyPr>
          <a:lstStyle/>
          <a:p>
            <a:pPr lvl="1">
              <a:lnSpc>
                <a:spcPts val="1900"/>
              </a:lnSpc>
            </a:pPr>
            <a:r>
              <a:rPr lang="en-US" altLang="ja-JP" sz="1600" dirty="0">
                <a:solidFill>
                  <a:schemeClr val="tx1">
                    <a:lumMod val="60000"/>
                    <a:lumOff val="40000"/>
                  </a:schemeClr>
                </a:solidFill>
              </a:rPr>
              <a:t>[H. Yuan+, </a:t>
            </a:r>
            <a:r>
              <a:rPr lang="en-US" altLang="ja-JP" sz="1600" i="1" dirty="0">
                <a:solidFill>
                  <a:schemeClr val="tx1">
                    <a:lumMod val="60000"/>
                    <a:lumOff val="40000"/>
                  </a:schemeClr>
                </a:solidFill>
              </a:rPr>
              <a:t>IEEE </a:t>
            </a:r>
            <a:r>
              <a:rPr lang="en-US" altLang="ja-JP" sz="1600" i="1" dirty="0">
                <a:solidFill>
                  <a:schemeClr val="tx1">
                    <a:lumMod val="60000"/>
                    <a:lumOff val="40000"/>
                  </a:schemeClr>
                </a:solidFill>
                <a:effectLst/>
                <a:latin typeface="Segoe UI" panose="020B0502040204020203" pitchFamily="34" charset="0"/>
                <a:cs typeface="Segoe UI" panose="020B0502040204020203" pitchFamily="34" charset="0"/>
              </a:rPr>
              <a:t>Trans</a:t>
            </a:r>
            <a:r>
              <a:rPr lang="en-US" altLang="ja-JP" sz="1600" b="0" i="1" dirty="0">
                <a:solidFill>
                  <a:schemeClr val="tx1">
                    <a:lumMod val="60000"/>
                    <a:lumOff val="40000"/>
                  </a:schemeClr>
                </a:solidFill>
                <a:effectLst/>
                <a:latin typeface="Segoe UI" panose="020B0502040204020203" pitchFamily="34" charset="0"/>
                <a:cs typeface="Segoe UI" panose="020B0502040204020203" pitchFamily="34" charset="0"/>
              </a:rPr>
              <a:t> Mob </a:t>
            </a:r>
            <a:r>
              <a:rPr lang="en-US" altLang="ja-JP" sz="1600" b="0" i="1" dirty="0" err="1">
                <a:solidFill>
                  <a:schemeClr val="tx1">
                    <a:lumMod val="60000"/>
                    <a:lumOff val="40000"/>
                  </a:schemeClr>
                </a:solidFill>
                <a:effectLst/>
                <a:latin typeface="Segoe UI" panose="020B0502040204020203" pitchFamily="34" charset="0"/>
                <a:cs typeface="Segoe UI" panose="020B0502040204020203" pitchFamily="34" charset="0"/>
              </a:rPr>
              <a:t>Comput</a:t>
            </a:r>
            <a:r>
              <a:rPr lang="en-US" altLang="ja-JP" sz="1600" dirty="0">
                <a:solidFill>
                  <a:schemeClr val="tx1">
                    <a:lumMod val="60000"/>
                    <a:lumOff val="40000"/>
                  </a:schemeClr>
                </a:solidFill>
              </a:rPr>
              <a:t>, 2018]</a:t>
            </a:r>
          </a:p>
        </p:txBody>
      </p:sp>
      <p:sp>
        <p:nvSpPr>
          <p:cNvPr id="7" name="正方形/長方形 6">
            <a:extLst>
              <a:ext uri="{FF2B5EF4-FFF2-40B4-BE49-F238E27FC236}">
                <a16:creationId xmlns:a16="http://schemas.microsoft.com/office/drawing/2014/main" id="{D15AD584-7D3C-5CA8-F14C-D8A80D695B95}"/>
              </a:ext>
            </a:extLst>
          </p:cNvPr>
          <p:cNvSpPr/>
          <p:nvPr/>
        </p:nvSpPr>
        <p:spPr>
          <a:xfrm>
            <a:off x="900944" y="5489105"/>
            <a:ext cx="7126252" cy="918773"/>
          </a:xfrm>
          <a:prstGeom prst="rect">
            <a:avLst/>
          </a:prstGeom>
          <a:solidFill>
            <a:schemeClr val="accent1"/>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800">
                <a:solidFill>
                  <a:schemeClr val="bg1"/>
                </a:solidFill>
              </a:rPr>
              <a:t>他ユーザの戦略を合理的に判断し、</a:t>
            </a:r>
            <a:endParaRPr lang="en-US" altLang="ja-JP" sz="2800">
              <a:solidFill>
                <a:schemeClr val="bg1"/>
              </a:solidFill>
            </a:endParaRPr>
          </a:p>
          <a:p>
            <a:pPr algn="ctr"/>
            <a:r>
              <a:rPr lang="ja-JP" altLang="en-US" sz="2800">
                <a:solidFill>
                  <a:schemeClr val="bg1"/>
                </a:solidFill>
              </a:rPr>
              <a:t>ユーザが調節する</a:t>
            </a:r>
            <a:r>
              <a:rPr kumimoji="1" lang="ja-JP" altLang="en-US" sz="2800">
                <a:solidFill>
                  <a:schemeClr val="bg1"/>
                </a:solidFill>
              </a:rPr>
              <a:t>レート制御</a:t>
            </a:r>
          </a:p>
        </p:txBody>
      </p:sp>
      <p:pic>
        <p:nvPicPr>
          <p:cNvPr id="1026" name="Picture 2" descr="考え事をしている男性会社員のイラスト | かわいいフリー素材集 ...">
            <a:extLst>
              <a:ext uri="{FF2B5EF4-FFF2-40B4-BE49-F238E27FC236}">
                <a16:creationId xmlns:a16="http://schemas.microsoft.com/office/drawing/2014/main" id="{0F94DB56-5604-0987-7EAB-3B1B39B33E5D}"/>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559216" y="3033102"/>
            <a:ext cx="636211" cy="80528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考え事をしている男性会社員のイラスト | かわいいフリー素材集 ...">
            <a:extLst>
              <a:ext uri="{FF2B5EF4-FFF2-40B4-BE49-F238E27FC236}">
                <a16:creationId xmlns:a16="http://schemas.microsoft.com/office/drawing/2014/main" id="{BB87D396-6926-934C-44B9-4D33FF5A52E2}"/>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542725" y="3809889"/>
            <a:ext cx="654143" cy="827981"/>
          </a:xfrm>
          <a:prstGeom prst="rect">
            <a:avLst/>
          </a:prstGeom>
          <a:noFill/>
          <a:extLst>
            <a:ext uri="{909E8E84-426E-40DD-AFC4-6F175D3DCCD1}">
              <a14:hiddenFill xmlns:a14="http://schemas.microsoft.com/office/drawing/2010/main">
                <a:solidFill>
                  <a:srgbClr val="FFFFFF"/>
                </a:solidFill>
              </a14:hiddenFill>
            </a:ext>
          </a:extLst>
        </p:spPr>
      </p:pic>
      <p:sp>
        <p:nvSpPr>
          <p:cNvPr id="25" name="吹き出し: 角を丸めた四角形 24">
            <a:extLst>
              <a:ext uri="{FF2B5EF4-FFF2-40B4-BE49-F238E27FC236}">
                <a16:creationId xmlns:a16="http://schemas.microsoft.com/office/drawing/2014/main" id="{C98727AF-A3C3-46F5-FC9F-A6B078560EC2}"/>
              </a:ext>
            </a:extLst>
          </p:cNvPr>
          <p:cNvSpPr/>
          <p:nvPr/>
        </p:nvSpPr>
        <p:spPr>
          <a:xfrm>
            <a:off x="6649888" y="3378998"/>
            <a:ext cx="2204254" cy="918773"/>
          </a:xfrm>
          <a:prstGeom prst="wedgeRoundRectCallout">
            <a:avLst>
              <a:gd name="adj1" fmla="val -60682"/>
              <a:gd name="adj2" fmla="val 17652"/>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dirty="0">
                <a:solidFill>
                  <a:schemeClr val="accent1"/>
                </a:solidFill>
              </a:rPr>
              <a:t>ユーザの行動が</a:t>
            </a:r>
            <a:endParaRPr kumimoji="1" lang="en-US" altLang="ja-JP" dirty="0">
              <a:solidFill>
                <a:schemeClr val="accent1"/>
              </a:solidFill>
            </a:endParaRPr>
          </a:p>
          <a:p>
            <a:pPr algn="ctr"/>
            <a:r>
              <a:rPr kumimoji="1" lang="ja-JP" altLang="en-US" b="1" dirty="0">
                <a:solidFill>
                  <a:schemeClr val="accent1"/>
                </a:solidFill>
              </a:rPr>
              <a:t>相互依存</a:t>
            </a:r>
            <a:endParaRPr kumimoji="1" lang="en-US" altLang="ja-JP" b="1" dirty="0">
              <a:solidFill>
                <a:schemeClr val="accent1"/>
              </a:solidFill>
            </a:endParaRPr>
          </a:p>
        </p:txBody>
      </p:sp>
    </p:spTree>
    <p:extLst>
      <p:ext uri="{BB962C8B-B14F-4D97-AF65-F5344CB8AC3E}">
        <p14:creationId xmlns:p14="http://schemas.microsoft.com/office/powerpoint/2010/main" val="36211221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図 27" descr="テキスト が含まれている画像&#10;&#10;自動的に生成された説明">
            <a:extLst>
              <a:ext uri="{FF2B5EF4-FFF2-40B4-BE49-F238E27FC236}">
                <a16:creationId xmlns:a16="http://schemas.microsoft.com/office/drawing/2014/main" id="{3CA960F4-FEDD-7BE6-F0BF-4F8A4C7705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4206264" y="3756795"/>
            <a:ext cx="509180" cy="381885"/>
          </a:xfrm>
          <a:prstGeom prst="rect">
            <a:avLst/>
          </a:prstGeom>
        </p:spPr>
      </p:pic>
      <p:pic>
        <p:nvPicPr>
          <p:cNvPr id="27" name="図 26" descr="テキスト が含まれている画像&#10;&#10;自動的に生成された説明">
            <a:extLst>
              <a:ext uri="{FF2B5EF4-FFF2-40B4-BE49-F238E27FC236}">
                <a16:creationId xmlns:a16="http://schemas.microsoft.com/office/drawing/2014/main" id="{41EC59D9-A4B7-9AA1-EC3D-94F0D8A4AD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3396827" y="3756683"/>
            <a:ext cx="509180" cy="381885"/>
          </a:xfrm>
          <a:prstGeom prst="rect">
            <a:avLst/>
          </a:prstGeom>
        </p:spPr>
      </p:pic>
      <p:pic>
        <p:nvPicPr>
          <p:cNvPr id="25" name="図 24" descr="テキスト が含まれている画像&#10;&#10;自動的に生成された説明">
            <a:extLst>
              <a:ext uri="{FF2B5EF4-FFF2-40B4-BE49-F238E27FC236}">
                <a16:creationId xmlns:a16="http://schemas.microsoft.com/office/drawing/2014/main" id="{6B5C60DB-F1F5-7C76-DFDD-BD968F07AC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3396827" y="3148997"/>
            <a:ext cx="509180" cy="381885"/>
          </a:xfrm>
          <a:prstGeom prst="rect">
            <a:avLst/>
          </a:prstGeom>
        </p:spPr>
      </p:pic>
      <p:sp>
        <p:nvSpPr>
          <p:cNvPr id="9" name="四角形: 角を丸くする 8">
            <a:extLst>
              <a:ext uri="{FF2B5EF4-FFF2-40B4-BE49-F238E27FC236}">
                <a16:creationId xmlns:a16="http://schemas.microsoft.com/office/drawing/2014/main" id="{A5545604-F116-66D8-977D-956B302B62EC}"/>
              </a:ext>
            </a:extLst>
          </p:cNvPr>
          <p:cNvSpPr/>
          <p:nvPr/>
        </p:nvSpPr>
        <p:spPr>
          <a:xfrm>
            <a:off x="6309064" y="2787745"/>
            <a:ext cx="1789007" cy="2052982"/>
          </a:xfrm>
          <a:prstGeom prst="roundRect">
            <a:avLst/>
          </a:prstGeom>
          <a:solidFill>
            <a:schemeClr val="bg1">
              <a:lumMod val="95000"/>
            </a:schemeClr>
          </a:solidFill>
          <a:ln w="19050" cap="sq">
            <a:solidFill>
              <a:srgbClr val="FF000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 name="タイトル 1">
            <a:extLst>
              <a:ext uri="{FF2B5EF4-FFF2-40B4-BE49-F238E27FC236}">
                <a16:creationId xmlns:a16="http://schemas.microsoft.com/office/drawing/2014/main" id="{62735539-231E-1F97-C29F-67E68BFB7B82}"/>
              </a:ext>
            </a:extLst>
          </p:cNvPr>
          <p:cNvSpPr>
            <a:spLocks noGrp="1"/>
          </p:cNvSpPr>
          <p:nvPr>
            <p:ph type="title"/>
          </p:nvPr>
        </p:nvSpPr>
        <p:spPr/>
        <p:txBody>
          <a:bodyPr/>
          <a:lstStyle/>
          <a:p>
            <a:r>
              <a:rPr kumimoji="1" lang="ja-JP" altLang="en-US" dirty="0"/>
              <a:t>既存研究２</a:t>
            </a:r>
          </a:p>
        </p:txBody>
      </p:sp>
      <p:sp>
        <p:nvSpPr>
          <p:cNvPr id="3" name="コンテンツ プレースホルダー 2">
            <a:extLst>
              <a:ext uri="{FF2B5EF4-FFF2-40B4-BE49-F238E27FC236}">
                <a16:creationId xmlns:a16="http://schemas.microsoft.com/office/drawing/2014/main" id="{2368FAD1-54CA-6DC0-2679-0257EF4201D7}"/>
              </a:ext>
            </a:extLst>
          </p:cNvPr>
          <p:cNvSpPr>
            <a:spLocks noGrp="1"/>
          </p:cNvSpPr>
          <p:nvPr>
            <p:ph idx="1"/>
          </p:nvPr>
        </p:nvSpPr>
        <p:spPr>
          <a:xfrm>
            <a:off x="306427" y="1007437"/>
            <a:ext cx="8784976" cy="5596837"/>
          </a:xfrm>
        </p:spPr>
        <p:txBody>
          <a:bodyPr>
            <a:normAutofit fontScale="92500"/>
          </a:bodyPr>
          <a:lstStyle/>
          <a:p>
            <a:r>
              <a:rPr kumimoji="1" lang="ja-JP" altLang="en-US" sz="2800" b="1" dirty="0">
                <a:solidFill>
                  <a:schemeClr val="tx1"/>
                </a:solidFill>
              </a:rPr>
              <a:t>ユーザの好み</a:t>
            </a:r>
            <a:r>
              <a:rPr kumimoji="1" lang="ja-JP" altLang="en-US" sz="2800" dirty="0"/>
              <a:t>を考慮したゲーム理論によるレート制御</a:t>
            </a:r>
            <a:endParaRPr kumimoji="1" lang="en-US" altLang="ja-JP" sz="2800" dirty="0"/>
          </a:p>
          <a:p>
            <a:pPr marL="0" indent="0">
              <a:buNone/>
            </a:pPr>
            <a:r>
              <a:rPr lang="ja-JP" altLang="en-US" sz="2800" b="1" dirty="0"/>
              <a:t>　 ユーザの好みによって満足できるレートが異なる</a:t>
            </a:r>
            <a:endParaRPr lang="en-US" altLang="ja-JP" sz="2800" b="1" dirty="0"/>
          </a:p>
          <a:p>
            <a:pPr marL="457200" lvl="1" indent="0">
              <a:buNone/>
            </a:pPr>
            <a:r>
              <a:rPr lang="ja-JP" altLang="en-US" sz="2600" dirty="0"/>
              <a:t>　</a:t>
            </a:r>
            <a:r>
              <a:rPr lang="ja-JP" altLang="en-US" sz="2400" dirty="0"/>
              <a:t>　　　　　　　　　　　　　　　　　　　　</a:t>
            </a:r>
            <a:endParaRPr lang="en-US" altLang="ja-JP" sz="2400" dirty="0"/>
          </a:p>
          <a:p>
            <a:pPr marL="457200" lvl="1" indent="0">
              <a:buNone/>
            </a:pPr>
            <a:r>
              <a:rPr lang="ja-JP" altLang="en-US" sz="2400" dirty="0"/>
              <a:t>　　　　 </a:t>
            </a:r>
            <a:endParaRPr lang="en-US" altLang="ja-JP" sz="2400" dirty="0"/>
          </a:p>
          <a:p>
            <a:pPr marL="457200" lvl="1" indent="0">
              <a:buNone/>
            </a:pPr>
            <a:endParaRPr lang="en-US" altLang="ja-JP" sz="2400" dirty="0"/>
          </a:p>
          <a:p>
            <a:pPr marL="457200" lvl="1" indent="0">
              <a:buNone/>
            </a:pPr>
            <a:endParaRPr lang="en-US" altLang="ja-JP" sz="2400" dirty="0"/>
          </a:p>
          <a:p>
            <a:pPr marL="457200" lvl="1" indent="0">
              <a:buNone/>
            </a:pPr>
            <a:endParaRPr lang="en-US" altLang="ja-JP" sz="2400" dirty="0"/>
          </a:p>
          <a:p>
            <a:pPr marL="457200" lvl="1" indent="0">
              <a:buNone/>
            </a:pPr>
            <a:endParaRPr lang="en-US" altLang="ja-JP" sz="2400" dirty="0"/>
          </a:p>
          <a:p>
            <a:pPr marL="457200" lvl="1" indent="0">
              <a:buNone/>
            </a:pPr>
            <a:endParaRPr lang="en-US" altLang="ja-JP" sz="2400" dirty="0"/>
          </a:p>
          <a:p>
            <a:pPr marL="457200" lvl="1" indent="0">
              <a:buNone/>
            </a:pPr>
            <a:endParaRPr lang="en-US" altLang="ja-JP" sz="500" b="1" dirty="0"/>
          </a:p>
          <a:p>
            <a:pPr marL="457200" lvl="1" indent="0">
              <a:buNone/>
            </a:pPr>
            <a:r>
              <a:rPr lang="ja-JP" altLang="en-US" sz="2600" b="1" dirty="0"/>
              <a:t>ゲーム理論の利得関数でセグメント毎に最適レートを決定</a:t>
            </a:r>
            <a:endParaRPr lang="en-US" altLang="ja-JP" sz="2600" b="1" dirty="0"/>
          </a:p>
        </p:txBody>
      </p:sp>
      <p:sp>
        <p:nvSpPr>
          <p:cNvPr id="4" name="フッター プレースホルダー 3">
            <a:extLst>
              <a:ext uri="{FF2B5EF4-FFF2-40B4-BE49-F238E27FC236}">
                <a16:creationId xmlns:a16="http://schemas.microsoft.com/office/drawing/2014/main" id="{EB309EAA-57E5-4DE7-6058-EB61FD914EE1}"/>
              </a:ext>
            </a:extLst>
          </p:cNvPr>
          <p:cNvSpPr>
            <a:spLocks noGrp="1"/>
          </p:cNvSpPr>
          <p:nvPr>
            <p:ph type="ftr" sz="quarter" idx="11"/>
          </p:nvPr>
        </p:nvSpPr>
        <p:spPr/>
        <p:txBody>
          <a:bodyPr/>
          <a:lstStyle/>
          <a:p>
            <a:pPr marL="0" lvl="0" indent="0" algn="ctr" rtl="0">
              <a:spcBef>
                <a:spcPts val="0"/>
              </a:spcBef>
              <a:spcAft>
                <a:spcPts val="0"/>
              </a:spcAft>
              <a:buNone/>
            </a:pPr>
            <a:r>
              <a:rPr lang="zh-TW" altLang="en-US"/>
              <a:t>卒業研究</a:t>
            </a:r>
            <a:r>
              <a:rPr lang="en-US" altLang="zh-TW"/>
              <a:t>1</a:t>
            </a:r>
            <a:r>
              <a:rPr lang="zh-TW" altLang="en-US"/>
              <a:t>中間発表</a:t>
            </a:r>
            <a:r>
              <a:rPr lang="en-US" altLang="zh-TW"/>
              <a:t>AF21014</a:t>
            </a:r>
            <a:r>
              <a:rPr lang="zh-TW" altLang="en-US"/>
              <a:t>菊地悠李</a:t>
            </a:r>
          </a:p>
        </p:txBody>
      </p:sp>
      <p:sp>
        <p:nvSpPr>
          <p:cNvPr id="5" name="スライド番号プレースホルダー 4">
            <a:extLst>
              <a:ext uri="{FF2B5EF4-FFF2-40B4-BE49-F238E27FC236}">
                <a16:creationId xmlns:a16="http://schemas.microsoft.com/office/drawing/2014/main" id="{51D5A26E-331E-9B67-E40C-7A341677A18C}"/>
              </a:ext>
            </a:extLst>
          </p:cNvPr>
          <p:cNvSpPr>
            <a:spLocks noGrp="1"/>
          </p:cNvSpPr>
          <p:nvPr>
            <p:ph type="sldNum" sz="quarter" idx="12"/>
          </p:nvPr>
        </p:nvSpPr>
        <p:spPr>
          <a:xfrm>
            <a:off x="8654506" y="6448251"/>
            <a:ext cx="436897" cy="365125"/>
          </a:xfrm>
        </p:spPr>
        <p:txBody>
          <a:bodyPr/>
          <a:lstStyle/>
          <a:p>
            <a:fld id="{8B45D110-FD8E-48BD-8825-CDFBF9D22CA3}" type="slidenum">
              <a:rPr kumimoji="1" lang="ja-JP" altLang="en-US" smtClean="0"/>
              <a:pPr/>
              <a:t>4</a:t>
            </a:fld>
            <a:endParaRPr kumimoji="1" lang="ja-JP" altLang="en-US"/>
          </a:p>
        </p:txBody>
      </p:sp>
      <p:pic>
        <p:nvPicPr>
          <p:cNvPr id="10" name="図 9" descr="テキスト が含まれている画像&#10;&#10;自動的に生成された説明">
            <a:extLst>
              <a:ext uri="{FF2B5EF4-FFF2-40B4-BE49-F238E27FC236}">
                <a16:creationId xmlns:a16="http://schemas.microsoft.com/office/drawing/2014/main" id="{C8F7362A-53E0-9152-CB25-524C14B7DA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4197936" y="3150575"/>
            <a:ext cx="509180" cy="381885"/>
          </a:xfrm>
          <a:prstGeom prst="rect">
            <a:avLst/>
          </a:prstGeom>
        </p:spPr>
      </p:pic>
      <p:sp>
        <p:nvSpPr>
          <p:cNvPr id="11" name="正方形/長方形 10">
            <a:extLst>
              <a:ext uri="{FF2B5EF4-FFF2-40B4-BE49-F238E27FC236}">
                <a16:creationId xmlns:a16="http://schemas.microsoft.com/office/drawing/2014/main" id="{BADCE765-2AAB-145B-AB69-3E978898A3D6}"/>
              </a:ext>
            </a:extLst>
          </p:cNvPr>
          <p:cNvSpPr/>
          <p:nvPr/>
        </p:nvSpPr>
        <p:spPr>
          <a:xfrm>
            <a:off x="1748971" y="4162720"/>
            <a:ext cx="827930" cy="140933"/>
          </a:xfrm>
          <a:prstGeom prst="rect">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pic>
        <p:nvPicPr>
          <p:cNvPr id="12" name="図 11" descr="モニター, 座る, ボックス, テーブル が含まれている画像&#10;&#10;自動的に生成された説明">
            <a:extLst>
              <a:ext uri="{FF2B5EF4-FFF2-40B4-BE49-F238E27FC236}">
                <a16:creationId xmlns:a16="http://schemas.microsoft.com/office/drawing/2014/main" id="{C9676EB2-E143-31DC-CEE2-9BE597A26DA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3449" y="3286404"/>
            <a:ext cx="1067799" cy="1261358"/>
          </a:xfrm>
          <a:prstGeom prst="rect">
            <a:avLst/>
          </a:prstGeom>
        </p:spPr>
      </p:pic>
      <p:sp>
        <p:nvSpPr>
          <p:cNvPr id="13" name="正方形/長方形 12">
            <a:extLst>
              <a:ext uri="{FF2B5EF4-FFF2-40B4-BE49-F238E27FC236}">
                <a16:creationId xmlns:a16="http://schemas.microsoft.com/office/drawing/2014/main" id="{81D19653-73C2-257D-E4CB-2E8E6AE3C4C5}"/>
              </a:ext>
            </a:extLst>
          </p:cNvPr>
          <p:cNvSpPr/>
          <p:nvPr/>
        </p:nvSpPr>
        <p:spPr>
          <a:xfrm>
            <a:off x="1748971" y="3596399"/>
            <a:ext cx="827930" cy="140933"/>
          </a:xfrm>
          <a:prstGeom prst="rect">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4" name="円柱 13">
            <a:extLst>
              <a:ext uri="{FF2B5EF4-FFF2-40B4-BE49-F238E27FC236}">
                <a16:creationId xmlns:a16="http://schemas.microsoft.com/office/drawing/2014/main" id="{D1D64D63-3315-B82E-23D2-9556E49A3D46}"/>
              </a:ext>
            </a:extLst>
          </p:cNvPr>
          <p:cNvSpPr/>
          <p:nvPr/>
        </p:nvSpPr>
        <p:spPr>
          <a:xfrm rot="5400000">
            <a:off x="2036357" y="3488289"/>
            <a:ext cx="1356268" cy="677684"/>
          </a:xfrm>
          <a:prstGeom prst="can">
            <a:avLst/>
          </a:prstGeom>
          <a:solidFill>
            <a:schemeClr val="accent1">
              <a:lumMod val="5000"/>
              <a:lumOff val="95000"/>
            </a:schemeClr>
          </a:solidFill>
          <a:ln w="3810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5" name="矢印: 右 14">
            <a:extLst>
              <a:ext uri="{FF2B5EF4-FFF2-40B4-BE49-F238E27FC236}">
                <a16:creationId xmlns:a16="http://schemas.microsoft.com/office/drawing/2014/main" id="{8F16E3FC-17EF-F386-BBDA-F53104782041}"/>
              </a:ext>
            </a:extLst>
          </p:cNvPr>
          <p:cNvSpPr/>
          <p:nvPr/>
        </p:nvSpPr>
        <p:spPr>
          <a:xfrm>
            <a:off x="2967827" y="3487005"/>
            <a:ext cx="2502134" cy="370505"/>
          </a:xfrm>
          <a:prstGeom prst="right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6" name="矢印: 右 15">
            <a:extLst>
              <a:ext uri="{FF2B5EF4-FFF2-40B4-BE49-F238E27FC236}">
                <a16:creationId xmlns:a16="http://schemas.microsoft.com/office/drawing/2014/main" id="{936A16BD-3900-D339-2897-479CB837585F}"/>
              </a:ext>
            </a:extLst>
          </p:cNvPr>
          <p:cNvSpPr/>
          <p:nvPr/>
        </p:nvSpPr>
        <p:spPr>
          <a:xfrm>
            <a:off x="2967827" y="4050537"/>
            <a:ext cx="2502134" cy="375082"/>
          </a:xfrm>
          <a:prstGeom prst="right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9" name="テキスト ボックス 18">
            <a:extLst>
              <a:ext uri="{FF2B5EF4-FFF2-40B4-BE49-F238E27FC236}">
                <a16:creationId xmlns:a16="http://schemas.microsoft.com/office/drawing/2014/main" id="{AD1B083A-ED68-E2EA-97D1-5F18149A007F}"/>
              </a:ext>
            </a:extLst>
          </p:cNvPr>
          <p:cNvSpPr txBox="1"/>
          <p:nvPr/>
        </p:nvSpPr>
        <p:spPr>
          <a:xfrm>
            <a:off x="4211642" y="3163295"/>
            <a:ext cx="434327" cy="461665"/>
          </a:xfrm>
          <a:prstGeom prst="rect">
            <a:avLst/>
          </a:prstGeom>
          <a:noFill/>
        </p:spPr>
        <p:txBody>
          <a:bodyPr wrap="square" rtlCol="0">
            <a:spAutoFit/>
          </a:bodyPr>
          <a:lstStyle/>
          <a:p>
            <a:r>
              <a:rPr kumimoji="1" lang="ja-JP" altLang="en-US" sz="2400">
                <a:solidFill>
                  <a:schemeClr val="tx2">
                    <a:lumMod val="50000"/>
                    <a:lumOff val="50000"/>
                  </a:schemeClr>
                </a:solidFill>
              </a:rPr>
              <a:t>低</a:t>
            </a:r>
            <a:endParaRPr kumimoji="1" lang="en-US" altLang="ja-JP" sz="2400">
              <a:solidFill>
                <a:schemeClr val="tx2">
                  <a:lumMod val="50000"/>
                  <a:lumOff val="50000"/>
                </a:schemeClr>
              </a:solidFill>
            </a:endParaRPr>
          </a:p>
        </p:txBody>
      </p:sp>
      <p:pic>
        <p:nvPicPr>
          <p:cNvPr id="20" name="図 19">
            <a:extLst>
              <a:ext uri="{FF2B5EF4-FFF2-40B4-BE49-F238E27FC236}">
                <a16:creationId xmlns:a16="http://schemas.microsoft.com/office/drawing/2014/main" id="{A296E358-4078-177D-F29F-B616508A620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66376" y="2931439"/>
            <a:ext cx="713139" cy="888106"/>
          </a:xfrm>
          <a:prstGeom prst="rect">
            <a:avLst/>
          </a:prstGeom>
        </p:spPr>
      </p:pic>
      <p:sp>
        <p:nvSpPr>
          <p:cNvPr id="22" name="テキスト ボックス 21">
            <a:extLst>
              <a:ext uri="{FF2B5EF4-FFF2-40B4-BE49-F238E27FC236}">
                <a16:creationId xmlns:a16="http://schemas.microsoft.com/office/drawing/2014/main" id="{BBBCE24A-0FA4-B91A-D6B1-013D0197087D}"/>
              </a:ext>
            </a:extLst>
          </p:cNvPr>
          <p:cNvSpPr txBox="1"/>
          <p:nvPr/>
        </p:nvSpPr>
        <p:spPr>
          <a:xfrm>
            <a:off x="597475" y="2975758"/>
            <a:ext cx="1410518" cy="400110"/>
          </a:xfrm>
          <a:prstGeom prst="rect">
            <a:avLst/>
          </a:prstGeom>
          <a:noFill/>
        </p:spPr>
        <p:txBody>
          <a:bodyPr wrap="square" rtlCol="0">
            <a:spAutoFit/>
          </a:bodyPr>
          <a:lstStyle/>
          <a:p>
            <a:r>
              <a:rPr kumimoji="1" lang="ja-JP" altLang="en-US" sz="2000" dirty="0">
                <a:solidFill>
                  <a:srgbClr val="4D4D4D"/>
                </a:solidFill>
              </a:rPr>
              <a:t>サーバー</a:t>
            </a:r>
          </a:p>
        </p:txBody>
      </p:sp>
      <p:sp>
        <p:nvSpPr>
          <p:cNvPr id="29" name="吹き出し: 角を丸めた四角形 28">
            <a:extLst>
              <a:ext uri="{FF2B5EF4-FFF2-40B4-BE49-F238E27FC236}">
                <a16:creationId xmlns:a16="http://schemas.microsoft.com/office/drawing/2014/main" id="{529D899D-335E-EC5B-FD7D-F3C3250E9C12}"/>
              </a:ext>
            </a:extLst>
          </p:cNvPr>
          <p:cNvSpPr/>
          <p:nvPr/>
        </p:nvSpPr>
        <p:spPr>
          <a:xfrm>
            <a:off x="4551513" y="5020574"/>
            <a:ext cx="1818063" cy="429750"/>
          </a:xfrm>
          <a:prstGeom prst="wedgeRoundRectCallout">
            <a:avLst>
              <a:gd name="adj1" fmla="val 21137"/>
              <a:gd name="adj2" fmla="val -92021"/>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000" b="1">
                <a:solidFill>
                  <a:schemeClr val="accent1"/>
                </a:solidFill>
              </a:rPr>
              <a:t>利得</a:t>
            </a:r>
            <a:r>
              <a:rPr kumimoji="1" lang="ja-JP" altLang="en-US" sz="2000">
                <a:solidFill>
                  <a:schemeClr val="accent1"/>
                </a:solidFill>
              </a:rPr>
              <a:t>：</a:t>
            </a:r>
            <a:r>
              <a:rPr kumimoji="1" lang="en-US" altLang="ja-JP" sz="2000" err="1">
                <a:solidFill>
                  <a:schemeClr val="accent1"/>
                </a:solidFill>
              </a:rPr>
              <a:t>QoE</a:t>
            </a:r>
            <a:endParaRPr kumimoji="1" lang="ja-JP" altLang="en-US" sz="2000">
              <a:solidFill>
                <a:schemeClr val="accent1"/>
              </a:solidFill>
            </a:endParaRPr>
          </a:p>
        </p:txBody>
      </p:sp>
      <p:sp>
        <p:nvSpPr>
          <p:cNvPr id="30" name="テキスト ボックス 29">
            <a:extLst>
              <a:ext uri="{FF2B5EF4-FFF2-40B4-BE49-F238E27FC236}">
                <a16:creationId xmlns:a16="http://schemas.microsoft.com/office/drawing/2014/main" id="{CE55DE2A-87FA-4207-0C3F-EE4384304095}"/>
              </a:ext>
            </a:extLst>
          </p:cNvPr>
          <p:cNvSpPr txBox="1"/>
          <p:nvPr/>
        </p:nvSpPr>
        <p:spPr>
          <a:xfrm>
            <a:off x="3386258" y="3148002"/>
            <a:ext cx="432048" cy="461665"/>
          </a:xfrm>
          <a:prstGeom prst="rect">
            <a:avLst/>
          </a:prstGeom>
          <a:noFill/>
        </p:spPr>
        <p:txBody>
          <a:bodyPr wrap="square" rtlCol="0">
            <a:spAutoFit/>
          </a:bodyPr>
          <a:lstStyle/>
          <a:p>
            <a:r>
              <a:rPr kumimoji="1" lang="ja-JP" altLang="en-US" sz="2400">
                <a:solidFill>
                  <a:schemeClr val="tx2">
                    <a:lumMod val="50000"/>
                    <a:lumOff val="50000"/>
                  </a:schemeClr>
                </a:solidFill>
              </a:rPr>
              <a:t>低</a:t>
            </a:r>
            <a:endParaRPr kumimoji="1" lang="en-US" altLang="ja-JP" sz="2400">
              <a:solidFill>
                <a:schemeClr val="tx2">
                  <a:lumMod val="50000"/>
                  <a:lumOff val="50000"/>
                </a:schemeClr>
              </a:solidFill>
            </a:endParaRPr>
          </a:p>
        </p:txBody>
      </p:sp>
      <p:sp>
        <p:nvSpPr>
          <p:cNvPr id="34" name="テキスト ボックス 33">
            <a:extLst>
              <a:ext uri="{FF2B5EF4-FFF2-40B4-BE49-F238E27FC236}">
                <a16:creationId xmlns:a16="http://schemas.microsoft.com/office/drawing/2014/main" id="{311D3E1B-9270-8519-E01D-C1E0F10A0CE4}"/>
              </a:ext>
            </a:extLst>
          </p:cNvPr>
          <p:cNvSpPr txBox="1"/>
          <p:nvPr/>
        </p:nvSpPr>
        <p:spPr>
          <a:xfrm>
            <a:off x="4212645" y="3780803"/>
            <a:ext cx="432048" cy="461665"/>
          </a:xfrm>
          <a:prstGeom prst="rect">
            <a:avLst/>
          </a:prstGeom>
          <a:noFill/>
        </p:spPr>
        <p:txBody>
          <a:bodyPr wrap="square" rtlCol="0">
            <a:spAutoFit/>
          </a:bodyPr>
          <a:lstStyle/>
          <a:p>
            <a:r>
              <a:rPr kumimoji="1" lang="ja-JP" altLang="en-US" sz="2400">
                <a:solidFill>
                  <a:srgbClr val="FF0000"/>
                </a:solidFill>
                <a:latin typeface="Quattrocento Sans" panose="020B0502050000020003" pitchFamily="34" charset="0"/>
              </a:rPr>
              <a:t>高</a:t>
            </a:r>
          </a:p>
        </p:txBody>
      </p:sp>
      <p:sp>
        <p:nvSpPr>
          <p:cNvPr id="39" name="吹き出し: 角を丸めた四角形 38">
            <a:extLst>
              <a:ext uri="{FF2B5EF4-FFF2-40B4-BE49-F238E27FC236}">
                <a16:creationId xmlns:a16="http://schemas.microsoft.com/office/drawing/2014/main" id="{37A0A35E-2A1A-1CF7-ACF7-6667DD295F31}"/>
              </a:ext>
            </a:extLst>
          </p:cNvPr>
          <p:cNvSpPr/>
          <p:nvPr/>
        </p:nvSpPr>
        <p:spPr>
          <a:xfrm>
            <a:off x="320063" y="4931701"/>
            <a:ext cx="3903836" cy="565608"/>
          </a:xfrm>
          <a:prstGeom prst="wedgeRoundRectCallout">
            <a:avLst>
              <a:gd name="adj1" fmla="val 17765"/>
              <a:gd name="adj2" fmla="val -106076"/>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000" b="1">
                <a:solidFill>
                  <a:schemeClr val="accent1"/>
                </a:solidFill>
              </a:rPr>
              <a:t>共有資源</a:t>
            </a:r>
            <a:r>
              <a:rPr lang="ja-JP" altLang="en-US" sz="2000">
                <a:solidFill>
                  <a:schemeClr val="accent1"/>
                </a:solidFill>
              </a:rPr>
              <a:t>：ボトルネックリンク</a:t>
            </a:r>
            <a:endParaRPr kumimoji="1" lang="ja-JP" altLang="en-US" sz="2000">
              <a:solidFill>
                <a:schemeClr val="accent1"/>
              </a:solidFill>
            </a:endParaRPr>
          </a:p>
        </p:txBody>
      </p:sp>
      <p:sp>
        <p:nvSpPr>
          <p:cNvPr id="40" name="吹き出し: 角を丸めた四角形 39">
            <a:extLst>
              <a:ext uri="{FF2B5EF4-FFF2-40B4-BE49-F238E27FC236}">
                <a16:creationId xmlns:a16="http://schemas.microsoft.com/office/drawing/2014/main" id="{2E20B71C-313C-1563-67EF-189E1C46CAF6}"/>
              </a:ext>
            </a:extLst>
          </p:cNvPr>
          <p:cNvSpPr/>
          <p:nvPr/>
        </p:nvSpPr>
        <p:spPr>
          <a:xfrm>
            <a:off x="2842889" y="2405876"/>
            <a:ext cx="1872555" cy="323633"/>
          </a:xfrm>
          <a:prstGeom prst="wedgeRoundRectCallout">
            <a:avLst>
              <a:gd name="adj1" fmla="val 26567"/>
              <a:gd name="adj2" fmla="val 133864"/>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000" b="1">
                <a:solidFill>
                  <a:schemeClr val="accent1"/>
                </a:solidFill>
              </a:rPr>
              <a:t>戦略</a:t>
            </a:r>
            <a:r>
              <a:rPr lang="ja-JP" altLang="en-US" sz="2000">
                <a:solidFill>
                  <a:schemeClr val="accent1"/>
                </a:solidFill>
              </a:rPr>
              <a:t>：レート</a:t>
            </a:r>
            <a:endParaRPr kumimoji="1" lang="ja-JP" altLang="en-US" sz="2000">
              <a:solidFill>
                <a:schemeClr val="accent1"/>
              </a:solidFill>
            </a:endParaRPr>
          </a:p>
        </p:txBody>
      </p:sp>
      <p:pic>
        <p:nvPicPr>
          <p:cNvPr id="41" name="図 40">
            <a:extLst>
              <a:ext uri="{FF2B5EF4-FFF2-40B4-BE49-F238E27FC236}">
                <a16:creationId xmlns:a16="http://schemas.microsoft.com/office/drawing/2014/main" id="{1B2E7516-47BC-9D69-B93A-A6720E0387D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76342" y="3832022"/>
            <a:ext cx="713139" cy="888106"/>
          </a:xfrm>
          <a:prstGeom prst="rect">
            <a:avLst/>
          </a:prstGeom>
        </p:spPr>
      </p:pic>
      <p:sp>
        <p:nvSpPr>
          <p:cNvPr id="6" name="テキスト ボックス 5">
            <a:extLst>
              <a:ext uri="{FF2B5EF4-FFF2-40B4-BE49-F238E27FC236}">
                <a16:creationId xmlns:a16="http://schemas.microsoft.com/office/drawing/2014/main" id="{226D33E3-534A-374D-B229-8980E1E434DC}"/>
              </a:ext>
            </a:extLst>
          </p:cNvPr>
          <p:cNvSpPr txBox="1"/>
          <p:nvPr/>
        </p:nvSpPr>
        <p:spPr>
          <a:xfrm>
            <a:off x="3408064" y="3771522"/>
            <a:ext cx="432048" cy="461665"/>
          </a:xfrm>
          <a:prstGeom prst="rect">
            <a:avLst/>
          </a:prstGeom>
          <a:noFill/>
        </p:spPr>
        <p:txBody>
          <a:bodyPr wrap="square" rtlCol="0">
            <a:spAutoFit/>
          </a:bodyPr>
          <a:lstStyle/>
          <a:p>
            <a:r>
              <a:rPr kumimoji="1" lang="ja-JP" altLang="en-US" sz="2400">
                <a:solidFill>
                  <a:schemeClr val="tx2">
                    <a:lumMod val="50000"/>
                    <a:lumOff val="50000"/>
                  </a:schemeClr>
                </a:solidFill>
              </a:rPr>
              <a:t>低</a:t>
            </a:r>
            <a:endParaRPr kumimoji="1" lang="en-US" altLang="ja-JP" sz="2400">
              <a:solidFill>
                <a:schemeClr val="tx2">
                  <a:lumMod val="50000"/>
                  <a:lumOff val="50000"/>
                </a:schemeClr>
              </a:solidFill>
            </a:endParaRPr>
          </a:p>
        </p:txBody>
      </p:sp>
      <p:sp>
        <p:nvSpPr>
          <p:cNvPr id="8" name="テキスト ボックス 7">
            <a:extLst>
              <a:ext uri="{FF2B5EF4-FFF2-40B4-BE49-F238E27FC236}">
                <a16:creationId xmlns:a16="http://schemas.microsoft.com/office/drawing/2014/main" id="{8281F615-AD27-4CAD-EE93-1709D90225A9}"/>
              </a:ext>
            </a:extLst>
          </p:cNvPr>
          <p:cNvSpPr txBox="1"/>
          <p:nvPr/>
        </p:nvSpPr>
        <p:spPr>
          <a:xfrm>
            <a:off x="5619412" y="2023509"/>
            <a:ext cx="3456384" cy="338554"/>
          </a:xfrm>
          <a:prstGeom prst="rect">
            <a:avLst/>
          </a:prstGeom>
          <a:noFill/>
        </p:spPr>
        <p:txBody>
          <a:bodyPr wrap="square">
            <a:spAutoFit/>
          </a:bodyPr>
          <a:lstStyle/>
          <a:p>
            <a:r>
              <a:rPr lang="en-US" altLang="ja-JP" sz="1600" dirty="0">
                <a:solidFill>
                  <a:schemeClr val="tx1">
                    <a:lumMod val="60000"/>
                    <a:lumOff val="40000"/>
                  </a:schemeClr>
                </a:solidFill>
              </a:rPr>
              <a:t>[T</a:t>
            </a:r>
            <a:r>
              <a:rPr lang="en-US" altLang="ja-JP" sz="1600" b="0" i="0" u="none" strike="noStrike" baseline="0" dirty="0">
                <a:solidFill>
                  <a:schemeClr val="tx1">
                    <a:lumMod val="60000"/>
                    <a:lumOff val="40000"/>
                  </a:schemeClr>
                </a:solidFill>
              </a:rPr>
              <a:t>. Yanagisawa </a:t>
            </a:r>
            <a:r>
              <a:rPr lang="en-US" altLang="ja-JP" sz="1600" dirty="0">
                <a:solidFill>
                  <a:schemeClr val="tx1">
                    <a:lumMod val="60000"/>
                    <a:lumOff val="40000"/>
                  </a:schemeClr>
                </a:solidFill>
              </a:rPr>
              <a:t>+,</a:t>
            </a:r>
            <a:r>
              <a:rPr lang="en-US" altLang="ja-JP" sz="1600" b="0" i="1" u="none" strike="noStrike" baseline="0" dirty="0">
                <a:solidFill>
                  <a:schemeClr val="tx1">
                    <a:lumMod val="60000"/>
                    <a:lumOff val="40000"/>
                  </a:schemeClr>
                </a:solidFill>
              </a:rPr>
              <a:t> </a:t>
            </a:r>
            <a:r>
              <a:rPr lang="en-US" altLang="ja-JP" sz="1600" b="0" i="1" u="none" strike="noStrike" baseline="0" dirty="0">
                <a:solidFill>
                  <a:schemeClr val="tx1">
                    <a:lumMod val="60000"/>
                    <a:lumOff val="40000"/>
                  </a:schemeClr>
                </a:solidFill>
                <a:latin typeface="Segoe UI" panose="020B0502040204020203" pitchFamily="34" charset="0"/>
                <a:cs typeface="Segoe UI" panose="020B0502040204020203" pitchFamily="34" charset="0"/>
              </a:rPr>
              <a:t>ICOIN </a:t>
            </a:r>
            <a:r>
              <a:rPr lang="en-US" altLang="ja-JP" sz="1600" b="0" i="1" u="none" strike="noStrike" baseline="0" dirty="0">
                <a:solidFill>
                  <a:schemeClr val="tx1">
                    <a:lumMod val="60000"/>
                    <a:lumOff val="40000"/>
                  </a:schemeClr>
                </a:solidFill>
              </a:rPr>
              <a:t>Conf ,</a:t>
            </a:r>
            <a:r>
              <a:rPr lang="en-US" altLang="ja-JP" sz="1600" dirty="0">
                <a:solidFill>
                  <a:schemeClr val="tx1">
                    <a:lumMod val="60000"/>
                    <a:lumOff val="40000"/>
                  </a:schemeClr>
                </a:solidFill>
              </a:rPr>
              <a:t>2022]</a:t>
            </a:r>
          </a:p>
        </p:txBody>
      </p:sp>
      <p:sp>
        <p:nvSpPr>
          <p:cNvPr id="21" name="テキスト ボックス 20">
            <a:extLst>
              <a:ext uri="{FF2B5EF4-FFF2-40B4-BE49-F238E27FC236}">
                <a16:creationId xmlns:a16="http://schemas.microsoft.com/office/drawing/2014/main" id="{1AB99DE6-5B37-62A8-2911-417506CCE660}"/>
              </a:ext>
            </a:extLst>
          </p:cNvPr>
          <p:cNvSpPr txBox="1"/>
          <p:nvPr/>
        </p:nvSpPr>
        <p:spPr>
          <a:xfrm>
            <a:off x="6734930" y="4812499"/>
            <a:ext cx="2520280" cy="523220"/>
          </a:xfrm>
          <a:prstGeom prst="rect">
            <a:avLst/>
          </a:prstGeom>
          <a:noFill/>
        </p:spPr>
        <p:txBody>
          <a:bodyPr vert="horz" wrap="square" rtlCol="0">
            <a:spAutoFit/>
          </a:bodyPr>
          <a:lstStyle/>
          <a:p>
            <a:r>
              <a:rPr lang="en-US" altLang="ja-JP" sz="1400" dirty="0">
                <a:solidFill>
                  <a:schemeClr val="tx1">
                    <a:lumMod val="60000"/>
                    <a:lumOff val="40000"/>
                  </a:schemeClr>
                </a:solidFill>
              </a:rPr>
              <a:t>[D. Z. Rodriguez+, </a:t>
            </a:r>
            <a:r>
              <a:rPr lang="en-US" altLang="ja-JP" sz="1400" b="0" i="1" dirty="0">
                <a:solidFill>
                  <a:schemeClr val="tx1">
                    <a:lumMod val="60000"/>
                    <a:lumOff val="40000"/>
                  </a:schemeClr>
                </a:solidFill>
                <a:effectLst/>
                <a:latin typeface="Segoe UI" panose="020B0502040204020203" pitchFamily="34" charset="0"/>
                <a:cs typeface="Segoe UI" panose="020B0502040204020203" pitchFamily="34" charset="0"/>
              </a:rPr>
              <a:t>IEEE Trans. </a:t>
            </a:r>
            <a:r>
              <a:rPr lang="en-US" altLang="ja-JP" sz="1400" b="0" i="1" dirty="0" err="1">
                <a:solidFill>
                  <a:schemeClr val="tx1">
                    <a:lumMod val="60000"/>
                    <a:lumOff val="40000"/>
                  </a:schemeClr>
                </a:solidFill>
                <a:effectLst/>
                <a:latin typeface="Segoe UI" panose="020B0502040204020203" pitchFamily="34" charset="0"/>
                <a:cs typeface="Segoe UI" panose="020B0502040204020203" pitchFamily="34" charset="0"/>
              </a:rPr>
              <a:t>Consum</a:t>
            </a:r>
            <a:r>
              <a:rPr lang="en-US" altLang="ja-JP" sz="1400" b="0" i="1" dirty="0">
                <a:solidFill>
                  <a:schemeClr val="tx1">
                    <a:lumMod val="60000"/>
                    <a:lumOff val="40000"/>
                  </a:schemeClr>
                </a:solidFill>
                <a:effectLst/>
                <a:latin typeface="Segoe UI" panose="020B0502040204020203" pitchFamily="34" charset="0"/>
                <a:cs typeface="Segoe UI" panose="020B0502040204020203" pitchFamily="34" charset="0"/>
              </a:rPr>
              <a:t>. Electron. </a:t>
            </a:r>
            <a:r>
              <a:rPr lang="en-US" altLang="ja-JP" sz="1400" dirty="0">
                <a:solidFill>
                  <a:schemeClr val="tx1">
                    <a:lumMod val="60000"/>
                    <a:lumOff val="40000"/>
                  </a:schemeClr>
                </a:solidFill>
                <a:latin typeface="Segoe UI" panose="020B0502040204020203" pitchFamily="34" charset="0"/>
                <a:cs typeface="Segoe UI" panose="020B0502040204020203" pitchFamily="34" charset="0"/>
              </a:rPr>
              <a:t>,  </a:t>
            </a:r>
            <a:r>
              <a:rPr lang="en-US" altLang="ja-JP" sz="1400" dirty="0">
                <a:solidFill>
                  <a:schemeClr val="tx1">
                    <a:lumMod val="60000"/>
                    <a:lumOff val="40000"/>
                  </a:schemeClr>
                </a:solidFill>
              </a:rPr>
              <a:t>2016]</a:t>
            </a:r>
            <a:endParaRPr lang="en-US" altLang="ja-JP" sz="1600" dirty="0">
              <a:solidFill>
                <a:schemeClr val="tx1">
                  <a:lumMod val="60000"/>
                  <a:lumOff val="40000"/>
                </a:schemeClr>
              </a:solidFill>
            </a:endParaRPr>
          </a:p>
        </p:txBody>
      </p:sp>
      <p:sp>
        <p:nvSpPr>
          <p:cNvPr id="31" name="テキスト ボックス 30">
            <a:extLst>
              <a:ext uri="{FF2B5EF4-FFF2-40B4-BE49-F238E27FC236}">
                <a16:creationId xmlns:a16="http://schemas.microsoft.com/office/drawing/2014/main" id="{5067F0B1-72D4-DA3C-BF48-82C652C7F1FD}"/>
              </a:ext>
            </a:extLst>
          </p:cNvPr>
          <p:cNvSpPr txBox="1"/>
          <p:nvPr/>
        </p:nvSpPr>
        <p:spPr>
          <a:xfrm>
            <a:off x="6320214" y="2873714"/>
            <a:ext cx="1766705" cy="400110"/>
          </a:xfrm>
          <a:prstGeom prst="rect">
            <a:avLst/>
          </a:prstGeom>
          <a:noFill/>
        </p:spPr>
        <p:txBody>
          <a:bodyPr wrap="square" rtlCol="0">
            <a:spAutoFit/>
          </a:bodyPr>
          <a:lstStyle/>
          <a:p>
            <a:r>
              <a:rPr kumimoji="1" lang="ja-JP" altLang="en-US" sz="2000" dirty="0">
                <a:solidFill>
                  <a:srgbClr val="4D4D4D"/>
                </a:solidFill>
              </a:rPr>
              <a:t>ユーザの好み</a:t>
            </a:r>
          </a:p>
        </p:txBody>
      </p:sp>
      <p:sp>
        <p:nvSpPr>
          <p:cNvPr id="32" name="テキスト ボックス 31">
            <a:extLst>
              <a:ext uri="{FF2B5EF4-FFF2-40B4-BE49-F238E27FC236}">
                <a16:creationId xmlns:a16="http://schemas.microsoft.com/office/drawing/2014/main" id="{D7A5774E-3FD6-0E9D-0FFE-CBE22392280B}"/>
              </a:ext>
            </a:extLst>
          </p:cNvPr>
          <p:cNvSpPr txBox="1"/>
          <p:nvPr/>
        </p:nvSpPr>
        <p:spPr>
          <a:xfrm>
            <a:off x="6520943" y="3282737"/>
            <a:ext cx="1653323" cy="461665"/>
          </a:xfrm>
          <a:prstGeom prst="rect">
            <a:avLst/>
          </a:prstGeom>
          <a:noFill/>
        </p:spPr>
        <p:txBody>
          <a:bodyPr wrap="square" rtlCol="0">
            <a:spAutoFit/>
          </a:bodyPr>
          <a:lstStyle/>
          <a:p>
            <a:r>
              <a:rPr kumimoji="1" lang="ja-JP" altLang="en-US" sz="2400" dirty="0">
                <a:solidFill>
                  <a:schemeClr val="accent2">
                    <a:lumMod val="60000"/>
                    <a:lumOff val="40000"/>
                  </a:schemeClr>
                </a:solidFill>
              </a:rPr>
              <a:t>興味あり</a:t>
            </a:r>
          </a:p>
        </p:txBody>
      </p:sp>
      <p:sp>
        <p:nvSpPr>
          <p:cNvPr id="42" name="テキスト ボックス 41">
            <a:extLst>
              <a:ext uri="{FF2B5EF4-FFF2-40B4-BE49-F238E27FC236}">
                <a16:creationId xmlns:a16="http://schemas.microsoft.com/office/drawing/2014/main" id="{7E4994F1-CCA7-604B-5E3A-02D7EC9AA31F}"/>
              </a:ext>
            </a:extLst>
          </p:cNvPr>
          <p:cNvSpPr txBox="1"/>
          <p:nvPr/>
        </p:nvSpPr>
        <p:spPr>
          <a:xfrm>
            <a:off x="6520943" y="4050537"/>
            <a:ext cx="1550809" cy="461665"/>
          </a:xfrm>
          <a:prstGeom prst="rect">
            <a:avLst/>
          </a:prstGeom>
          <a:noFill/>
        </p:spPr>
        <p:txBody>
          <a:bodyPr wrap="square" rtlCol="0">
            <a:spAutoFit/>
          </a:bodyPr>
          <a:lstStyle/>
          <a:p>
            <a:r>
              <a:rPr kumimoji="1" lang="ja-JP" altLang="en-US" sz="2400" dirty="0">
                <a:solidFill>
                  <a:schemeClr val="accent1">
                    <a:lumMod val="60000"/>
                    <a:lumOff val="40000"/>
                  </a:schemeClr>
                </a:solidFill>
              </a:rPr>
              <a:t>興味なし</a:t>
            </a:r>
          </a:p>
        </p:txBody>
      </p:sp>
    </p:spTree>
    <p:extLst>
      <p:ext uri="{BB962C8B-B14F-4D97-AF65-F5344CB8AC3E}">
        <p14:creationId xmlns:p14="http://schemas.microsoft.com/office/powerpoint/2010/main" val="2034090159"/>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35539-231E-1F97-C29F-67E68BFB7B82}"/>
              </a:ext>
            </a:extLst>
          </p:cNvPr>
          <p:cNvSpPr>
            <a:spLocks noGrp="1"/>
          </p:cNvSpPr>
          <p:nvPr>
            <p:ph type="title"/>
          </p:nvPr>
        </p:nvSpPr>
        <p:spPr/>
        <p:txBody>
          <a:bodyPr/>
          <a:lstStyle/>
          <a:p>
            <a:r>
              <a:rPr kumimoji="1" lang="ja-JP" altLang="en-US" dirty="0"/>
              <a:t>既存研究１</a:t>
            </a:r>
          </a:p>
        </p:txBody>
      </p:sp>
      <p:sp>
        <p:nvSpPr>
          <p:cNvPr id="3" name="コンテンツ プレースホルダー 2">
            <a:extLst>
              <a:ext uri="{FF2B5EF4-FFF2-40B4-BE49-F238E27FC236}">
                <a16:creationId xmlns:a16="http://schemas.microsoft.com/office/drawing/2014/main" id="{2368FAD1-54CA-6DC0-2679-0257EF4201D7}"/>
              </a:ext>
            </a:extLst>
          </p:cNvPr>
          <p:cNvSpPr>
            <a:spLocks noGrp="1"/>
          </p:cNvSpPr>
          <p:nvPr>
            <p:ph idx="1"/>
          </p:nvPr>
        </p:nvSpPr>
        <p:spPr>
          <a:xfrm>
            <a:off x="306427" y="905691"/>
            <a:ext cx="8784976" cy="5907685"/>
          </a:xfrm>
        </p:spPr>
        <p:txBody>
          <a:bodyPr>
            <a:normAutofit/>
          </a:bodyPr>
          <a:lstStyle/>
          <a:p>
            <a:r>
              <a:rPr kumimoji="1" lang="ja-JP" altLang="en-US" b="1" dirty="0"/>
              <a:t>ゲーム理論</a:t>
            </a:r>
            <a:r>
              <a:rPr kumimoji="1" lang="ja-JP" altLang="en-US" dirty="0"/>
              <a:t>によるレート制御</a:t>
            </a:r>
            <a:endParaRPr kumimoji="1" lang="en-US" altLang="ja-JP" sz="2400" dirty="0"/>
          </a:p>
          <a:p>
            <a:pPr marL="0" indent="0">
              <a:buNone/>
            </a:pPr>
            <a:r>
              <a:rPr lang="ja-JP" altLang="en-US" sz="2400" dirty="0"/>
              <a:t>　　</a:t>
            </a:r>
            <a:r>
              <a:rPr lang="ja-JP" altLang="en-US" sz="2000" b="1" dirty="0"/>
              <a:t>ゲーム理論</a:t>
            </a:r>
            <a:r>
              <a:rPr lang="ja-JP" altLang="en-US" sz="2000" dirty="0"/>
              <a:t>：各ユーザの</a:t>
            </a:r>
            <a:r>
              <a:rPr lang="ja-JP" altLang="en-US" sz="2000" b="1" dirty="0">
                <a:solidFill>
                  <a:schemeClr val="tx1"/>
                </a:solidFill>
              </a:rPr>
              <a:t>利得</a:t>
            </a:r>
            <a:r>
              <a:rPr lang="ja-JP" altLang="en-US" sz="2000" dirty="0"/>
              <a:t>が高くなるように</a:t>
            </a:r>
            <a:r>
              <a:rPr lang="ja-JP" altLang="en-US" sz="2000" b="1" dirty="0"/>
              <a:t>共有資源</a:t>
            </a:r>
            <a:endParaRPr lang="en-US" altLang="ja-JP" sz="2400" b="1" dirty="0"/>
          </a:p>
          <a:p>
            <a:pPr marL="457200" lvl="1" indent="0">
              <a:buNone/>
            </a:pPr>
            <a:r>
              <a:rPr lang="ja-JP" altLang="en-US" sz="2000" dirty="0"/>
              <a:t>　　　　　　  を分配する</a:t>
            </a:r>
            <a:r>
              <a:rPr lang="ja-JP" altLang="en-US" sz="2000" b="1" dirty="0"/>
              <a:t>戦略</a:t>
            </a:r>
            <a:r>
              <a:rPr lang="ja-JP" altLang="en-US" sz="2000" dirty="0"/>
              <a:t>を決定　　　　　　　　　　　　　　　　 　　　　　　　　　　　　　　　　　　　　</a:t>
            </a:r>
            <a:endParaRPr lang="en-US" altLang="ja-JP" sz="2000" dirty="0"/>
          </a:p>
          <a:p>
            <a:pPr marL="0" indent="0">
              <a:buNone/>
            </a:pPr>
            <a:endParaRPr lang="en-US" altLang="ja-JP" sz="2400" dirty="0"/>
          </a:p>
          <a:p>
            <a:pPr marL="0" indent="0">
              <a:buNone/>
            </a:pPr>
            <a:endParaRPr lang="en-US" altLang="ja-JP" sz="2400" dirty="0"/>
          </a:p>
          <a:p>
            <a:pPr marL="457200" lvl="1" indent="0">
              <a:buNone/>
            </a:pPr>
            <a:endParaRPr lang="en-US" altLang="ja-JP" sz="2400" dirty="0"/>
          </a:p>
          <a:p>
            <a:pPr marL="457200" lvl="1" indent="0">
              <a:buNone/>
            </a:pPr>
            <a:endParaRPr lang="en-US" altLang="ja-JP" sz="2400" dirty="0"/>
          </a:p>
          <a:p>
            <a:pPr marL="457200" lvl="1" indent="0">
              <a:buNone/>
            </a:pPr>
            <a:endParaRPr lang="en-US" altLang="ja-JP" sz="1800" dirty="0">
              <a:solidFill>
                <a:schemeClr val="accent1"/>
              </a:solidFill>
            </a:endParaRPr>
          </a:p>
        </p:txBody>
      </p:sp>
      <p:sp>
        <p:nvSpPr>
          <p:cNvPr id="4" name="フッター プレースホルダー 3">
            <a:extLst>
              <a:ext uri="{FF2B5EF4-FFF2-40B4-BE49-F238E27FC236}">
                <a16:creationId xmlns:a16="http://schemas.microsoft.com/office/drawing/2014/main" id="{EB309EAA-57E5-4DE7-6058-EB61FD914EE1}"/>
              </a:ext>
            </a:extLst>
          </p:cNvPr>
          <p:cNvSpPr>
            <a:spLocks noGrp="1"/>
          </p:cNvSpPr>
          <p:nvPr>
            <p:ph type="ftr" sz="quarter" idx="11"/>
          </p:nvPr>
        </p:nvSpPr>
        <p:spPr/>
        <p:txBody>
          <a:bodyPr/>
          <a:lstStyle/>
          <a:p>
            <a:pPr marL="0" lvl="0" indent="0" algn="ctr" rtl="0">
              <a:spcBef>
                <a:spcPts val="0"/>
              </a:spcBef>
              <a:spcAft>
                <a:spcPts val="0"/>
              </a:spcAft>
              <a:buNone/>
            </a:pPr>
            <a:r>
              <a:rPr lang="zh-TW" altLang="en-US"/>
              <a:t>卒業研究</a:t>
            </a:r>
            <a:r>
              <a:rPr lang="en-US" altLang="zh-TW"/>
              <a:t>1</a:t>
            </a:r>
            <a:r>
              <a:rPr lang="zh-TW" altLang="en-US"/>
              <a:t>中間発表</a:t>
            </a:r>
            <a:r>
              <a:rPr lang="en-US" altLang="zh-TW"/>
              <a:t>AF21014</a:t>
            </a:r>
            <a:r>
              <a:rPr lang="zh-TW" altLang="en-US"/>
              <a:t>菊地悠李</a:t>
            </a:r>
          </a:p>
        </p:txBody>
      </p:sp>
      <p:sp>
        <p:nvSpPr>
          <p:cNvPr id="5" name="スライド番号プレースホルダー 4">
            <a:extLst>
              <a:ext uri="{FF2B5EF4-FFF2-40B4-BE49-F238E27FC236}">
                <a16:creationId xmlns:a16="http://schemas.microsoft.com/office/drawing/2014/main" id="{51D5A26E-331E-9B67-E40C-7A341677A18C}"/>
              </a:ext>
            </a:extLst>
          </p:cNvPr>
          <p:cNvSpPr>
            <a:spLocks noGrp="1"/>
          </p:cNvSpPr>
          <p:nvPr>
            <p:ph type="sldNum" sz="quarter" idx="12"/>
          </p:nvPr>
        </p:nvSpPr>
        <p:spPr>
          <a:xfrm>
            <a:off x="8654506" y="6448251"/>
            <a:ext cx="436897" cy="365125"/>
          </a:xfrm>
        </p:spPr>
        <p:txBody>
          <a:bodyPr/>
          <a:lstStyle/>
          <a:p>
            <a:fld id="{8B45D110-FD8E-48BD-8825-CDFBF9D22CA3}" type="slidenum">
              <a:rPr kumimoji="1" lang="ja-JP" altLang="en-US" smtClean="0"/>
              <a:pPr/>
              <a:t>49</a:t>
            </a:fld>
            <a:endParaRPr kumimoji="1" lang="ja-JP" altLang="en-US"/>
          </a:p>
        </p:txBody>
      </p:sp>
      <p:sp>
        <p:nvSpPr>
          <p:cNvPr id="23" name="テキスト ボックス 22">
            <a:extLst>
              <a:ext uri="{FF2B5EF4-FFF2-40B4-BE49-F238E27FC236}">
                <a16:creationId xmlns:a16="http://schemas.microsoft.com/office/drawing/2014/main" id="{ECB77DE4-A17D-D14F-2CB6-F9DB724B91D7}"/>
              </a:ext>
            </a:extLst>
          </p:cNvPr>
          <p:cNvSpPr txBox="1"/>
          <p:nvPr/>
        </p:nvSpPr>
        <p:spPr>
          <a:xfrm>
            <a:off x="6026727" y="882622"/>
            <a:ext cx="3007235" cy="579646"/>
          </a:xfrm>
          <a:prstGeom prst="rect">
            <a:avLst/>
          </a:prstGeom>
          <a:noFill/>
        </p:spPr>
        <p:txBody>
          <a:bodyPr wrap="square">
            <a:spAutoFit/>
          </a:bodyPr>
          <a:lstStyle/>
          <a:p>
            <a:pPr lvl="1">
              <a:lnSpc>
                <a:spcPts val="1900"/>
              </a:lnSpc>
            </a:pPr>
            <a:r>
              <a:rPr lang="en-US" altLang="ja-JP" sz="1600" dirty="0">
                <a:solidFill>
                  <a:schemeClr val="tx1">
                    <a:lumMod val="60000"/>
                    <a:lumOff val="40000"/>
                  </a:schemeClr>
                </a:solidFill>
              </a:rPr>
              <a:t>[H. Yuan+, </a:t>
            </a:r>
            <a:r>
              <a:rPr lang="en-US" altLang="ja-JP" sz="1600" i="1" dirty="0">
                <a:solidFill>
                  <a:schemeClr val="tx1">
                    <a:lumMod val="60000"/>
                    <a:lumOff val="40000"/>
                  </a:schemeClr>
                </a:solidFill>
              </a:rPr>
              <a:t>IEEE </a:t>
            </a:r>
            <a:r>
              <a:rPr lang="en-US" altLang="ja-JP" sz="1600" i="1" dirty="0">
                <a:solidFill>
                  <a:schemeClr val="tx1">
                    <a:lumMod val="60000"/>
                    <a:lumOff val="40000"/>
                  </a:schemeClr>
                </a:solidFill>
                <a:effectLst/>
                <a:latin typeface="Segoe UI" panose="020B0502040204020203" pitchFamily="34" charset="0"/>
                <a:cs typeface="Segoe UI" panose="020B0502040204020203" pitchFamily="34" charset="0"/>
              </a:rPr>
              <a:t>Trans</a:t>
            </a:r>
            <a:r>
              <a:rPr lang="en-US" altLang="ja-JP" sz="1600" b="0" i="1" dirty="0">
                <a:solidFill>
                  <a:schemeClr val="tx1">
                    <a:lumMod val="60000"/>
                    <a:lumOff val="40000"/>
                  </a:schemeClr>
                </a:solidFill>
                <a:effectLst/>
                <a:latin typeface="Segoe UI" panose="020B0502040204020203" pitchFamily="34" charset="0"/>
                <a:cs typeface="Segoe UI" panose="020B0502040204020203" pitchFamily="34" charset="0"/>
              </a:rPr>
              <a:t> Mob </a:t>
            </a:r>
            <a:r>
              <a:rPr lang="en-US" altLang="ja-JP" sz="1600" b="0" i="1" dirty="0" err="1">
                <a:solidFill>
                  <a:schemeClr val="tx1">
                    <a:lumMod val="60000"/>
                    <a:lumOff val="40000"/>
                  </a:schemeClr>
                </a:solidFill>
                <a:effectLst/>
                <a:latin typeface="Segoe UI" panose="020B0502040204020203" pitchFamily="34" charset="0"/>
                <a:cs typeface="Segoe UI" panose="020B0502040204020203" pitchFamily="34" charset="0"/>
              </a:rPr>
              <a:t>Comput</a:t>
            </a:r>
            <a:r>
              <a:rPr lang="en-US" altLang="ja-JP" sz="1600" dirty="0">
                <a:solidFill>
                  <a:schemeClr val="tx1">
                    <a:lumMod val="60000"/>
                    <a:lumOff val="40000"/>
                  </a:schemeClr>
                </a:solidFill>
              </a:rPr>
              <a:t>, 2018]</a:t>
            </a:r>
          </a:p>
        </p:txBody>
      </p:sp>
      <p:sp>
        <p:nvSpPr>
          <p:cNvPr id="7" name="正方形/長方形 6">
            <a:extLst>
              <a:ext uri="{FF2B5EF4-FFF2-40B4-BE49-F238E27FC236}">
                <a16:creationId xmlns:a16="http://schemas.microsoft.com/office/drawing/2014/main" id="{D15AD584-7D3C-5CA8-F14C-D8A80D695B95}"/>
              </a:ext>
            </a:extLst>
          </p:cNvPr>
          <p:cNvSpPr/>
          <p:nvPr/>
        </p:nvSpPr>
        <p:spPr>
          <a:xfrm>
            <a:off x="1624263" y="5529478"/>
            <a:ext cx="6051886" cy="918773"/>
          </a:xfrm>
          <a:prstGeom prst="rect">
            <a:avLst/>
          </a:prstGeom>
          <a:solidFill>
            <a:schemeClr val="accent1"/>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800" dirty="0">
                <a:solidFill>
                  <a:schemeClr val="bg1"/>
                </a:solidFill>
              </a:rPr>
              <a:t>他ユーザの戦略を合理的に判断し、</a:t>
            </a:r>
            <a:endParaRPr lang="en-US" altLang="ja-JP" sz="2800" dirty="0">
              <a:solidFill>
                <a:schemeClr val="bg1"/>
              </a:solidFill>
            </a:endParaRPr>
          </a:p>
          <a:p>
            <a:pPr algn="ctr"/>
            <a:r>
              <a:rPr lang="ja-JP" altLang="en-US" sz="2800" dirty="0">
                <a:solidFill>
                  <a:schemeClr val="bg1"/>
                </a:solidFill>
              </a:rPr>
              <a:t>ユーザが調節する</a:t>
            </a:r>
            <a:r>
              <a:rPr kumimoji="1" lang="ja-JP" altLang="en-US" sz="2800" dirty="0">
                <a:solidFill>
                  <a:schemeClr val="bg1"/>
                </a:solidFill>
              </a:rPr>
              <a:t>レート制御</a:t>
            </a:r>
          </a:p>
        </p:txBody>
      </p:sp>
      <p:sp>
        <p:nvSpPr>
          <p:cNvPr id="28" name="正方形/長方形 27">
            <a:extLst>
              <a:ext uri="{FF2B5EF4-FFF2-40B4-BE49-F238E27FC236}">
                <a16:creationId xmlns:a16="http://schemas.microsoft.com/office/drawing/2014/main" id="{59DC81C1-FB91-11D7-484C-3DF24715E6B4}"/>
              </a:ext>
            </a:extLst>
          </p:cNvPr>
          <p:cNvSpPr/>
          <p:nvPr/>
        </p:nvSpPr>
        <p:spPr>
          <a:xfrm>
            <a:off x="1115396" y="4191974"/>
            <a:ext cx="532382" cy="114344"/>
          </a:xfrm>
          <a:prstGeom prst="rect">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pic>
        <p:nvPicPr>
          <p:cNvPr id="31" name="図 30" descr="モニター, 座る, ボックス, テーブル が含まれている画像&#10;&#10;自動的に生成された説明">
            <a:extLst>
              <a:ext uri="{FF2B5EF4-FFF2-40B4-BE49-F238E27FC236}">
                <a16:creationId xmlns:a16="http://schemas.microsoft.com/office/drawing/2014/main" id="{347C7593-30DA-3739-2C28-36F36B57CC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87" y="3371509"/>
            <a:ext cx="1067799" cy="1261358"/>
          </a:xfrm>
          <a:prstGeom prst="rect">
            <a:avLst/>
          </a:prstGeom>
        </p:spPr>
      </p:pic>
      <p:sp>
        <p:nvSpPr>
          <p:cNvPr id="32" name="正方形/長方形 31">
            <a:extLst>
              <a:ext uri="{FF2B5EF4-FFF2-40B4-BE49-F238E27FC236}">
                <a16:creationId xmlns:a16="http://schemas.microsoft.com/office/drawing/2014/main" id="{76F326BB-7856-7AD6-55F3-917CD0D9DE5C}"/>
              </a:ext>
            </a:extLst>
          </p:cNvPr>
          <p:cNvSpPr/>
          <p:nvPr/>
        </p:nvSpPr>
        <p:spPr>
          <a:xfrm>
            <a:off x="1106657" y="3608381"/>
            <a:ext cx="535513" cy="114344"/>
          </a:xfrm>
          <a:prstGeom prst="rect">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41" name="円柱 40">
            <a:extLst>
              <a:ext uri="{FF2B5EF4-FFF2-40B4-BE49-F238E27FC236}">
                <a16:creationId xmlns:a16="http://schemas.microsoft.com/office/drawing/2014/main" id="{813654F3-15EB-7E21-ACF3-1071A28B6B23}"/>
              </a:ext>
            </a:extLst>
          </p:cNvPr>
          <p:cNvSpPr/>
          <p:nvPr/>
        </p:nvSpPr>
        <p:spPr>
          <a:xfrm rot="5400000">
            <a:off x="1090665" y="3646415"/>
            <a:ext cx="1186870" cy="677684"/>
          </a:xfrm>
          <a:prstGeom prst="can">
            <a:avLst/>
          </a:prstGeom>
          <a:solidFill>
            <a:schemeClr val="accent1">
              <a:lumMod val="5000"/>
              <a:lumOff val="95000"/>
            </a:schemeClr>
          </a:solidFill>
          <a:ln w="3810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2" name="矢印: 右 41">
            <a:extLst>
              <a:ext uri="{FF2B5EF4-FFF2-40B4-BE49-F238E27FC236}">
                <a16:creationId xmlns:a16="http://schemas.microsoft.com/office/drawing/2014/main" id="{E4AE11B2-A99B-5EEA-4650-D35C9459E89E}"/>
              </a:ext>
            </a:extLst>
          </p:cNvPr>
          <p:cNvSpPr/>
          <p:nvPr/>
        </p:nvSpPr>
        <p:spPr>
          <a:xfrm>
            <a:off x="1911730" y="3462241"/>
            <a:ext cx="1410518" cy="370505"/>
          </a:xfrm>
          <a:prstGeom prst="right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43" name="矢印: 右 42">
            <a:extLst>
              <a:ext uri="{FF2B5EF4-FFF2-40B4-BE49-F238E27FC236}">
                <a16:creationId xmlns:a16="http://schemas.microsoft.com/office/drawing/2014/main" id="{AE6D8C55-ABF3-30D8-560D-B77D4FC7B37D}"/>
              </a:ext>
            </a:extLst>
          </p:cNvPr>
          <p:cNvSpPr/>
          <p:nvPr/>
        </p:nvSpPr>
        <p:spPr>
          <a:xfrm>
            <a:off x="1929116" y="4057958"/>
            <a:ext cx="1410518" cy="375082"/>
          </a:xfrm>
          <a:prstGeom prst="right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46" name="テキスト ボックス 45">
            <a:extLst>
              <a:ext uri="{FF2B5EF4-FFF2-40B4-BE49-F238E27FC236}">
                <a16:creationId xmlns:a16="http://schemas.microsoft.com/office/drawing/2014/main" id="{957CA12C-C534-A5B7-D9EA-AC4BA2F341AB}"/>
              </a:ext>
            </a:extLst>
          </p:cNvPr>
          <p:cNvSpPr txBox="1"/>
          <p:nvPr/>
        </p:nvSpPr>
        <p:spPr>
          <a:xfrm>
            <a:off x="33090" y="3045973"/>
            <a:ext cx="1410518" cy="400110"/>
          </a:xfrm>
          <a:prstGeom prst="rect">
            <a:avLst/>
          </a:prstGeom>
          <a:noFill/>
        </p:spPr>
        <p:txBody>
          <a:bodyPr wrap="square" rtlCol="0">
            <a:spAutoFit/>
          </a:bodyPr>
          <a:lstStyle/>
          <a:p>
            <a:r>
              <a:rPr kumimoji="1" lang="ja-JP" altLang="en-US" sz="2000" dirty="0">
                <a:solidFill>
                  <a:srgbClr val="4D4D4D"/>
                </a:solidFill>
              </a:rPr>
              <a:t>サーバー</a:t>
            </a:r>
          </a:p>
        </p:txBody>
      </p:sp>
      <p:pic>
        <p:nvPicPr>
          <p:cNvPr id="54" name="図 53">
            <a:extLst>
              <a:ext uri="{FF2B5EF4-FFF2-40B4-BE49-F238E27FC236}">
                <a16:creationId xmlns:a16="http://schemas.microsoft.com/office/drawing/2014/main" id="{50AC7274-9CDA-BDC2-8B05-72CAADF902B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2855" y="2942996"/>
            <a:ext cx="772095" cy="961526"/>
          </a:xfrm>
          <a:prstGeom prst="rect">
            <a:avLst/>
          </a:prstGeom>
        </p:spPr>
      </p:pic>
      <p:pic>
        <p:nvPicPr>
          <p:cNvPr id="55" name="図 54">
            <a:extLst>
              <a:ext uri="{FF2B5EF4-FFF2-40B4-BE49-F238E27FC236}">
                <a16:creationId xmlns:a16="http://schemas.microsoft.com/office/drawing/2014/main" id="{B63BA35E-C519-3092-E5B5-144FDA73946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44734" y="3826145"/>
            <a:ext cx="772095" cy="961526"/>
          </a:xfrm>
          <a:prstGeom prst="rect">
            <a:avLst/>
          </a:prstGeom>
        </p:spPr>
      </p:pic>
      <p:sp>
        <p:nvSpPr>
          <p:cNvPr id="59" name="吹き出し: 角を丸めた四角形 58">
            <a:extLst>
              <a:ext uri="{FF2B5EF4-FFF2-40B4-BE49-F238E27FC236}">
                <a16:creationId xmlns:a16="http://schemas.microsoft.com/office/drawing/2014/main" id="{A3BCF079-5A9B-A811-CBAC-81CDD0D9E2F5}"/>
              </a:ext>
            </a:extLst>
          </p:cNvPr>
          <p:cNvSpPr/>
          <p:nvPr/>
        </p:nvSpPr>
        <p:spPr>
          <a:xfrm>
            <a:off x="1189192" y="4678920"/>
            <a:ext cx="1599808" cy="527949"/>
          </a:xfrm>
          <a:prstGeom prst="wedgeRoundRectCallout">
            <a:avLst>
              <a:gd name="adj1" fmla="val 72211"/>
              <a:gd name="adj2" fmla="val -43729"/>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1600" dirty="0">
                <a:solidFill>
                  <a:schemeClr val="accent2"/>
                </a:solidFill>
              </a:rPr>
              <a:t>バッファ</a:t>
            </a:r>
            <a:endParaRPr lang="en-US" altLang="ja-JP" sz="1600" dirty="0">
              <a:solidFill>
                <a:schemeClr val="accent2"/>
              </a:solidFill>
            </a:endParaRPr>
          </a:p>
          <a:p>
            <a:pPr algn="ctr"/>
            <a:r>
              <a:rPr lang="ja-JP" altLang="en-US" sz="1600" dirty="0">
                <a:solidFill>
                  <a:schemeClr val="accent2"/>
                </a:solidFill>
              </a:rPr>
              <a:t>アンダーラン</a:t>
            </a:r>
            <a:endParaRPr kumimoji="1" lang="ja-JP" altLang="en-US" sz="1600" dirty="0">
              <a:solidFill>
                <a:schemeClr val="accent2"/>
              </a:solidFill>
            </a:endParaRPr>
          </a:p>
        </p:txBody>
      </p:sp>
      <p:sp>
        <p:nvSpPr>
          <p:cNvPr id="60" name="吹き出し: 角を丸めた四角形 59">
            <a:extLst>
              <a:ext uri="{FF2B5EF4-FFF2-40B4-BE49-F238E27FC236}">
                <a16:creationId xmlns:a16="http://schemas.microsoft.com/office/drawing/2014/main" id="{AD7093CB-7F75-6AB6-A972-043277C6EBFD}"/>
              </a:ext>
            </a:extLst>
          </p:cNvPr>
          <p:cNvSpPr/>
          <p:nvPr/>
        </p:nvSpPr>
        <p:spPr>
          <a:xfrm>
            <a:off x="1519317" y="2718580"/>
            <a:ext cx="1364988" cy="534315"/>
          </a:xfrm>
          <a:prstGeom prst="wedgeRoundRectCallout">
            <a:avLst>
              <a:gd name="adj1" fmla="val 74885"/>
              <a:gd name="adj2" fmla="val 48080"/>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600" dirty="0">
                <a:solidFill>
                  <a:schemeClr val="accent2"/>
                </a:solidFill>
              </a:rPr>
              <a:t>ビデオ品質</a:t>
            </a:r>
            <a:endParaRPr kumimoji="1" lang="en-US" altLang="ja-JP" sz="1600" dirty="0">
              <a:solidFill>
                <a:schemeClr val="accent2"/>
              </a:solidFill>
            </a:endParaRPr>
          </a:p>
          <a:p>
            <a:pPr algn="ctr"/>
            <a:r>
              <a:rPr kumimoji="1" lang="ja-JP" altLang="en-US" sz="1600" dirty="0">
                <a:solidFill>
                  <a:schemeClr val="accent2"/>
                </a:solidFill>
              </a:rPr>
              <a:t>低下</a:t>
            </a:r>
          </a:p>
        </p:txBody>
      </p:sp>
      <p:sp>
        <p:nvSpPr>
          <p:cNvPr id="1028" name="円柱 1027">
            <a:extLst>
              <a:ext uri="{FF2B5EF4-FFF2-40B4-BE49-F238E27FC236}">
                <a16:creationId xmlns:a16="http://schemas.microsoft.com/office/drawing/2014/main" id="{170C4DDF-BBCA-3973-E9F8-99A00EB5F3FB}"/>
              </a:ext>
            </a:extLst>
          </p:cNvPr>
          <p:cNvSpPr/>
          <p:nvPr/>
        </p:nvSpPr>
        <p:spPr>
          <a:xfrm rot="5400000">
            <a:off x="5260121" y="3562459"/>
            <a:ext cx="1200157" cy="677684"/>
          </a:xfrm>
          <a:prstGeom prst="can">
            <a:avLst/>
          </a:prstGeom>
          <a:solidFill>
            <a:schemeClr val="accent1">
              <a:lumMod val="5000"/>
              <a:lumOff val="95000"/>
            </a:schemeClr>
          </a:solidFill>
          <a:ln w="3810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029" name="矢印: 右 1028">
            <a:extLst>
              <a:ext uri="{FF2B5EF4-FFF2-40B4-BE49-F238E27FC236}">
                <a16:creationId xmlns:a16="http://schemas.microsoft.com/office/drawing/2014/main" id="{F2F20EB3-A40E-606F-7919-B9DAFB3D26C1}"/>
              </a:ext>
            </a:extLst>
          </p:cNvPr>
          <p:cNvSpPr/>
          <p:nvPr/>
        </p:nvSpPr>
        <p:spPr>
          <a:xfrm>
            <a:off x="6097947" y="3468270"/>
            <a:ext cx="1239330" cy="370505"/>
          </a:xfrm>
          <a:prstGeom prst="right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030" name="矢印: 右 1029">
            <a:extLst>
              <a:ext uri="{FF2B5EF4-FFF2-40B4-BE49-F238E27FC236}">
                <a16:creationId xmlns:a16="http://schemas.microsoft.com/office/drawing/2014/main" id="{8CD00B7B-64DB-E3FE-A2E5-49679DAA36A0}"/>
              </a:ext>
            </a:extLst>
          </p:cNvPr>
          <p:cNvSpPr/>
          <p:nvPr/>
        </p:nvSpPr>
        <p:spPr>
          <a:xfrm>
            <a:off x="6097947" y="3988425"/>
            <a:ext cx="1239330" cy="375082"/>
          </a:xfrm>
          <a:prstGeom prst="right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036" name="フローチャート: 代替処理 1035">
            <a:extLst>
              <a:ext uri="{FF2B5EF4-FFF2-40B4-BE49-F238E27FC236}">
                <a16:creationId xmlns:a16="http://schemas.microsoft.com/office/drawing/2014/main" id="{EF4F60B8-EED3-829A-52D6-D12DAE5A7FF0}"/>
              </a:ext>
            </a:extLst>
          </p:cNvPr>
          <p:cNvSpPr/>
          <p:nvPr/>
        </p:nvSpPr>
        <p:spPr>
          <a:xfrm>
            <a:off x="3230708" y="4828774"/>
            <a:ext cx="1723767" cy="627846"/>
          </a:xfrm>
          <a:prstGeom prst="flowChartAlternateProcess">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dirty="0">
                <a:solidFill>
                  <a:schemeClr val="accent1"/>
                </a:solidFill>
              </a:rPr>
              <a:t>ペナルティ</a:t>
            </a:r>
            <a:endParaRPr kumimoji="1" lang="en-US" altLang="ja-JP" dirty="0">
              <a:solidFill>
                <a:schemeClr val="accent1"/>
              </a:solidFill>
            </a:endParaRPr>
          </a:p>
          <a:p>
            <a:pPr algn="ctr"/>
            <a:r>
              <a:rPr kumimoji="1" lang="en-US" altLang="ja-JP" dirty="0" err="1">
                <a:solidFill>
                  <a:schemeClr val="accent1"/>
                </a:solidFill>
              </a:rPr>
              <a:t>QoE</a:t>
            </a:r>
            <a:r>
              <a:rPr kumimoji="1" lang="ja-JP" altLang="en-US" dirty="0">
                <a:solidFill>
                  <a:schemeClr val="accent1"/>
                </a:solidFill>
              </a:rPr>
              <a:t>低下</a:t>
            </a:r>
          </a:p>
        </p:txBody>
      </p:sp>
      <p:pic>
        <p:nvPicPr>
          <p:cNvPr id="1038" name="図 1037" descr="テキスト が含まれている画像&#10;&#10;自動的に生成された説明">
            <a:extLst>
              <a:ext uri="{FF2B5EF4-FFF2-40B4-BE49-F238E27FC236}">
                <a16:creationId xmlns:a16="http://schemas.microsoft.com/office/drawing/2014/main" id="{55F6D923-DC70-EBE0-6EDA-F5E2F5099FC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2277004" y="4047080"/>
            <a:ext cx="500111" cy="375083"/>
          </a:xfrm>
          <a:prstGeom prst="rect">
            <a:avLst/>
          </a:prstGeom>
        </p:spPr>
      </p:pic>
      <p:sp>
        <p:nvSpPr>
          <p:cNvPr id="1037" name="テキスト ボックス 1036">
            <a:extLst>
              <a:ext uri="{FF2B5EF4-FFF2-40B4-BE49-F238E27FC236}">
                <a16:creationId xmlns:a16="http://schemas.microsoft.com/office/drawing/2014/main" id="{AF40ED53-FE4B-A1BB-E03F-2FD263CF3572}"/>
              </a:ext>
            </a:extLst>
          </p:cNvPr>
          <p:cNvSpPr txBox="1"/>
          <p:nvPr/>
        </p:nvSpPr>
        <p:spPr>
          <a:xfrm>
            <a:off x="2289307" y="4027824"/>
            <a:ext cx="432048" cy="461665"/>
          </a:xfrm>
          <a:prstGeom prst="rect">
            <a:avLst/>
          </a:prstGeom>
          <a:noFill/>
        </p:spPr>
        <p:txBody>
          <a:bodyPr wrap="square" rtlCol="0">
            <a:spAutoFit/>
          </a:bodyPr>
          <a:lstStyle/>
          <a:p>
            <a:r>
              <a:rPr kumimoji="1" lang="ja-JP" altLang="en-US" sz="2400" dirty="0">
                <a:solidFill>
                  <a:srgbClr val="FF0000"/>
                </a:solidFill>
                <a:latin typeface="Quattrocento Sans" panose="020B0502050000020003" pitchFamily="34" charset="0"/>
              </a:rPr>
              <a:t>高</a:t>
            </a:r>
          </a:p>
        </p:txBody>
      </p:sp>
      <p:pic>
        <p:nvPicPr>
          <p:cNvPr id="1040" name="図 1039" descr="テキスト が含まれている画像&#10;&#10;自動的に生成された説明">
            <a:extLst>
              <a:ext uri="{FF2B5EF4-FFF2-40B4-BE49-F238E27FC236}">
                <a16:creationId xmlns:a16="http://schemas.microsoft.com/office/drawing/2014/main" id="{9814389A-5540-4A53-ED34-2A1FF7BF3AC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2275874" y="3456508"/>
            <a:ext cx="509180" cy="381885"/>
          </a:xfrm>
          <a:prstGeom prst="rect">
            <a:avLst/>
          </a:prstGeom>
        </p:spPr>
      </p:pic>
      <p:sp>
        <p:nvSpPr>
          <p:cNvPr id="1039" name="テキスト ボックス 1038">
            <a:extLst>
              <a:ext uri="{FF2B5EF4-FFF2-40B4-BE49-F238E27FC236}">
                <a16:creationId xmlns:a16="http://schemas.microsoft.com/office/drawing/2014/main" id="{85DD5331-46C2-2FC5-ED12-1BA6ED5EA1CB}"/>
              </a:ext>
            </a:extLst>
          </p:cNvPr>
          <p:cNvSpPr txBox="1"/>
          <p:nvPr/>
        </p:nvSpPr>
        <p:spPr>
          <a:xfrm>
            <a:off x="2279675" y="3431866"/>
            <a:ext cx="432048" cy="461665"/>
          </a:xfrm>
          <a:prstGeom prst="rect">
            <a:avLst/>
          </a:prstGeom>
          <a:noFill/>
        </p:spPr>
        <p:txBody>
          <a:bodyPr wrap="square" rtlCol="0">
            <a:spAutoFit/>
          </a:bodyPr>
          <a:lstStyle/>
          <a:p>
            <a:r>
              <a:rPr kumimoji="1" lang="ja-JP" altLang="en-US" sz="2400" dirty="0">
                <a:solidFill>
                  <a:schemeClr val="tx2">
                    <a:lumMod val="50000"/>
                    <a:lumOff val="50000"/>
                  </a:schemeClr>
                </a:solidFill>
              </a:rPr>
              <a:t>低</a:t>
            </a:r>
            <a:endParaRPr kumimoji="1" lang="en-US" altLang="ja-JP" sz="2400" dirty="0">
              <a:solidFill>
                <a:schemeClr val="tx2">
                  <a:lumMod val="50000"/>
                  <a:lumOff val="50000"/>
                </a:schemeClr>
              </a:solidFill>
            </a:endParaRPr>
          </a:p>
        </p:txBody>
      </p:sp>
      <p:pic>
        <p:nvPicPr>
          <p:cNvPr id="1041" name="図 1040" descr="テキスト が含まれている画像&#10;&#10;自動的に生成された説明">
            <a:extLst>
              <a:ext uri="{FF2B5EF4-FFF2-40B4-BE49-F238E27FC236}">
                <a16:creationId xmlns:a16="http://schemas.microsoft.com/office/drawing/2014/main" id="{CCAB228E-DF84-2BF3-D592-F2DC02F73AF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6399670" y="4007157"/>
            <a:ext cx="500111" cy="375083"/>
          </a:xfrm>
          <a:prstGeom prst="rect">
            <a:avLst/>
          </a:prstGeom>
        </p:spPr>
      </p:pic>
      <p:pic>
        <p:nvPicPr>
          <p:cNvPr id="1042" name="図 1041" descr="テキスト が含まれている画像&#10;&#10;自動的に生成された説明">
            <a:extLst>
              <a:ext uri="{FF2B5EF4-FFF2-40B4-BE49-F238E27FC236}">
                <a16:creationId xmlns:a16="http://schemas.microsoft.com/office/drawing/2014/main" id="{C8F86B8E-A1E8-5C5C-F4B9-30D6C3BCFD0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6388465" y="3459531"/>
            <a:ext cx="500111" cy="375083"/>
          </a:xfrm>
          <a:prstGeom prst="rect">
            <a:avLst/>
          </a:prstGeom>
        </p:spPr>
      </p:pic>
      <p:sp>
        <p:nvSpPr>
          <p:cNvPr id="1043" name="テキスト ボックス 1042">
            <a:extLst>
              <a:ext uri="{FF2B5EF4-FFF2-40B4-BE49-F238E27FC236}">
                <a16:creationId xmlns:a16="http://schemas.microsoft.com/office/drawing/2014/main" id="{316DAC1D-6E83-8772-23B2-0C1FA34BB870}"/>
              </a:ext>
            </a:extLst>
          </p:cNvPr>
          <p:cNvSpPr txBox="1"/>
          <p:nvPr/>
        </p:nvSpPr>
        <p:spPr>
          <a:xfrm>
            <a:off x="6403282" y="3458910"/>
            <a:ext cx="527850" cy="461665"/>
          </a:xfrm>
          <a:prstGeom prst="rect">
            <a:avLst/>
          </a:prstGeom>
          <a:noFill/>
        </p:spPr>
        <p:txBody>
          <a:bodyPr wrap="square" rtlCol="0">
            <a:spAutoFit/>
          </a:bodyPr>
          <a:lstStyle/>
          <a:p>
            <a:r>
              <a:rPr kumimoji="1" lang="ja-JP" altLang="en-US" sz="2400" dirty="0">
                <a:solidFill>
                  <a:schemeClr val="accent5"/>
                </a:solidFill>
              </a:rPr>
              <a:t>中</a:t>
            </a:r>
          </a:p>
        </p:txBody>
      </p:sp>
      <p:sp>
        <p:nvSpPr>
          <p:cNvPr id="1044" name="テキスト ボックス 1043">
            <a:extLst>
              <a:ext uri="{FF2B5EF4-FFF2-40B4-BE49-F238E27FC236}">
                <a16:creationId xmlns:a16="http://schemas.microsoft.com/office/drawing/2014/main" id="{02AC8871-E6EE-835C-9E2E-B53D14F62AB6}"/>
              </a:ext>
            </a:extLst>
          </p:cNvPr>
          <p:cNvSpPr txBox="1"/>
          <p:nvPr/>
        </p:nvSpPr>
        <p:spPr>
          <a:xfrm>
            <a:off x="6428760" y="3998407"/>
            <a:ext cx="677684" cy="461665"/>
          </a:xfrm>
          <a:prstGeom prst="rect">
            <a:avLst/>
          </a:prstGeom>
          <a:noFill/>
        </p:spPr>
        <p:txBody>
          <a:bodyPr wrap="square" rtlCol="0">
            <a:spAutoFit/>
          </a:bodyPr>
          <a:lstStyle/>
          <a:p>
            <a:r>
              <a:rPr kumimoji="1" lang="ja-JP" altLang="en-US" sz="2400" dirty="0">
                <a:solidFill>
                  <a:schemeClr val="accent5"/>
                </a:solidFill>
              </a:rPr>
              <a:t>中</a:t>
            </a:r>
          </a:p>
        </p:txBody>
      </p:sp>
      <p:pic>
        <p:nvPicPr>
          <p:cNvPr id="1045" name="図 1044">
            <a:extLst>
              <a:ext uri="{FF2B5EF4-FFF2-40B4-BE49-F238E27FC236}">
                <a16:creationId xmlns:a16="http://schemas.microsoft.com/office/drawing/2014/main" id="{B0BEF960-89E1-7009-6359-D9C059D171F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75300" y="3013195"/>
            <a:ext cx="713139" cy="888106"/>
          </a:xfrm>
          <a:prstGeom prst="rect">
            <a:avLst/>
          </a:prstGeom>
        </p:spPr>
      </p:pic>
      <p:pic>
        <p:nvPicPr>
          <p:cNvPr id="1046" name="図 1045">
            <a:extLst>
              <a:ext uri="{FF2B5EF4-FFF2-40B4-BE49-F238E27FC236}">
                <a16:creationId xmlns:a16="http://schemas.microsoft.com/office/drawing/2014/main" id="{01C89D6D-E9D5-351F-283A-A9E1B34BF16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41669" y="3862133"/>
            <a:ext cx="713139" cy="888106"/>
          </a:xfrm>
          <a:prstGeom prst="rect">
            <a:avLst/>
          </a:prstGeom>
        </p:spPr>
      </p:pic>
      <p:sp>
        <p:nvSpPr>
          <p:cNvPr id="1048" name="フローチャート: 代替処理 1047">
            <a:extLst>
              <a:ext uri="{FF2B5EF4-FFF2-40B4-BE49-F238E27FC236}">
                <a16:creationId xmlns:a16="http://schemas.microsoft.com/office/drawing/2014/main" id="{CD8E2EEC-6C5E-39F0-DD5C-394D82C3926A}"/>
              </a:ext>
            </a:extLst>
          </p:cNvPr>
          <p:cNvSpPr/>
          <p:nvPr/>
        </p:nvSpPr>
        <p:spPr>
          <a:xfrm>
            <a:off x="7959075" y="3405571"/>
            <a:ext cx="1071991" cy="1099376"/>
          </a:xfrm>
          <a:prstGeom prst="flowChartAlternateProcess">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dirty="0">
                <a:solidFill>
                  <a:schemeClr val="accent1"/>
                </a:solidFill>
              </a:rPr>
              <a:t>適切なレート</a:t>
            </a:r>
          </a:p>
        </p:txBody>
      </p:sp>
      <p:sp>
        <p:nvSpPr>
          <p:cNvPr id="1049" name="フローチャート: 代替処理 1048">
            <a:extLst>
              <a:ext uri="{FF2B5EF4-FFF2-40B4-BE49-F238E27FC236}">
                <a16:creationId xmlns:a16="http://schemas.microsoft.com/office/drawing/2014/main" id="{52C803D4-40DE-0A16-1B3C-9E551103347B}"/>
              </a:ext>
            </a:extLst>
          </p:cNvPr>
          <p:cNvSpPr/>
          <p:nvPr/>
        </p:nvSpPr>
        <p:spPr>
          <a:xfrm>
            <a:off x="6546679" y="4850033"/>
            <a:ext cx="1506698" cy="497824"/>
          </a:xfrm>
          <a:prstGeom prst="flowChartAlternateProcess">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2400" dirty="0" err="1">
                <a:solidFill>
                  <a:schemeClr val="accent1"/>
                </a:solidFill>
              </a:rPr>
              <a:t>QoE</a:t>
            </a:r>
            <a:r>
              <a:rPr kumimoji="1" lang="ja-JP" altLang="en-US" sz="2400" dirty="0">
                <a:solidFill>
                  <a:schemeClr val="accent1"/>
                </a:solidFill>
              </a:rPr>
              <a:t>向上</a:t>
            </a:r>
          </a:p>
        </p:txBody>
      </p:sp>
      <p:sp>
        <p:nvSpPr>
          <p:cNvPr id="1050" name="矢印: 右 1049">
            <a:extLst>
              <a:ext uri="{FF2B5EF4-FFF2-40B4-BE49-F238E27FC236}">
                <a16:creationId xmlns:a16="http://schemas.microsoft.com/office/drawing/2014/main" id="{989CEE72-793D-84DC-1345-B5AC1DD32BB5}"/>
              </a:ext>
            </a:extLst>
          </p:cNvPr>
          <p:cNvSpPr/>
          <p:nvPr/>
        </p:nvSpPr>
        <p:spPr>
          <a:xfrm>
            <a:off x="3996505" y="3371508"/>
            <a:ext cx="1498691" cy="1061531"/>
          </a:xfrm>
          <a:prstGeom prst="rightArrow">
            <a:avLst>
              <a:gd name="adj1" fmla="val 50000"/>
              <a:gd name="adj2" fmla="val 39062"/>
            </a:avLst>
          </a:prstGeom>
          <a:solidFill>
            <a:schemeClr val="bg1">
              <a:lumMod val="95000"/>
            </a:schemeClr>
          </a:solidFill>
          <a:ln w="19050" cap="sq">
            <a:solidFill>
              <a:schemeClr val="accent2">
                <a:lumMod val="75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600" dirty="0">
                <a:solidFill>
                  <a:schemeClr val="accent1"/>
                </a:solidFill>
              </a:rPr>
              <a:t>ペナルティ</a:t>
            </a:r>
            <a:endParaRPr kumimoji="1" lang="en-US" altLang="ja-JP" sz="1600" dirty="0">
              <a:solidFill>
                <a:schemeClr val="accent1"/>
              </a:solidFill>
            </a:endParaRPr>
          </a:p>
          <a:p>
            <a:pPr algn="ctr"/>
            <a:r>
              <a:rPr kumimoji="1" lang="ja-JP" altLang="en-US" sz="1600" dirty="0">
                <a:solidFill>
                  <a:schemeClr val="accent1"/>
                </a:solidFill>
              </a:rPr>
              <a:t>考慮</a:t>
            </a:r>
          </a:p>
        </p:txBody>
      </p:sp>
    </p:spTree>
    <p:extLst>
      <p:ext uri="{BB962C8B-B14F-4D97-AF65-F5344CB8AC3E}">
        <p14:creationId xmlns:p14="http://schemas.microsoft.com/office/powerpoint/2010/main" val="146233385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既存研究の問題点</a:t>
            </a:r>
          </a:p>
        </p:txBody>
      </p:sp>
      <p:sp>
        <p:nvSpPr>
          <p:cNvPr id="3" name="コンテンツ プレースホルダー 2"/>
          <p:cNvSpPr>
            <a:spLocks noGrp="1"/>
          </p:cNvSpPr>
          <p:nvPr>
            <p:ph idx="1"/>
          </p:nvPr>
        </p:nvSpPr>
        <p:spPr>
          <a:xfrm>
            <a:off x="337612" y="3143794"/>
            <a:ext cx="8795319" cy="3669582"/>
          </a:xfrm>
        </p:spPr>
        <p:txBody>
          <a:bodyPr>
            <a:normAutofit fontScale="85000" lnSpcReduction="20000"/>
          </a:bodyPr>
          <a:lstStyle/>
          <a:p>
            <a:r>
              <a:rPr kumimoji="1" lang="ja-JP" altLang="en-US" sz="3800" b="1" dirty="0"/>
              <a:t>ユーザの好み</a:t>
            </a:r>
            <a:r>
              <a:rPr kumimoji="1" lang="ja-JP" altLang="en-US" sz="3800" dirty="0"/>
              <a:t>を考慮したゲーム理論を用いたレート制御法</a:t>
            </a:r>
          </a:p>
          <a:p>
            <a:pPr marL="0" indent="0">
              <a:buNone/>
            </a:pPr>
            <a:r>
              <a:rPr lang="ja-JP" altLang="en-US" sz="3800" dirty="0"/>
              <a:t>      </a:t>
            </a:r>
            <a:r>
              <a:rPr lang="en-US" altLang="ja-JP" sz="3800" dirty="0"/>
              <a:t>-</a:t>
            </a:r>
            <a:r>
              <a:rPr lang="ja-JP" altLang="en-US" sz="3800" dirty="0"/>
              <a:t>ユーザの好みを興味あり</a:t>
            </a:r>
            <a:r>
              <a:rPr lang="en-US" altLang="ja-JP" sz="3800" dirty="0"/>
              <a:t>,</a:t>
            </a:r>
            <a:r>
              <a:rPr lang="ja-JP" altLang="en-US" sz="3800" dirty="0"/>
              <a:t>なしの</a:t>
            </a:r>
            <a:r>
              <a:rPr lang="en-US" altLang="ja-JP" sz="3800" dirty="0"/>
              <a:t>2</a:t>
            </a:r>
            <a:r>
              <a:rPr lang="ja-JP" altLang="en-US" sz="3800" dirty="0"/>
              <a:t>段階</a:t>
            </a:r>
          </a:p>
          <a:p>
            <a:pPr marL="0" indent="0">
              <a:buNone/>
            </a:pPr>
            <a:r>
              <a:rPr kumimoji="1" lang="ja-JP" altLang="en-US" sz="2800" dirty="0"/>
              <a:t>                         </a:t>
            </a:r>
            <a:endParaRPr kumimoji="1" lang="en-US" altLang="ja-JP" sz="2800" dirty="0"/>
          </a:p>
          <a:p>
            <a:pPr marL="0" indent="0">
              <a:buNone/>
            </a:pPr>
            <a:endParaRPr lang="en-US" altLang="ja-JP" sz="2800" dirty="0"/>
          </a:p>
          <a:p>
            <a:pPr marL="0" indent="0">
              <a:buNone/>
            </a:pPr>
            <a:endParaRPr lang="en-US" altLang="ja-JP" sz="2800" dirty="0"/>
          </a:p>
          <a:p>
            <a:pPr marL="0" indent="0">
              <a:buNone/>
            </a:pPr>
            <a:endParaRPr lang="en-US" altLang="ja-JP" sz="2800" dirty="0"/>
          </a:p>
          <a:p>
            <a:pPr marL="0" indent="0">
              <a:buNone/>
            </a:pPr>
            <a:r>
              <a:rPr kumimoji="1" lang="ja-JP" altLang="en-US" sz="2800" dirty="0"/>
              <a:t>　　</a:t>
            </a:r>
            <a:endParaRPr kumimoji="1" lang="en-US" altLang="ja-JP" sz="2800" dirty="0"/>
          </a:p>
        </p:txBody>
      </p:sp>
      <p:sp>
        <p:nvSpPr>
          <p:cNvPr id="5" name="フッター プレースホルダー 4"/>
          <p:cNvSpPr>
            <a:spLocks noGrp="1"/>
          </p:cNvSpPr>
          <p:nvPr>
            <p:ph type="ftr" sz="quarter" idx="11"/>
          </p:nvPr>
        </p:nvSpPr>
        <p:spPr/>
        <p:txBody>
          <a:bodyPr/>
          <a:lstStyle/>
          <a:p>
            <a:pPr marL="0" lvl="0" indent="0" algn="ctr" rtl="0">
              <a:spcBef>
                <a:spcPts val="0"/>
              </a:spcBef>
              <a:spcAft>
                <a:spcPts val="0"/>
              </a:spcAft>
              <a:buNone/>
            </a:pPr>
            <a:r>
              <a:rPr lang="zh-TW" altLang="en-US" dirty="0"/>
              <a:t>卒業研究</a:t>
            </a:r>
            <a:r>
              <a:rPr lang="en-US" altLang="zh-TW" dirty="0"/>
              <a:t>1</a:t>
            </a:r>
            <a:r>
              <a:rPr lang="zh-TW" altLang="en-US" dirty="0"/>
              <a:t>中間発表</a:t>
            </a:r>
            <a:r>
              <a:rPr lang="en-US" altLang="zh-TW" dirty="0"/>
              <a:t>AF21014</a:t>
            </a:r>
            <a:r>
              <a:rPr lang="zh-TW" altLang="en-US" dirty="0"/>
              <a:t>菊地悠李</a:t>
            </a:r>
          </a:p>
        </p:txBody>
      </p:sp>
      <p:sp>
        <p:nvSpPr>
          <p:cNvPr id="6" name="正方形/長方形 5"/>
          <p:cNvSpPr/>
          <p:nvPr/>
        </p:nvSpPr>
        <p:spPr>
          <a:xfrm>
            <a:off x="1091431" y="5178363"/>
            <a:ext cx="7308812" cy="915572"/>
          </a:xfrm>
          <a:prstGeom prst="rect">
            <a:avLst/>
          </a:prstGeom>
          <a:solidFill>
            <a:schemeClr val="accent1"/>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800" dirty="0">
                <a:solidFill>
                  <a:schemeClr val="bg1"/>
                </a:solidFill>
              </a:rPr>
              <a:t>問題点：ユーザの特性を考慮しきれていない</a:t>
            </a:r>
          </a:p>
        </p:txBody>
      </p:sp>
      <p:sp>
        <p:nvSpPr>
          <p:cNvPr id="4" name="スライド番号プレースホルダー 3"/>
          <p:cNvSpPr>
            <a:spLocks noGrp="1"/>
          </p:cNvSpPr>
          <p:nvPr>
            <p:ph type="sldNum" sz="quarter" idx="12"/>
          </p:nvPr>
        </p:nvSpPr>
        <p:spPr/>
        <p:txBody>
          <a:bodyPr/>
          <a:lstStyle/>
          <a:p>
            <a:fld id="{8B45D110-FD8E-48BD-8825-CDFBF9D22CA3}" type="slidenum">
              <a:rPr kumimoji="1" lang="ja-JP" altLang="en-US" smtClean="0"/>
              <a:pPr/>
              <a:t>5</a:t>
            </a:fld>
            <a:endParaRPr kumimoji="1" lang="ja-JP" altLang="en-US"/>
          </a:p>
        </p:txBody>
      </p:sp>
      <p:sp>
        <p:nvSpPr>
          <p:cNvPr id="12" name="テキスト ボックス 11">
            <a:extLst>
              <a:ext uri="{FF2B5EF4-FFF2-40B4-BE49-F238E27FC236}">
                <a16:creationId xmlns:a16="http://schemas.microsoft.com/office/drawing/2014/main" id="{03BB34AD-3129-AD55-EBA5-321031B423F8}"/>
              </a:ext>
            </a:extLst>
          </p:cNvPr>
          <p:cNvSpPr txBox="1"/>
          <p:nvPr/>
        </p:nvSpPr>
        <p:spPr>
          <a:xfrm>
            <a:off x="5590456" y="3653248"/>
            <a:ext cx="3456384" cy="338554"/>
          </a:xfrm>
          <a:prstGeom prst="rect">
            <a:avLst/>
          </a:prstGeom>
          <a:noFill/>
        </p:spPr>
        <p:txBody>
          <a:bodyPr wrap="square">
            <a:spAutoFit/>
          </a:bodyPr>
          <a:lstStyle/>
          <a:p>
            <a:r>
              <a:rPr lang="en-US" altLang="ja-JP" sz="1600" dirty="0">
                <a:solidFill>
                  <a:schemeClr val="tx1">
                    <a:lumMod val="60000"/>
                    <a:lumOff val="40000"/>
                  </a:schemeClr>
                </a:solidFill>
              </a:rPr>
              <a:t>[T</a:t>
            </a:r>
            <a:r>
              <a:rPr lang="en-US" altLang="ja-JP" sz="1600" b="0" i="0" u="none" strike="noStrike" baseline="0" dirty="0">
                <a:solidFill>
                  <a:schemeClr val="tx1">
                    <a:lumMod val="60000"/>
                    <a:lumOff val="40000"/>
                  </a:schemeClr>
                </a:solidFill>
              </a:rPr>
              <a:t>. Yanagisawa </a:t>
            </a:r>
            <a:r>
              <a:rPr lang="en-US" altLang="ja-JP" sz="1600" dirty="0">
                <a:solidFill>
                  <a:schemeClr val="tx1">
                    <a:lumMod val="60000"/>
                    <a:lumOff val="40000"/>
                  </a:schemeClr>
                </a:solidFill>
              </a:rPr>
              <a:t>+,</a:t>
            </a:r>
            <a:r>
              <a:rPr lang="en-US" altLang="ja-JP" sz="1600" b="0" i="1" u="none" strike="noStrike" baseline="0" dirty="0">
                <a:solidFill>
                  <a:schemeClr val="tx1">
                    <a:lumMod val="60000"/>
                    <a:lumOff val="40000"/>
                  </a:schemeClr>
                </a:solidFill>
              </a:rPr>
              <a:t> </a:t>
            </a:r>
            <a:r>
              <a:rPr lang="en-US" altLang="ja-JP" sz="1600" b="0" i="1" u="none" strike="noStrike" baseline="0" dirty="0">
                <a:solidFill>
                  <a:schemeClr val="tx1">
                    <a:lumMod val="60000"/>
                    <a:lumOff val="40000"/>
                  </a:schemeClr>
                </a:solidFill>
                <a:latin typeface="Segoe UI" panose="020B0502040204020203" pitchFamily="34" charset="0"/>
                <a:cs typeface="Segoe UI" panose="020B0502040204020203" pitchFamily="34" charset="0"/>
              </a:rPr>
              <a:t>ICOIN </a:t>
            </a:r>
            <a:r>
              <a:rPr lang="en-US" altLang="ja-JP" sz="1600" b="0" i="1" u="none" strike="noStrike" baseline="0" dirty="0">
                <a:solidFill>
                  <a:schemeClr val="tx1">
                    <a:lumMod val="60000"/>
                    <a:lumOff val="40000"/>
                  </a:schemeClr>
                </a:solidFill>
              </a:rPr>
              <a:t>Conf ,</a:t>
            </a:r>
            <a:r>
              <a:rPr lang="en-US" altLang="ja-JP" sz="1600" dirty="0">
                <a:solidFill>
                  <a:schemeClr val="tx1">
                    <a:lumMod val="60000"/>
                    <a:lumOff val="40000"/>
                  </a:schemeClr>
                </a:solidFill>
              </a:rPr>
              <a:t>2022]</a:t>
            </a:r>
          </a:p>
        </p:txBody>
      </p:sp>
      <p:sp>
        <p:nvSpPr>
          <p:cNvPr id="8" name="コンテンツ プレースホルダー 2">
            <a:extLst>
              <a:ext uri="{FF2B5EF4-FFF2-40B4-BE49-F238E27FC236}">
                <a16:creationId xmlns:a16="http://schemas.microsoft.com/office/drawing/2014/main" id="{7D5DC563-59E1-5543-EAB3-B23982C45CDC}"/>
              </a:ext>
            </a:extLst>
          </p:cNvPr>
          <p:cNvSpPr txBox="1">
            <a:spLocks/>
          </p:cNvSpPr>
          <p:nvPr/>
        </p:nvSpPr>
        <p:spPr>
          <a:xfrm>
            <a:off x="337611" y="1486040"/>
            <a:ext cx="8795319" cy="1359338"/>
          </a:xfrm>
          <a:prstGeom prst="rect">
            <a:avLst/>
          </a:prstGeom>
        </p:spPr>
        <p:txBody>
          <a:bodyPr vert="horz" lIns="91440" tIns="45720" rIns="91440" bIns="45720" rtlCol="0">
            <a:normAutofit fontScale="25000" lnSpcReduction="20000"/>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kumimoji="1" lang="ja-JP" altLang="en-US" sz="12800" b="1" dirty="0"/>
              <a:t>ゲーム理論</a:t>
            </a:r>
            <a:r>
              <a:rPr kumimoji="1" lang="ja-JP" altLang="en-US" sz="12800" dirty="0"/>
              <a:t>によるレート制御</a:t>
            </a:r>
            <a:endParaRPr kumimoji="1" lang="en-US" altLang="ja-JP" sz="12800" dirty="0"/>
          </a:p>
          <a:p>
            <a:pPr marL="0" indent="0">
              <a:buFont typeface="Wingdings" panose="05000000000000000000" pitchFamily="2" charset="2"/>
              <a:buNone/>
            </a:pPr>
            <a:r>
              <a:rPr lang="ja-JP" altLang="en-US" sz="12800" dirty="0"/>
              <a:t>      </a:t>
            </a:r>
            <a:r>
              <a:rPr lang="en-US" altLang="ja-JP" sz="12800" dirty="0"/>
              <a:t>-</a:t>
            </a:r>
            <a:r>
              <a:rPr lang="ja-JP" altLang="en-US" sz="12800" dirty="0"/>
              <a:t>ユーザの特性なし</a:t>
            </a:r>
            <a:endParaRPr lang="en-US" altLang="ja-JP" sz="2800" dirty="0"/>
          </a:p>
          <a:p>
            <a:pPr marL="0" indent="0">
              <a:buFont typeface="Wingdings" panose="05000000000000000000" pitchFamily="2" charset="2"/>
              <a:buNone/>
            </a:pPr>
            <a:endParaRPr lang="en-US" altLang="ja-JP" sz="2800" dirty="0"/>
          </a:p>
          <a:p>
            <a:pPr marL="0" indent="0">
              <a:buFont typeface="Wingdings" panose="05000000000000000000" pitchFamily="2" charset="2"/>
              <a:buNone/>
            </a:pPr>
            <a:endParaRPr lang="en-US" altLang="ja-JP" sz="2800" dirty="0"/>
          </a:p>
          <a:p>
            <a:pPr marL="0" indent="0">
              <a:buFont typeface="Wingdings" panose="05000000000000000000" pitchFamily="2" charset="2"/>
              <a:buNone/>
            </a:pPr>
            <a:endParaRPr lang="en-US" altLang="ja-JP" sz="2800" dirty="0"/>
          </a:p>
          <a:p>
            <a:pPr marL="0" indent="0">
              <a:buFont typeface="Wingdings" panose="05000000000000000000" pitchFamily="2" charset="2"/>
              <a:buNone/>
            </a:pPr>
            <a:r>
              <a:rPr lang="ja-JP" altLang="en-US" sz="2800" dirty="0"/>
              <a:t>　　</a:t>
            </a:r>
            <a:endParaRPr lang="en-US" altLang="ja-JP" sz="2800" dirty="0"/>
          </a:p>
        </p:txBody>
      </p:sp>
      <p:sp>
        <p:nvSpPr>
          <p:cNvPr id="9" name="テキスト ボックス 8">
            <a:extLst>
              <a:ext uri="{FF2B5EF4-FFF2-40B4-BE49-F238E27FC236}">
                <a16:creationId xmlns:a16="http://schemas.microsoft.com/office/drawing/2014/main" id="{81E1E442-D3A2-6A20-6A7C-C74D69AA965D}"/>
              </a:ext>
            </a:extLst>
          </p:cNvPr>
          <p:cNvSpPr txBox="1"/>
          <p:nvPr/>
        </p:nvSpPr>
        <p:spPr>
          <a:xfrm>
            <a:off x="4745837" y="2115177"/>
            <a:ext cx="4479133" cy="335989"/>
          </a:xfrm>
          <a:prstGeom prst="rect">
            <a:avLst/>
          </a:prstGeom>
          <a:noFill/>
        </p:spPr>
        <p:txBody>
          <a:bodyPr wrap="square">
            <a:spAutoFit/>
          </a:bodyPr>
          <a:lstStyle/>
          <a:p>
            <a:pPr lvl="1">
              <a:lnSpc>
                <a:spcPts val="1900"/>
              </a:lnSpc>
            </a:pPr>
            <a:r>
              <a:rPr lang="en-US" altLang="ja-JP" sz="1600" dirty="0">
                <a:solidFill>
                  <a:schemeClr val="tx1">
                    <a:lumMod val="60000"/>
                    <a:lumOff val="40000"/>
                  </a:schemeClr>
                </a:solidFill>
              </a:rPr>
              <a:t>[H. Yuan+, </a:t>
            </a:r>
            <a:r>
              <a:rPr lang="en-US" altLang="ja-JP" sz="1600" i="1" dirty="0">
                <a:solidFill>
                  <a:schemeClr val="tx1">
                    <a:lumMod val="60000"/>
                    <a:lumOff val="40000"/>
                  </a:schemeClr>
                </a:solidFill>
              </a:rPr>
              <a:t>IEEE </a:t>
            </a:r>
            <a:r>
              <a:rPr lang="en-US" altLang="ja-JP" sz="1600" i="1" dirty="0">
                <a:solidFill>
                  <a:schemeClr val="tx1">
                    <a:lumMod val="60000"/>
                    <a:lumOff val="40000"/>
                  </a:schemeClr>
                </a:solidFill>
                <a:effectLst/>
                <a:latin typeface="Segoe UI" panose="020B0502040204020203" pitchFamily="34" charset="0"/>
                <a:cs typeface="Segoe UI" panose="020B0502040204020203" pitchFamily="34" charset="0"/>
              </a:rPr>
              <a:t>Trans</a:t>
            </a:r>
            <a:r>
              <a:rPr lang="en-US" altLang="ja-JP" sz="1600" b="0" i="1" dirty="0">
                <a:solidFill>
                  <a:schemeClr val="tx1">
                    <a:lumMod val="60000"/>
                    <a:lumOff val="40000"/>
                  </a:schemeClr>
                </a:solidFill>
                <a:effectLst/>
                <a:latin typeface="Segoe UI" panose="020B0502040204020203" pitchFamily="34" charset="0"/>
                <a:cs typeface="Segoe UI" panose="020B0502040204020203" pitchFamily="34" charset="0"/>
              </a:rPr>
              <a:t> Mob </a:t>
            </a:r>
            <a:r>
              <a:rPr lang="en-US" altLang="ja-JP" sz="1600" b="0" i="1" dirty="0" err="1">
                <a:solidFill>
                  <a:schemeClr val="tx1">
                    <a:lumMod val="60000"/>
                    <a:lumOff val="40000"/>
                  </a:schemeClr>
                </a:solidFill>
                <a:effectLst/>
                <a:latin typeface="Segoe UI" panose="020B0502040204020203" pitchFamily="34" charset="0"/>
                <a:cs typeface="Segoe UI" panose="020B0502040204020203" pitchFamily="34" charset="0"/>
              </a:rPr>
              <a:t>Comput</a:t>
            </a:r>
            <a:r>
              <a:rPr lang="en-US" altLang="ja-JP" sz="1600" dirty="0">
                <a:solidFill>
                  <a:schemeClr val="tx1">
                    <a:lumMod val="60000"/>
                    <a:lumOff val="40000"/>
                  </a:schemeClr>
                </a:solidFill>
              </a:rPr>
              <a:t>, 2018]</a:t>
            </a:r>
          </a:p>
        </p:txBody>
      </p:sp>
    </p:spTree>
    <p:extLst>
      <p:ext uri="{BB962C8B-B14F-4D97-AF65-F5344CB8AC3E}">
        <p14:creationId xmlns:p14="http://schemas.microsoft.com/office/powerpoint/2010/main" val="252752054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22359563-F549-9930-F4C4-E2461FC75F61}"/>
              </a:ext>
            </a:extLst>
          </p:cNvPr>
          <p:cNvSpPr/>
          <p:nvPr/>
        </p:nvSpPr>
        <p:spPr>
          <a:xfrm>
            <a:off x="1115616" y="1693212"/>
            <a:ext cx="5806911" cy="1760456"/>
          </a:xfrm>
          <a:prstGeom prst="roundRect">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 name="タイトル 1"/>
          <p:cNvSpPr>
            <a:spLocks noGrp="1"/>
          </p:cNvSpPr>
          <p:nvPr>
            <p:ph type="title"/>
          </p:nvPr>
        </p:nvSpPr>
        <p:spPr/>
        <p:txBody>
          <a:bodyPr/>
          <a:lstStyle/>
          <a:p>
            <a:r>
              <a:rPr kumimoji="1" lang="ja-JP" altLang="en-US"/>
              <a:t>キーアイデア</a:t>
            </a:r>
          </a:p>
        </p:txBody>
      </p:sp>
      <p:sp>
        <p:nvSpPr>
          <p:cNvPr id="3" name="コンテンツ プレースホルダー 2"/>
          <p:cNvSpPr>
            <a:spLocks noGrp="1"/>
          </p:cNvSpPr>
          <p:nvPr>
            <p:ph idx="1"/>
          </p:nvPr>
        </p:nvSpPr>
        <p:spPr>
          <a:xfrm>
            <a:off x="683618" y="1045029"/>
            <a:ext cx="8363222" cy="5444325"/>
          </a:xfrm>
        </p:spPr>
        <p:txBody>
          <a:bodyPr/>
          <a:lstStyle/>
          <a:p>
            <a:r>
              <a:rPr lang="ja-JP" altLang="en-US" dirty="0"/>
              <a:t>ユーザの特性</a:t>
            </a:r>
            <a:endParaRPr lang="en-US" altLang="ja-JP" dirty="0"/>
          </a:p>
          <a:p>
            <a:pPr marL="25400" indent="0">
              <a:buNone/>
            </a:pPr>
            <a:r>
              <a:rPr kumimoji="1" lang="ja-JP" altLang="en-US" sz="3200" dirty="0"/>
              <a:t>　　</a:t>
            </a:r>
            <a:r>
              <a:rPr kumimoji="1" lang="en-US" altLang="ja-JP" sz="2800" dirty="0"/>
              <a:t>-</a:t>
            </a:r>
            <a:r>
              <a:rPr kumimoji="1" lang="ja-JP" altLang="en-US" sz="2800" dirty="0"/>
              <a:t>ユーザの好みの度合い</a:t>
            </a:r>
            <a:endParaRPr kumimoji="1" lang="en-US" altLang="ja-JP" sz="2800" dirty="0"/>
          </a:p>
          <a:p>
            <a:pPr marL="25400" indent="0">
              <a:buNone/>
            </a:pPr>
            <a:r>
              <a:rPr kumimoji="1" lang="ja-JP" altLang="en-US" sz="2800" dirty="0"/>
              <a:t>　　</a:t>
            </a:r>
            <a:r>
              <a:rPr kumimoji="1" lang="en-US" altLang="ja-JP" sz="2800" dirty="0"/>
              <a:t>-</a:t>
            </a:r>
            <a:r>
              <a:rPr kumimoji="1" lang="ja-JP" altLang="en-US" sz="2800" dirty="0"/>
              <a:t>複数種類の動画視聴時の解析</a:t>
            </a:r>
            <a:endParaRPr kumimoji="1" lang="en-US" altLang="ja-JP" sz="2800" dirty="0"/>
          </a:p>
          <a:p>
            <a:pPr marL="25400" indent="0">
              <a:buNone/>
            </a:pPr>
            <a:r>
              <a:rPr kumimoji="1" lang="ja-JP" altLang="en-US" sz="2800" dirty="0"/>
              <a:t>　　</a:t>
            </a:r>
            <a:r>
              <a:rPr kumimoji="1" lang="en-US" altLang="ja-JP" sz="2800" dirty="0"/>
              <a:t>-</a:t>
            </a:r>
            <a:r>
              <a:rPr kumimoji="1" lang="ja-JP" altLang="en-US" sz="2800" dirty="0"/>
              <a:t>動画スキップ時の考慮</a:t>
            </a:r>
            <a:endParaRPr kumimoji="1" lang="en-US" altLang="ja-JP" sz="2800" dirty="0"/>
          </a:p>
          <a:p>
            <a:r>
              <a:rPr kumimoji="1" lang="ja-JP" altLang="en-US" dirty="0"/>
              <a:t>特に好みは</a:t>
            </a:r>
            <a:r>
              <a:rPr kumimoji="1" lang="en-US" altLang="ja-JP" dirty="0" err="1"/>
              <a:t>QoE</a:t>
            </a:r>
            <a:r>
              <a:rPr kumimoji="1" lang="ja-JP" altLang="en-US" dirty="0"/>
              <a:t>に影響を与える</a:t>
            </a:r>
          </a:p>
        </p:txBody>
      </p:sp>
      <p:sp>
        <p:nvSpPr>
          <p:cNvPr id="5" name="フッター プレースホルダー 4"/>
          <p:cNvSpPr>
            <a:spLocks noGrp="1"/>
          </p:cNvSpPr>
          <p:nvPr>
            <p:ph type="ftr" sz="quarter" idx="11"/>
          </p:nvPr>
        </p:nvSpPr>
        <p:spPr/>
        <p:txBody>
          <a:bodyPr/>
          <a:lstStyle/>
          <a:p>
            <a:pPr marL="0" lvl="0" indent="0" algn="ctr" rtl="0">
              <a:spcBef>
                <a:spcPts val="0"/>
              </a:spcBef>
              <a:spcAft>
                <a:spcPts val="0"/>
              </a:spcAft>
              <a:buNone/>
            </a:pPr>
            <a:r>
              <a:rPr lang="zh-TW" altLang="en-US"/>
              <a:t>卒業研究</a:t>
            </a:r>
            <a:r>
              <a:rPr lang="en-US" altLang="zh-TW"/>
              <a:t>1</a:t>
            </a:r>
            <a:r>
              <a:rPr lang="zh-TW" altLang="en-US"/>
              <a:t>中間発表</a:t>
            </a:r>
            <a:r>
              <a:rPr lang="en-US" altLang="zh-TW"/>
              <a:t>AF21014</a:t>
            </a:r>
            <a:r>
              <a:rPr lang="zh-TW" altLang="en-US"/>
              <a:t>菊地悠李</a:t>
            </a:r>
          </a:p>
        </p:txBody>
      </p:sp>
      <p:sp>
        <p:nvSpPr>
          <p:cNvPr id="8" name="下矢印 7"/>
          <p:cNvSpPr/>
          <p:nvPr/>
        </p:nvSpPr>
        <p:spPr>
          <a:xfrm>
            <a:off x="4470229" y="4463353"/>
            <a:ext cx="576064" cy="648072"/>
          </a:xfrm>
          <a:prstGeom prst="downArrow">
            <a:avLst/>
          </a:prstGeom>
          <a:solidFill>
            <a:schemeClr val="accent1">
              <a:alpha val="50000"/>
            </a:schemeClr>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正方形/長方形 9"/>
          <p:cNvSpPr/>
          <p:nvPr/>
        </p:nvSpPr>
        <p:spPr>
          <a:xfrm>
            <a:off x="1616866" y="5203228"/>
            <a:ext cx="6282789" cy="1067311"/>
          </a:xfrm>
          <a:prstGeom prst="rect">
            <a:avLst/>
          </a:prstGeom>
          <a:solidFill>
            <a:schemeClr val="accent3">
              <a:lumMod val="75000"/>
            </a:schemeClr>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3200" dirty="0">
                <a:solidFill>
                  <a:schemeClr val="bg1"/>
                </a:solidFill>
              </a:rPr>
              <a:t>最適なレートの選択のため</a:t>
            </a:r>
            <a:endParaRPr lang="en-US" altLang="ja-JP" sz="3200" dirty="0">
              <a:solidFill>
                <a:schemeClr val="bg1"/>
              </a:solidFill>
            </a:endParaRPr>
          </a:p>
          <a:p>
            <a:pPr algn="ctr"/>
            <a:r>
              <a:rPr lang="ja-JP" altLang="en-US" sz="3200" dirty="0">
                <a:solidFill>
                  <a:schemeClr val="bg1"/>
                </a:solidFill>
              </a:rPr>
              <a:t>考慮する好みの段階を増やす</a:t>
            </a:r>
            <a:endParaRPr lang="en-US" altLang="ja-JP" sz="3200" dirty="0">
              <a:solidFill>
                <a:schemeClr val="bg1"/>
              </a:solidFill>
            </a:endParaRPr>
          </a:p>
        </p:txBody>
      </p:sp>
      <p:sp>
        <p:nvSpPr>
          <p:cNvPr id="4" name="スライド番号プレースホルダー 3"/>
          <p:cNvSpPr>
            <a:spLocks noGrp="1"/>
          </p:cNvSpPr>
          <p:nvPr>
            <p:ph type="sldNum" sz="quarter" idx="12"/>
          </p:nvPr>
        </p:nvSpPr>
        <p:spPr/>
        <p:txBody>
          <a:bodyPr/>
          <a:lstStyle/>
          <a:p>
            <a:fld id="{8B45D110-FD8E-48BD-8825-CDFBF9D22CA3}" type="slidenum">
              <a:rPr kumimoji="1" lang="ja-JP" altLang="en-US" smtClean="0"/>
              <a:pPr/>
              <a:t>6</a:t>
            </a:fld>
            <a:endParaRPr kumimoji="1" lang="ja-JP" altLang="en-US"/>
          </a:p>
        </p:txBody>
      </p:sp>
      <p:sp>
        <p:nvSpPr>
          <p:cNvPr id="6" name="テキスト ボックス 5">
            <a:extLst>
              <a:ext uri="{FF2B5EF4-FFF2-40B4-BE49-F238E27FC236}">
                <a16:creationId xmlns:a16="http://schemas.microsoft.com/office/drawing/2014/main" id="{9F0317B4-8C2D-51D9-BE86-3BB33439CF8B}"/>
              </a:ext>
            </a:extLst>
          </p:cNvPr>
          <p:cNvSpPr txBox="1"/>
          <p:nvPr/>
        </p:nvSpPr>
        <p:spPr>
          <a:xfrm>
            <a:off x="4081806" y="3959256"/>
            <a:ext cx="4524120" cy="369332"/>
          </a:xfrm>
          <a:prstGeom prst="rect">
            <a:avLst/>
          </a:prstGeom>
          <a:noFill/>
        </p:spPr>
        <p:txBody>
          <a:bodyPr wrap="square" rtlCol="0">
            <a:spAutoFit/>
          </a:bodyPr>
          <a:lstStyle/>
          <a:p>
            <a:r>
              <a:rPr lang="en-US" altLang="ja-JP">
                <a:solidFill>
                  <a:schemeClr val="tx1">
                    <a:lumMod val="60000"/>
                    <a:lumOff val="40000"/>
                  </a:schemeClr>
                </a:solidFill>
              </a:rPr>
              <a:t>[</a:t>
            </a:r>
            <a:r>
              <a:rPr lang="en-US" altLang="ja-JP" b="0" i="0" u="none" strike="noStrike" baseline="0">
                <a:solidFill>
                  <a:schemeClr val="tx1">
                    <a:lumMod val="60000"/>
                    <a:lumOff val="40000"/>
                  </a:schemeClr>
                </a:solidFill>
                <a:latin typeface="TeXGyreTermesX-Regular"/>
              </a:rPr>
              <a:t>Z. Rodriguez </a:t>
            </a:r>
            <a:r>
              <a:rPr lang="en-US" altLang="ja-JP">
                <a:solidFill>
                  <a:schemeClr val="tx1">
                    <a:lumMod val="60000"/>
                    <a:lumOff val="40000"/>
                  </a:schemeClr>
                </a:solidFill>
              </a:rPr>
              <a:t>+,</a:t>
            </a:r>
            <a:r>
              <a:rPr lang="en-US" altLang="ja-JP" b="0" i="1" u="none" strike="noStrike" baseline="0">
                <a:solidFill>
                  <a:schemeClr val="tx1">
                    <a:lumMod val="60000"/>
                    <a:lumOff val="40000"/>
                  </a:schemeClr>
                </a:solidFill>
                <a:latin typeface="TeXGyreTermesX-Italic"/>
              </a:rPr>
              <a:t> </a:t>
            </a:r>
            <a:r>
              <a:rPr lang="en-US" altLang="ja-JP" b="0" i="1" u="none" strike="noStrike" baseline="0">
                <a:solidFill>
                  <a:schemeClr val="tx1">
                    <a:lumMod val="60000"/>
                    <a:lumOff val="40000"/>
                  </a:schemeClr>
                </a:solidFill>
                <a:latin typeface="Segoe UI" panose="020B0502040204020203" pitchFamily="34" charset="0"/>
                <a:cs typeface="Segoe UI" panose="020B0502040204020203" pitchFamily="34" charset="0"/>
              </a:rPr>
              <a:t>Proc. of WAINA </a:t>
            </a:r>
            <a:r>
              <a:rPr lang="en-US" altLang="ja-JP" b="0" i="1" u="none" strike="noStrike" baseline="0">
                <a:solidFill>
                  <a:schemeClr val="tx1">
                    <a:lumMod val="60000"/>
                    <a:lumOff val="40000"/>
                  </a:schemeClr>
                </a:solidFill>
                <a:latin typeface="TeXGyreTermesX-Italic"/>
              </a:rPr>
              <a:t>,</a:t>
            </a:r>
            <a:r>
              <a:rPr lang="en-US" altLang="ja-JP">
                <a:solidFill>
                  <a:schemeClr val="tx1">
                    <a:lumMod val="60000"/>
                    <a:lumOff val="40000"/>
                  </a:schemeClr>
                </a:solidFill>
              </a:rPr>
              <a:t>2018]</a:t>
            </a:r>
          </a:p>
        </p:txBody>
      </p:sp>
    </p:spTree>
    <p:extLst>
      <p:ext uri="{BB962C8B-B14F-4D97-AF65-F5344CB8AC3E}">
        <p14:creationId xmlns:p14="http://schemas.microsoft.com/office/powerpoint/2010/main" val="211061721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8760F6-3BDC-D085-1505-8E2BEED44F90}"/>
              </a:ext>
            </a:extLst>
          </p:cNvPr>
          <p:cNvSpPr>
            <a:spLocks noGrp="1"/>
          </p:cNvSpPr>
          <p:nvPr>
            <p:ph type="title"/>
          </p:nvPr>
        </p:nvSpPr>
        <p:spPr/>
        <p:txBody>
          <a:bodyPr>
            <a:normAutofit/>
          </a:bodyPr>
          <a:lstStyle/>
          <a:p>
            <a:r>
              <a:rPr kumimoji="1" lang="ja-JP" altLang="en-US"/>
              <a:t>複数</a:t>
            </a:r>
            <a:r>
              <a:rPr kumimoji="1" lang="ja-JP" altLang="en-US" dirty="0"/>
              <a:t>段階</a:t>
            </a:r>
            <a:r>
              <a:rPr kumimoji="1" lang="ja-JP" altLang="en-US"/>
              <a:t>の好みを考慮する有効性</a:t>
            </a:r>
          </a:p>
        </p:txBody>
      </p:sp>
      <p:sp>
        <p:nvSpPr>
          <p:cNvPr id="3" name="コンテンツ プレースホルダー 2">
            <a:extLst>
              <a:ext uri="{FF2B5EF4-FFF2-40B4-BE49-F238E27FC236}">
                <a16:creationId xmlns:a16="http://schemas.microsoft.com/office/drawing/2014/main" id="{5FB305B1-0888-B216-747E-B8EE3A8C9879}"/>
              </a:ext>
            </a:extLst>
          </p:cNvPr>
          <p:cNvSpPr>
            <a:spLocks noGrp="1"/>
          </p:cNvSpPr>
          <p:nvPr>
            <p:ph idx="1"/>
          </p:nvPr>
        </p:nvSpPr>
        <p:spPr>
          <a:xfrm>
            <a:off x="266700" y="1095375"/>
            <a:ext cx="8780140" cy="5393979"/>
          </a:xfrm>
        </p:spPr>
        <p:txBody>
          <a:bodyPr>
            <a:normAutofit lnSpcReduction="10000"/>
          </a:bodyPr>
          <a:lstStyle/>
          <a:p>
            <a:r>
              <a:rPr lang="ja-JP" altLang="en-US" sz="2800" dirty="0"/>
              <a:t>好み</a:t>
            </a:r>
            <a:r>
              <a:rPr kumimoji="1" lang="ja-JP" altLang="en-US" sz="2800" dirty="0"/>
              <a:t>を変更することで</a:t>
            </a:r>
            <a:endParaRPr kumimoji="1" lang="en-US" altLang="ja-JP" sz="2800"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ja-JP" altLang="en-US" dirty="0"/>
              <a:t>　　より最適なレートへ→</a:t>
            </a:r>
            <a:r>
              <a:rPr lang="en-US" altLang="ja-JP" dirty="0" err="1"/>
              <a:t>QoE</a:t>
            </a:r>
            <a:r>
              <a:rPr lang="ja-JP" altLang="en-US" dirty="0"/>
              <a:t>向上</a:t>
            </a:r>
            <a:endParaRPr kumimoji="1" lang="ja-JP" altLang="en-US" dirty="0"/>
          </a:p>
        </p:txBody>
      </p:sp>
      <p:sp>
        <p:nvSpPr>
          <p:cNvPr id="4" name="フッター プレースホルダー 3">
            <a:extLst>
              <a:ext uri="{FF2B5EF4-FFF2-40B4-BE49-F238E27FC236}">
                <a16:creationId xmlns:a16="http://schemas.microsoft.com/office/drawing/2014/main" id="{31D4ED89-164F-3A84-EA5A-E26B38875CF7}"/>
              </a:ext>
            </a:extLst>
          </p:cNvPr>
          <p:cNvSpPr>
            <a:spLocks noGrp="1"/>
          </p:cNvSpPr>
          <p:nvPr>
            <p:ph type="ftr" sz="quarter" idx="11"/>
          </p:nvPr>
        </p:nvSpPr>
        <p:spPr/>
        <p:txBody>
          <a:bodyPr/>
          <a:lstStyle/>
          <a:p>
            <a:pPr marL="0" lvl="0" indent="0" algn="ctr" rtl="0">
              <a:spcBef>
                <a:spcPts val="0"/>
              </a:spcBef>
              <a:spcAft>
                <a:spcPts val="0"/>
              </a:spcAft>
              <a:buNone/>
            </a:pPr>
            <a:r>
              <a:rPr lang="zh-TW" altLang="en-US"/>
              <a:t>卒業研究</a:t>
            </a:r>
            <a:r>
              <a:rPr lang="en-US" altLang="zh-TW"/>
              <a:t>1</a:t>
            </a:r>
            <a:r>
              <a:rPr lang="zh-TW" altLang="en-US"/>
              <a:t>中間発表</a:t>
            </a:r>
            <a:r>
              <a:rPr lang="en-US" altLang="zh-TW"/>
              <a:t>AF21014</a:t>
            </a:r>
            <a:r>
              <a:rPr lang="zh-TW" altLang="en-US"/>
              <a:t>菊地悠李</a:t>
            </a:r>
          </a:p>
        </p:txBody>
      </p:sp>
      <p:sp>
        <p:nvSpPr>
          <p:cNvPr id="5" name="スライド番号プレースホルダー 4">
            <a:extLst>
              <a:ext uri="{FF2B5EF4-FFF2-40B4-BE49-F238E27FC236}">
                <a16:creationId xmlns:a16="http://schemas.microsoft.com/office/drawing/2014/main" id="{3C307840-22A9-56C7-3B4E-41F3E2946A39}"/>
              </a:ext>
            </a:extLst>
          </p:cNvPr>
          <p:cNvSpPr>
            <a:spLocks noGrp="1"/>
          </p:cNvSpPr>
          <p:nvPr>
            <p:ph type="sldNum" sz="quarter" idx="12"/>
          </p:nvPr>
        </p:nvSpPr>
        <p:spPr/>
        <p:txBody>
          <a:bodyPr/>
          <a:lstStyle/>
          <a:p>
            <a:fld id="{8B45D110-FD8E-48BD-8825-CDFBF9D22CA3}" type="slidenum">
              <a:rPr kumimoji="1" lang="ja-JP" altLang="en-US" smtClean="0"/>
              <a:pPr/>
              <a:t>7</a:t>
            </a:fld>
            <a:endParaRPr kumimoji="1" lang="ja-JP" altLang="en-US"/>
          </a:p>
        </p:txBody>
      </p:sp>
      <p:graphicFrame>
        <p:nvGraphicFramePr>
          <p:cNvPr id="7" name="グラフ 6">
            <a:extLst>
              <a:ext uri="{FF2B5EF4-FFF2-40B4-BE49-F238E27FC236}">
                <a16:creationId xmlns:a16="http://schemas.microsoft.com/office/drawing/2014/main" id="{64E3BD89-CA2B-FA07-4EB2-F1CD2A39906D}"/>
              </a:ext>
            </a:extLst>
          </p:cNvPr>
          <p:cNvGraphicFramePr>
            <a:graphicFrameLocks/>
          </p:cNvGraphicFramePr>
          <p:nvPr>
            <p:extLst>
              <p:ext uri="{D42A27DB-BD31-4B8C-83A1-F6EECF244321}">
                <p14:modId xmlns:p14="http://schemas.microsoft.com/office/powerpoint/2010/main" val="1744437385"/>
              </p:ext>
            </p:extLst>
          </p:nvPr>
        </p:nvGraphicFramePr>
        <p:xfrm>
          <a:off x="-181894" y="1852595"/>
          <a:ext cx="6580495" cy="3879537"/>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665E7130-85C3-29E7-0239-819F4099097D}"/>
                  </a:ext>
                </a:extLst>
              </p:cNvPr>
              <p:cNvSpPr/>
              <p:nvPr/>
            </p:nvSpPr>
            <p:spPr>
              <a:xfrm>
                <a:off x="6181725" y="2609849"/>
                <a:ext cx="2865115" cy="1880220"/>
              </a:xfrm>
              <a:prstGeom prst="rect">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2400" b="0" dirty="0">
                    <a:solidFill>
                      <a:schemeClr val="tx1"/>
                    </a:solidFill>
                  </a:rPr>
                  <a:t> </a:t>
                </a:r>
                <a14:m>
                  <m:oMath xmlns:m="http://schemas.openxmlformats.org/officeDocument/2006/math">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𝑡</m:t>
                        </m:r>
                      </m:e>
                      <m:sub>
                        <m:r>
                          <a:rPr kumimoji="1" lang="en-US" altLang="ja-JP" sz="2400" b="0" i="1" smtClean="0">
                            <a:solidFill>
                              <a:schemeClr val="tx1"/>
                            </a:solidFill>
                            <a:latin typeface="Cambria Math" panose="02040503050406030204" pitchFamily="18" charset="0"/>
                          </a:rPr>
                          <m:t>1</m:t>
                        </m:r>
                      </m:sub>
                    </m:sSub>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𝑓</m:t>
                        </m:r>
                      </m:e>
                      <m:sub>
                        <m:r>
                          <m:rPr>
                            <m:sty m:val="p"/>
                          </m:rPr>
                          <a:rPr kumimoji="1" lang="en-US" altLang="ja-JP" sz="2400" b="0" i="0" smtClean="0">
                            <a:solidFill>
                              <a:schemeClr val="tx1"/>
                            </a:solidFill>
                            <a:latin typeface="Cambria Math" panose="02040503050406030204" pitchFamily="18" charset="0"/>
                          </a:rPr>
                          <m:t>quality</m:t>
                        </m:r>
                        <m:d>
                          <m:dPr>
                            <m:ctrlPr>
                              <a:rPr kumimoji="1" lang="en-US" altLang="ja-JP" sz="2400" b="0" i="1" smtClean="0">
                                <a:solidFill>
                                  <a:schemeClr val="tx1"/>
                                </a:solidFill>
                                <a:latin typeface="Cambria Math" panose="02040503050406030204" pitchFamily="18" charset="0"/>
                              </a:rPr>
                            </m:ctrlPr>
                          </m:dPr>
                          <m:e>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𝑟</m:t>
                                </m:r>
                              </m:e>
                              <m:sub>
                                <m:r>
                                  <a:rPr kumimoji="1" lang="en-US" altLang="ja-JP" sz="2400" b="0" i="1" smtClean="0">
                                    <a:solidFill>
                                      <a:schemeClr val="tx1"/>
                                    </a:solidFill>
                                    <a:latin typeface="Cambria Math" panose="02040503050406030204" pitchFamily="18" charset="0"/>
                                  </a:rPr>
                                  <m:t>𝑖</m:t>
                                </m:r>
                                <m:r>
                                  <a:rPr kumimoji="1" lang="en-US" altLang="ja-JP" sz="2400" b="0" i="1" smtClean="0">
                                    <a:solidFill>
                                      <a:schemeClr val="tx1"/>
                                    </a:solidFill>
                                    <a:latin typeface="Cambria Math" panose="02040503050406030204" pitchFamily="18" charset="0"/>
                                  </a:rPr>
                                  <m:t>,</m:t>
                                </m:r>
                                <m:r>
                                  <a:rPr kumimoji="1" lang="en-US" altLang="ja-JP" sz="2400" b="0" i="1" smtClean="0">
                                    <a:solidFill>
                                      <a:schemeClr val="tx1"/>
                                    </a:solidFill>
                                    <a:latin typeface="Cambria Math" panose="02040503050406030204" pitchFamily="18" charset="0"/>
                                  </a:rPr>
                                  <m:t>𝑘</m:t>
                                </m:r>
                              </m:sub>
                            </m:sSub>
                          </m:e>
                        </m:d>
                      </m:sub>
                    </m:sSub>
                  </m:oMath>
                </a14:m>
                <a:r>
                  <a:rPr kumimoji="1" lang="en-US" altLang="ja-JP" sz="2400" b="0" dirty="0">
                    <a:solidFill>
                      <a:schemeClr val="tx1"/>
                    </a:solidFill>
                  </a:rPr>
                  <a:t> </a:t>
                </a:r>
              </a:p>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𝑡</m:t>
                          </m:r>
                        </m:e>
                        <m:sub>
                          <m:r>
                            <a:rPr kumimoji="1" lang="en-US" altLang="ja-JP" sz="2400" b="0" i="1" smtClean="0">
                              <a:solidFill>
                                <a:schemeClr val="tx1"/>
                              </a:solidFill>
                              <a:latin typeface="Cambria Math" panose="02040503050406030204" pitchFamily="18" charset="0"/>
                            </a:rPr>
                            <m:t>2</m:t>
                          </m:r>
                        </m:sub>
                      </m:sSub>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𝑓</m:t>
                          </m:r>
                        </m:e>
                        <m:sub>
                          <m:r>
                            <m:rPr>
                              <m:sty m:val="p"/>
                            </m:rPr>
                            <a:rPr kumimoji="1" lang="en-US" altLang="ja-JP" sz="2400" b="0" i="0" smtClean="0">
                              <a:solidFill>
                                <a:schemeClr val="tx1"/>
                              </a:solidFill>
                              <a:latin typeface="Cambria Math" panose="02040503050406030204" pitchFamily="18" charset="0"/>
                            </a:rPr>
                            <m:t>quality</m:t>
                          </m:r>
                          <m:d>
                            <m:dPr>
                              <m:ctrlPr>
                                <a:rPr kumimoji="1" lang="en-US" altLang="ja-JP" sz="2400" b="0" i="1" smtClean="0">
                                  <a:solidFill>
                                    <a:schemeClr val="tx1"/>
                                  </a:solidFill>
                                  <a:latin typeface="Cambria Math" panose="02040503050406030204" pitchFamily="18" charset="0"/>
                                </a:rPr>
                              </m:ctrlPr>
                            </m:dPr>
                            <m:e>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𝑟</m:t>
                                  </m:r>
                                </m:e>
                                <m:sub>
                                  <m:r>
                                    <a:rPr kumimoji="1" lang="en-US" altLang="ja-JP" sz="2400" b="0" i="1" smtClean="0">
                                      <a:solidFill>
                                        <a:schemeClr val="tx1"/>
                                      </a:solidFill>
                                      <a:latin typeface="Cambria Math" panose="02040503050406030204" pitchFamily="18" charset="0"/>
                                    </a:rPr>
                                    <m:t>𝑖</m:t>
                                  </m:r>
                                  <m:r>
                                    <a:rPr kumimoji="1" lang="en-US" altLang="ja-JP" sz="2400" b="0" i="1" smtClean="0">
                                      <a:solidFill>
                                        <a:schemeClr val="tx1"/>
                                      </a:solidFill>
                                      <a:latin typeface="Cambria Math" panose="02040503050406030204" pitchFamily="18" charset="0"/>
                                    </a:rPr>
                                    <m:t>,</m:t>
                                  </m:r>
                                  <m:r>
                                    <a:rPr kumimoji="1" lang="en-US" altLang="ja-JP" sz="2400" b="0" i="1" smtClean="0">
                                      <a:solidFill>
                                        <a:schemeClr val="tx1"/>
                                      </a:solidFill>
                                      <a:latin typeface="Cambria Math" panose="02040503050406030204" pitchFamily="18" charset="0"/>
                                    </a:rPr>
                                    <m:t>𝑘</m:t>
                                  </m:r>
                                </m:sub>
                              </m:sSub>
                            </m:e>
                          </m:d>
                        </m:sub>
                      </m:sSub>
                    </m:oMath>
                  </m:oMathPara>
                </a14:m>
                <a:endParaRPr lang="en-US" altLang="ja-JP" sz="2400" dirty="0">
                  <a:solidFill>
                    <a:schemeClr val="accent1"/>
                  </a:solidFill>
                </a:endParaRPr>
              </a:p>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𝑡</m:t>
                          </m:r>
                        </m:e>
                        <m:sub>
                          <m:r>
                            <a:rPr kumimoji="1" lang="en-US" altLang="ja-JP" sz="2400" b="0" i="1" smtClean="0">
                              <a:solidFill>
                                <a:schemeClr val="tx1"/>
                              </a:solidFill>
                              <a:latin typeface="Cambria Math" panose="02040503050406030204" pitchFamily="18" charset="0"/>
                            </a:rPr>
                            <m:t>3</m:t>
                          </m:r>
                        </m:sub>
                      </m:sSub>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𝑓</m:t>
                          </m:r>
                        </m:e>
                        <m:sub>
                          <m:r>
                            <m:rPr>
                              <m:sty m:val="p"/>
                            </m:rPr>
                            <a:rPr kumimoji="1" lang="en-US" altLang="ja-JP" sz="2400" b="0" i="0" smtClean="0">
                              <a:solidFill>
                                <a:schemeClr val="tx1"/>
                              </a:solidFill>
                              <a:latin typeface="Cambria Math" panose="02040503050406030204" pitchFamily="18" charset="0"/>
                            </a:rPr>
                            <m:t>quality</m:t>
                          </m:r>
                          <m:d>
                            <m:dPr>
                              <m:ctrlPr>
                                <a:rPr kumimoji="1" lang="en-US" altLang="ja-JP" sz="2400" b="0" i="1" smtClean="0">
                                  <a:solidFill>
                                    <a:schemeClr val="tx1"/>
                                  </a:solidFill>
                                  <a:latin typeface="Cambria Math" panose="02040503050406030204" pitchFamily="18" charset="0"/>
                                </a:rPr>
                              </m:ctrlPr>
                            </m:dPr>
                            <m:e>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𝑟</m:t>
                                  </m:r>
                                </m:e>
                                <m:sub>
                                  <m:r>
                                    <a:rPr kumimoji="1" lang="en-US" altLang="ja-JP" sz="2400" b="0" i="1" smtClean="0">
                                      <a:solidFill>
                                        <a:schemeClr val="tx1"/>
                                      </a:solidFill>
                                      <a:latin typeface="Cambria Math" panose="02040503050406030204" pitchFamily="18" charset="0"/>
                                    </a:rPr>
                                    <m:t>𝑖</m:t>
                                  </m:r>
                                  <m:r>
                                    <a:rPr kumimoji="1" lang="en-US" altLang="ja-JP" sz="2400" b="0" i="1" smtClean="0">
                                      <a:solidFill>
                                        <a:schemeClr val="tx1"/>
                                      </a:solidFill>
                                      <a:latin typeface="Cambria Math" panose="02040503050406030204" pitchFamily="18" charset="0"/>
                                    </a:rPr>
                                    <m:t>,</m:t>
                                  </m:r>
                                  <m:r>
                                    <a:rPr kumimoji="1" lang="en-US" altLang="ja-JP" sz="2400" b="0" i="1" smtClean="0">
                                      <a:solidFill>
                                        <a:schemeClr val="tx1"/>
                                      </a:solidFill>
                                      <a:latin typeface="Cambria Math" panose="02040503050406030204" pitchFamily="18" charset="0"/>
                                    </a:rPr>
                                    <m:t>𝑘</m:t>
                                  </m:r>
                                </m:sub>
                              </m:sSub>
                            </m:e>
                          </m:d>
                        </m:sub>
                      </m:sSub>
                    </m:oMath>
                  </m:oMathPara>
                </a14:m>
                <a:endParaRPr lang="en-US" altLang="ja-JP" sz="2400" dirty="0">
                  <a:solidFill>
                    <a:schemeClr val="accent1"/>
                  </a:solidFill>
                </a:endParaRPr>
              </a:p>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𝑡</m:t>
                          </m:r>
                        </m:e>
                        <m:sub>
                          <m:r>
                            <a:rPr kumimoji="1" lang="en-US" altLang="ja-JP" sz="2400" b="0" i="1" smtClean="0">
                              <a:solidFill>
                                <a:schemeClr val="tx1"/>
                              </a:solidFill>
                              <a:latin typeface="Cambria Math" panose="02040503050406030204" pitchFamily="18" charset="0"/>
                            </a:rPr>
                            <m:t>4</m:t>
                          </m:r>
                        </m:sub>
                      </m:sSub>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𝑓</m:t>
                          </m:r>
                        </m:e>
                        <m:sub>
                          <m:r>
                            <m:rPr>
                              <m:sty m:val="p"/>
                            </m:rPr>
                            <a:rPr kumimoji="1" lang="en-US" altLang="ja-JP" sz="2400" b="0" i="0" smtClean="0">
                              <a:solidFill>
                                <a:schemeClr val="tx1"/>
                              </a:solidFill>
                              <a:latin typeface="Cambria Math" panose="02040503050406030204" pitchFamily="18" charset="0"/>
                            </a:rPr>
                            <m:t>quality</m:t>
                          </m:r>
                          <m:d>
                            <m:dPr>
                              <m:ctrlPr>
                                <a:rPr kumimoji="1" lang="en-US" altLang="ja-JP" sz="2400" b="0" i="1" smtClean="0">
                                  <a:solidFill>
                                    <a:schemeClr val="tx1"/>
                                  </a:solidFill>
                                  <a:latin typeface="Cambria Math" panose="02040503050406030204" pitchFamily="18" charset="0"/>
                                </a:rPr>
                              </m:ctrlPr>
                            </m:dPr>
                            <m:e>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𝑟</m:t>
                                  </m:r>
                                </m:e>
                                <m:sub>
                                  <m:r>
                                    <a:rPr kumimoji="1" lang="en-US" altLang="ja-JP" sz="2400" b="0" i="1" smtClean="0">
                                      <a:solidFill>
                                        <a:schemeClr val="tx1"/>
                                      </a:solidFill>
                                      <a:latin typeface="Cambria Math" panose="02040503050406030204" pitchFamily="18" charset="0"/>
                                    </a:rPr>
                                    <m:t>𝑖</m:t>
                                  </m:r>
                                  <m:r>
                                    <a:rPr kumimoji="1" lang="en-US" altLang="ja-JP" sz="2400" b="0" i="1" smtClean="0">
                                      <a:solidFill>
                                        <a:schemeClr val="tx1"/>
                                      </a:solidFill>
                                      <a:latin typeface="Cambria Math" panose="02040503050406030204" pitchFamily="18" charset="0"/>
                                    </a:rPr>
                                    <m:t>,</m:t>
                                  </m:r>
                                  <m:r>
                                    <a:rPr kumimoji="1" lang="en-US" altLang="ja-JP" sz="2400" b="0" i="1" smtClean="0">
                                      <a:solidFill>
                                        <a:schemeClr val="tx1"/>
                                      </a:solidFill>
                                      <a:latin typeface="Cambria Math" panose="02040503050406030204" pitchFamily="18" charset="0"/>
                                    </a:rPr>
                                    <m:t>𝑘</m:t>
                                  </m:r>
                                </m:sub>
                              </m:sSub>
                            </m:e>
                          </m:d>
                        </m:sub>
                      </m:sSub>
                    </m:oMath>
                  </m:oMathPara>
                </a14:m>
                <a:endParaRPr lang="en-US" altLang="ja-JP" sz="2400" dirty="0">
                  <a:solidFill>
                    <a:schemeClr val="accent1"/>
                  </a:solidFill>
                </a:endParaRPr>
              </a:p>
            </p:txBody>
          </p:sp>
        </mc:Choice>
        <mc:Fallback xmlns="">
          <p:sp>
            <p:nvSpPr>
              <p:cNvPr id="8" name="正方形/長方形 7">
                <a:extLst>
                  <a:ext uri="{FF2B5EF4-FFF2-40B4-BE49-F238E27FC236}">
                    <a16:creationId xmlns:a16="http://schemas.microsoft.com/office/drawing/2014/main" id="{665E7130-85C3-29E7-0239-819F4099097D}"/>
                  </a:ext>
                </a:extLst>
              </p:cNvPr>
              <p:cNvSpPr>
                <a:spLocks noRot="1" noChangeAspect="1" noMove="1" noResize="1" noEditPoints="1" noAdjustHandles="1" noChangeArrowheads="1" noChangeShapeType="1" noTextEdit="1"/>
              </p:cNvSpPr>
              <p:nvPr/>
            </p:nvSpPr>
            <p:spPr>
              <a:xfrm>
                <a:off x="6181725" y="2609849"/>
                <a:ext cx="2865115" cy="1880220"/>
              </a:xfrm>
              <a:prstGeom prst="rect">
                <a:avLst/>
              </a:prstGeom>
              <a:blipFill>
                <a:blip r:embed="rId4"/>
                <a:stretch>
                  <a:fillRect b="-962"/>
                </a:stretch>
              </a:blipFill>
              <a:ln w="19050" cap="sq">
                <a:solidFill>
                  <a:schemeClr val="accent1"/>
                </a:solidFill>
                <a:miter lim="800000"/>
                <a:headEnd type="none" w="med" len="med"/>
                <a:tailEnd type="none" w="med" len="med"/>
              </a:ln>
            </p:spPr>
            <p:txBody>
              <a:bodyPr/>
              <a:lstStyle/>
              <a:p>
                <a:r>
                  <a:rPr lang="en-US">
                    <a:noFill/>
                  </a:rPr>
                  <a:t> </a:t>
                </a:r>
              </a:p>
            </p:txBody>
          </p:sp>
        </mc:Fallback>
      </mc:AlternateContent>
      <p:cxnSp>
        <p:nvCxnSpPr>
          <p:cNvPr id="9" name="直線コネクタ 8">
            <a:extLst>
              <a:ext uri="{FF2B5EF4-FFF2-40B4-BE49-F238E27FC236}">
                <a16:creationId xmlns:a16="http://schemas.microsoft.com/office/drawing/2014/main" id="{D52B58DF-67B6-1960-E826-33F53A1A7260}"/>
              </a:ext>
            </a:extLst>
          </p:cNvPr>
          <p:cNvCxnSpPr>
            <a:cxnSpLocks/>
          </p:cNvCxnSpPr>
          <p:nvPr/>
        </p:nvCxnSpPr>
        <p:spPr>
          <a:xfrm>
            <a:off x="6199216" y="2876178"/>
            <a:ext cx="398770"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7A9DBC24-BC7E-CD1B-3432-1BF8CB1C7DB8}"/>
              </a:ext>
            </a:extLst>
          </p:cNvPr>
          <p:cNvCxnSpPr>
            <a:cxnSpLocks/>
          </p:cNvCxnSpPr>
          <p:nvPr/>
        </p:nvCxnSpPr>
        <p:spPr>
          <a:xfrm>
            <a:off x="6181725" y="3323853"/>
            <a:ext cx="398770" cy="0"/>
          </a:xfrm>
          <a:prstGeom prst="line">
            <a:avLst/>
          </a:prstGeom>
          <a:ln w="2222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B09C5917-0B16-FDD1-FA1A-BD8261078185}"/>
              </a:ext>
            </a:extLst>
          </p:cNvPr>
          <p:cNvCxnSpPr>
            <a:cxnSpLocks/>
          </p:cNvCxnSpPr>
          <p:nvPr/>
        </p:nvCxnSpPr>
        <p:spPr>
          <a:xfrm>
            <a:off x="6181725" y="3792364"/>
            <a:ext cx="398770" cy="0"/>
          </a:xfrm>
          <a:prstGeom prst="line">
            <a:avLst/>
          </a:prstGeom>
          <a:ln w="222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14D500B3-8E2E-3F42-9CF6-E5B906137643}"/>
              </a:ext>
            </a:extLst>
          </p:cNvPr>
          <p:cNvCxnSpPr>
            <a:cxnSpLocks/>
          </p:cNvCxnSpPr>
          <p:nvPr/>
        </p:nvCxnSpPr>
        <p:spPr>
          <a:xfrm>
            <a:off x="6181725" y="4209678"/>
            <a:ext cx="398770" cy="0"/>
          </a:xfrm>
          <a:prstGeom prst="line">
            <a:avLst/>
          </a:prstGeom>
          <a:ln w="22225">
            <a:solidFill>
              <a:srgbClr val="0070C0"/>
            </a:solidFill>
          </a:ln>
        </p:spPr>
        <p:style>
          <a:lnRef idx="1">
            <a:schemeClr val="accent1"/>
          </a:lnRef>
          <a:fillRef idx="0">
            <a:schemeClr val="accent1"/>
          </a:fillRef>
          <a:effectRef idx="0">
            <a:schemeClr val="accent1"/>
          </a:effectRef>
          <a:fontRef idx="minor">
            <a:schemeClr val="tx1"/>
          </a:fontRef>
        </p:style>
      </p:cxnSp>
      <p:pic>
        <p:nvPicPr>
          <p:cNvPr id="13" name="図 12">
            <a:extLst>
              <a:ext uri="{FF2B5EF4-FFF2-40B4-BE49-F238E27FC236}">
                <a16:creationId xmlns:a16="http://schemas.microsoft.com/office/drawing/2014/main" id="{376042F7-C1D2-02C2-4CD3-E6D1621792B0}"/>
              </a:ext>
            </a:extLst>
          </p:cNvPr>
          <p:cNvPicPr>
            <a:picLocks noChangeAspect="1"/>
          </p:cNvPicPr>
          <p:nvPr/>
        </p:nvPicPr>
        <p:blipFill>
          <a:blip r:embed="rId5"/>
          <a:stretch>
            <a:fillRect/>
          </a:stretch>
        </p:blipFill>
        <p:spPr>
          <a:xfrm>
            <a:off x="4769423" y="894546"/>
            <a:ext cx="3223373" cy="1320109"/>
          </a:xfrm>
          <a:prstGeom prst="rect">
            <a:avLst/>
          </a:prstGeom>
        </p:spPr>
      </p:pic>
      <p:sp>
        <p:nvSpPr>
          <p:cNvPr id="14" name="吹き出し: 角を丸めた四角形 13">
            <a:extLst>
              <a:ext uri="{FF2B5EF4-FFF2-40B4-BE49-F238E27FC236}">
                <a16:creationId xmlns:a16="http://schemas.microsoft.com/office/drawing/2014/main" id="{E9B34416-D34D-AC82-C33D-76D8798D8ED4}"/>
              </a:ext>
            </a:extLst>
          </p:cNvPr>
          <p:cNvSpPr/>
          <p:nvPr/>
        </p:nvSpPr>
        <p:spPr>
          <a:xfrm>
            <a:off x="6348920" y="4745284"/>
            <a:ext cx="2749877" cy="688822"/>
          </a:xfrm>
          <a:prstGeom prst="wedgeRoundRectCallout">
            <a:avLst>
              <a:gd name="adj1" fmla="val -11005"/>
              <a:gd name="adj2" fmla="val -84668"/>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1600">
                <a:solidFill>
                  <a:schemeClr val="accent1"/>
                </a:solidFill>
              </a:rPr>
              <a:t>選択レートから得られる</a:t>
            </a:r>
            <a:endParaRPr lang="en-US" altLang="ja-JP" sz="1600">
              <a:solidFill>
                <a:schemeClr val="accent1"/>
              </a:solidFill>
            </a:endParaRPr>
          </a:p>
          <a:p>
            <a:pPr algn="ctr"/>
            <a:r>
              <a:rPr lang="ja-JP" altLang="en-US" sz="1600">
                <a:solidFill>
                  <a:schemeClr val="accent1"/>
                </a:solidFill>
              </a:rPr>
              <a:t>動画の画質に対する満足度</a:t>
            </a:r>
            <a:endParaRPr kumimoji="1" lang="ja-JP" altLang="en-US" sz="1600">
              <a:solidFill>
                <a:schemeClr val="accent1"/>
              </a:solidFill>
            </a:endParaRPr>
          </a:p>
        </p:txBody>
      </p:sp>
      <mc:AlternateContent xmlns:mc="http://schemas.openxmlformats.org/markup-compatibility/2006" xmlns:a14="http://schemas.microsoft.com/office/drawing/2010/main">
        <mc:Choice Requires="a14">
          <p:sp>
            <p:nvSpPr>
              <p:cNvPr id="6" name="吹き出し: 角を丸めた四角形 5">
                <a:extLst>
                  <a:ext uri="{FF2B5EF4-FFF2-40B4-BE49-F238E27FC236}">
                    <a16:creationId xmlns:a16="http://schemas.microsoft.com/office/drawing/2014/main" id="{9E160E01-9EDC-E644-2169-60270FEF4D13}"/>
                  </a:ext>
                </a:extLst>
              </p:cNvPr>
              <p:cNvSpPr/>
              <p:nvPr/>
            </p:nvSpPr>
            <p:spPr>
              <a:xfrm>
                <a:off x="6300192" y="2097250"/>
                <a:ext cx="2746648" cy="433376"/>
              </a:xfrm>
              <a:prstGeom prst="wedgeRoundRectCallout">
                <a:avLst>
                  <a:gd name="adj1" fmla="val -28251"/>
                  <a:gd name="adj2" fmla="val 92314"/>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000">
                    <a:solidFill>
                      <a:schemeClr val="accent1"/>
                    </a:solidFill>
                  </a:rPr>
                  <a:t>好みを表わす係数</a:t>
                </a:r>
                <a:r>
                  <a:rPr lang="ja-JP" altLang="en-US" sz="2000">
                    <a:solidFill>
                      <a:schemeClr val="accent1"/>
                    </a:solidFill>
                  </a:rPr>
                  <a:t>：</a:t>
                </a:r>
                <a14:m>
                  <m:oMath xmlns:m="http://schemas.openxmlformats.org/officeDocument/2006/math">
                    <m:sSub>
                      <m:sSubPr>
                        <m:ctrlPr>
                          <a:rPr lang="en-US" altLang="ja-JP" sz="2000" b="0" i="1" smtClean="0">
                            <a:solidFill>
                              <a:schemeClr val="accent1"/>
                            </a:solidFill>
                            <a:latin typeface="Cambria Math" panose="02040503050406030204" pitchFamily="18" charset="0"/>
                          </a:rPr>
                        </m:ctrlPr>
                      </m:sSubPr>
                      <m:e>
                        <m:r>
                          <a:rPr lang="en-US" altLang="ja-JP" sz="2000" b="0" i="1" smtClean="0">
                            <a:solidFill>
                              <a:schemeClr val="accent1"/>
                            </a:solidFill>
                            <a:latin typeface="Cambria Math" panose="02040503050406030204" pitchFamily="18" charset="0"/>
                          </a:rPr>
                          <m:t>𝑡</m:t>
                        </m:r>
                      </m:e>
                      <m:sub>
                        <m:r>
                          <a:rPr lang="en-US" altLang="ja-JP" sz="2000" b="0" i="1" smtClean="0">
                            <a:solidFill>
                              <a:schemeClr val="accent1"/>
                            </a:solidFill>
                            <a:latin typeface="Cambria Math" panose="02040503050406030204" pitchFamily="18" charset="0"/>
                          </a:rPr>
                          <m:t>𝑖</m:t>
                        </m:r>
                      </m:sub>
                    </m:sSub>
                  </m:oMath>
                </a14:m>
                <a:endParaRPr kumimoji="1" lang="ja-JP" altLang="en-US" sz="2000">
                  <a:solidFill>
                    <a:schemeClr val="accent1"/>
                  </a:solidFill>
                </a:endParaRPr>
              </a:p>
            </p:txBody>
          </p:sp>
        </mc:Choice>
        <mc:Fallback xmlns="">
          <p:sp>
            <p:nvSpPr>
              <p:cNvPr id="6" name="吹き出し: 角を丸めた四角形 5">
                <a:extLst>
                  <a:ext uri="{FF2B5EF4-FFF2-40B4-BE49-F238E27FC236}">
                    <a16:creationId xmlns:a16="http://schemas.microsoft.com/office/drawing/2014/main" id="{9E160E01-9EDC-E644-2169-60270FEF4D13}"/>
                  </a:ext>
                </a:extLst>
              </p:cNvPr>
              <p:cNvSpPr>
                <a:spLocks noRot="1" noChangeAspect="1" noMove="1" noResize="1" noEditPoints="1" noAdjustHandles="1" noChangeArrowheads="1" noChangeShapeType="1" noTextEdit="1"/>
              </p:cNvSpPr>
              <p:nvPr/>
            </p:nvSpPr>
            <p:spPr>
              <a:xfrm>
                <a:off x="6300192" y="2097250"/>
                <a:ext cx="2746648" cy="433376"/>
              </a:xfrm>
              <a:prstGeom prst="wedgeRoundRectCallout">
                <a:avLst>
                  <a:gd name="adj1" fmla="val -28251"/>
                  <a:gd name="adj2" fmla="val 92314"/>
                  <a:gd name="adj3" fmla="val 16667"/>
                </a:avLst>
              </a:prstGeom>
              <a:blipFill>
                <a:blip r:embed="rId6"/>
                <a:stretch>
                  <a:fillRect t="-2857"/>
                </a:stretch>
              </a:blipFill>
              <a:ln w="19050" cap="sq">
                <a:solidFill>
                  <a:schemeClr val="accent1"/>
                </a:solidFill>
                <a:miter lim="800000"/>
                <a:headEnd type="none" w="med" len="med"/>
                <a:tailEnd type="none" w="med" len="med"/>
              </a:ln>
            </p:spPr>
            <p:txBody>
              <a:bodyPr/>
              <a:lstStyle/>
              <a:p>
                <a:r>
                  <a:rPr lang="en-US">
                    <a:noFill/>
                  </a:rPr>
                  <a:t> </a:t>
                </a:r>
              </a:p>
            </p:txBody>
          </p:sp>
        </mc:Fallback>
      </mc:AlternateContent>
    </p:spTree>
    <p:extLst>
      <p:ext uri="{BB962C8B-B14F-4D97-AF65-F5344CB8AC3E}">
        <p14:creationId xmlns:p14="http://schemas.microsoft.com/office/powerpoint/2010/main" val="413778337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E009A9-5611-00D9-EC96-F398436E1036}"/>
              </a:ext>
            </a:extLst>
          </p:cNvPr>
          <p:cNvSpPr>
            <a:spLocks noGrp="1"/>
          </p:cNvSpPr>
          <p:nvPr>
            <p:ph type="title"/>
          </p:nvPr>
        </p:nvSpPr>
        <p:spPr/>
        <p:txBody>
          <a:bodyPr/>
          <a:lstStyle/>
          <a:p>
            <a:r>
              <a:rPr kumimoji="1" lang="ja-JP" altLang="en-US" dirty="0"/>
              <a:t>解析条件</a:t>
            </a:r>
          </a:p>
        </p:txBody>
      </p:sp>
      <p:sp>
        <p:nvSpPr>
          <p:cNvPr id="3" name="コンテンツ プレースホルダー 2">
            <a:extLst>
              <a:ext uri="{FF2B5EF4-FFF2-40B4-BE49-F238E27FC236}">
                <a16:creationId xmlns:a16="http://schemas.microsoft.com/office/drawing/2014/main" id="{D9DCF42F-0261-F2D1-296D-CD4A4BB2E748}"/>
              </a:ext>
            </a:extLst>
          </p:cNvPr>
          <p:cNvSpPr>
            <a:spLocks noGrp="1"/>
          </p:cNvSpPr>
          <p:nvPr>
            <p:ph idx="1"/>
          </p:nvPr>
        </p:nvSpPr>
        <p:spPr>
          <a:xfrm>
            <a:off x="209006" y="1311105"/>
            <a:ext cx="8580603" cy="4691180"/>
          </a:xfrm>
        </p:spPr>
        <p:txBody>
          <a:bodyPr>
            <a:normAutofit/>
          </a:bodyPr>
          <a:lstStyle/>
          <a:p>
            <a:r>
              <a:rPr lang="ja-JP" altLang="en-US" sz="2800" dirty="0"/>
              <a:t>サーバのリンクの利用可能帯域　</a:t>
            </a:r>
            <a:r>
              <a:rPr lang="en-US" altLang="ja-JP" sz="2800" dirty="0"/>
              <a:t>20</a:t>
            </a:r>
            <a:r>
              <a:rPr lang="ja-JP" altLang="en-US" sz="2800" dirty="0"/>
              <a:t> </a:t>
            </a:r>
            <a:r>
              <a:rPr lang="en-US" altLang="ja-JP" sz="2800" dirty="0"/>
              <a:t>Mbps</a:t>
            </a:r>
          </a:p>
          <a:p>
            <a:r>
              <a:rPr lang="ja-JP" altLang="en-US" sz="2800" dirty="0"/>
              <a:t>選択可能レート数　</a:t>
            </a:r>
            <a:r>
              <a:rPr lang="en-US" altLang="ja-JP" sz="2800" dirty="0"/>
              <a:t>0.1 Mbps ~ 6.0 Mbps </a:t>
            </a:r>
            <a:r>
              <a:rPr lang="ja-JP" altLang="en-US" sz="2800" dirty="0"/>
              <a:t>で </a:t>
            </a:r>
            <a:r>
              <a:rPr lang="en-US" altLang="ja-JP" sz="2800" dirty="0"/>
              <a:t>21 </a:t>
            </a:r>
            <a:r>
              <a:rPr lang="ja-JP" altLang="en-US" sz="2800" dirty="0"/>
              <a:t>個</a:t>
            </a:r>
            <a:endParaRPr lang="en-US" altLang="ja-JP" sz="2800" dirty="0"/>
          </a:p>
          <a:p>
            <a:r>
              <a:rPr lang="ja-JP" altLang="en-US" sz="2800" dirty="0"/>
              <a:t> </a:t>
            </a:r>
            <a:r>
              <a:rPr lang="en-US" altLang="ja-JP" sz="2800" dirty="0"/>
              <a:t>4</a:t>
            </a:r>
            <a:r>
              <a:rPr lang="ja-JP" altLang="en-US" sz="2800" dirty="0"/>
              <a:t> 分の動画</a:t>
            </a:r>
            <a:endParaRPr lang="en-US" altLang="ja-JP" sz="2800" dirty="0"/>
          </a:p>
          <a:p>
            <a:r>
              <a:rPr lang="ja-JP" altLang="en-US" sz="2800" dirty="0"/>
              <a:t>ユーザ数　 </a:t>
            </a:r>
            <a:r>
              <a:rPr lang="en-US" altLang="ja-JP" sz="2800" dirty="0"/>
              <a:t>4 </a:t>
            </a:r>
            <a:r>
              <a:rPr lang="ja-JP" altLang="en-US" sz="2800" dirty="0"/>
              <a:t>人</a:t>
            </a:r>
            <a:endParaRPr lang="en-US" altLang="ja-JP" sz="2800" dirty="0"/>
          </a:p>
          <a:p>
            <a:pPr lvl="1"/>
            <a:r>
              <a:rPr lang="ja-JP" altLang="en-US" dirty="0"/>
              <a:t>関心が</a:t>
            </a:r>
            <a:r>
              <a:rPr lang="ja-JP" altLang="en-US" dirty="0">
                <a:solidFill>
                  <a:srgbClr val="FF0000"/>
                </a:solidFill>
              </a:rPr>
              <a:t>強い</a:t>
            </a:r>
            <a:r>
              <a:rPr lang="ja-JP" altLang="en-US" dirty="0"/>
              <a:t>ユーザ  </a:t>
            </a:r>
            <a:endParaRPr lang="en-US" altLang="ja-JP" i="1" dirty="0"/>
          </a:p>
          <a:p>
            <a:pPr lvl="1"/>
            <a:r>
              <a:rPr lang="ja-JP" altLang="en-US" dirty="0"/>
              <a:t>関心が</a:t>
            </a:r>
            <a:r>
              <a:rPr lang="ja-JP" altLang="en-US" dirty="0">
                <a:solidFill>
                  <a:schemeClr val="accent3"/>
                </a:solidFill>
              </a:rPr>
              <a:t>やや強い</a:t>
            </a:r>
            <a:r>
              <a:rPr lang="ja-JP" altLang="en-US" dirty="0"/>
              <a:t>ユーザ  </a:t>
            </a:r>
            <a:endParaRPr lang="en-US" altLang="ja-JP" dirty="0"/>
          </a:p>
          <a:p>
            <a:pPr lvl="1"/>
            <a:r>
              <a:rPr lang="ja-JP" altLang="en-US" dirty="0"/>
              <a:t>関心が</a:t>
            </a:r>
            <a:r>
              <a:rPr lang="ja-JP" altLang="en-US" dirty="0">
                <a:solidFill>
                  <a:schemeClr val="accent6">
                    <a:lumMod val="60000"/>
                    <a:lumOff val="40000"/>
                  </a:schemeClr>
                </a:solidFill>
              </a:rPr>
              <a:t>やや弱い</a:t>
            </a:r>
            <a:r>
              <a:rPr lang="ja-JP" altLang="en-US" dirty="0"/>
              <a:t>ユーザ </a:t>
            </a:r>
            <a:endParaRPr lang="en-US" altLang="ja-JP" dirty="0"/>
          </a:p>
          <a:p>
            <a:pPr lvl="1"/>
            <a:r>
              <a:rPr lang="ja-JP" altLang="en-US" dirty="0"/>
              <a:t>関心が</a:t>
            </a:r>
            <a:r>
              <a:rPr lang="ja-JP" altLang="en-US" dirty="0">
                <a:solidFill>
                  <a:schemeClr val="tx2">
                    <a:lumMod val="50000"/>
                    <a:lumOff val="50000"/>
                  </a:schemeClr>
                </a:solidFill>
              </a:rPr>
              <a:t>弱い</a:t>
            </a:r>
            <a:r>
              <a:rPr lang="ja-JP" altLang="en-US" dirty="0"/>
              <a:t>ユーザ</a:t>
            </a:r>
            <a:endParaRPr kumimoji="1" lang="ja-JP" altLang="en-US" dirty="0"/>
          </a:p>
          <a:p>
            <a:pPr lvl="1"/>
            <a:endParaRPr kumimoji="1" lang="ja-JP" altLang="en-US" sz="2400" dirty="0"/>
          </a:p>
        </p:txBody>
      </p:sp>
      <p:sp>
        <p:nvSpPr>
          <p:cNvPr id="5" name="スライド番号プレースホルダー 4">
            <a:extLst>
              <a:ext uri="{FF2B5EF4-FFF2-40B4-BE49-F238E27FC236}">
                <a16:creationId xmlns:a16="http://schemas.microsoft.com/office/drawing/2014/main" id="{6D6691B0-B50E-625A-489A-DF91FBF76AB5}"/>
              </a:ext>
            </a:extLst>
          </p:cNvPr>
          <p:cNvSpPr>
            <a:spLocks noGrp="1"/>
          </p:cNvSpPr>
          <p:nvPr>
            <p:ph type="sldNum" sz="quarter" idx="12"/>
          </p:nvPr>
        </p:nvSpPr>
        <p:spPr/>
        <p:txBody>
          <a:bodyPr/>
          <a:lstStyle/>
          <a:p>
            <a:fld id="{8B45D110-FD8E-48BD-8825-CDFBF9D22CA3}" type="slidenum">
              <a:rPr kumimoji="1" lang="ja-JP" altLang="en-US" smtClean="0"/>
              <a:pPr/>
              <a:t>8</a:t>
            </a:fld>
            <a:endParaRPr kumimoji="1" lang="ja-JP" altLang="en-US"/>
          </a:p>
        </p:txBody>
      </p:sp>
      <p:sp>
        <p:nvSpPr>
          <p:cNvPr id="6" name="フッター プレースホルダー 3">
            <a:extLst>
              <a:ext uri="{FF2B5EF4-FFF2-40B4-BE49-F238E27FC236}">
                <a16:creationId xmlns:a16="http://schemas.microsoft.com/office/drawing/2014/main" id="{756A3F57-DE53-1AAA-7BBA-8A304358B7B3}"/>
              </a:ext>
            </a:extLst>
          </p:cNvPr>
          <p:cNvSpPr txBox="1">
            <a:spLocks/>
          </p:cNvSpPr>
          <p:nvPr/>
        </p:nvSpPr>
        <p:spPr>
          <a:xfrm>
            <a:off x="1695877" y="6492875"/>
            <a:ext cx="5752246" cy="365125"/>
          </a:xfrm>
          <a:prstGeom prst="rect">
            <a:avLst/>
          </a:prstGeom>
        </p:spPr>
        <p:txBody>
          <a:bodyPr vert="horz" lIns="91440" tIns="45720" rIns="91440" bIns="45720" rtlCol="0" anchor="ctr"/>
          <a:lstStyle>
            <a:defPPr>
              <a:defRPr lang="ja-JP"/>
            </a:defPPr>
            <a:lvl1pPr marL="0" algn="ctr" defTabSz="914400" rtl="0" eaLnBrk="1" latinLnBrk="0" hangingPunct="1">
              <a:defRPr kumimoji="1" sz="18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zh-TW" altLang="en-US" dirty="0"/>
              <a:t>卒業研究</a:t>
            </a:r>
            <a:r>
              <a:rPr lang="en-US" altLang="zh-TW" dirty="0"/>
              <a:t>1</a:t>
            </a:r>
            <a:r>
              <a:rPr lang="zh-TW" altLang="en-US" dirty="0"/>
              <a:t>中間発表</a:t>
            </a:r>
            <a:r>
              <a:rPr lang="en-US" altLang="zh-TW" dirty="0"/>
              <a:t>AF21014</a:t>
            </a:r>
            <a:r>
              <a:rPr lang="zh-TW" altLang="en-US" dirty="0"/>
              <a:t>菊地悠李</a:t>
            </a:r>
          </a:p>
        </p:txBody>
      </p:sp>
      <p:sp>
        <p:nvSpPr>
          <p:cNvPr id="8" name="テキスト ボックス 7">
            <a:extLst>
              <a:ext uri="{FF2B5EF4-FFF2-40B4-BE49-F238E27FC236}">
                <a16:creationId xmlns:a16="http://schemas.microsoft.com/office/drawing/2014/main" id="{0C85A11C-E601-6C0E-E04F-892C60E8E240}"/>
              </a:ext>
            </a:extLst>
          </p:cNvPr>
          <p:cNvSpPr txBox="1"/>
          <p:nvPr/>
        </p:nvSpPr>
        <p:spPr>
          <a:xfrm>
            <a:off x="5296063" y="2558114"/>
            <a:ext cx="3456384" cy="338554"/>
          </a:xfrm>
          <a:prstGeom prst="rect">
            <a:avLst/>
          </a:prstGeom>
          <a:noFill/>
        </p:spPr>
        <p:txBody>
          <a:bodyPr wrap="square">
            <a:spAutoFit/>
          </a:bodyPr>
          <a:lstStyle/>
          <a:p>
            <a:r>
              <a:rPr lang="en-US" altLang="ja-JP" sz="1600" dirty="0">
                <a:solidFill>
                  <a:schemeClr val="tx1">
                    <a:lumMod val="60000"/>
                    <a:lumOff val="40000"/>
                  </a:schemeClr>
                </a:solidFill>
              </a:rPr>
              <a:t>[T</a:t>
            </a:r>
            <a:r>
              <a:rPr lang="en-US" altLang="ja-JP" sz="1600" b="0" i="0" u="none" strike="noStrike" baseline="0" dirty="0">
                <a:solidFill>
                  <a:schemeClr val="tx1">
                    <a:lumMod val="60000"/>
                    <a:lumOff val="40000"/>
                  </a:schemeClr>
                </a:solidFill>
              </a:rPr>
              <a:t>. Yanagisawa </a:t>
            </a:r>
            <a:r>
              <a:rPr lang="en-US" altLang="ja-JP" sz="1600" dirty="0">
                <a:solidFill>
                  <a:schemeClr val="tx1">
                    <a:lumMod val="60000"/>
                    <a:lumOff val="40000"/>
                  </a:schemeClr>
                </a:solidFill>
              </a:rPr>
              <a:t>+,</a:t>
            </a:r>
            <a:r>
              <a:rPr lang="en-US" altLang="ja-JP" sz="1600" b="0" i="1" u="none" strike="noStrike" baseline="0" dirty="0">
                <a:solidFill>
                  <a:schemeClr val="tx1">
                    <a:lumMod val="60000"/>
                    <a:lumOff val="40000"/>
                  </a:schemeClr>
                </a:solidFill>
              </a:rPr>
              <a:t> </a:t>
            </a:r>
            <a:r>
              <a:rPr lang="en-US" altLang="ja-JP" sz="1600" b="0" i="1" u="none" strike="noStrike" baseline="0" dirty="0">
                <a:solidFill>
                  <a:schemeClr val="tx1">
                    <a:lumMod val="60000"/>
                    <a:lumOff val="40000"/>
                  </a:schemeClr>
                </a:solidFill>
                <a:latin typeface="Segoe UI" panose="020B0502040204020203" pitchFamily="34" charset="0"/>
                <a:cs typeface="Segoe UI" panose="020B0502040204020203" pitchFamily="34" charset="0"/>
              </a:rPr>
              <a:t>ICOIN </a:t>
            </a:r>
            <a:r>
              <a:rPr lang="en-US" altLang="ja-JP" sz="1600" b="0" i="1" u="none" strike="noStrike" baseline="0" dirty="0">
                <a:solidFill>
                  <a:schemeClr val="tx1">
                    <a:lumMod val="60000"/>
                    <a:lumOff val="40000"/>
                  </a:schemeClr>
                </a:solidFill>
              </a:rPr>
              <a:t>Conf ,</a:t>
            </a:r>
            <a:r>
              <a:rPr lang="en-US" altLang="ja-JP" sz="1600" dirty="0">
                <a:solidFill>
                  <a:schemeClr val="tx1">
                    <a:lumMod val="60000"/>
                    <a:lumOff val="40000"/>
                  </a:schemeClr>
                </a:solidFill>
              </a:rPr>
              <a:t>2022]</a:t>
            </a:r>
          </a:p>
        </p:txBody>
      </p:sp>
      <p:pic>
        <p:nvPicPr>
          <p:cNvPr id="4" name="図 3">
            <a:extLst>
              <a:ext uri="{FF2B5EF4-FFF2-40B4-BE49-F238E27FC236}">
                <a16:creationId xmlns:a16="http://schemas.microsoft.com/office/drawing/2014/main" id="{3FD4C5D1-08EC-AF31-7525-50A1D7F58FA8}"/>
              </a:ext>
            </a:extLst>
          </p:cNvPr>
          <p:cNvPicPr>
            <a:picLocks noChangeAspect="1"/>
          </p:cNvPicPr>
          <p:nvPr/>
        </p:nvPicPr>
        <p:blipFill>
          <a:blip r:embed="rId3"/>
          <a:stretch>
            <a:fillRect/>
          </a:stretch>
        </p:blipFill>
        <p:spPr>
          <a:xfrm>
            <a:off x="5129808" y="3747667"/>
            <a:ext cx="3817060" cy="1729559"/>
          </a:xfrm>
          <a:prstGeom prst="rect">
            <a:avLst/>
          </a:prstGeom>
        </p:spPr>
      </p:pic>
    </p:spTree>
    <p:extLst>
      <p:ext uri="{BB962C8B-B14F-4D97-AF65-F5344CB8AC3E}">
        <p14:creationId xmlns:p14="http://schemas.microsoft.com/office/powerpoint/2010/main" val="2631751798"/>
      </p:ext>
    </p:extLst>
  </p:cSld>
  <p:clrMapOvr>
    <a:masterClrMapping/>
  </p:clrMapOvr>
  <p:transition/>
</p:sld>
</file>

<file path=ppt/theme/theme1.xml><?xml version="1.0" encoding="utf-8"?>
<a:theme xmlns:a="http://schemas.openxmlformats.org/drawingml/2006/main" name="Office ​​テーマ">
  <a:themeElements>
    <a:clrScheme name="Water">
      <a:dk1>
        <a:srgbClr val="333333"/>
      </a:dk1>
      <a:lt1>
        <a:sysClr val="window" lastClr="FFFFFF"/>
      </a:lt1>
      <a:dk2>
        <a:srgbClr val="002060"/>
      </a:dk2>
      <a:lt2>
        <a:srgbClr val="EEECE1"/>
      </a:lt2>
      <a:accent1>
        <a:srgbClr val="0084B4"/>
      </a:accent1>
      <a:accent2>
        <a:srgbClr val="FF4040"/>
      </a:accent2>
      <a:accent3>
        <a:srgbClr val="FFC000"/>
      </a:accent3>
      <a:accent4>
        <a:srgbClr val="92D050"/>
      </a:accent4>
      <a:accent5>
        <a:srgbClr val="00B050"/>
      </a:accent5>
      <a:accent6>
        <a:srgbClr val="0084B4"/>
      </a:accent6>
      <a:hlink>
        <a:srgbClr val="0070C0"/>
      </a:hlink>
      <a:folHlink>
        <a:srgbClr val="800080"/>
      </a:folHlink>
    </a:clrScheme>
    <a:fontScheme name="SeeEasy">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95000"/>
          </a:schemeClr>
        </a:solidFill>
        <a:ln w="19050" cap="sq">
          <a:solidFill>
            <a:schemeClr val="accent1"/>
          </a:solidFill>
          <a:miter lim="800000"/>
          <a:headEnd type="none" w="med" len="med"/>
          <a:tailEnd type="none" w="med" len="med"/>
        </a:ln>
      </a:spPr>
      <a:bodyPr rtlCol="0" anchor="ctr"/>
      <a:lstStyle>
        <a:defPPr algn="ctr">
          <a:defRPr kumimoji="1" sz="2800" dirty="0" smtClean="0">
            <a:solidFill>
              <a:schemeClr val="accent1"/>
            </a:solidFill>
          </a:defRPr>
        </a:defPPr>
      </a:lstStyle>
      <a:style>
        <a:lnRef idx="1">
          <a:schemeClr val="accent1"/>
        </a:lnRef>
        <a:fillRef idx="0">
          <a:schemeClr val="accent1"/>
        </a:fillRef>
        <a:effectRef idx="0">
          <a:schemeClr val="accent1"/>
        </a:effectRef>
        <a:fontRef idx="minor">
          <a:schemeClr val="tx1"/>
        </a:fontRef>
      </a:style>
    </a:spDef>
    <a:lnDef>
      <a:spPr>
        <a:ln>
          <a:headEnd type="none" w="med" len="med"/>
          <a:tailEnd type="triangle"/>
        </a:ln>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kumimoji="1" sz="2800" dirty="0" smtClean="0">
            <a:solidFill>
              <a:srgbClr val="4D4D4D"/>
            </a:solidFill>
          </a:defRPr>
        </a:defPPr>
      </a:lstStyle>
    </a:tx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1C72B62F071F4F47BF2031AD4C1537D8" ma:contentTypeVersion="5" ma:contentTypeDescription="新しいドキュメントを作成します。" ma:contentTypeScope="" ma:versionID="3d829a420d01892a32719789ff7d4eae">
  <xsd:schema xmlns:xsd="http://www.w3.org/2001/XMLSchema" xmlns:xs="http://www.w3.org/2001/XMLSchema" xmlns:p="http://schemas.microsoft.com/office/2006/metadata/properties" xmlns:ns3="4cbc71c8-65d9-4a8f-93c2-8bc4da88efed" targetNamespace="http://schemas.microsoft.com/office/2006/metadata/properties" ma:root="true" ma:fieldsID="bdd910b6d2a0ffd1cd4e09c114410973" ns3:_="">
    <xsd:import namespace="4cbc71c8-65d9-4a8f-93c2-8bc4da88efed"/>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bc71c8-65d9-4a8f-93c2-8bc4da88efe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91C4FE-4465-466A-94ED-D588FD8F2A92}">
  <ds:schemaRefs>
    <ds:schemaRef ds:uri="http://purl.org/dc/elements/1.1/"/>
    <ds:schemaRef ds:uri="http://schemas.openxmlformats.org/package/2006/metadata/core-properties"/>
    <ds:schemaRef ds:uri="http://purl.org/dc/terms/"/>
    <ds:schemaRef ds:uri="4cbc71c8-65d9-4a8f-93c2-8bc4da88efed"/>
    <ds:schemaRef ds:uri="http://www.w3.org/XML/1998/namespace"/>
    <ds:schemaRef ds:uri="http://schemas.microsoft.com/office/2006/documentManagement/types"/>
    <ds:schemaRef ds:uri="http://schemas.microsoft.com/office/infopath/2007/PartnerControl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214BEA81-CD68-44D4-BB14-7FF51BF5B2F3}">
  <ds:schemaRefs>
    <ds:schemaRef ds:uri="http://schemas.microsoft.com/sharepoint/v3/contenttype/forms"/>
  </ds:schemaRefs>
</ds:datastoreItem>
</file>

<file path=customXml/itemProps3.xml><?xml version="1.0" encoding="utf-8"?>
<ds:datastoreItem xmlns:ds="http://schemas.openxmlformats.org/officeDocument/2006/customXml" ds:itemID="{E02FAC3A-9861-4F4E-94B7-B6537D3E5913}">
  <ds:schemaRefs>
    <ds:schemaRef ds:uri="4cbc71c8-65d9-4a8f-93c2-8bc4da88efe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docMetadata/LabelInfo.xml><?xml version="1.0" encoding="utf-8"?>
<clbl:labelList xmlns:clbl="http://schemas.microsoft.com/office/2020/mipLabelMetadata">
  <clbl:label id="{bfc5048d-9704-40ed-8a4c-a35ccf36a936}" enabled="0" method="" siteId="{bfc5048d-9704-40ed-8a4c-a35ccf36a936}" removed="1"/>
</clbl:labelList>
</file>

<file path=docProps/app.xml><?xml version="1.0" encoding="utf-8"?>
<Properties xmlns="http://schemas.openxmlformats.org/officeDocument/2006/extended-properties" xmlns:vt="http://schemas.openxmlformats.org/officeDocument/2006/docPropsVTypes">
  <TotalTime>16586</TotalTime>
  <Words>5594</Words>
  <Application>Microsoft Office PowerPoint</Application>
  <PresentationFormat>画面に合わせる (4:3)</PresentationFormat>
  <Paragraphs>914</Paragraphs>
  <Slides>50</Slides>
  <Notes>31</Notes>
  <HiddenSlides>36</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50</vt:i4>
      </vt:variant>
    </vt:vector>
  </HeadingPairs>
  <TitlesOfParts>
    <vt:vector size="62" baseType="lpstr">
      <vt:lpstr>ＭＳ Ｐゴシック</vt:lpstr>
      <vt:lpstr>TeXGyreTermesX-Italic</vt:lpstr>
      <vt:lpstr>TeXGyreTermesX-Regular</vt:lpstr>
      <vt:lpstr>游明朝</vt:lpstr>
      <vt:lpstr>Amasis MT Pro Medium</vt:lpstr>
      <vt:lpstr>Arial</vt:lpstr>
      <vt:lpstr>Calibri</vt:lpstr>
      <vt:lpstr>Cambria Math</vt:lpstr>
      <vt:lpstr>Quattrocento Sans</vt:lpstr>
      <vt:lpstr>Segoe UI</vt:lpstr>
      <vt:lpstr>Wingdings</vt:lpstr>
      <vt:lpstr>Office ​​テーマ</vt:lpstr>
      <vt:lpstr>ゲーム理論を用いたユーザー特性に基づくビデオビットレート制御</vt:lpstr>
      <vt:lpstr>研究背景と目的</vt:lpstr>
      <vt:lpstr>研究背景と目的</vt:lpstr>
      <vt:lpstr>既存研究１</vt:lpstr>
      <vt:lpstr>既存研究２</vt:lpstr>
      <vt:lpstr>既存研究の問題点</vt:lpstr>
      <vt:lpstr>キーアイデア</vt:lpstr>
      <vt:lpstr>複数段階の好みを考慮する有効性</vt:lpstr>
      <vt:lpstr>解析条件</vt:lpstr>
      <vt:lpstr>結果</vt:lpstr>
      <vt:lpstr>考察</vt:lpstr>
      <vt:lpstr>PowerPoint プレゼンテーション</vt:lpstr>
      <vt:lpstr>今後の計画</vt:lpstr>
      <vt:lpstr>関連するSDGsのロゴ</vt:lpstr>
      <vt:lpstr>以下補足資料</vt:lpstr>
      <vt:lpstr>研究の背景</vt:lpstr>
      <vt:lpstr>PowerPoint プレゼンテーション</vt:lpstr>
      <vt:lpstr>PowerPoint プレゼンテーション</vt:lpstr>
      <vt:lpstr>考察</vt:lpstr>
      <vt:lpstr>MPEG-DASHについて</vt:lpstr>
      <vt:lpstr>既存研究について</vt:lpstr>
      <vt:lpstr>t_iについて</vt:lpstr>
      <vt:lpstr>補足資料</vt:lpstr>
      <vt:lpstr>解析条件</vt:lpstr>
      <vt:lpstr>提案手法のモデル化</vt:lpstr>
      <vt:lpstr>提案手法のモデル化 - 処理の流れ</vt:lpstr>
      <vt:lpstr>提案手法のモデル化 – 状態方程式</vt:lpstr>
      <vt:lpstr>提案手法のモデル化 – 呼損率</vt:lpstr>
      <vt:lpstr>数値計算の概要</vt:lpstr>
      <vt:lpstr>実験結果 – 提案法と既存手法の比較</vt:lpstr>
      <vt:lpstr>まとめ</vt:lpstr>
      <vt:lpstr>おまけ：スライドを作るときのポイント</vt:lpstr>
      <vt:lpstr>おまけ２：スライドテンプレの色変換</vt:lpstr>
      <vt:lpstr>キーアイデア</vt:lpstr>
      <vt:lpstr>今後の課題</vt:lpstr>
      <vt:lpstr>既存研究の問題点</vt:lpstr>
      <vt:lpstr>提案手法</vt:lpstr>
      <vt:lpstr>研究目的</vt:lpstr>
      <vt:lpstr>研究背景</vt:lpstr>
      <vt:lpstr>研究背景</vt:lpstr>
      <vt:lpstr>研究の背景</vt:lpstr>
      <vt:lpstr>ゲーム理論による最適レートの決定</vt:lpstr>
      <vt:lpstr>好みを表わす係数t_iについて</vt:lpstr>
      <vt:lpstr>PowerPoint プレゼンテーション</vt:lpstr>
      <vt:lpstr>QoE評価式</vt:lpstr>
      <vt:lpstr>PowerPoint プレゼンテーション</vt:lpstr>
      <vt:lpstr>PowerPoint プレゼンテーション</vt:lpstr>
      <vt:lpstr>関心が強いユーザはずっと低いレート？</vt:lpstr>
      <vt:lpstr>既存研究１</vt:lpstr>
      <vt:lpstr>既存研究１</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Tomato</dc:creator>
  <cp:lastModifiedBy>菊地　悠李</cp:lastModifiedBy>
  <cp:revision>2</cp:revision>
  <dcterms:created xsi:type="dcterms:W3CDTF">2013-09-23T07:13:46Z</dcterms:created>
  <dcterms:modified xsi:type="dcterms:W3CDTF">2024-08-02T14:27:18Z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0x0101001C72B62F071F4F47BF2031AD4C1537D8</vt:lpwstr>
  </property>
</Properties>
</file>