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7" r:id="rId3"/>
    <p:sldId id="281" r:id="rId4"/>
    <p:sldId id="288" r:id="rId5"/>
    <p:sldId id="283" r:id="rId6"/>
    <p:sldId id="265" r:id="rId7"/>
    <p:sldId id="260" r:id="rId8"/>
    <p:sldId id="272" r:id="rId9"/>
    <p:sldId id="290" r:id="rId10"/>
    <p:sldId id="291" r:id="rId11"/>
    <p:sldId id="266" r:id="rId12"/>
    <p:sldId id="267" r:id="rId13"/>
    <p:sldId id="268" r:id="rId14"/>
    <p:sldId id="286" r:id="rId15"/>
    <p:sldId id="271" r:id="rId16"/>
    <p:sldId id="270" r:id="rId17"/>
    <p:sldId id="274" r:id="rId18"/>
    <p:sldId id="258" r:id="rId19"/>
    <p:sldId id="289" r:id="rId20"/>
    <p:sldId id="282" r:id="rId21"/>
    <p:sldId id="259" r:id="rId22"/>
    <p:sldId id="264" r:id="rId23"/>
    <p:sldId id="262" r:id="rId24"/>
    <p:sldId id="263" r:id="rId25"/>
    <p:sldId id="273" r:id="rId26"/>
    <p:sldId id="275" r:id="rId27"/>
    <p:sldId id="261" r:id="rId28"/>
    <p:sldId id="276" r:id="rId29"/>
    <p:sldId id="277" r:id="rId30"/>
    <p:sldId id="278" r:id="rId31"/>
    <p:sldId id="285" r:id="rId32"/>
    <p:sldId id="269" r:id="rId33"/>
    <p:sldId id="280" r:id="rId34"/>
    <p:sldId id="279" r:id="rId35"/>
    <p:sldId id="284" r:id="rId36"/>
    <p:sldId id="28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E071E-F59E-490F-9750-C798A8DB107E}" v="568" dt="2025-02-04T04:30:16.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8" autoAdjust="0"/>
    <p:restoredTop sz="63498" autoAdjust="0"/>
  </p:normalViewPr>
  <p:slideViewPr>
    <p:cSldViewPr snapToGrid="0">
      <p:cViewPr varScale="1">
        <p:scale>
          <a:sx n="49" d="100"/>
          <a:sy n="49" d="100"/>
        </p:scale>
        <p:origin x="17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7760E-4270-49CE-856D-F138AEC8190F}" type="datetimeFigureOut">
              <a:rPr kumimoji="1" lang="ja-JP" altLang="en-US" smtClean="0"/>
              <a:t>2025/2/3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59797-7F54-4270-96F9-B4A3CC51126C}" type="slidenum">
              <a:rPr kumimoji="1" lang="ja-JP" altLang="en-US" smtClean="0"/>
              <a:t>‹#›</a:t>
            </a:fld>
            <a:endParaRPr kumimoji="1" lang="ja-JP" altLang="en-US"/>
          </a:p>
        </p:txBody>
      </p:sp>
    </p:spTree>
    <p:extLst>
      <p:ext uri="{BB962C8B-B14F-4D97-AF65-F5344CB8AC3E}">
        <p14:creationId xmlns:p14="http://schemas.microsoft.com/office/powerpoint/2010/main" val="2274554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 ビデオビットレート制御関数を用いた他ユーザ使用帯域制限の抑制と題して、上岡研究室　</a:t>
            </a:r>
            <a:r>
              <a:rPr lang="en-US" altLang="ja-JP" dirty="0"/>
              <a:t>AF21014</a:t>
            </a:r>
            <a:r>
              <a:rPr lang="ja-JP" altLang="en-US" dirty="0"/>
              <a:t>　菊地悠李の卒論発表を行います。</a:t>
            </a:r>
            <a:endParaRPr kumimoji="1" lang="en-US" altLang="ja-JP" baseline="0" dirty="0"/>
          </a:p>
          <a:p>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A05E9-EE62-1D37-3C4D-0EC4E5ECFAC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90828A-5E61-7146-1C31-BB25FB42F59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C7EDCE-62DB-E7E6-8742-4A0906DF9867}"/>
              </a:ext>
            </a:extLst>
          </p:cNvPr>
          <p:cNvSpPr>
            <a:spLocks noGrp="1"/>
          </p:cNvSpPr>
          <p:nvPr>
            <p:ph type="body" idx="1"/>
          </p:nvPr>
        </p:nvSpPr>
        <p:spPr/>
        <p:txBody>
          <a:bodyPr/>
          <a:lstStyle/>
          <a:p>
            <a:r>
              <a:rPr lang="ja-JP" altLang="en-US" b="0" i="0" dirty="0">
                <a:solidFill>
                  <a:srgbClr val="37352F"/>
                </a:solidFill>
                <a:effectLst/>
                <a:latin typeface="ui-sans-serif"/>
              </a:rPr>
              <a:t>提案手法の関数の説明です。 大きくは既存研究と変わらず、バッファの変動量を表しています。変更した点として、</a:t>
            </a:r>
            <a:r>
              <a:rPr lang="en-US" altLang="ja-JP" b="0" i="0" dirty="0">
                <a:solidFill>
                  <a:srgbClr val="37352F"/>
                </a:solidFill>
                <a:effectLst/>
                <a:latin typeface="ui-sans-serif"/>
              </a:rPr>
              <a:t>()</a:t>
            </a:r>
            <a:r>
              <a:rPr lang="ja-JP" altLang="en-US" b="0" i="0" dirty="0">
                <a:solidFill>
                  <a:srgbClr val="37352F"/>
                </a:solidFill>
                <a:effectLst/>
                <a:latin typeface="ui-sans-serif"/>
              </a:rPr>
              <a:t>内のペナルティ項を変更しました。 分子はユーザ</a:t>
            </a:r>
            <a:r>
              <a:rPr lang="en-US" altLang="ja-JP" b="0" i="0" dirty="0" err="1">
                <a:solidFill>
                  <a:srgbClr val="37352F"/>
                </a:solidFill>
                <a:effectLst/>
                <a:latin typeface="ui-sans-serif"/>
              </a:rPr>
              <a:t>i</a:t>
            </a:r>
            <a:r>
              <a:rPr lang="ja-JP" altLang="en-US" b="0" i="0" dirty="0">
                <a:solidFill>
                  <a:srgbClr val="37352F"/>
                </a:solidFill>
                <a:effectLst/>
                <a:latin typeface="ui-sans-serif"/>
              </a:rPr>
              <a:t>の要求レートです。 分母は、ユーザ</a:t>
            </a:r>
            <a:r>
              <a:rPr lang="en-US" altLang="ja-JP" b="0" i="0" dirty="0" err="1">
                <a:solidFill>
                  <a:srgbClr val="37352F"/>
                </a:solidFill>
                <a:effectLst/>
                <a:latin typeface="ui-sans-serif"/>
              </a:rPr>
              <a:t>i</a:t>
            </a:r>
            <a:r>
              <a:rPr lang="ja-JP" altLang="en-US" b="0" i="0" dirty="0">
                <a:solidFill>
                  <a:srgbClr val="37352F"/>
                </a:solidFill>
                <a:effectLst/>
                <a:latin typeface="ui-sans-serif"/>
              </a:rPr>
              <a:t>の要求レートが帯域幅を占める割合を求め、全帯域幅から引くことで他のユーザの使用できる帯域幅を求めています。 これによって、ユーザ</a:t>
            </a:r>
            <a:r>
              <a:rPr lang="en-US" altLang="ja-JP" b="0" i="0" dirty="0" err="1">
                <a:solidFill>
                  <a:srgbClr val="37352F"/>
                </a:solidFill>
                <a:effectLst/>
                <a:latin typeface="ui-sans-serif"/>
              </a:rPr>
              <a:t>i</a:t>
            </a:r>
            <a:r>
              <a:rPr lang="ja-JP" altLang="en-US" b="0" i="0" dirty="0">
                <a:solidFill>
                  <a:srgbClr val="37352F"/>
                </a:solidFill>
                <a:effectLst/>
                <a:latin typeface="ui-sans-serif"/>
              </a:rPr>
              <a:t>の要求に対する他のユーザの使用帯域への影響を評価し、ペナルティとしています。</a:t>
            </a:r>
            <a:endParaRPr kumimoji="1" lang="ja-JP" altLang="en-US" dirty="0"/>
          </a:p>
        </p:txBody>
      </p:sp>
      <p:sp>
        <p:nvSpPr>
          <p:cNvPr id="4" name="スライド番号プレースホルダー 3">
            <a:extLst>
              <a:ext uri="{FF2B5EF4-FFF2-40B4-BE49-F238E27FC236}">
                <a16:creationId xmlns:a16="http://schemas.microsoft.com/office/drawing/2014/main" id="{895A5A43-0D39-DEFE-7E53-C810149A87EA}"/>
              </a:ext>
            </a:extLst>
          </p:cNvPr>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388508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次に利得関数によって得られる最適レートとバッファ量について説明します。 条件を表のように設定しています。 まず共有資源である、共有リンクの帯域幅</a:t>
            </a:r>
            <a:r>
              <a:rPr lang="en-US" altLang="ja-JP" dirty="0"/>
              <a:t>B</a:t>
            </a:r>
            <a:r>
              <a:rPr lang="ja-JP" altLang="en-US" dirty="0"/>
              <a:t>を</a:t>
            </a:r>
            <a:r>
              <a:rPr lang="en-US" altLang="ja-JP" dirty="0"/>
              <a:t>20Mbps, </a:t>
            </a:r>
            <a:r>
              <a:rPr lang="ja-JP" altLang="en-US" dirty="0"/>
              <a:t>ユーザ総数</a:t>
            </a:r>
            <a:r>
              <a:rPr lang="en-US" altLang="ja-JP" dirty="0"/>
              <a:t>N</a:t>
            </a:r>
            <a:r>
              <a:rPr lang="ja-JP" altLang="en-US" dirty="0"/>
              <a:t>を</a:t>
            </a:r>
            <a:r>
              <a:rPr lang="en-US" altLang="ja-JP" dirty="0"/>
              <a:t>4</a:t>
            </a:r>
            <a:r>
              <a:rPr lang="ja-JP" altLang="en-US" dirty="0"/>
              <a:t>人 ユーザが要求できるレートを以下のように設定しています。 </a:t>
            </a:r>
            <a:r>
              <a:rPr lang="en-US" altLang="ja-JP" dirty="0"/>
              <a:t>2s</a:t>
            </a:r>
            <a:r>
              <a:rPr lang="ja-JP" altLang="en-US" dirty="0"/>
              <a:t>分の動画データを送信することとします。４分の動画を視聴していると仮定し、最適レートと貯蓄バッファ量を導出し、比較します。</a:t>
            </a:r>
            <a:endParaRPr kumimoji="1" lang="en-US" altLang="ja-JP"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4176292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まず、貯蓄されたバッファ量の平均についてです。</a:t>
            </a:r>
          </a:p>
          <a:p>
            <a:r>
              <a:rPr lang="ja-JP" altLang="en-US" dirty="0"/>
              <a:t>縦軸が時間単位の貯蓄バッファ量で、横軸がユーザを表しています。</a:t>
            </a:r>
          </a:p>
          <a:p>
            <a:r>
              <a:rPr lang="ja-JP" altLang="en-US" dirty="0"/>
              <a:t>菱形が、提案関数を用いた利得関数で、丸が既存研究の利得関数です。</a:t>
            </a:r>
          </a:p>
          <a:p>
            <a:r>
              <a:rPr lang="ja-JP" altLang="en-US" dirty="0"/>
              <a:t>提案手法を用いた方が貯蓄バッファ量が多く、動画の再生中断が起きにくい状態であることが分かります。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55796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43363-8DEE-9E12-6337-9735E9A9BD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997FA9F-83A1-37CE-7CB0-420EC782149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59A689B-5C04-0E47-BD41-B372701515EB}"/>
              </a:ext>
            </a:extLst>
          </p:cNvPr>
          <p:cNvSpPr>
            <a:spLocks noGrp="1"/>
          </p:cNvSpPr>
          <p:nvPr>
            <p:ph type="body" idx="1"/>
          </p:nvPr>
        </p:nvSpPr>
        <p:spPr/>
        <p:txBody>
          <a:bodyPr/>
          <a:lstStyle/>
          <a:p>
            <a:r>
              <a:rPr lang="ja-JP" altLang="en-US" dirty="0"/>
              <a:t>次に、最適レートの平均についてです。</a:t>
            </a:r>
          </a:p>
          <a:p>
            <a:r>
              <a:rPr lang="ja-JP" altLang="en-US" dirty="0"/>
              <a:t>縦軸が最適レートの平均で</a:t>
            </a:r>
            <a:r>
              <a:rPr lang="en-US" altLang="ja-JP" dirty="0"/>
              <a:t>Mbps</a:t>
            </a:r>
            <a:r>
              <a:rPr lang="ja-JP" altLang="en-US" dirty="0"/>
              <a:t>で表し、横軸がユーザです。菱形が、提案手法で、丸が既存研究です。</a:t>
            </a:r>
          </a:p>
          <a:p>
            <a:r>
              <a:rPr lang="ja-JP" altLang="en-US" dirty="0"/>
              <a:t>既存研究より、大幅に最適レートが下がってしまいました。</a:t>
            </a:r>
          </a:p>
          <a:p>
            <a:r>
              <a:rPr lang="ja-JP" altLang="en-US" dirty="0"/>
              <a:t>しかし、最適レートが低下していることから、利己的なユーザを抑制できていることも分かる。</a:t>
            </a:r>
          </a:p>
          <a:p>
            <a:r>
              <a:rPr lang="ja-JP" altLang="en-US" dirty="0"/>
              <a:t>また、最適レートが低下したため、バッファ量が大きく増加したことも言える。</a:t>
            </a:r>
          </a:p>
          <a:p>
            <a:endParaRPr kumimoji="1" lang="ja-JP" altLang="en-US" dirty="0"/>
          </a:p>
        </p:txBody>
      </p:sp>
      <p:sp>
        <p:nvSpPr>
          <p:cNvPr id="4" name="スライド番号プレースホルダー 3">
            <a:extLst>
              <a:ext uri="{FF2B5EF4-FFF2-40B4-BE49-F238E27FC236}">
                <a16:creationId xmlns:a16="http://schemas.microsoft.com/office/drawing/2014/main" id="{93ECDA9C-5068-12A3-27C3-52E2AFCD44A9}"/>
              </a:ext>
            </a:extLst>
          </p:cNvPr>
          <p:cNvSpPr>
            <a:spLocks noGrp="1"/>
          </p:cNvSpPr>
          <p:nvPr>
            <p:ph type="sldNum" sz="quarter" idx="5"/>
          </p:nvPr>
        </p:nvSpPr>
        <p:spPr/>
        <p:txBody>
          <a:bodyPr/>
          <a:lstStyle/>
          <a:p>
            <a:fld id="{B13867BF-B8EF-408F-8436-8AF3109EFB63}" type="slidenum">
              <a:rPr kumimoji="1" lang="ja-JP" altLang="en-US" smtClean="0"/>
              <a:t>13</a:t>
            </a:fld>
            <a:endParaRPr kumimoji="1" lang="ja-JP" altLang="en-US"/>
          </a:p>
        </p:txBody>
      </p:sp>
    </p:spTree>
    <p:extLst>
      <p:ext uri="{BB962C8B-B14F-4D97-AF65-F5344CB8AC3E}">
        <p14:creationId xmlns:p14="http://schemas.microsoft.com/office/powerpoint/2010/main" val="251599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まとめです。 提案手法は、要求レートによる他ユーザの転送レートへの影響を考慮したペナルティを考え、利得関数を改善しました。結果として、最適レートが低下してしまいましたが、このことから、利己的なユーザを抑制していること、低レートによる貯蓄バッファ量が増加し、動画の再生中断がより起きにくい結果となりました。</a:t>
            </a:r>
          </a:p>
          <a:p>
            <a:r>
              <a:rPr lang="ja-JP" altLang="en-US" dirty="0"/>
              <a:t>今後の課題としては、最適レートが低下し、良い点もあるが、</a:t>
            </a:r>
            <a:r>
              <a:rPr lang="en-US" altLang="ja-JP" dirty="0" err="1"/>
              <a:t>QoE</a:t>
            </a:r>
            <a:r>
              <a:rPr lang="ja-JP" altLang="en-US" dirty="0"/>
              <a:t>的にはレートの大きさも重要であるため、最適レートの向上と、貯蓄バッファ量の調整のため、ペナルティ部分の改善が必要である。</a:t>
            </a:r>
          </a:p>
          <a:p>
            <a:r>
              <a:rPr lang="ja-JP" altLang="en-US" dirty="0"/>
              <a:t>また、実際の環境に近づけるため、より狭い帯域や時間的に大きさが変動する帯域での解析を行い、</a:t>
            </a:r>
            <a:r>
              <a:rPr lang="en-US" altLang="ja-JP" dirty="0" err="1"/>
              <a:t>QoE</a:t>
            </a:r>
            <a:r>
              <a:rPr lang="ja-JP" altLang="en-US" dirty="0"/>
              <a:t>での評価解析を行うことが今後の課題として残っています。</a:t>
            </a:r>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397043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関連する</a:t>
            </a:r>
            <a:r>
              <a:rPr lang="en-US" altLang="ja-JP" dirty="0"/>
              <a:t>SDGs</a:t>
            </a:r>
            <a:r>
              <a:rPr lang="ja-JP" altLang="en-US" dirty="0"/>
              <a:t>の目標です。</a:t>
            </a:r>
          </a:p>
          <a:p>
            <a:r>
              <a:rPr lang="ja-JP" altLang="en-US" dirty="0"/>
              <a:t>これで、卒論発表を終了します。 ご清聴ありがとうございました。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3894959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関数を比較します</a:t>
            </a:r>
            <a:r>
              <a:rPr lang="ja-JP" altLang="en-US" dirty="0"/>
              <a:t>。 既存研究の利得関数では全ユーザに同じペナルティを与えて制御しました。 これを本研究では、要求レートと他ユーザの使用帯域に応じてペナルティを与え制御します。</a:t>
            </a:r>
          </a:p>
          <a:p>
            <a:r>
              <a:rPr lang="ja-JP" altLang="en-US" dirty="0"/>
              <a:t>利得関数の第二項をこの提案関数に変更し、解析していきます。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16</a:t>
            </a:fld>
            <a:endParaRPr kumimoji="1" lang="ja-JP" altLang="en-US"/>
          </a:p>
        </p:txBody>
      </p:sp>
    </p:spTree>
    <p:extLst>
      <p:ext uri="{BB962C8B-B14F-4D97-AF65-F5344CB8AC3E}">
        <p14:creationId xmlns:p14="http://schemas.microsoft.com/office/powerpoint/2010/main" val="9515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まず初めに研究の背景と目的を述べます。</a:t>
            </a:r>
          </a:p>
          <a:p>
            <a:r>
              <a:rPr kumimoji="1" lang="ja-JP" altLang="en-US" dirty="0"/>
              <a:t>近年、</a:t>
            </a:r>
            <a:r>
              <a:rPr kumimoji="1" lang="en-US" altLang="ja-JP" dirty="0"/>
              <a:t>YouTube</a:t>
            </a:r>
            <a:r>
              <a:rPr kumimoji="1" lang="ja-JP" altLang="en-US" dirty="0"/>
              <a:t>や</a:t>
            </a:r>
            <a:r>
              <a:rPr kumimoji="1" lang="en-US" altLang="ja-JP" dirty="0"/>
              <a:t>Netflix</a:t>
            </a:r>
            <a:r>
              <a:rPr kumimoji="1" lang="ja-JP" altLang="en-US" dirty="0"/>
              <a:t>などのストリーミングサービスの需要増加に伴って、インターネットトラフィックが急増しています。そのため、動画を配信するサーバからのリンクの帯域幅が逼迫し、安定した動画の配信をすることが課題となっています。</a:t>
            </a:r>
          </a:p>
          <a:p>
            <a:r>
              <a:rPr kumimoji="1" lang="ja-JP" altLang="en-US" dirty="0"/>
              <a:t>また、帯域幅が逼迫した状況で、同じリンクに複数のユーザが共有します。このような状況では、利己的なユーザの高レート要求が他のユーザの使用する帯域幅</a:t>
            </a:r>
            <a:r>
              <a:rPr kumimoji="1" lang="en-US" altLang="ja-JP" dirty="0"/>
              <a:t>(</a:t>
            </a:r>
            <a:r>
              <a:rPr kumimoji="1" lang="ja-JP" altLang="en-US" dirty="0"/>
              <a:t>転送レート</a:t>
            </a:r>
            <a:r>
              <a:rPr kumimoji="1" lang="en-US" altLang="ja-JP" dirty="0"/>
              <a:t>)</a:t>
            </a:r>
            <a:r>
              <a:rPr kumimoji="1" lang="ja-JP" altLang="en-US" dirty="0"/>
              <a:t>を狭めてしまい、動画再生に必要なデータ量が送信されず再生中断に陥ります。</a:t>
            </a:r>
          </a:p>
          <a:p>
            <a:endParaRPr kumimoji="1" lang="ja-JP" altLang="en-US" dirty="0"/>
          </a:p>
          <a:p>
            <a:r>
              <a:rPr kumimoji="1" lang="ja-JP" altLang="en-US" dirty="0"/>
              <a:t>そのため、研究の目的として、他ユーザの転送レートへの影響を考慮したレート制御の実現を目的としています。</a:t>
            </a:r>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204604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EEDD6-AF36-F8C6-3FA2-1DFD9B20A06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1C209CB-4785-739C-CC50-E638AFD3B3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81A385-165C-6F95-6BF6-9A61446271C4}"/>
              </a:ext>
            </a:extLst>
          </p:cNvPr>
          <p:cNvSpPr>
            <a:spLocks noGrp="1"/>
          </p:cNvSpPr>
          <p:nvPr>
            <p:ph type="body" idx="1"/>
          </p:nvPr>
        </p:nvSpPr>
        <p:spPr/>
        <p:txBody>
          <a:bodyPr/>
          <a:lstStyle/>
          <a:p>
            <a:endParaRPr lang="ja-JP" altLang="en-US" dirty="0"/>
          </a:p>
          <a:p>
            <a:r>
              <a:rPr lang="ja-JP" altLang="en-US" dirty="0"/>
              <a:t>近年、ストリーミングサービスの需要増加に伴い、インターネットトラフィックが急増している。その結果、動画を配信するサーバからのリンクの帯域幅が逼迫し、安定して動画を配信するとこが課題になっている。特に、複数のユーザが同じリンクを共有する環境では、</a:t>
            </a:r>
            <a:r>
              <a:rPr lang="ja-JP" altLang="en-US" b="1" dirty="0"/>
              <a:t>高レートを要求する利己的なユーザが帯域を独占し、他のユーザのデータ受信が遅延する</a:t>
            </a:r>
            <a:r>
              <a:rPr lang="ja-JP" altLang="en-US" dirty="0"/>
              <a:t> ことで、</a:t>
            </a:r>
            <a:r>
              <a:rPr lang="ja-JP" altLang="en-US" b="1" dirty="0"/>
              <a:t>バッファが枯渇し、動画が再生停止する</a:t>
            </a:r>
            <a:r>
              <a:rPr lang="ja-JP" altLang="en-US" dirty="0"/>
              <a:t> 問題が発生する。再生停止はユーザの視聴体験（</a:t>
            </a:r>
            <a:r>
              <a:rPr lang="en-US" altLang="ja-JP" dirty="0" err="1"/>
              <a:t>QoE</a:t>
            </a:r>
            <a:r>
              <a:rPr lang="ja-JP" altLang="en-US" dirty="0"/>
              <a:t>）を大きく損ない、視聴継続率の低下にもつながる。そこで、本研究では、</a:t>
            </a:r>
            <a:r>
              <a:rPr lang="ja-JP" altLang="en-US" b="1" dirty="0"/>
              <a:t>他のユーザの帯域使用状況を考慮し、バッファの枯渇を抑えるレート制御手法の開発</a:t>
            </a:r>
            <a:r>
              <a:rPr lang="ja-JP" altLang="en-US" dirty="0"/>
              <a:t> を目的とする。</a:t>
            </a:r>
          </a:p>
        </p:txBody>
      </p:sp>
      <p:sp>
        <p:nvSpPr>
          <p:cNvPr id="4" name="スライド番号プレースホルダー 3">
            <a:extLst>
              <a:ext uri="{FF2B5EF4-FFF2-40B4-BE49-F238E27FC236}">
                <a16:creationId xmlns:a16="http://schemas.microsoft.com/office/drawing/2014/main" id="{D55EDB84-EBA8-2F38-A2B8-29AA2FC3E687}"/>
              </a:ext>
            </a:extLst>
          </p:cNvPr>
          <p:cNvSpPr>
            <a:spLocks noGrp="1"/>
          </p:cNvSpPr>
          <p:nvPr>
            <p:ph type="sldNum" sz="quarter" idx="10"/>
          </p:nvPr>
        </p:nvSpPr>
        <p:spPr/>
        <p:txBody>
          <a:bodyPr/>
          <a:lstStyle/>
          <a:p>
            <a:fld id="{E6D82345-0678-4811-8ABF-8721649F7B14}" type="slidenum">
              <a:rPr kumimoji="1" lang="ja-JP" altLang="en-US" smtClean="0"/>
              <a:pPr/>
              <a:t>18</a:t>
            </a:fld>
            <a:endParaRPr kumimoji="1" lang="ja-JP" altLang="en-US"/>
          </a:p>
        </p:txBody>
      </p:sp>
    </p:spTree>
    <p:extLst>
      <p:ext uri="{BB962C8B-B14F-4D97-AF65-F5344CB8AC3E}">
        <p14:creationId xmlns:p14="http://schemas.microsoft.com/office/powerpoint/2010/main" val="3626626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次にこれまでのレート制御の主な研究内容を紹介します。</a:t>
            </a:r>
          </a:p>
          <a:p>
            <a:r>
              <a:rPr kumimoji="1" lang="ja-JP" altLang="en-US" dirty="0"/>
              <a:t>これまでのレート制御では、ユーザ個人の使用できる帯域幅を推定してレート制御を行っていたり、ユーザの体感品質である</a:t>
            </a:r>
            <a:r>
              <a:rPr kumimoji="1" lang="en-US" altLang="ja-JP" dirty="0" err="1"/>
              <a:t>QoE</a:t>
            </a:r>
            <a:r>
              <a:rPr kumimoji="1" lang="ja-JP" altLang="en-US" dirty="0"/>
              <a:t>に関わる高レート、動画再生中断度合い等を考慮したレート制御を行っていた。</a:t>
            </a:r>
          </a:p>
          <a:p>
            <a:r>
              <a:rPr kumimoji="1" lang="ja-JP" altLang="en-US" dirty="0"/>
              <a:t>しかし、これらはユーザ個人ごとにレート制御を行うため、問題となっている複数ユーザの状況を考慮していない。</a:t>
            </a:r>
          </a:p>
          <a:p>
            <a:endParaRPr kumimoji="1" lang="ja-JP" altLang="en-US" dirty="0"/>
          </a:p>
          <a:p>
            <a:r>
              <a:rPr kumimoji="1" lang="ja-JP" altLang="en-US" dirty="0"/>
              <a:t>そこで、複数ユーザがリンクを共有する状況を考慮する手法として、ゲーム理論を用いたレート制御手法が提案された。</a:t>
            </a:r>
          </a:p>
          <a:p>
            <a:endParaRPr kumimoji="1" lang="ja-JP" altLang="en-US" dirty="0"/>
          </a:p>
        </p:txBody>
      </p:sp>
      <p:sp>
        <p:nvSpPr>
          <p:cNvPr id="4" name="スライド番号プレースホルダー 3"/>
          <p:cNvSpPr>
            <a:spLocks noGrp="1"/>
          </p:cNvSpPr>
          <p:nvPr>
            <p:ph type="sldNum" sz="quarter" idx="5"/>
          </p:nvPr>
        </p:nvSpPr>
        <p:spPr/>
        <p:txBody>
          <a:bodyPr/>
          <a:lstStyle/>
          <a:p>
            <a:fld id="{E3B59797-7F54-4270-96F9-B4A3CC51126C}" type="slidenum">
              <a:rPr kumimoji="1" lang="ja-JP" altLang="en-US" smtClean="0"/>
              <a:t>19</a:t>
            </a:fld>
            <a:endParaRPr kumimoji="1" lang="ja-JP" altLang="en-US"/>
          </a:p>
        </p:txBody>
      </p:sp>
    </p:spTree>
    <p:extLst>
      <p:ext uri="{BB962C8B-B14F-4D97-AF65-F5344CB8AC3E}">
        <p14:creationId xmlns:p14="http://schemas.microsoft.com/office/powerpoint/2010/main" val="171463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4836E-A19A-5849-495B-173404FDD0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B9B064-3AF2-9883-165E-0BB07C1373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34C6A2-356C-AE92-3ABD-BCC35202448E}"/>
              </a:ext>
            </a:extLst>
          </p:cNvPr>
          <p:cNvSpPr>
            <a:spLocks noGrp="1"/>
          </p:cNvSpPr>
          <p:nvPr>
            <p:ph type="body" idx="1"/>
          </p:nvPr>
        </p:nvSpPr>
        <p:spPr/>
        <p:txBody>
          <a:bodyPr/>
          <a:lstStyle/>
          <a:p>
            <a:r>
              <a:rPr lang="ja-JP" altLang="en-US" dirty="0"/>
              <a:t>まず初めに、</a:t>
            </a:r>
            <a:r>
              <a:rPr lang="ja-JP" altLang="en-US" b="1" dirty="0"/>
              <a:t>研究の背景と目的</a:t>
            </a:r>
            <a:r>
              <a:rPr lang="ja-JP" altLang="en-US" dirty="0"/>
              <a:t>について説明します。</a:t>
            </a:r>
          </a:p>
          <a:p>
            <a:r>
              <a:rPr lang="ja-JP" altLang="en-US" dirty="0"/>
              <a:t>近年、ストリーミングサービスの需要増加に伴い、インターネットトラフィックが急増し、動画配信サーバの帯域幅が逼迫しています。</a:t>
            </a:r>
          </a:p>
          <a:p>
            <a:r>
              <a:rPr lang="ja-JP" altLang="en-US" dirty="0"/>
              <a:t>このような状況で、複数のユーザが同じリンクを共有する環境では、高レートを要求する利己的なユーザが帯域を圧迫し、他のユーザのデータ受信が遅延しデータを貯蓄するバッファが枯渇し、動画が再生停止する問題が発生します。</a:t>
            </a:r>
          </a:p>
          <a:p>
            <a:r>
              <a:rPr lang="ja-JP" altLang="en-US" dirty="0"/>
              <a:t>再生停止は視聴体験である</a:t>
            </a:r>
            <a:r>
              <a:rPr lang="en-US" altLang="ja-JP" dirty="0" err="1"/>
              <a:t>QoE</a:t>
            </a:r>
            <a:r>
              <a:rPr lang="ja-JP" altLang="en-US" dirty="0"/>
              <a:t>を大きく低下させます。</a:t>
            </a:r>
            <a:endParaRPr lang="en-US" altLang="ja-JP" dirty="0"/>
          </a:p>
          <a:p>
            <a:endParaRPr lang="en-US" altLang="ja-JP" dirty="0"/>
          </a:p>
          <a:p>
            <a:r>
              <a:rPr lang="ja-JP" altLang="en-US" dirty="0"/>
              <a:t>そのため本研究では、他ユーザの帯域使用状況を考慮し、バッファ枯渇を抑えるレート制御手法の開発を目的とします。</a:t>
            </a:r>
          </a:p>
        </p:txBody>
      </p:sp>
      <p:sp>
        <p:nvSpPr>
          <p:cNvPr id="4" name="スライド番号プレースホルダー 3">
            <a:extLst>
              <a:ext uri="{FF2B5EF4-FFF2-40B4-BE49-F238E27FC236}">
                <a16:creationId xmlns:a16="http://schemas.microsoft.com/office/drawing/2014/main" id="{E0B685CB-5639-4BE2-83F8-0CC5DBF16B15}"/>
              </a:ext>
            </a:extLst>
          </p:cNvPr>
          <p:cNvSpPr>
            <a:spLocks noGrp="1"/>
          </p:cNvSpPr>
          <p:nvPr>
            <p:ph type="sldNum" sz="quarter" idx="10"/>
          </p:nvPr>
        </p:nvSpPr>
        <p:spPr/>
        <p:txBody>
          <a:bodyPr/>
          <a:lstStyle/>
          <a:p>
            <a:fld id="{E6D82345-0678-4811-8ABF-8721649F7B14}" type="slidenum">
              <a:rPr kumimoji="1" lang="ja-JP" altLang="en-US" smtClean="0"/>
              <a:pPr/>
              <a:t>2</a:t>
            </a:fld>
            <a:endParaRPr kumimoji="1" lang="ja-JP" altLang="en-US"/>
          </a:p>
        </p:txBody>
      </p:sp>
    </p:spTree>
    <p:extLst>
      <p:ext uri="{BB962C8B-B14F-4D97-AF65-F5344CB8AC3E}">
        <p14:creationId xmlns:p14="http://schemas.microsoft.com/office/powerpoint/2010/main" val="1922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既存研究の問題点について説明します。</a:t>
            </a:r>
          </a:p>
          <a:p>
            <a:r>
              <a:rPr kumimoji="1" lang="ja-JP" altLang="en-US" dirty="0"/>
              <a:t>動画の再生中断に陥らないよう、バッファ管理をベースに、ユーザの体感品質である</a:t>
            </a:r>
            <a:r>
              <a:rPr kumimoji="1" lang="en-US" altLang="ja-JP" dirty="0"/>
              <a:t>QoE</a:t>
            </a:r>
            <a:r>
              <a:rPr kumimoji="1" lang="ja-JP" altLang="en-US" dirty="0"/>
              <a:t>を最適化し制御していた。</a:t>
            </a:r>
          </a:p>
          <a:p>
            <a:r>
              <a:rPr kumimoji="1" lang="ja-JP" altLang="en-US" dirty="0"/>
              <a:t>しかし、この手法はユーザ個人ごとに制御を行っているため、問題のひとつである複数ユーザが同じリンクを共有する状況を考慮していない。</a:t>
            </a:r>
          </a:p>
          <a:p>
            <a:endParaRPr kumimoji="1" lang="ja-JP" altLang="en-US" dirty="0"/>
          </a:p>
          <a:p>
            <a:r>
              <a:rPr kumimoji="1" lang="ja-JP" altLang="en-US" dirty="0"/>
              <a:t>複数ユーザを同時に考慮する手法として、ゲーム理論を用いた手法がある。</a:t>
            </a:r>
            <a:br>
              <a:rPr kumimoji="1" lang="en-US" altLang="ja-JP" dirty="0"/>
            </a:br>
            <a:r>
              <a:rPr kumimoji="1" lang="ja-JP" altLang="en-US" dirty="0"/>
              <a:t>しかし、この手法は利己的なユーザの行動が他ユーザの使用帯域へ与える影響を考慮せず制御していたため、貯蓄バッファ量の安定性が損なわれる問題がある。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604435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キーアイデアについて説明します。</a:t>
            </a:r>
          </a:p>
          <a:p>
            <a:r>
              <a:rPr kumimoji="1" lang="ja-JP" altLang="en-US" dirty="0"/>
              <a:t>既存研究は、全ユーザに同じペナルティを与えていることが問題でした。</a:t>
            </a:r>
          </a:p>
          <a:p>
            <a:r>
              <a:rPr kumimoji="1" lang="ja-JP" altLang="en-US" dirty="0"/>
              <a:t>そこでユーザの要求レートに応じてペナルティを与えることで、この問題を解決できると考えました。</a:t>
            </a:r>
          </a:p>
          <a:p>
            <a:r>
              <a:rPr kumimoji="1" lang="ja-JP" altLang="en-US" dirty="0"/>
              <a:t>特に、利己的なユーザにのみ大きくペナルティをかけるために、ユーザの要求レートがどれだけ他ユーザの転送レートに影響を与えているかを考慮したペナルティを考えました。</a:t>
            </a:r>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21</a:t>
            </a:fld>
            <a:endParaRPr kumimoji="1" lang="ja-JP" altLang="en-US"/>
          </a:p>
        </p:txBody>
      </p:sp>
    </p:spTree>
    <p:extLst>
      <p:ext uri="{BB962C8B-B14F-4D97-AF65-F5344CB8AC3E}">
        <p14:creationId xmlns:p14="http://schemas.microsoft.com/office/powerpoint/2010/main" val="2838692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2</a:t>
            </a:r>
            <a:r>
              <a:rPr kumimoji="1" lang="ja-JP" altLang="en-US" dirty="0"/>
              <a:t>項目の分数について説明する。</a:t>
            </a:r>
          </a:p>
          <a:p>
            <a:r>
              <a:rPr kumimoji="1" lang="ja-JP" altLang="en-US" dirty="0"/>
              <a:t>この係数は、全ユーザの合計要求レートを全帯域幅</a:t>
            </a:r>
            <a:r>
              <a:rPr kumimoji="1" lang="en-US" altLang="ja-JP" dirty="0"/>
              <a:t>B</a:t>
            </a:r>
            <a:r>
              <a:rPr kumimoji="1" lang="ja-JP" altLang="en-US" dirty="0"/>
              <a:t>で割ることで、各ユーザの平均帯域使用率を導出している。要求したレートがどれだけ帯域幅を占めるか。</a:t>
            </a:r>
          </a:p>
          <a:p>
            <a:r>
              <a:rPr kumimoji="1" lang="ja-JP" altLang="en-US" dirty="0"/>
              <a:t>ここで、全ユーザの要求レートが帯域幅より大きい場合、データが送信されないため、消費データ量のみが大きくなり、バッファの枯渇に陥り、動画再生中断が起きる</a:t>
            </a:r>
          </a:p>
          <a:p>
            <a:r>
              <a:rPr kumimoji="1" lang="ja-JP" altLang="en-US" dirty="0"/>
              <a:t>このようなペナルティ項を既存研究では導入していたが、各ユーザの合計要求レートから平均的に求めているため、高レートを要求する利己的なユーザだけでなく、帯域に影響を与えていない低レートのユーザも同じペナルティがかかり、得られる利得もといレートが低下します。</a:t>
            </a:r>
            <a:endParaRPr kumimoji="1" lang="en-US" altLang="ja-JP" dirty="0"/>
          </a:p>
          <a:p>
            <a:br>
              <a:rPr kumimoji="1" lang="en-US" altLang="ja-JP" dirty="0"/>
            </a:br>
            <a:r>
              <a:rPr kumimoji="1" lang="ja-JP" altLang="en-US" dirty="0"/>
              <a:t>色の意味合い</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4121679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今回の背景として、帯域幅が逼迫している中利己的にレート要求するユーザを問題としています。</a:t>
            </a:r>
            <a:endParaRPr lang="ja-JP" altLang="en-US"/>
          </a:p>
          <a:p>
            <a:r>
              <a:rPr lang="ja-JP" altLang="en-US"/>
              <a:t>しかし、これらゲーム理論を用いた既存研究は、全ユーザに同じペナルティをかけ、制御している問題があげれます。</a:t>
            </a:r>
          </a:p>
        </p:txBody>
      </p:sp>
      <p:sp>
        <p:nvSpPr>
          <p:cNvPr id="4" name="スライド番号プレースホルダー 3"/>
          <p:cNvSpPr>
            <a:spLocks noGrp="1"/>
          </p:cNvSpPr>
          <p:nvPr>
            <p:ph type="sldNum" sz="quarter" idx="5"/>
          </p:nvPr>
        </p:nvSpPr>
        <p:spPr/>
        <p:txBody>
          <a:bodyPr/>
          <a:lstStyle/>
          <a:p>
            <a:fld id="{B13867BF-B8EF-408F-8436-8AF3109EFB63}" type="slidenum">
              <a:rPr kumimoji="1" lang="ja-JP" altLang="en-US" smtClean="0"/>
              <a:t>23</a:t>
            </a:fld>
            <a:endParaRPr kumimoji="1" lang="ja-JP" altLang="en-US"/>
          </a:p>
        </p:txBody>
      </p:sp>
    </p:spTree>
    <p:extLst>
      <p:ext uri="{BB962C8B-B14F-4D97-AF65-F5344CB8AC3E}">
        <p14:creationId xmlns:p14="http://schemas.microsoft.com/office/powerpoint/2010/main" val="1406330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9E354-7C66-647A-DC4F-CA893AD719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43AC9E6-137D-F351-ED27-DCE12A3275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BE0645-BC4D-4B91-F66A-8AAD9CFA360F}"/>
              </a:ext>
            </a:extLst>
          </p:cNvPr>
          <p:cNvSpPr>
            <a:spLocks noGrp="1"/>
          </p:cNvSpPr>
          <p:nvPr>
            <p:ph type="body" idx="1"/>
          </p:nvPr>
        </p:nvSpPr>
        <p:spPr/>
        <p:txBody>
          <a:bodyPr/>
          <a:lstStyle/>
          <a:p>
            <a:r>
              <a:rPr kumimoji="1" lang="ja-JP" altLang="en-US"/>
              <a:t>全体の処理の流れについてです。</a:t>
            </a:r>
          </a:p>
          <a:p>
            <a:r>
              <a:rPr kumimoji="1" lang="ja-JP" altLang="en-US"/>
              <a:t>分かりやすくこのような流れになっています。</a:t>
            </a:r>
          </a:p>
          <a:p>
            <a:r>
              <a:rPr kumimoji="1" lang="ja-JP" altLang="en-US"/>
              <a:t>全体は既存研究と変わらず、まず各ユーザがサーバにレートを要求します。</a:t>
            </a:r>
          </a:p>
          <a:p>
            <a:r>
              <a:rPr kumimoji="1" lang="ja-JP" altLang="en-US"/>
              <a:t>サーバでは、利得関数より最適なレートを導出し、送信します。</a:t>
            </a:r>
          </a:p>
          <a:p>
            <a:r>
              <a:rPr kumimoji="1" lang="ja-JP" altLang="en-US"/>
              <a:t>この処理は、再生する動画を数秒単位に分割してデータを送信するため、分割した時間であるセグメント単位で行われます。</a:t>
            </a:r>
          </a:p>
          <a:p>
            <a:r>
              <a:rPr kumimoji="1" lang="ja-JP" altLang="en-US"/>
              <a:t>今回提案しているのは、この利得関数の改善です。</a:t>
            </a:r>
          </a:p>
        </p:txBody>
      </p:sp>
      <p:sp>
        <p:nvSpPr>
          <p:cNvPr id="4" name="スライド番号プレースホルダー 3">
            <a:extLst>
              <a:ext uri="{FF2B5EF4-FFF2-40B4-BE49-F238E27FC236}">
                <a16:creationId xmlns:a16="http://schemas.microsoft.com/office/drawing/2014/main" id="{2FE4B28C-C0D0-D0BB-3C57-8799D646200E}"/>
              </a:ext>
            </a:extLst>
          </p:cNvPr>
          <p:cNvSpPr>
            <a:spLocks noGrp="1"/>
          </p:cNvSpPr>
          <p:nvPr>
            <p:ph type="sldNum" sz="quarter" idx="5"/>
          </p:nvPr>
        </p:nvSpPr>
        <p:spPr/>
        <p:txBody>
          <a:bodyPr/>
          <a:lstStyle/>
          <a:p>
            <a:fld id="{E6D82345-0678-4811-8ABF-8721649F7B14}" type="slidenum">
              <a:rPr kumimoji="1" lang="ja-JP" altLang="en-US" smtClean="0"/>
              <a:pPr/>
              <a:t>24</a:t>
            </a:fld>
            <a:endParaRPr kumimoji="1" lang="ja-JP" altLang="en-US"/>
          </a:p>
        </p:txBody>
      </p:sp>
    </p:spTree>
    <p:extLst>
      <p:ext uri="{BB962C8B-B14F-4D97-AF65-F5344CB8AC3E}">
        <p14:creationId xmlns:p14="http://schemas.microsoft.com/office/powerpoint/2010/main" val="407146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関数の説明です。</a:t>
            </a:r>
          </a:p>
          <a:p>
            <a:r>
              <a:rPr kumimoji="1" lang="ja-JP" altLang="en-US"/>
              <a:t>分母は先程述べた、要求レートの比率で求めたユーザ</a:t>
            </a:r>
            <a:r>
              <a:rPr kumimoji="1" lang="en-US" altLang="ja-JP"/>
              <a:t>i</a:t>
            </a:r>
            <a:r>
              <a:rPr kumimoji="1" lang="ja-JP" altLang="en-US"/>
              <a:t>の転送レートを全帯域から引くことで、他のユーザの合計転送レートを求めています。これはユーザ</a:t>
            </a:r>
            <a:r>
              <a:rPr kumimoji="1" lang="en-US" altLang="ja-JP"/>
              <a:t>i</a:t>
            </a:r>
            <a:r>
              <a:rPr kumimoji="1" lang="ja-JP" altLang="en-US"/>
              <a:t>の要求に応じて、決まります。</a:t>
            </a:r>
          </a:p>
          <a:p>
            <a:r>
              <a:rPr kumimoji="1" lang="ja-JP" altLang="en-US"/>
              <a:t>分子はユーザ</a:t>
            </a:r>
            <a:r>
              <a:rPr kumimoji="1" lang="en-US" altLang="ja-JP"/>
              <a:t>i</a:t>
            </a:r>
            <a:r>
              <a:rPr kumimoji="1" lang="ja-JP" altLang="en-US"/>
              <a:t>の要求レートです。</a:t>
            </a:r>
          </a:p>
          <a:p>
            <a:r>
              <a:rPr kumimoji="1" lang="ja-JP" altLang="en-US"/>
              <a:t>これによって、ユーザ</a:t>
            </a:r>
            <a:r>
              <a:rPr kumimoji="1" lang="en-US" altLang="ja-JP"/>
              <a:t>i</a:t>
            </a:r>
            <a:r>
              <a:rPr kumimoji="1" lang="ja-JP" altLang="en-US"/>
              <a:t>の要求に対する他のユーザの転送レートへの影響を評価し、ペナルティとしています。</a:t>
            </a:r>
          </a:p>
          <a:p>
            <a:r>
              <a:rPr kumimoji="1" lang="ja-JP" altLang="en-US"/>
              <a:t>例えば、表のような時に、ユーザ</a:t>
            </a:r>
            <a:r>
              <a:rPr kumimoji="1" lang="en-US" altLang="ja-JP"/>
              <a:t>1</a:t>
            </a:r>
            <a:r>
              <a:rPr kumimoji="1" lang="ja-JP" altLang="en-US"/>
              <a:t>が高レートを取ったため、ユーザ</a:t>
            </a:r>
            <a:r>
              <a:rPr kumimoji="1" lang="en-US" altLang="ja-JP"/>
              <a:t>2</a:t>
            </a:r>
            <a:r>
              <a:rPr kumimoji="1" lang="ja-JP" altLang="en-US"/>
              <a:t>にもペナルティがかかり利得が下がっていましたが、今回の利得関数では、ユーザ</a:t>
            </a:r>
            <a:r>
              <a:rPr kumimoji="1" lang="en-US" altLang="ja-JP"/>
              <a:t>1</a:t>
            </a:r>
            <a:r>
              <a:rPr kumimoji="1" lang="ja-JP" altLang="en-US"/>
              <a:t>のみにペナルティがかかりユーザ２は利得が下がらないようになっています。</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25</a:t>
            </a:fld>
            <a:endParaRPr kumimoji="1" lang="ja-JP" altLang="en-US"/>
          </a:p>
        </p:txBody>
      </p:sp>
    </p:spTree>
    <p:extLst>
      <p:ext uri="{BB962C8B-B14F-4D97-AF65-F5344CB8AC3E}">
        <p14:creationId xmlns:p14="http://schemas.microsoft.com/office/powerpoint/2010/main" val="2854207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D659F-7312-B92A-8374-1F485A6D60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56BFEF4-99F6-F828-CF14-FF25EE27F1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72F8D9-2C2E-509F-26AD-79AC3AB217C5}"/>
              </a:ext>
            </a:extLst>
          </p:cNvPr>
          <p:cNvSpPr>
            <a:spLocks noGrp="1"/>
          </p:cNvSpPr>
          <p:nvPr>
            <p:ph type="body" idx="1"/>
          </p:nvPr>
        </p:nvSpPr>
        <p:spPr/>
        <p:txBody>
          <a:bodyPr/>
          <a:lstStyle/>
          <a:p>
            <a:r>
              <a:rPr kumimoji="1" lang="ja-JP" altLang="en-US"/>
              <a:t>次に既存研究の利得関数について説明します。</a:t>
            </a:r>
            <a:endParaRPr kumimoji="1" lang="en-US" altLang="ja-JP"/>
          </a:p>
          <a:p>
            <a:r>
              <a:rPr kumimoji="1" lang="ja-JP" altLang="en-US"/>
              <a:t>既存研究では、再生できる動画のデータを貯蓄するバッファ内のデータの変動量を推定する利得関数を用いていました。</a:t>
            </a:r>
            <a:endParaRPr kumimoji="1" lang="en-US" altLang="ja-JP"/>
          </a:p>
          <a:p>
            <a:r>
              <a:rPr kumimoji="1" lang="ja-JP" altLang="en-US"/>
              <a:t>ユーザがレート要求をし、そのレートがサーバから届いた場合の変動量を推定しています。</a:t>
            </a:r>
          </a:p>
          <a:p>
            <a:r>
              <a:rPr kumimoji="1" lang="en-US" altLang="ja-JP" err="1"/>
              <a:t>ri</a:t>
            </a:r>
            <a:r>
              <a:rPr kumimoji="1" lang="ja-JP" altLang="en-US"/>
              <a:t>はビットレートで、</a:t>
            </a:r>
            <a:r>
              <a:rPr kumimoji="1" lang="en-US" altLang="ja-JP"/>
              <a:t>T</a:t>
            </a:r>
            <a:r>
              <a:rPr kumimoji="1" lang="ja-JP" altLang="en-US"/>
              <a:t>は貯蓄する動画データの時間であるため、</a:t>
            </a:r>
            <a:r>
              <a:rPr kumimoji="1" lang="en-US" altLang="ja-JP" err="1"/>
              <a:t>Tri</a:t>
            </a:r>
            <a:r>
              <a:rPr kumimoji="1" lang="ja-JP" altLang="en-US"/>
              <a:t>は動画データ量を表します。</a:t>
            </a:r>
          </a:p>
          <a:p>
            <a:r>
              <a:rPr kumimoji="1" lang="en-US" altLang="ja-JP"/>
              <a:t>1</a:t>
            </a:r>
            <a:r>
              <a:rPr kumimoji="1" lang="ja-JP" altLang="en-US"/>
              <a:t>項目でそのレートが送信された時の貯蓄データ量を表し、</a:t>
            </a:r>
            <a:r>
              <a:rPr kumimoji="1" lang="en-US" altLang="ja-JP"/>
              <a:t>2</a:t>
            </a:r>
            <a:r>
              <a:rPr kumimoji="1" lang="ja-JP" altLang="en-US"/>
              <a:t>項目ではそのデータがバッファに貯蓄仕切るまでに、再生つまり消費された動画データ量を表します。</a:t>
            </a:r>
          </a:p>
          <a:p>
            <a:endParaRPr kumimoji="1" lang="ja-JP" altLang="en-US"/>
          </a:p>
        </p:txBody>
      </p:sp>
      <p:sp>
        <p:nvSpPr>
          <p:cNvPr id="4" name="スライド番号プレースホルダー 3">
            <a:extLst>
              <a:ext uri="{FF2B5EF4-FFF2-40B4-BE49-F238E27FC236}">
                <a16:creationId xmlns:a16="http://schemas.microsoft.com/office/drawing/2014/main" id="{318438DE-F5F5-F1FD-2F18-ABCD863013CB}"/>
              </a:ext>
            </a:extLst>
          </p:cNvPr>
          <p:cNvSpPr>
            <a:spLocks noGrp="1"/>
          </p:cNvSpPr>
          <p:nvPr>
            <p:ph type="sldNum" sz="quarter" idx="5"/>
          </p:nvPr>
        </p:nvSpPr>
        <p:spPr/>
        <p:txBody>
          <a:bodyPr/>
          <a:lstStyle/>
          <a:p>
            <a:fld id="{E6D82345-0678-4811-8ABF-8721649F7B14}" type="slidenum">
              <a:rPr kumimoji="1" lang="ja-JP" altLang="en-US" smtClean="0"/>
              <a:pPr/>
              <a:t>26</a:t>
            </a:fld>
            <a:endParaRPr kumimoji="1" lang="ja-JP" altLang="en-US"/>
          </a:p>
        </p:txBody>
      </p:sp>
    </p:spTree>
    <p:extLst>
      <p:ext uri="{BB962C8B-B14F-4D97-AF65-F5344CB8AC3E}">
        <p14:creationId xmlns:p14="http://schemas.microsoft.com/office/powerpoint/2010/main" val="1352176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次に変数の説明をします。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a:solidFill>
                  <a:srgbClr val="111111"/>
                </a:solidFill>
                <a:effectLst/>
                <a:latin typeface="UICTFontTextStyleBody"/>
              </a:rPr>
              <a:t>提案利得関数では、セグメント長（</a:t>
            </a:r>
            <a:r>
              <a:rPr lang="en-US" altLang="ja-JP" b="0" i="0">
                <a:solidFill>
                  <a:srgbClr val="111111"/>
                </a:solidFill>
                <a:effectLst/>
                <a:latin typeface="UICTFontTextStyleBody"/>
              </a:rPr>
              <a:t>T</a:t>
            </a:r>
            <a:r>
              <a:rPr lang="ja-JP" altLang="en-US" b="0" i="0">
                <a:solidFill>
                  <a:srgbClr val="111111"/>
                </a:solidFill>
                <a:effectLst/>
                <a:latin typeface="UICTFontTextStyleBody"/>
              </a:rPr>
              <a:t>）、各ユーザの要求レート（</a:t>
            </a:r>
            <a:r>
              <a:rPr lang="en-US" altLang="ja-JP" b="0" i="0" err="1">
                <a:solidFill>
                  <a:srgbClr val="111111"/>
                </a:solidFill>
                <a:effectLst/>
                <a:latin typeface="UICTFontTextStyleBody"/>
              </a:rPr>
              <a:t>ri</a:t>
            </a:r>
            <a:r>
              <a:rPr lang="ja-JP" altLang="en-US" b="0" i="0">
                <a:solidFill>
                  <a:srgbClr val="111111"/>
                </a:solidFill>
                <a:effectLst/>
                <a:latin typeface="UICTFontTextStyleBody"/>
              </a:rPr>
              <a:t>）、全帯域幅（</a:t>
            </a:r>
            <a:r>
              <a:rPr lang="en-US" altLang="ja-JP" b="0" i="0">
                <a:solidFill>
                  <a:srgbClr val="111111"/>
                </a:solidFill>
                <a:effectLst/>
                <a:latin typeface="UICTFontTextStyleBody"/>
              </a:rPr>
              <a:t>B</a:t>
            </a:r>
            <a:r>
              <a:rPr lang="ja-JP" altLang="en-US" b="0" i="0">
                <a:solidFill>
                  <a:srgbClr val="111111"/>
                </a:solidFill>
                <a:effectLst/>
                <a:latin typeface="UICTFontTextStyleBody"/>
              </a:rPr>
              <a:t>）、ユーザ総数を</a:t>
            </a:r>
            <a:r>
              <a:rPr lang="en-US" altLang="ja-JP" b="0" i="0">
                <a:solidFill>
                  <a:srgbClr val="111111"/>
                </a:solidFill>
                <a:effectLst/>
                <a:latin typeface="UICTFontTextStyleBody"/>
              </a:rPr>
              <a:t>N</a:t>
            </a:r>
            <a:r>
              <a:rPr lang="ja-JP" altLang="en-US" b="0" i="0">
                <a:solidFill>
                  <a:srgbClr val="111111"/>
                </a:solidFill>
                <a:effectLst/>
                <a:latin typeface="UICTFontTextStyleBody"/>
              </a:rPr>
              <a:t>としています。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a:solidFill>
                  <a:srgbClr val="111111"/>
                </a:solidFill>
                <a:effectLst/>
                <a:latin typeface="UICTFontTextStyleBody"/>
              </a:rPr>
              <a:t>ここで赤文字の部分では、ユーザ</a:t>
            </a:r>
            <a:r>
              <a:rPr lang="en-US" altLang="ja-JP" b="0" i="0">
                <a:solidFill>
                  <a:srgbClr val="111111"/>
                </a:solidFill>
                <a:effectLst/>
                <a:latin typeface="UICTFontTextStyleBody"/>
              </a:rPr>
              <a:t>i</a:t>
            </a:r>
            <a:r>
              <a:rPr lang="ja-JP" altLang="en-US" b="0" i="0">
                <a:solidFill>
                  <a:srgbClr val="111111"/>
                </a:solidFill>
                <a:effectLst/>
                <a:latin typeface="UICTFontTextStyleBody"/>
              </a:rPr>
              <a:t>の要求と他のユーザの要求との比率でユーザ</a:t>
            </a:r>
            <a:r>
              <a:rPr lang="en-US" altLang="ja-JP" b="0" i="0">
                <a:solidFill>
                  <a:srgbClr val="111111"/>
                </a:solidFill>
                <a:effectLst/>
                <a:latin typeface="UICTFontTextStyleBody"/>
              </a:rPr>
              <a:t>i</a:t>
            </a:r>
            <a:r>
              <a:rPr lang="ja-JP" altLang="en-US" b="0" i="0">
                <a:solidFill>
                  <a:srgbClr val="111111"/>
                </a:solidFill>
                <a:effectLst/>
                <a:latin typeface="UICTFontTextStyleBody"/>
              </a:rPr>
              <a:t>の転送レートを擬似的に求めています。</a:t>
            </a:r>
            <a:endParaRPr lang="ja-JP" altLang="en-US">
              <a:solidFill>
                <a:srgbClr val="111111"/>
              </a:solidFill>
              <a:effectLst/>
              <a:latin typeface=".AppleSystemUIFont"/>
            </a:endParaRPr>
          </a:p>
          <a:p>
            <a:endParaRPr kumimoji="1" lang="en-US" altLang="ja-JP"/>
          </a:p>
          <a:p>
            <a:endParaRPr kumimoji="1" lang="en-US" altLang="ja-JP"/>
          </a:p>
          <a:p>
            <a:r>
              <a:rPr kumimoji="1" lang="ja-JP" altLang="en-US"/>
              <a:t>相互影響の部分については、ペナルティ部分が既存研究では全帯域を用いた平均的なものになっているため、仮にユーザ</a:t>
            </a:r>
            <a:r>
              <a:rPr kumimoji="1" lang="en-US" altLang="ja-JP"/>
              <a:t>A</a:t>
            </a:r>
            <a:r>
              <a:rPr kumimoji="1" lang="ja-JP" altLang="en-US"/>
              <a:t>が大きい画質レートを要求するわがままで、ユーザ</a:t>
            </a:r>
            <a:r>
              <a:rPr kumimoji="1" lang="en-US" altLang="ja-JP"/>
              <a:t>B</a:t>
            </a:r>
            <a:r>
              <a:rPr kumimoji="1" lang="ja-JP" altLang="en-US"/>
              <a:t>が要求が大きくないときでも、ユーザ</a:t>
            </a:r>
            <a:r>
              <a:rPr kumimoji="1" lang="en-US" altLang="ja-JP"/>
              <a:t>B</a:t>
            </a:r>
            <a:r>
              <a:rPr kumimoji="1" lang="ja-JP" altLang="en-US"/>
              <a:t>は同じだけペナルティがかかってしまいます。本来はユーザ</a:t>
            </a:r>
            <a:r>
              <a:rPr kumimoji="1" lang="en-US" altLang="ja-JP"/>
              <a:t>A</a:t>
            </a:r>
            <a:r>
              <a:rPr kumimoji="1" lang="ja-JP" altLang="en-US"/>
              <a:t>のわがままのせいでユーザ</a:t>
            </a:r>
            <a:r>
              <a:rPr kumimoji="1" lang="en-US" altLang="ja-JP"/>
              <a:t>B</a:t>
            </a:r>
            <a:r>
              <a:rPr kumimoji="1" lang="ja-JP" altLang="en-US"/>
              <a:t>が動画再生停止に陥るかもしれないのに、ユーザ</a:t>
            </a:r>
            <a:r>
              <a:rPr kumimoji="1" lang="en-US" altLang="ja-JP"/>
              <a:t>B</a:t>
            </a:r>
            <a:r>
              <a:rPr kumimoji="1" lang="ja-JP" altLang="en-US"/>
              <a:t>にも同じだけのペナルティを与えて制限を掛けてしまうのは、ユーザ間の相互影響を考慮できていないと感じました。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27</a:t>
            </a:fld>
            <a:endParaRPr kumimoji="1" lang="ja-JP" altLang="en-US"/>
          </a:p>
        </p:txBody>
      </p:sp>
    </p:spTree>
    <p:extLst>
      <p:ext uri="{BB962C8B-B14F-4D97-AF65-F5344CB8AC3E}">
        <p14:creationId xmlns:p14="http://schemas.microsoft.com/office/powerpoint/2010/main" val="1350739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非協力ゲームを用いて以下のようにモデル化する。</a:t>
            </a:r>
            <a:endParaRPr kumimoji="1" lang="en-US" altLang="ja-JP"/>
          </a:p>
          <a:p>
            <a:r>
              <a:rPr kumimoji="1" lang="ja-JP" altLang="en-US"/>
              <a:t>本研究では、各ユーザが画質を変更してもこれ以上利得が増えない状態であるナッシュ均衡となる組み合わせを利得関数によって決定する。</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28</a:t>
            </a:fld>
            <a:endParaRPr kumimoji="1" lang="ja-JP" altLang="en-US"/>
          </a:p>
        </p:txBody>
      </p:sp>
    </p:spTree>
    <p:extLst>
      <p:ext uri="{BB962C8B-B14F-4D97-AF65-F5344CB8AC3E}">
        <p14:creationId xmlns:p14="http://schemas.microsoft.com/office/powerpoint/2010/main" val="863584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5407F-0214-151E-1380-AE5116BE8E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613D81-1027-4249-4371-0978BB46B6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0536737-BE6D-2168-0586-6F0E61B10BB1}"/>
              </a:ext>
            </a:extLst>
          </p:cNvPr>
          <p:cNvSpPr>
            <a:spLocks noGrp="1"/>
          </p:cNvSpPr>
          <p:nvPr>
            <p:ph type="body" idx="1"/>
          </p:nvPr>
        </p:nvSpPr>
        <p:spPr/>
        <p:txBody>
          <a:bodyPr/>
          <a:lstStyle/>
          <a:p>
            <a:r>
              <a:rPr kumimoji="1" lang="ja-JP" altLang="en-US"/>
              <a:t>まず、既存研究の利得関数で得られる利得のグラフです。</a:t>
            </a:r>
            <a:br>
              <a:rPr kumimoji="1" lang="en-US" altLang="ja-JP"/>
            </a:br>
            <a:r>
              <a:rPr kumimoji="1" lang="ja-JP" altLang="en-US"/>
              <a:t>横軸は、ユーザ</a:t>
            </a:r>
            <a:r>
              <a:rPr kumimoji="1" lang="en-US" altLang="ja-JP"/>
              <a:t>1</a:t>
            </a:r>
            <a:r>
              <a:rPr kumimoji="1" lang="ja-JP" altLang="en-US"/>
              <a:t>が要求したレートです。縦軸は、利得の大きさを表しています。ユーザ</a:t>
            </a:r>
            <a:r>
              <a:rPr kumimoji="1" lang="en-US" altLang="ja-JP"/>
              <a:t>2</a:t>
            </a:r>
            <a:r>
              <a:rPr kumimoji="1" lang="ja-JP" altLang="en-US"/>
              <a:t>は</a:t>
            </a:r>
            <a:r>
              <a:rPr kumimoji="1" lang="en-US" altLang="ja-JP"/>
              <a:t>1Mbps</a:t>
            </a:r>
            <a:r>
              <a:rPr kumimoji="1" lang="ja-JP" altLang="en-US"/>
              <a:t>固定です。</a:t>
            </a:r>
            <a:br>
              <a:rPr kumimoji="1" lang="en-US" altLang="ja-JP"/>
            </a:br>
            <a:r>
              <a:rPr kumimoji="1" lang="ja-JP" altLang="en-US"/>
              <a:t>これらは、全ユーザ同じペナルティで制御されているので、</a:t>
            </a:r>
            <a:r>
              <a:rPr kumimoji="1" lang="en-US" altLang="ja-JP"/>
              <a:t>1Mbps</a:t>
            </a:r>
            <a:r>
              <a:rPr kumimoji="1" lang="ja-JP" altLang="en-US"/>
              <a:t>しか要求していないユーザ</a:t>
            </a:r>
            <a:r>
              <a:rPr kumimoji="1" lang="en-US" altLang="ja-JP"/>
              <a:t>2</a:t>
            </a:r>
            <a:r>
              <a:rPr kumimoji="1" lang="ja-JP" altLang="en-US"/>
              <a:t>まで、利得が減少している。</a:t>
            </a:r>
          </a:p>
        </p:txBody>
      </p:sp>
      <p:sp>
        <p:nvSpPr>
          <p:cNvPr id="4" name="スライド番号プレースホルダー 3">
            <a:extLst>
              <a:ext uri="{FF2B5EF4-FFF2-40B4-BE49-F238E27FC236}">
                <a16:creationId xmlns:a16="http://schemas.microsoft.com/office/drawing/2014/main" id="{4CFE901F-9D1F-EC07-A88B-D8C5A7F91F12}"/>
              </a:ext>
            </a:extLst>
          </p:cNvPr>
          <p:cNvSpPr>
            <a:spLocks noGrp="1"/>
          </p:cNvSpPr>
          <p:nvPr>
            <p:ph type="sldNum" sz="quarter" idx="5"/>
          </p:nvPr>
        </p:nvSpPr>
        <p:spPr/>
        <p:txBody>
          <a:bodyPr/>
          <a:lstStyle/>
          <a:p>
            <a:fld id="{E6D82345-0678-4811-8ABF-8721649F7B14}" type="slidenum">
              <a:rPr kumimoji="1" lang="ja-JP" altLang="en-US" smtClean="0"/>
              <a:pPr/>
              <a:t>30</a:t>
            </a:fld>
            <a:endParaRPr kumimoji="1" lang="ja-JP" altLang="en-US"/>
          </a:p>
        </p:txBody>
      </p:sp>
    </p:spTree>
    <p:extLst>
      <p:ext uri="{BB962C8B-B14F-4D97-AF65-F5344CB8AC3E}">
        <p14:creationId xmlns:p14="http://schemas.microsoft.com/office/powerpoint/2010/main" val="146955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9F04-780A-C300-BD35-95B929AA5B7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A6EA7C1-B774-7D19-058C-315E3BC07DE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FD183B-4CD0-C000-E73E-A29F87227E2D}"/>
              </a:ext>
            </a:extLst>
          </p:cNvPr>
          <p:cNvSpPr>
            <a:spLocks noGrp="1"/>
          </p:cNvSpPr>
          <p:nvPr>
            <p:ph type="body" idx="1"/>
          </p:nvPr>
        </p:nvSpPr>
        <p:spPr/>
        <p:txBody>
          <a:bodyPr/>
          <a:lstStyle/>
          <a:p>
            <a:r>
              <a:rPr lang="ja-JP" altLang="en-US" dirty="0"/>
              <a:t>次に、既存研究の問題点について説明します。動画の再生中断を防ぐため、</a:t>
            </a:r>
            <a:r>
              <a:rPr lang="en-US" altLang="ja-JP" dirty="0" err="1"/>
              <a:t>QoE</a:t>
            </a:r>
            <a:r>
              <a:rPr lang="ja-JP" altLang="en-US" dirty="0"/>
              <a:t>を最適化するバッファ管理手法が提案されている。しかし、この手法はユーザ個別に制御を行うため、複数のユーザが同じリンクを共有する影響を考慮していません。</a:t>
            </a:r>
          </a:p>
          <a:p>
            <a:r>
              <a:rPr lang="ja-JP" altLang="en-US" dirty="0"/>
              <a:t>一方、ゲーム理論を用いた手法では、レートやバッファ変動を考慮しつつ、複数ユーザを同時に制御する。しかし、利己的なユーザが他ユーザの帯域使用に与える影響を考慮しておらず、結果としてバッファの安定性が損なわれる問題があります。</a:t>
            </a:r>
          </a:p>
          <a:p>
            <a:endParaRPr kumimoji="1" lang="ja-JP" altLang="en-US" dirty="0"/>
          </a:p>
        </p:txBody>
      </p:sp>
      <p:sp>
        <p:nvSpPr>
          <p:cNvPr id="4" name="スライド番号プレースホルダー 3">
            <a:extLst>
              <a:ext uri="{FF2B5EF4-FFF2-40B4-BE49-F238E27FC236}">
                <a16:creationId xmlns:a16="http://schemas.microsoft.com/office/drawing/2014/main" id="{81F2BB06-D923-B9C9-D9EA-A5395283F39F}"/>
              </a:ext>
            </a:extLst>
          </p:cNvPr>
          <p:cNvSpPr>
            <a:spLocks noGrp="1"/>
          </p:cNvSpPr>
          <p:nvPr>
            <p:ph type="sldNum" sz="quarter" idx="5"/>
          </p:nvPr>
        </p:nvSpPr>
        <p:spPr/>
        <p:txBody>
          <a:bodyPr/>
          <a:lstStyle/>
          <a:p>
            <a:fld id="{E6D82345-0678-4811-8ABF-8721649F7B14}" type="slidenum">
              <a:rPr kumimoji="1" lang="ja-JP" altLang="en-US" smtClean="0"/>
              <a:pPr/>
              <a:t>3</a:t>
            </a:fld>
            <a:endParaRPr kumimoji="1" lang="ja-JP" altLang="en-US"/>
          </a:p>
        </p:txBody>
      </p:sp>
    </p:spTree>
    <p:extLst>
      <p:ext uri="{BB962C8B-B14F-4D97-AF65-F5344CB8AC3E}">
        <p14:creationId xmlns:p14="http://schemas.microsoft.com/office/powerpoint/2010/main" val="3605470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次に提案手法の利得関数から得られた利得についてです。提案手法では、各ユーザの要求レートに応じてペナルティを与えて制御しているため、低レートを要求しているユーザ</a:t>
            </a:r>
            <a:r>
              <a:rPr kumimoji="1" lang="en-US" altLang="ja-JP"/>
              <a:t>2</a:t>
            </a:r>
            <a:r>
              <a:rPr kumimoji="1" lang="ja-JP" altLang="en-US"/>
              <a:t>には大きなペナルティがかからず、ほぼ一定の利得をです。</a:t>
            </a:r>
            <a:br>
              <a:rPr kumimoji="1" lang="en-US" altLang="ja-JP"/>
            </a:br>
            <a:r>
              <a:rPr kumimoji="1" lang="ja-JP" altLang="en-US"/>
              <a:t>ユーザ</a:t>
            </a:r>
            <a:r>
              <a:rPr kumimoji="1" lang="en-US" altLang="ja-JP"/>
              <a:t>1</a:t>
            </a:r>
            <a:r>
              <a:rPr kumimoji="1" lang="ja-JP" altLang="en-US"/>
              <a:t>では、帯域に影響を与える高レートになっていくにつれて、ペナルティが大きくかかり、利得が大きく減少しています。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B13867BF-B8EF-408F-8436-8AF3109EFB63}" type="slidenum">
              <a:rPr kumimoji="1" lang="ja-JP" altLang="en-US" smtClean="0"/>
              <a:t>31</a:t>
            </a:fld>
            <a:endParaRPr kumimoji="1" lang="ja-JP" altLang="en-US"/>
          </a:p>
        </p:txBody>
      </p:sp>
    </p:spTree>
    <p:extLst>
      <p:ext uri="{BB962C8B-B14F-4D97-AF65-F5344CB8AC3E}">
        <p14:creationId xmlns:p14="http://schemas.microsoft.com/office/powerpoint/2010/main" val="2651292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DAE8-7454-44E0-A0E9-18C4B25784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04330E-9998-D00B-4DEC-69F9B9BC48E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AA9CF51-30E3-C2A8-24CD-644EED2CDDC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9CC623-CC89-88D4-4294-CC8957AA461D}"/>
              </a:ext>
            </a:extLst>
          </p:cNvPr>
          <p:cNvSpPr>
            <a:spLocks noGrp="1"/>
          </p:cNvSpPr>
          <p:nvPr>
            <p:ph type="sldNum" sz="quarter" idx="5"/>
          </p:nvPr>
        </p:nvSpPr>
        <p:spPr/>
        <p:txBody>
          <a:bodyPr/>
          <a:lstStyle/>
          <a:p>
            <a:fld id="{E6D82345-0678-4811-8ABF-8721649F7B14}" type="slidenum">
              <a:rPr kumimoji="1" lang="ja-JP" altLang="en-US" smtClean="0"/>
              <a:pPr/>
              <a:t>32</a:t>
            </a:fld>
            <a:endParaRPr kumimoji="1" lang="ja-JP" altLang="en-US"/>
          </a:p>
        </p:txBody>
      </p:sp>
    </p:spTree>
    <p:extLst>
      <p:ext uri="{BB962C8B-B14F-4D97-AF65-F5344CB8AC3E}">
        <p14:creationId xmlns:p14="http://schemas.microsoft.com/office/powerpoint/2010/main" val="3254866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ゲーム理論を用いることで、複数のユーザが</a:t>
            </a:r>
            <a:r>
              <a:rPr lang="ja-JP" altLang="ja-JP" sz="1800" b="1" kern="100">
                <a:effectLst/>
                <a:latin typeface="游明朝" panose="02020400000000000000" pitchFamily="18" charset="-128"/>
                <a:ea typeface="游明朝" panose="02020400000000000000" pitchFamily="18" charset="-128"/>
                <a:cs typeface="Times New Roman" panose="02020603050405020304" pitchFamily="18" charset="0"/>
              </a:rPr>
              <a:t>相互に影響しあう状況を数式に反映させています</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ユーザはレートを高くとることで</a:t>
            </a:r>
            <a:r>
              <a:rPr lang="en-US" altLang="ja-JP" sz="1800" kern="100" err="1">
                <a:effectLst/>
                <a:latin typeface="游明朝" panose="02020400000000000000" pitchFamily="18" charset="-128"/>
                <a:ea typeface="游明朝" panose="02020400000000000000" pitchFamily="18" charset="-128"/>
                <a:cs typeface="Times New Roman" panose="02020603050405020304" pitchFamily="18" charset="0"/>
              </a:rPr>
              <a:t>QoE</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が向上できるが、帯域幅が制限されているため、必ずしも要求が通るとは限らず低いレートを送信されてしまう。そのため、バッファアンダーランになりやすく動画の再生停止が起きてしまう。</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これは、複数のユーザが共有しているため起こる。</a:t>
            </a:r>
            <a:endParaRPr lang="en-US" altLang="ja-JP" sz="1800" kern="10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a:solidFill>
                  <a:schemeClr val="bg1"/>
                </a:solidFill>
              </a:rPr>
              <a:t>他ユーザの戦略を合理的に判断し、ユーザが調節する</a:t>
            </a:r>
            <a:r>
              <a:rPr kumimoji="1" lang="ja-JP" altLang="en-US" sz="1800">
                <a:solidFill>
                  <a:schemeClr val="bg1"/>
                </a:solidFill>
              </a:rPr>
              <a:t>レート制御を行っている。</a:t>
            </a:r>
          </a:p>
          <a:p>
            <a:pPr>
              <a:lnSpc>
                <a:spcPct val="107000"/>
              </a:lnSpc>
              <a:spcAft>
                <a:spcPts val="800"/>
              </a:spcAft>
            </a:pPr>
            <a:endPar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各ユーザが高レートを選択し、合計レートがリンクの帯域幅以上となる状況で、一人ずつ要求したレート分を送信することで、他ユーザは、その間データを受信できず、バッファアンダーランによる動画の再生停止につながる。</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そこで、ユーザの相互影響で高レートを要求することでバッファアンダーランになる確率が高くなるため、要求レートとそれによる不利益のトレードオフをモデル化しています。</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a:t>ゲーム理論の利得関数でセグメント毎に最適レートを決定している</a:t>
            </a:r>
            <a:endParaRPr lang="en-US" altLang="ja-JP" sz="1200" b="1"/>
          </a:p>
          <a:p>
            <a:endParaRPr kumimoji="1" lang="en-US" altLang="ja-JP"/>
          </a:p>
          <a:p>
            <a:endParaRPr kumimoji="1" lang="en-US" altLang="ja-JP"/>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33</a:t>
            </a:fld>
            <a:endParaRPr kumimoji="1" lang="ja-JP" altLang="en-US"/>
          </a:p>
        </p:txBody>
      </p:sp>
    </p:spTree>
    <p:extLst>
      <p:ext uri="{BB962C8B-B14F-4D97-AF65-F5344CB8AC3E}">
        <p14:creationId xmlns:p14="http://schemas.microsoft.com/office/powerpoint/2010/main" val="47971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次に、キーアイデアについて説明します。 既存研究は、全ユーザに一律にペナルティを与えて制御しているため、利己的なユーザの抑制につながりませんでした。 そこでユーザの要求レートに応じてペナルティを与えることで、この問題を解決できると考えました。 特に、利己的なユーザにのみ大きくペナルティをかけるために、ユーザの要求レートがどれだけ他ユーザの転送レートに影響を与えているかを考慮したペナルティを考えました。</a:t>
            </a:r>
            <a:endParaRPr kumimoji="1" lang="ja-JP" altLang="en-US" dirty="0"/>
          </a:p>
        </p:txBody>
      </p:sp>
      <p:sp>
        <p:nvSpPr>
          <p:cNvPr id="4" name="スライド番号プレースホルダー 3"/>
          <p:cNvSpPr>
            <a:spLocks noGrp="1"/>
          </p:cNvSpPr>
          <p:nvPr>
            <p:ph type="sldNum" sz="quarter" idx="5"/>
          </p:nvPr>
        </p:nvSpPr>
        <p:spPr/>
        <p:txBody>
          <a:bodyPr/>
          <a:lstStyle/>
          <a:p>
            <a:fld id="{E3B59797-7F54-4270-96F9-B4A3CC51126C}" type="slidenum">
              <a:rPr kumimoji="1" lang="ja-JP" altLang="en-US" smtClean="0"/>
              <a:t>4</a:t>
            </a:fld>
            <a:endParaRPr kumimoji="1" lang="ja-JP" altLang="en-US"/>
          </a:p>
        </p:txBody>
      </p:sp>
    </p:spTree>
    <p:extLst>
      <p:ext uri="{BB962C8B-B14F-4D97-AF65-F5344CB8AC3E}">
        <p14:creationId xmlns:p14="http://schemas.microsoft.com/office/powerpoint/2010/main" val="85272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000" dirty="0"/>
              <a:t>次に想定システムについて説明します。 想定システムは既存研究と変わらず、逼迫したリンクに複数のユーザが共有している状況を想定しています。 まず、各ユーザがサーバにレートを要求し、次にその要求に応じたペナルティを与えてレートを制御します。 このような状況をゲーム理論でモデル化し、解析します。</a:t>
            </a:r>
            <a:endParaRPr kumimoji="1" lang="ja-JP" altLang="en-US" sz="140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61487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次に、ゲーム理論を用いたレート制御について説明します。ゲーム理論は、複数ユーザが共有資源を争う状況をモデル化し、解析する手法です。</a:t>
            </a:r>
          </a:p>
          <a:p>
            <a:r>
              <a:rPr lang="ja-JP" altLang="en-US" dirty="0"/>
              <a:t>例えば、帯域幅</a:t>
            </a:r>
            <a:r>
              <a:rPr lang="en-US" altLang="ja-JP" dirty="0"/>
              <a:t>4Mbps</a:t>
            </a:r>
            <a:r>
              <a:rPr lang="ja-JP" altLang="en-US" dirty="0"/>
              <a:t>を</a:t>
            </a:r>
            <a:r>
              <a:rPr lang="en-US" altLang="ja-JP" dirty="0"/>
              <a:t>2</a:t>
            </a:r>
            <a:r>
              <a:rPr lang="ja-JP" altLang="en-US" dirty="0"/>
              <a:t>人のユーザが共有し、各ユーザが</a:t>
            </a:r>
            <a:r>
              <a:rPr lang="en-US" altLang="ja-JP" dirty="0"/>
              <a:t>1Mbps</a:t>
            </a:r>
            <a:r>
              <a:rPr lang="ja-JP" altLang="en-US" dirty="0"/>
              <a:t>または</a:t>
            </a:r>
            <a:r>
              <a:rPr lang="en-US" altLang="ja-JP" dirty="0"/>
              <a:t>4Mbps</a:t>
            </a:r>
            <a:r>
              <a:rPr lang="ja-JP" altLang="en-US" dirty="0"/>
              <a:t>のレートを選択できるとします。表内の利得は、選択したレートに対する満足度を示し、利得関数に基づいて決定されます。</a:t>
            </a:r>
          </a:p>
          <a:p>
            <a:r>
              <a:rPr lang="ja-JP" altLang="en-US" dirty="0"/>
              <a:t>ユーザが独立にレートを選択し、相手の選択によって自分の利得が変動する状況をゲームとしてモデル化しています。各ユーザが相手の選択を前提に最適なレートを選ぶことで、互いに最大の利得を得る組み合わせを導出する。これがナッシュ均衡であり、レート制御の決定に利用され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167247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ここから既存研究のゲーム理論を用いた手法の利得関数の説明をします。</a:t>
            </a:r>
          </a:p>
          <a:p>
            <a:r>
              <a:rPr lang="ja-JP" altLang="en-US" dirty="0"/>
              <a:t>既存研究の利得関数は以下の式のようになっています。 大きく</a:t>
            </a:r>
            <a:r>
              <a:rPr lang="en-US" altLang="ja-JP" dirty="0"/>
              <a:t>3</a:t>
            </a:r>
            <a:r>
              <a:rPr lang="ja-JP" altLang="en-US" dirty="0"/>
              <a:t>つの項に分けられますが、レート制御は二つの目の項に依存しています。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7</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533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D659F-7312-B92A-8374-1F485A6D60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56BFEF4-99F6-F828-CF14-FF25EE27F1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72F8D9-2C2E-509F-26AD-79AC3AB217C5}"/>
              </a:ext>
            </a:extLst>
          </p:cNvPr>
          <p:cNvSpPr>
            <a:spLocks noGrp="1"/>
          </p:cNvSpPr>
          <p:nvPr>
            <p:ph type="body" idx="1"/>
          </p:nvPr>
        </p:nvSpPr>
        <p:spPr/>
        <p:txBody>
          <a:bodyPr/>
          <a:lstStyle/>
          <a:p>
            <a:r>
              <a:rPr lang="ja-JP" altLang="en-US" dirty="0"/>
              <a:t>次に第二項バッファの変動量について説明します。 既存研究では、再生できる動画のデータを貯蓄するバッファ内のデータの変動量を推定する利得関数を用いていました。 ユーザがレート要求をし、そのレートがサーバから届いた場合の変動量を推定しています。 </a:t>
            </a:r>
            <a:r>
              <a:rPr lang="en-US" altLang="ja-JP" dirty="0" err="1"/>
              <a:t>ri</a:t>
            </a:r>
            <a:r>
              <a:rPr lang="ja-JP" altLang="en-US" dirty="0"/>
              <a:t>はビットレートで、</a:t>
            </a:r>
            <a:r>
              <a:rPr lang="en-US" altLang="ja-JP" dirty="0"/>
              <a:t>T</a:t>
            </a:r>
            <a:r>
              <a:rPr lang="ja-JP" altLang="en-US" dirty="0"/>
              <a:t>は貯蓄する動画データの時間であるため、</a:t>
            </a:r>
            <a:r>
              <a:rPr lang="en-US" altLang="ja-JP" dirty="0"/>
              <a:t>Tri</a:t>
            </a:r>
            <a:r>
              <a:rPr lang="ja-JP" altLang="en-US" dirty="0"/>
              <a:t>は動画データ量を表します。 </a:t>
            </a:r>
            <a:r>
              <a:rPr lang="en-US" altLang="ja-JP" dirty="0"/>
              <a:t>1</a:t>
            </a:r>
            <a:r>
              <a:rPr lang="ja-JP" altLang="en-US" dirty="0"/>
              <a:t>項目でそのレートが送信された時の貯蓄データ量を表し、</a:t>
            </a:r>
            <a:r>
              <a:rPr lang="en-US" altLang="ja-JP" dirty="0"/>
              <a:t>2</a:t>
            </a:r>
            <a:r>
              <a:rPr lang="ja-JP" altLang="en-US" dirty="0"/>
              <a:t>項目ではそのデータがバッファに貯蓄仕切るまでに、再生つまり消費された動画データ量を表します。</a:t>
            </a:r>
            <a:endParaRPr kumimoji="1" lang="ja-JP" altLang="en-US" dirty="0"/>
          </a:p>
        </p:txBody>
      </p:sp>
      <p:sp>
        <p:nvSpPr>
          <p:cNvPr id="4" name="スライド番号プレースホルダー 3">
            <a:extLst>
              <a:ext uri="{FF2B5EF4-FFF2-40B4-BE49-F238E27FC236}">
                <a16:creationId xmlns:a16="http://schemas.microsoft.com/office/drawing/2014/main" id="{318438DE-F5F5-F1FD-2F18-ABCD863013CB}"/>
              </a:ext>
            </a:extLst>
          </p:cNvPr>
          <p:cNvSpPr>
            <a:spLocks noGrp="1"/>
          </p:cNvSpPr>
          <p:nvPr>
            <p:ph type="sldNum" sz="quarter" idx="5"/>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135217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次に、利得関数のペナルティ項について説明します。第</a:t>
            </a:r>
            <a:r>
              <a:rPr lang="en-US" altLang="ja-JP" dirty="0"/>
              <a:t>2</a:t>
            </a:r>
            <a:r>
              <a:rPr lang="ja-JP" altLang="en-US" dirty="0"/>
              <a:t>項の分数は、全ユーザの合計要求レートを帯域幅 </a:t>
            </a:r>
            <a:r>
              <a:rPr lang="en-US" altLang="ja-JP" dirty="0"/>
              <a:t>BB </a:t>
            </a:r>
            <a:r>
              <a:rPr lang="ja-JP" altLang="en-US" dirty="0"/>
              <a:t>で割り、各ユーザの平均帯域使用率を表しています。この値が大きいほど、全ユーザの要求レートが帯域を圧迫することを意味します。</a:t>
            </a:r>
          </a:p>
          <a:p>
            <a:r>
              <a:rPr lang="ja-JP" altLang="en-US" dirty="0"/>
              <a:t>全ユーザの要求レートが帯域幅を超えると、データが送信されず消費データ量のみが増加し、バッファ枯渇による再生中断が発生します。既存研究では、この影響を考慮し、レート増加抑えるためにペナルティ項を導入していましたが、高レートと低レートのユーザに一律で適用されるため、利己的なユーザだけでなく、低レートのユーザも利得が低下する問題があります。</a:t>
            </a:r>
          </a:p>
          <a:p>
            <a:br>
              <a:rPr kumimoji="1" lang="en-US" altLang="ja-JP" dirty="0"/>
            </a:b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412167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8401536-D99F-4784-8370-1F73423115D5}" type="datetime1">
              <a:rPr kumimoji="1" lang="ja-JP" altLang="en-US" smtClean="0"/>
              <a:t>2025/2/3</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FE74130-5057-49F8-A1C4-66D516EB95C9}" type="datetime1">
              <a:rPr kumimoji="1" lang="ja-JP" altLang="en-US" smtClean="0"/>
              <a:t>2025/2/3</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947E8F8-DFFB-4A62-B6A3-2F06B9645B1C}" type="datetime1">
              <a:rPr kumimoji="1" lang="ja-JP" altLang="en-US" smtClean="0"/>
              <a:t>2025/2/3</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2C58B9DE-CD9B-480C-B3C3-FB007037A338}" type="datetime1">
              <a:rPr lang="ja-JP" altLang="en-US" smtClean="0"/>
              <a:t>2025/2/3</a:t>
            </a:fld>
            <a:endParaRPr lang="ja-JP" altLang="en-US"/>
          </a:p>
        </p:txBody>
      </p:sp>
      <p:sp>
        <p:nvSpPr>
          <p:cNvPr id="5" name="フッター プレースホルダー 4"/>
          <p:cNvSpPr>
            <a:spLocks noGrp="1"/>
          </p:cNvSpPr>
          <p:nvPr>
            <p:ph type="ftr" sz="quarter" idx="3"/>
          </p:nvPr>
        </p:nvSpPr>
        <p:spPr>
          <a:xfrm>
            <a:off x="1700074" y="6489354"/>
            <a:ext cx="5752246"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ja-JP" altLang="en-US"/>
              <a:t>ビデオビットレート制御関数を用いた他ユーザ使用帯域制限の抑制　菊地 悠李</a:t>
            </a:r>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50" r:id="rId1"/>
    <p:sldLayoutId id="2147483649" r:id="rId2"/>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B1FE2547-5217-479B-AD82-482D483BC27B}" type="datetime1">
              <a:rPr lang="ja-JP" altLang="en-US" smtClean="0"/>
              <a:t>2025/2/3</a:t>
            </a:fld>
            <a:endParaRPr lang="ja-JP" altLang="en-US"/>
          </a:p>
        </p:txBody>
      </p:sp>
      <p:sp>
        <p:nvSpPr>
          <p:cNvPr id="5" name="フッター プレースホルダー 4"/>
          <p:cNvSpPr>
            <a:spLocks noGrp="1"/>
          </p:cNvSpPr>
          <p:nvPr>
            <p:ph type="ftr" sz="quarter" idx="3"/>
          </p:nvPr>
        </p:nvSpPr>
        <p:spPr>
          <a:xfrm>
            <a:off x="1700074" y="6489354"/>
            <a:ext cx="5752246"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ja-JP" altLang="en-US"/>
              <a:t>ビデオビットレート制御関数を用いた他ユーザ使用帯域制限の抑制　菊地 悠李</a:t>
            </a:r>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61" r:id="rId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4.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7.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17.pn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17.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7505" y="1844824"/>
            <a:ext cx="8928990" cy="1470025"/>
          </a:xfrm>
        </p:spPr>
        <p:txBody>
          <a:bodyPr>
            <a:normAutofit/>
          </a:bodyPr>
          <a:lstStyle/>
          <a:p>
            <a:r>
              <a:rPr lang="ja-JP" altLang="en-US" sz="3600"/>
              <a:t>ビデオビットレート制御関数を用いた</a:t>
            </a:r>
            <a:br>
              <a:rPr lang="en-US" altLang="ja-JP" sz="3600"/>
            </a:br>
            <a:r>
              <a:rPr lang="ja-JP" altLang="en-US" sz="3600"/>
              <a:t>他ユーザ使用帯域制限の抑制</a:t>
            </a:r>
            <a:endParaRPr lang="ja-JP" altLang="en-US" sz="3600">
              <a:latin typeface="+mj-lt"/>
            </a:endParaRPr>
          </a:p>
        </p:txBody>
      </p:sp>
      <p:sp>
        <p:nvSpPr>
          <p:cNvPr id="3" name="サブタイトル 2"/>
          <p:cNvSpPr>
            <a:spLocks noGrp="1"/>
          </p:cNvSpPr>
          <p:nvPr>
            <p:ph type="subTitle" idx="1"/>
          </p:nvPr>
        </p:nvSpPr>
        <p:spPr/>
        <p:txBody>
          <a:bodyPr/>
          <a:lstStyle/>
          <a:p>
            <a:r>
              <a:rPr lang="en-US" altLang="ja-JP" b="1"/>
              <a:t>AF21014</a:t>
            </a:r>
            <a:r>
              <a:rPr lang="ja-JP" altLang="en-US" b="1"/>
              <a:t>　菊地悠李</a:t>
            </a:r>
            <a:endParaRPr lang="en-US" altLang="ja-JP" b="1"/>
          </a:p>
          <a:p>
            <a:r>
              <a:rPr lang="ja-JP" altLang="en-US" b="1"/>
              <a:t>指導教員　</a:t>
            </a:r>
            <a:r>
              <a:rPr lang="ja-JP" altLang="en-US" b="1">
                <a:solidFill>
                  <a:srgbClr val="4D4D4D"/>
                </a:solidFill>
              </a:rPr>
              <a:t>上岡英史</a:t>
            </a:r>
            <a:endParaRPr lang="en-US" altLang="ja-JP" b="1">
              <a:solidFill>
                <a:srgbClr val="4D4D4D"/>
              </a:solidFill>
            </a:endParaRPr>
          </a:p>
        </p:txBody>
      </p:sp>
      <p:sp>
        <p:nvSpPr>
          <p:cNvPr id="5" name="テキスト ボックス 4"/>
          <p:cNvSpPr txBox="1"/>
          <p:nvPr/>
        </p:nvSpPr>
        <p:spPr>
          <a:xfrm>
            <a:off x="6553377" y="5746566"/>
            <a:ext cx="2339102" cy="954107"/>
          </a:xfrm>
          <a:prstGeom prst="rect">
            <a:avLst/>
          </a:prstGeom>
          <a:noFill/>
        </p:spPr>
        <p:txBody>
          <a:bodyPr wrap="none" rtlCol="0">
            <a:spAutoFit/>
          </a:bodyPr>
          <a:lstStyle/>
          <a:p>
            <a:pPr algn="r"/>
            <a:r>
              <a:rPr lang="ja-JP" altLang="en-US" sz="2800">
                <a:solidFill>
                  <a:srgbClr val="4D4D4D"/>
                </a:solidFill>
              </a:rPr>
              <a:t>芝浦工業大学</a:t>
            </a:r>
            <a:endParaRPr lang="en-US" altLang="ja-JP" sz="2800">
              <a:solidFill>
                <a:srgbClr val="4D4D4D"/>
              </a:solidFill>
            </a:endParaRPr>
          </a:p>
          <a:p>
            <a:pPr algn="r"/>
            <a:r>
              <a:rPr lang="ja-JP" altLang="en-US" sz="2800">
                <a:solidFill>
                  <a:srgbClr val="4D4D4D"/>
                </a:solidFill>
              </a:rPr>
              <a:t>上岡研究室</a:t>
            </a:r>
            <a:endParaRPr lang="en-US" altLang="ja-JP" sz="2800">
              <a:solidFill>
                <a:srgbClr val="4D4D4D"/>
              </a:solidFill>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217" y="5503539"/>
            <a:ext cx="1440160" cy="1440160"/>
          </a:xfrm>
          <a:prstGeom prst="rect">
            <a:avLst/>
          </a:prstGeom>
        </p:spPr>
      </p:pic>
      <p:pic>
        <p:nvPicPr>
          <p:cNvPr id="4" name="図 3" descr="挿絵 が含まれている画像&#10;&#10;自動的に生成された説明">
            <a:extLst>
              <a:ext uri="{FF2B5EF4-FFF2-40B4-BE49-F238E27FC236}">
                <a16:creationId xmlns:a16="http://schemas.microsoft.com/office/drawing/2014/main" id="{5E5CE9E2-BAB8-C793-60FF-A3B1D84168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7835" y="12595"/>
            <a:ext cx="1256165" cy="1256165"/>
          </a:xfrm>
          <a:prstGeom prst="rect">
            <a:avLst/>
          </a:prstGeom>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268CD-A87E-8B29-01A2-96595268DA97}"/>
            </a:ext>
          </a:extLst>
        </p:cNvPr>
        <p:cNvGrpSpPr/>
        <p:nvPr/>
      </p:nvGrpSpPr>
      <p:grpSpPr>
        <a:xfrm>
          <a:off x="0" y="0"/>
          <a:ext cx="0" cy="0"/>
          <a:chOff x="0" y="0"/>
          <a:chExt cx="0" cy="0"/>
        </a:xfrm>
      </p:grpSpPr>
      <p:sp>
        <p:nvSpPr>
          <p:cNvPr id="147" name="矢印: 上カーブ 146">
            <a:extLst>
              <a:ext uri="{FF2B5EF4-FFF2-40B4-BE49-F238E27FC236}">
                <a16:creationId xmlns:a16="http://schemas.microsoft.com/office/drawing/2014/main" id="{D80C73E5-17EC-0617-A108-DA9BB66D9574}"/>
              </a:ext>
            </a:extLst>
          </p:cNvPr>
          <p:cNvSpPr/>
          <p:nvPr/>
        </p:nvSpPr>
        <p:spPr>
          <a:xfrm>
            <a:off x="2762374" y="4822898"/>
            <a:ext cx="3728762" cy="565270"/>
          </a:xfrm>
          <a:prstGeom prst="curvedUpArrow">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5" name="矢印: 右 144">
            <a:extLst>
              <a:ext uri="{FF2B5EF4-FFF2-40B4-BE49-F238E27FC236}">
                <a16:creationId xmlns:a16="http://schemas.microsoft.com/office/drawing/2014/main" id="{D32B6232-22C0-24EA-E09E-4E1E0F34BB31}"/>
              </a:ext>
            </a:extLst>
          </p:cNvPr>
          <p:cNvSpPr/>
          <p:nvPr/>
        </p:nvSpPr>
        <p:spPr>
          <a:xfrm rot="10800000">
            <a:off x="817731" y="4294511"/>
            <a:ext cx="2540919" cy="831074"/>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矢印: 下カーブ 134">
            <a:extLst>
              <a:ext uri="{FF2B5EF4-FFF2-40B4-BE49-F238E27FC236}">
                <a16:creationId xmlns:a16="http://schemas.microsoft.com/office/drawing/2014/main" id="{C9AE457E-CE2C-744B-61A0-27D67D4F3CE5}"/>
              </a:ext>
            </a:extLst>
          </p:cNvPr>
          <p:cNvSpPr/>
          <p:nvPr/>
        </p:nvSpPr>
        <p:spPr>
          <a:xfrm>
            <a:off x="2496431" y="2195891"/>
            <a:ext cx="3994705" cy="718376"/>
          </a:xfrm>
          <a:prstGeom prst="curvedDownArrow">
            <a:avLst>
              <a:gd name="adj1" fmla="val 14558"/>
              <a:gd name="adj2" fmla="val 34318"/>
              <a:gd name="adj3" fmla="val 25000"/>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7" name="矢印: 右 116">
            <a:extLst>
              <a:ext uri="{FF2B5EF4-FFF2-40B4-BE49-F238E27FC236}">
                <a16:creationId xmlns:a16="http://schemas.microsoft.com/office/drawing/2014/main" id="{C522C8E8-E542-3F6E-BC8B-8E7F37495811}"/>
              </a:ext>
            </a:extLst>
          </p:cNvPr>
          <p:cNvSpPr/>
          <p:nvPr/>
        </p:nvSpPr>
        <p:spPr>
          <a:xfrm rot="10800000">
            <a:off x="812291" y="2286651"/>
            <a:ext cx="2360541" cy="885445"/>
          </a:xfrm>
          <a:prstGeom prst="rightArrow">
            <a:avLst>
              <a:gd name="adj1" fmla="val 62256"/>
              <a:gd name="adj2" fmla="val 56152"/>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271E832E-F644-9E9A-175C-67F9D5070E60}"/>
              </a:ext>
            </a:extLst>
          </p:cNvPr>
          <p:cNvSpPr>
            <a:spLocks noGrp="1"/>
          </p:cNvSpPr>
          <p:nvPr>
            <p:ph type="title"/>
          </p:nvPr>
        </p:nvSpPr>
        <p:spPr>
          <a:xfrm>
            <a:off x="1067335" y="93417"/>
            <a:ext cx="8028384" cy="1143000"/>
          </a:xfrm>
        </p:spPr>
        <p:txBody>
          <a:bodyPr/>
          <a:lstStyle/>
          <a:p>
            <a:r>
              <a:rPr kumimoji="1" lang="ja-JP" altLang="en-US" dirty="0"/>
              <a:t>提案手法</a:t>
            </a:r>
          </a:p>
        </p:txBody>
      </p:sp>
      <p:sp>
        <p:nvSpPr>
          <p:cNvPr id="35" name="コンテンツ プレースホルダー 2">
            <a:extLst>
              <a:ext uri="{FF2B5EF4-FFF2-40B4-BE49-F238E27FC236}">
                <a16:creationId xmlns:a16="http://schemas.microsoft.com/office/drawing/2014/main" id="{5426FB79-CD2E-9606-6731-DBB77DFE95ED}"/>
              </a:ext>
            </a:extLst>
          </p:cNvPr>
          <p:cNvSpPr>
            <a:spLocks noGrp="1"/>
          </p:cNvSpPr>
          <p:nvPr>
            <p:ph idx="1"/>
          </p:nvPr>
        </p:nvSpPr>
        <p:spPr>
          <a:xfrm>
            <a:off x="-27360" y="5198547"/>
            <a:ext cx="9458960" cy="1397422"/>
          </a:xfrm>
        </p:spPr>
        <p:txBody>
          <a:bodyPr>
            <a:normAutofit fontScale="25000" lnSpcReduction="20000"/>
          </a:bodyPr>
          <a:lstStyle/>
          <a:p>
            <a:r>
              <a:rPr kumimoji="1" lang="ja-JP" altLang="en-US" sz="9600" b="1" dirty="0"/>
              <a:t>ペナルティ</a:t>
            </a:r>
            <a:endParaRPr kumimoji="1" lang="en-US" altLang="ja-JP" sz="9600" b="1" dirty="0"/>
          </a:p>
          <a:p>
            <a:pPr marL="0" indent="0">
              <a:buNone/>
            </a:pPr>
            <a:r>
              <a:rPr lang="ja-JP" altLang="en-US" sz="9600" dirty="0"/>
              <a:t>　 </a:t>
            </a:r>
            <a:r>
              <a:rPr lang="ja-JP" altLang="en-US" sz="9600" dirty="0">
                <a:solidFill>
                  <a:schemeClr val="accent6">
                    <a:lumMod val="60000"/>
                    <a:lumOff val="40000"/>
                  </a:schemeClr>
                </a:solidFill>
              </a:rPr>
              <a:t>自身の要求</a:t>
            </a:r>
            <a:r>
              <a:rPr lang="ja-JP" altLang="en-US" sz="9600" dirty="0"/>
              <a:t>に対する</a:t>
            </a:r>
            <a:r>
              <a:rPr lang="ja-JP" altLang="en-US" sz="9600" dirty="0">
                <a:solidFill>
                  <a:schemeClr val="accent4">
                    <a:lumMod val="75000"/>
                  </a:schemeClr>
                </a:solidFill>
              </a:rPr>
              <a:t>他ユーザの使用帯域</a:t>
            </a:r>
            <a:r>
              <a:rPr lang="ja-JP" altLang="en-US" sz="9600" dirty="0"/>
              <a:t>への</a:t>
            </a:r>
            <a:r>
              <a:rPr lang="ja-JP" altLang="en-US" sz="9600" b="1" dirty="0"/>
              <a:t>影響</a:t>
            </a:r>
            <a:r>
              <a:rPr lang="en-US" altLang="ja-JP" sz="9600" b="1" dirty="0"/>
              <a:t>(</a:t>
            </a:r>
            <a:r>
              <a:rPr lang="ja-JP" altLang="en-US" sz="9600" b="1" dirty="0"/>
              <a:t>圧迫</a:t>
            </a:r>
            <a:r>
              <a:rPr lang="en-US" altLang="ja-JP" sz="9600" b="1" dirty="0"/>
              <a:t>)</a:t>
            </a:r>
            <a:r>
              <a:rPr lang="ja-JP" altLang="en-US" sz="9600" b="1" dirty="0"/>
              <a:t>度合い</a:t>
            </a:r>
            <a:endParaRPr lang="en-US" altLang="ja-JP" sz="9600" b="1" dirty="0"/>
          </a:p>
          <a:p>
            <a:pPr marL="0" indent="0">
              <a:buNone/>
            </a:pPr>
            <a:r>
              <a:rPr lang="en-US" altLang="ja-JP" sz="9600" dirty="0"/>
              <a:t>     </a:t>
            </a:r>
            <a:r>
              <a:rPr lang="ja-JP" altLang="en-US" sz="9600" dirty="0"/>
              <a:t>ユーザ毎に異なるペナルティ</a:t>
            </a:r>
            <a:endParaRPr lang="en-US" altLang="ja-JP" sz="9600" dirty="0"/>
          </a:p>
          <a:p>
            <a:pPr marL="0" indent="0">
              <a:buNone/>
            </a:pPr>
            <a:endParaRPr kumimoji="1" lang="en-US" altLang="ja-JP" sz="2400" dirty="0"/>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BC90F25D-33C0-68B6-270D-05EF56E6615D}"/>
                  </a:ext>
                </a:extLst>
              </p:cNvPr>
              <p:cNvSpPr/>
              <p:nvPr/>
            </p:nvSpPr>
            <p:spPr>
              <a:xfrm>
                <a:off x="1471234" y="997237"/>
                <a:ext cx="5531356" cy="1162795"/>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sub>
                          </m:sSub>
                        </m:e>
                      </m:d>
                      <m:r>
                        <a:rPr lang="en-US" altLang="ja-JP" sz="2400" i="1" smtClean="0">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f>
                            <m:fPr>
                              <m:ctrlPr>
                                <a:rPr lang="en-US" altLang="ja-JP" sz="2400" i="1" smtClean="0">
                                  <a:solidFill>
                                    <a:schemeClr val="tx1"/>
                                  </a:solidFill>
                                  <a:latin typeface="Cambria Math" panose="02040503050406030204" pitchFamily="18" charset="0"/>
                                </a:rPr>
                              </m:ctrlPr>
                            </m:fPr>
                            <m:num>
                              <m:sSub>
                                <m:sSubPr>
                                  <m:ctrlPr>
                                    <a:rPr lang="en-US" altLang="ja-JP" sz="2400" i="1" smtClean="0">
                                      <a:solidFill>
                                        <a:schemeClr val="accent6">
                                          <a:lumMod val="60000"/>
                                          <a:lumOff val="40000"/>
                                        </a:schemeClr>
                                      </a:solidFill>
                                      <a:latin typeface="Cambria Math" panose="02040503050406030204" pitchFamily="18" charset="0"/>
                                    </a:rPr>
                                  </m:ctrlPr>
                                </m:sSubPr>
                                <m:e>
                                  <m:r>
                                    <a:rPr lang="en-US" altLang="ja-JP" sz="2400" i="1">
                                      <a:solidFill>
                                        <a:schemeClr val="accent6">
                                          <a:lumMod val="60000"/>
                                          <a:lumOff val="40000"/>
                                        </a:schemeClr>
                                      </a:solidFill>
                                      <a:latin typeface="Cambria Math" panose="02040503050406030204" pitchFamily="18" charset="0"/>
                                    </a:rPr>
                                    <m:t>𝑟</m:t>
                                  </m:r>
                                </m:e>
                                <m:sub>
                                  <m:r>
                                    <a:rPr lang="en-US" altLang="ja-JP" sz="2400" i="1">
                                      <a:solidFill>
                                        <a:schemeClr val="accent6">
                                          <a:lumMod val="60000"/>
                                          <a:lumOff val="40000"/>
                                        </a:schemeClr>
                                      </a:solidFill>
                                      <a:latin typeface="Cambria Math" panose="02040503050406030204" pitchFamily="18" charset="0"/>
                                    </a:rPr>
                                    <m:t>𝑖</m:t>
                                  </m:r>
                                </m:sub>
                              </m:sSub>
                            </m:num>
                            <m:den>
                              <m:r>
                                <m:rPr>
                                  <m:sty m:val="p"/>
                                </m:rPr>
                                <a:rPr lang="en-US" altLang="ja-JP" sz="2400" b="1" i="1" dirty="0" smtClean="0">
                                  <a:solidFill>
                                    <a:schemeClr val="accent4">
                                      <a:lumMod val="75000"/>
                                    </a:schemeClr>
                                  </a:solidFill>
                                  <a:latin typeface="Cambria Math" panose="02040503050406030204" pitchFamily="18" charset="0"/>
                                </a:rPr>
                                <m:t>B</m:t>
                              </m:r>
                              <m:d>
                                <m:dPr>
                                  <m:ctrlPr>
                                    <a:rPr lang="en-US" altLang="ja-JP" sz="2400" i="1">
                                      <a:solidFill>
                                        <a:schemeClr val="accent4">
                                          <a:lumMod val="75000"/>
                                        </a:schemeClr>
                                      </a:solidFill>
                                      <a:latin typeface="Cambria Math" panose="02040503050406030204" pitchFamily="18" charset="0"/>
                                    </a:rPr>
                                  </m:ctrlPr>
                                </m:dPr>
                                <m:e>
                                  <m:r>
                                    <a:rPr lang="en-US" altLang="ja-JP" sz="2400" i="1">
                                      <a:solidFill>
                                        <a:schemeClr val="accent4">
                                          <a:lumMod val="75000"/>
                                        </a:schemeClr>
                                      </a:solidFill>
                                      <a:latin typeface="Cambria Math" panose="02040503050406030204" pitchFamily="18" charset="0"/>
                                    </a:rPr>
                                    <m:t>1−</m:t>
                                  </m:r>
                                  <m:f>
                                    <m:fPr>
                                      <m:ctrlPr>
                                        <a:rPr lang="en-US" altLang="ja-JP" sz="2400" i="1">
                                          <a:solidFill>
                                            <a:schemeClr val="accent4">
                                              <a:lumMod val="75000"/>
                                            </a:schemeClr>
                                          </a:solidFill>
                                          <a:latin typeface="Cambria Math" panose="02040503050406030204" pitchFamily="18" charset="0"/>
                                        </a:rPr>
                                      </m:ctrlPr>
                                    </m:fPr>
                                    <m:num>
                                      <m:sSub>
                                        <m:sSubPr>
                                          <m:ctrlPr>
                                            <a:rPr lang="en-US" altLang="ja-JP" sz="2400" i="1">
                                              <a:solidFill>
                                                <a:schemeClr val="accent4">
                                                  <a:lumMod val="75000"/>
                                                </a:schemeClr>
                                              </a:solidFill>
                                              <a:latin typeface="Cambria Math" panose="02040503050406030204" pitchFamily="18" charset="0"/>
                                            </a:rPr>
                                          </m:ctrlPr>
                                        </m:sSubPr>
                                        <m:e>
                                          <m:r>
                                            <a:rPr lang="en-US" altLang="ja-JP" sz="2400" i="1">
                                              <a:solidFill>
                                                <a:schemeClr val="accent4">
                                                  <a:lumMod val="75000"/>
                                                </a:schemeClr>
                                              </a:solidFill>
                                              <a:latin typeface="Cambria Math" panose="02040503050406030204" pitchFamily="18" charset="0"/>
                                            </a:rPr>
                                            <m:t>𝑟</m:t>
                                          </m:r>
                                        </m:e>
                                        <m:sub>
                                          <m:r>
                                            <a:rPr lang="en-US" altLang="ja-JP" sz="2400" i="1">
                                              <a:solidFill>
                                                <a:schemeClr val="accent4">
                                                  <a:lumMod val="75000"/>
                                                </a:schemeClr>
                                              </a:solidFill>
                                              <a:latin typeface="Cambria Math" panose="02040503050406030204" pitchFamily="18" charset="0"/>
                                            </a:rPr>
                                            <m:t>𝑖</m:t>
                                          </m:r>
                                        </m:sub>
                                      </m:sSub>
                                    </m:num>
                                    <m:den>
                                      <m:nary>
                                        <m:naryPr>
                                          <m:chr m:val="∑"/>
                                          <m:ctrlPr>
                                            <a:rPr lang="en-US" altLang="ja-JP" sz="2400" i="1">
                                              <a:solidFill>
                                                <a:schemeClr val="accent4">
                                                  <a:lumMod val="75000"/>
                                                </a:schemeClr>
                                              </a:solidFill>
                                              <a:latin typeface="Cambria Math" panose="02040503050406030204" pitchFamily="18" charset="0"/>
                                            </a:rPr>
                                          </m:ctrlPr>
                                        </m:naryPr>
                                        <m:sub>
                                          <m:r>
                                            <a:rPr lang="en-US" altLang="ja-JP" sz="2400" i="1">
                                              <a:solidFill>
                                                <a:schemeClr val="accent4">
                                                  <a:lumMod val="75000"/>
                                                </a:schemeClr>
                                              </a:solidFill>
                                              <a:latin typeface="Cambria Math" panose="02040503050406030204" pitchFamily="18" charset="0"/>
                                            </a:rPr>
                                            <m:t>𝑗</m:t>
                                          </m:r>
                                          <m:r>
                                            <a:rPr lang="en-US" altLang="ja-JP" sz="2400" i="1">
                                              <a:solidFill>
                                                <a:schemeClr val="accent4">
                                                  <a:lumMod val="75000"/>
                                                </a:schemeClr>
                                              </a:solidFill>
                                              <a:latin typeface="Cambria Math" panose="02040503050406030204" pitchFamily="18" charset="0"/>
                                            </a:rPr>
                                            <m:t>=1</m:t>
                                          </m:r>
                                        </m:sub>
                                        <m:sup>
                                          <m:r>
                                            <a:rPr lang="en-US" altLang="ja-JP" sz="2400" i="1">
                                              <a:solidFill>
                                                <a:schemeClr val="accent4">
                                                  <a:lumMod val="75000"/>
                                                </a:schemeClr>
                                              </a:solidFill>
                                              <a:latin typeface="Cambria Math" panose="02040503050406030204" pitchFamily="18" charset="0"/>
                                            </a:rPr>
                                            <m:t>𝑁</m:t>
                                          </m:r>
                                        </m:sup>
                                        <m:e>
                                          <m:sSub>
                                            <m:sSubPr>
                                              <m:ctrlPr>
                                                <a:rPr lang="en-US" altLang="ja-JP" sz="2400" i="1">
                                                  <a:solidFill>
                                                    <a:schemeClr val="accent4">
                                                      <a:lumMod val="75000"/>
                                                    </a:schemeClr>
                                                  </a:solidFill>
                                                  <a:latin typeface="Cambria Math" panose="02040503050406030204" pitchFamily="18" charset="0"/>
                                                </a:rPr>
                                              </m:ctrlPr>
                                            </m:sSubPr>
                                            <m:e>
                                              <m:r>
                                                <a:rPr lang="en-US" altLang="ja-JP" sz="2400" i="1">
                                                  <a:solidFill>
                                                    <a:schemeClr val="accent4">
                                                      <a:lumMod val="75000"/>
                                                    </a:schemeClr>
                                                  </a:solidFill>
                                                  <a:latin typeface="Cambria Math" panose="02040503050406030204" pitchFamily="18" charset="0"/>
                                                </a:rPr>
                                                <m:t>𝑟</m:t>
                                              </m:r>
                                            </m:e>
                                            <m:sub>
                                              <m:r>
                                                <a:rPr lang="en-US" altLang="ja-JP" sz="2400" i="1">
                                                  <a:solidFill>
                                                    <a:schemeClr val="accent4">
                                                      <a:lumMod val="75000"/>
                                                    </a:schemeClr>
                                                  </a:solidFill>
                                                  <a:latin typeface="Cambria Math" panose="02040503050406030204" pitchFamily="18" charset="0"/>
                                                </a:rPr>
                                                <m:t>𝑗</m:t>
                                              </m:r>
                                            </m:sub>
                                          </m:sSub>
                                        </m:e>
                                      </m:nary>
                                    </m:den>
                                  </m:f>
                                </m:e>
                              </m:d>
                            </m:den>
                          </m:f>
                        </m:e>
                      </m:d>
                    </m:oMath>
                  </m:oMathPara>
                </a14:m>
                <a:endParaRPr lang="en-US" altLang="ja-JP" sz="2000" b="0" i="1" dirty="0">
                  <a:solidFill>
                    <a:srgbClr val="4D4D4D"/>
                  </a:solidFill>
                  <a:latin typeface="Cambria Math" panose="02040503050406030204" pitchFamily="18" charset="0"/>
                </a:endParaRPr>
              </a:p>
            </p:txBody>
          </p:sp>
        </mc:Choice>
        <mc:Fallback xmlns="">
          <p:sp>
            <p:nvSpPr>
              <p:cNvPr id="36" name="正方形/長方形 35">
                <a:extLst>
                  <a:ext uri="{FF2B5EF4-FFF2-40B4-BE49-F238E27FC236}">
                    <a16:creationId xmlns:a16="http://schemas.microsoft.com/office/drawing/2014/main" id="{BC90F25D-33C0-68B6-270D-05EF56E6615D}"/>
                  </a:ext>
                </a:extLst>
              </p:cNvPr>
              <p:cNvSpPr>
                <a:spLocks noRot="1" noChangeAspect="1" noMove="1" noResize="1" noEditPoints="1" noAdjustHandles="1" noChangeArrowheads="1" noChangeShapeType="1" noTextEdit="1"/>
              </p:cNvSpPr>
              <p:nvPr/>
            </p:nvSpPr>
            <p:spPr>
              <a:xfrm>
                <a:off x="1471234" y="997237"/>
                <a:ext cx="5531356" cy="1162795"/>
              </a:xfrm>
              <a:prstGeom prst="rect">
                <a:avLst/>
              </a:prstGeom>
              <a:blipFill>
                <a:blip r:embed="rId3"/>
                <a:stretch>
                  <a:fillRect/>
                </a:stretch>
              </a:blipFill>
              <a:ln w="76200" cap="sq">
                <a:noFill/>
                <a:miter lim="800000"/>
                <a:headEnd type="none" w="med" len="med"/>
                <a:tailEnd type="none" w="med" len="med"/>
              </a:ln>
            </p:spPr>
            <p:txBody>
              <a:bodyPr/>
              <a:lstStyle/>
              <a:p>
                <a:r>
                  <a:rPr lang="en-US">
                    <a:noFill/>
                  </a:rPr>
                  <a:t> </a:t>
                </a:r>
              </a:p>
            </p:txBody>
          </p:sp>
        </mc:Fallback>
      </mc:AlternateContent>
      <p:sp>
        <p:nvSpPr>
          <p:cNvPr id="21" name="吹き出し: 角を丸めた四角形 20">
            <a:extLst>
              <a:ext uri="{FF2B5EF4-FFF2-40B4-BE49-F238E27FC236}">
                <a16:creationId xmlns:a16="http://schemas.microsoft.com/office/drawing/2014/main" id="{4766D8DD-1029-5BED-67EB-CDFB863A4D4C}"/>
              </a:ext>
            </a:extLst>
          </p:cNvPr>
          <p:cNvSpPr/>
          <p:nvPr/>
        </p:nvSpPr>
        <p:spPr>
          <a:xfrm>
            <a:off x="7155394" y="1486232"/>
            <a:ext cx="1470620" cy="612648"/>
          </a:xfrm>
          <a:prstGeom prst="wedgeRoundRectCallout">
            <a:avLst>
              <a:gd name="adj1" fmla="val -80707"/>
              <a:gd name="adj2" fmla="val 28189"/>
              <a:gd name="adj3" fmla="val 16667"/>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a:solidFill>
                  <a:schemeClr val="accent4">
                    <a:lumMod val="75000"/>
                  </a:schemeClr>
                </a:solidFill>
              </a:rPr>
              <a:t>他ユーザの使用帯域</a:t>
            </a:r>
            <a:endParaRPr kumimoji="1" lang="ja-JP" altLang="en-US">
              <a:solidFill>
                <a:schemeClr val="accent1"/>
              </a:solidFill>
            </a:endParaRPr>
          </a:p>
        </p:txBody>
      </p:sp>
      <p:sp>
        <p:nvSpPr>
          <p:cNvPr id="24" name="吹き出し: 角を丸めた四角形 23">
            <a:extLst>
              <a:ext uri="{FF2B5EF4-FFF2-40B4-BE49-F238E27FC236}">
                <a16:creationId xmlns:a16="http://schemas.microsoft.com/office/drawing/2014/main" id="{AC425EE1-0A55-8795-6C4C-5F1BC9730FE0}"/>
              </a:ext>
            </a:extLst>
          </p:cNvPr>
          <p:cNvSpPr/>
          <p:nvPr/>
        </p:nvSpPr>
        <p:spPr>
          <a:xfrm>
            <a:off x="7037604" y="663334"/>
            <a:ext cx="1470620" cy="612648"/>
          </a:xfrm>
          <a:prstGeom prst="wedgeRoundRectCallout">
            <a:avLst>
              <a:gd name="adj1" fmla="val -80707"/>
              <a:gd name="adj2" fmla="val 28189"/>
              <a:gd name="adj3" fmla="val 16667"/>
            </a:avLst>
          </a:prstGeom>
          <a:solidFill>
            <a:schemeClr val="bg1">
              <a:lumMod val="95000"/>
            </a:schemeClr>
          </a:solidFill>
          <a:ln w="19050" cap="sq">
            <a:solidFill>
              <a:schemeClr val="accent6">
                <a:lumMod val="60000"/>
                <a:lumOff val="4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6">
                    <a:lumMod val="60000"/>
                    <a:lumOff val="40000"/>
                  </a:schemeClr>
                </a:solidFill>
              </a:rPr>
              <a:t>自身の要求</a:t>
            </a:r>
          </a:p>
        </p:txBody>
      </p:sp>
      <p:pic>
        <p:nvPicPr>
          <p:cNvPr id="67" name="図 66" descr="モニター, 座る, ボックス, テーブル が含まれている画像&#10;&#10;自動的に生成された説明">
            <a:extLst>
              <a:ext uri="{FF2B5EF4-FFF2-40B4-BE49-F238E27FC236}">
                <a16:creationId xmlns:a16="http://schemas.microsoft.com/office/drawing/2014/main" id="{9687BAFF-2ACA-1242-A23F-581B8E99BC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912" y="2854500"/>
            <a:ext cx="1179651" cy="1537502"/>
          </a:xfrm>
          <a:prstGeom prst="rect">
            <a:avLst/>
          </a:prstGeom>
        </p:spPr>
      </p:pic>
      <p:sp>
        <p:nvSpPr>
          <p:cNvPr id="70" name="円柱 69">
            <a:extLst>
              <a:ext uri="{FF2B5EF4-FFF2-40B4-BE49-F238E27FC236}">
                <a16:creationId xmlns:a16="http://schemas.microsoft.com/office/drawing/2014/main" id="{2634D457-ECC1-FDFC-63F9-F71645FB4E30}"/>
              </a:ext>
            </a:extLst>
          </p:cNvPr>
          <p:cNvSpPr/>
          <p:nvPr/>
        </p:nvSpPr>
        <p:spPr>
          <a:xfrm rot="5400000">
            <a:off x="1610894" y="2099344"/>
            <a:ext cx="1269224" cy="1571491"/>
          </a:xfrm>
          <a:prstGeom prst="can">
            <a:avLst>
              <a:gd name="adj" fmla="val 22772"/>
            </a:avLst>
          </a:prstGeom>
          <a:gradFill flip="none" rotWithShape="1">
            <a:gsLst>
              <a:gs pos="0">
                <a:schemeClr val="accent1">
                  <a:lumMod val="5000"/>
                  <a:lumOff val="95000"/>
                </a:schemeClr>
              </a:gs>
              <a:gs pos="51000">
                <a:schemeClr val="accent2">
                  <a:lumMod val="60000"/>
                  <a:lumOff val="40000"/>
                </a:schemeClr>
              </a:gs>
              <a:gs pos="39000">
                <a:srgbClr val="FE9192"/>
              </a:gs>
              <a:gs pos="36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87" name="直線矢印コネクタ 86">
            <a:extLst>
              <a:ext uri="{FF2B5EF4-FFF2-40B4-BE49-F238E27FC236}">
                <a16:creationId xmlns:a16="http://schemas.microsoft.com/office/drawing/2014/main" id="{9DF8A3B9-D53E-E350-5B87-7C905D47986C}"/>
              </a:ext>
            </a:extLst>
          </p:cNvPr>
          <p:cNvCxnSpPr>
            <a:cxnSpLocks/>
          </p:cNvCxnSpPr>
          <p:nvPr/>
        </p:nvCxnSpPr>
        <p:spPr>
          <a:xfrm>
            <a:off x="1836516" y="2236802"/>
            <a:ext cx="3830" cy="808509"/>
          </a:xfrm>
          <a:prstGeom prst="straightConnector1">
            <a:avLst/>
          </a:prstGeom>
          <a:ln w="19050" cap="sq">
            <a:solidFill>
              <a:srgbClr val="0070C0"/>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3AF843BE-4A90-C750-7184-6EB7CD39C648}"/>
                  </a:ext>
                </a:extLst>
              </p:cNvPr>
              <p:cNvSpPr txBox="1"/>
              <p:nvPr/>
            </p:nvSpPr>
            <p:spPr>
              <a:xfrm>
                <a:off x="1365535" y="2966577"/>
                <a:ext cx="1571490" cy="5770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1" i="1" dirty="0" smtClean="0">
                          <a:solidFill>
                            <a:srgbClr val="4D4D4D"/>
                          </a:solidFill>
                          <a:latin typeface="Cambria Math" panose="02040503050406030204" pitchFamily="18" charset="0"/>
                        </a:rPr>
                        <m:t>B</m:t>
                      </m:r>
                      <m:d>
                        <m:dPr>
                          <m:ctrlPr>
                            <a:rPr lang="en-US" altLang="ja-JP" sz="1400" i="1">
                              <a:solidFill>
                                <a:srgbClr val="4D4D4D"/>
                              </a:solidFill>
                              <a:latin typeface="Cambria Math" panose="02040503050406030204" pitchFamily="18" charset="0"/>
                            </a:rPr>
                          </m:ctrlPr>
                        </m:dPr>
                        <m:e>
                          <m:r>
                            <a:rPr lang="en-US" altLang="ja-JP" sz="1400" i="1">
                              <a:solidFill>
                                <a:srgbClr val="4D4D4D"/>
                              </a:solidFill>
                              <a:latin typeface="Cambria Math" panose="02040503050406030204" pitchFamily="18" charset="0"/>
                            </a:rPr>
                            <m:t>1−</m:t>
                          </m:r>
                          <m:f>
                            <m:fPr>
                              <m:ctrlPr>
                                <a:rPr lang="en-US" altLang="ja-JP" sz="1400" i="1">
                                  <a:solidFill>
                                    <a:srgbClr val="4D4D4D"/>
                                  </a:solidFill>
                                  <a:latin typeface="Cambria Math" panose="02040503050406030204" pitchFamily="18" charset="0"/>
                                </a:rPr>
                              </m:ctrlPr>
                            </m:fPr>
                            <m:num>
                              <m:sSub>
                                <m:sSubPr>
                                  <m:ctrlPr>
                                    <a:rPr lang="en-US" altLang="ja-JP" sz="1400" i="1">
                                      <a:solidFill>
                                        <a:srgbClr val="4D4D4D"/>
                                      </a:solidFill>
                                      <a:latin typeface="Cambria Math" panose="02040503050406030204" pitchFamily="18" charset="0"/>
                                    </a:rPr>
                                  </m:ctrlPr>
                                </m:sSubPr>
                                <m:e>
                                  <m:r>
                                    <a:rPr lang="en-US" altLang="ja-JP" sz="1400" i="1">
                                      <a:solidFill>
                                        <a:srgbClr val="4D4D4D"/>
                                      </a:solidFill>
                                      <a:latin typeface="Cambria Math" panose="02040503050406030204" pitchFamily="18" charset="0"/>
                                    </a:rPr>
                                    <m:t>𝑟</m:t>
                                  </m:r>
                                </m:e>
                                <m:sub>
                                  <m:r>
                                    <a:rPr lang="en-US" altLang="ja-JP" sz="1400" b="0" i="1" smtClean="0">
                                      <a:solidFill>
                                        <a:srgbClr val="4D4D4D"/>
                                      </a:solidFill>
                                      <a:latin typeface="Cambria Math" panose="02040503050406030204" pitchFamily="18" charset="0"/>
                                    </a:rPr>
                                    <m:t>1</m:t>
                                  </m:r>
                                </m:sub>
                              </m:sSub>
                            </m:num>
                            <m:den>
                              <m:nary>
                                <m:naryPr>
                                  <m:chr m:val="∑"/>
                                  <m:ctrlPr>
                                    <a:rPr lang="en-US" altLang="ja-JP" sz="1400" i="1">
                                      <a:solidFill>
                                        <a:srgbClr val="4D4D4D"/>
                                      </a:solidFill>
                                      <a:latin typeface="Cambria Math" panose="02040503050406030204" pitchFamily="18" charset="0"/>
                                    </a:rPr>
                                  </m:ctrlPr>
                                </m:naryPr>
                                <m:sub>
                                  <m:r>
                                    <m:rPr>
                                      <m:brk m:alnAt="23"/>
                                    </m:rPr>
                                    <a:rPr lang="en-US" altLang="ja-JP" sz="1400" i="1">
                                      <a:solidFill>
                                        <a:srgbClr val="4D4D4D"/>
                                      </a:solidFill>
                                      <a:latin typeface="Cambria Math" panose="02040503050406030204" pitchFamily="18" charset="0"/>
                                    </a:rPr>
                                    <m:t>𝑖</m:t>
                                  </m:r>
                                  <m:r>
                                    <a:rPr lang="en-US" altLang="ja-JP" sz="1400" i="1">
                                      <a:solidFill>
                                        <a:srgbClr val="4D4D4D"/>
                                      </a:solidFill>
                                      <a:latin typeface="Cambria Math" panose="02040503050406030204" pitchFamily="18" charset="0"/>
                                    </a:rPr>
                                    <m:t>=1</m:t>
                                  </m:r>
                                </m:sub>
                                <m:sup>
                                  <m:r>
                                    <a:rPr lang="en-US" altLang="ja-JP" sz="1400" i="1">
                                      <a:solidFill>
                                        <a:srgbClr val="4D4D4D"/>
                                      </a:solidFill>
                                      <a:latin typeface="Cambria Math" panose="02040503050406030204" pitchFamily="18" charset="0"/>
                                    </a:rPr>
                                    <m:t>𝑁</m:t>
                                  </m:r>
                                </m:sup>
                                <m:e>
                                  <m:sSub>
                                    <m:sSubPr>
                                      <m:ctrlPr>
                                        <a:rPr lang="en-US" altLang="ja-JP" sz="1400" i="1">
                                          <a:solidFill>
                                            <a:srgbClr val="4D4D4D"/>
                                          </a:solidFill>
                                          <a:latin typeface="Cambria Math" panose="02040503050406030204" pitchFamily="18" charset="0"/>
                                        </a:rPr>
                                      </m:ctrlPr>
                                    </m:sSubPr>
                                    <m:e>
                                      <m:r>
                                        <a:rPr lang="en-US" altLang="ja-JP" sz="1400" i="1">
                                          <a:solidFill>
                                            <a:srgbClr val="4D4D4D"/>
                                          </a:solidFill>
                                          <a:latin typeface="Cambria Math" panose="02040503050406030204" pitchFamily="18" charset="0"/>
                                        </a:rPr>
                                        <m:t>𝑟</m:t>
                                      </m:r>
                                    </m:e>
                                    <m:sub>
                                      <m:r>
                                        <a:rPr lang="en-US" altLang="ja-JP" sz="1400" i="1">
                                          <a:solidFill>
                                            <a:srgbClr val="4D4D4D"/>
                                          </a:solidFill>
                                          <a:latin typeface="Cambria Math" panose="02040503050406030204" pitchFamily="18" charset="0"/>
                                        </a:rPr>
                                        <m:t>𝑖</m:t>
                                      </m:r>
                                    </m:sub>
                                  </m:sSub>
                                </m:e>
                              </m:nary>
                            </m:den>
                          </m:f>
                        </m:e>
                      </m:d>
                    </m:oMath>
                  </m:oMathPara>
                </a14:m>
                <a:endParaRPr kumimoji="1" lang="ja-JP" altLang="en-US" sz="2800">
                  <a:solidFill>
                    <a:srgbClr val="4D4D4D"/>
                  </a:solidFill>
                </a:endParaRPr>
              </a:p>
            </p:txBody>
          </p:sp>
        </mc:Choice>
        <mc:Fallback xmlns="">
          <p:sp>
            <p:nvSpPr>
              <p:cNvPr id="89" name="テキスト ボックス 88">
                <a:extLst>
                  <a:ext uri="{FF2B5EF4-FFF2-40B4-BE49-F238E27FC236}">
                    <a16:creationId xmlns:a16="http://schemas.microsoft.com/office/drawing/2014/main" id="{3AF843BE-4A90-C750-7184-6EB7CD39C648}"/>
                  </a:ext>
                </a:extLst>
              </p:cNvPr>
              <p:cNvSpPr txBox="1">
                <a:spLocks noRot="1" noChangeAspect="1" noMove="1" noResize="1" noEditPoints="1" noAdjustHandles="1" noChangeArrowheads="1" noChangeShapeType="1" noTextEdit="1"/>
              </p:cNvSpPr>
              <p:nvPr/>
            </p:nvSpPr>
            <p:spPr>
              <a:xfrm>
                <a:off x="1365535" y="2966577"/>
                <a:ext cx="1571490" cy="577017"/>
              </a:xfrm>
              <a:prstGeom prst="rect">
                <a:avLst/>
              </a:prstGeom>
              <a:blipFill>
                <a:blip r:embed="rId5"/>
                <a:stretch>
                  <a:fillRect t="-8511" b="-86170"/>
                </a:stretch>
              </a:blipFill>
            </p:spPr>
            <p:txBody>
              <a:bodyPr/>
              <a:lstStyle/>
              <a:p>
                <a:r>
                  <a:rPr lang="en-US">
                    <a:noFill/>
                  </a:rPr>
                  <a:t> </a:t>
                </a:r>
              </a:p>
            </p:txBody>
          </p:sp>
        </mc:Fallback>
      </mc:AlternateContent>
      <p:pic>
        <p:nvPicPr>
          <p:cNvPr id="120" name="Picture 2" descr="スーツを着た男性のイラスト（笑った顔）">
            <a:extLst>
              <a:ext uri="{FF2B5EF4-FFF2-40B4-BE49-F238E27FC236}">
                <a16:creationId xmlns:a16="http://schemas.microsoft.com/office/drawing/2014/main" id="{D8978E6A-8854-4DDB-837E-48F61FD944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3967" y="2446157"/>
            <a:ext cx="610840" cy="831075"/>
          </a:xfrm>
          <a:prstGeom prst="rect">
            <a:avLst/>
          </a:prstGeom>
          <a:noFill/>
          <a:extLst>
            <a:ext uri="{909E8E84-426E-40DD-AFC4-6F175D3DCCD1}">
              <a14:hiddenFill xmlns:a14="http://schemas.microsoft.com/office/drawing/2010/main">
                <a:solidFill>
                  <a:srgbClr val="FFFFFF"/>
                </a:solidFill>
              </a14:hiddenFill>
            </a:ext>
          </a:extLst>
        </p:spPr>
      </p:pic>
      <p:sp>
        <p:nvSpPr>
          <p:cNvPr id="122" name="円柱 121">
            <a:extLst>
              <a:ext uri="{FF2B5EF4-FFF2-40B4-BE49-F238E27FC236}">
                <a16:creationId xmlns:a16="http://schemas.microsoft.com/office/drawing/2014/main" id="{6FE5B5FF-78C6-68C1-BF7B-17FEFB765CE9}"/>
              </a:ext>
            </a:extLst>
          </p:cNvPr>
          <p:cNvSpPr/>
          <p:nvPr/>
        </p:nvSpPr>
        <p:spPr>
          <a:xfrm rot="5400000">
            <a:off x="4239191" y="3515337"/>
            <a:ext cx="1186870" cy="677684"/>
          </a:xfrm>
          <a:prstGeom prst="can">
            <a:avLst/>
          </a:prstGeom>
          <a:gradFill>
            <a:gsLst>
              <a:gs pos="20000">
                <a:srgbClr val="B5EBFF"/>
              </a:gs>
              <a:gs pos="19000">
                <a:schemeClr val="bg1"/>
              </a:gs>
              <a:gs pos="62354">
                <a:srgbClr val="F89496"/>
              </a:gs>
              <a:gs pos="63000">
                <a:srgbClr val="FE9192"/>
              </a:gs>
              <a:gs pos="59000">
                <a:schemeClr val="accent1">
                  <a:lumMod val="45000"/>
                  <a:lumOff val="55000"/>
                </a:schemeClr>
              </a:gs>
            </a:gsLst>
            <a:lin ang="10800000" scaled="1"/>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吹き出し: 角を丸めた四角形 122">
            <a:extLst>
              <a:ext uri="{FF2B5EF4-FFF2-40B4-BE49-F238E27FC236}">
                <a16:creationId xmlns:a16="http://schemas.microsoft.com/office/drawing/2014/main" id="{B353C357-4C63-6F77-70F1-393454A62429}"/>
              </a:ext>
            </a:extLst>
          </p:cNvPr>
          <p:cNvSpPr/>
          <p:nvPr/>
        </p:nvSpPr>
        <p:spPr>
          <a:xfrm>
            <a:off x="6637409" y="4034251"/>
            <a:ext cx="2506591" cy="573789"/>
          </a:xfrm>
          <a:prstGeom prst="wedgeRoundRectCallout">
            <a:avLst>
              <a:gd name="adj1" fmla="val -55306"/>
              <a:gd name="adj2" fmla="val 3130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rgbClr val="0084B4"/>
                </a:solidFill>
              </a:rPr>
              <a:t>過度なペナルティなし</a:t>
            </a:r>
            <a:endParaRPr kumimoji="1" lang="en-US" altLang="ja-JP" sz="1600">
              <a:solidFill>
                <a:srgbClr val="0084B4"/>
              </a:solidFill>
            </a:endParaRPr>
          </a:p>
          <a:p>
            <a:pPr algn="ctr"/>
            <a:r>
              <a:rPr kumimoji="1" lang="ja-JP" altLang="en-US" sz="1600">
                <a:solidFill>
                  <a:srgbClr val="0084B4"/>
                </a:solidFill>
              </a:rPr>
              <a:t>利得が保障</a:t>
            </a:r>
          </a:p>
        </p:txBody>
      </p:sp>
      <p:sp>
        <p:nvSpPr>
          <p:cNvPr id="124" name="矢印: 右 123">
            <a:extLst>
              <a:ext uri="{FF2B5EF4-FFF2-40B4-BE49-F238E27FC236}">
                <a16:creationId xmlns:a16="http://schemas.microsoft.com/office/drawing/2014/main" id="{5B7FC0C4-E2E0-8830-59B1-229AA4782524}"/>
              </a:ext>
            </a:extLst>
          </p:cNvPr>
          <p:cNvSpPr/>
          <p:nvPr/>
        </p:nvSpPr>
        <p:spPr>
          <a:xfrm>
            <a:off x="5081527" y="3326387"/>
            <a:ext cx="1041004"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矢印: 右 124">
            <a:extLst>
              <a:ext uri="{FF2B5EF4-FFF2-40B4-BE49-F238E27FC236}">
                <a16:creationId xmlns:a16="http://schemas.microsoft.com/office/drawing/2014/main" id="{96D8A560-2D16-23D1-068C-AB137B7DF5D2}"/>
              </a:ext>
            </a:extLst>
          </p:cNvPr>
          <p:cNvSpPr/>
          <p:nvPr/>
        </p:nvSpPr>
        <p:spPr>
          <a:xfrm>
            <a:off x="5047821" y="3946878"/>
            <a:ext cx="1074710"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6" name="図 125" descr="テキスト が含まれている画像&#10;&#10;自動的に生成された説明">
            <a:extLst>
              <a:ext uri="{FF2B5EF4-FFF2-40B4-BE49-F238E27FC236}">
                <a16:creationId xmlns:a16="http://schemas.microsoft.com/office/drawing/2014/main" id="{8775C1F7-7D36-FDE6-2EF2-C39245AEC6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35927" y="3864603"/>
            <a:ext cx="433681" cy="375083"/>
          </a:xfrm>
          <a:prstGeom prst="rect">
            <a:avLst/>
          </a:prstGeom>
        </p:spPr>
      </p:pic>
      <p:pic>
        <p:nvPicPr>
          <p:cNvPr id="127" name="図 126" descr="テキスト が含まれている画像&#10;&#10;自動的に生成された説明">
            <a:extLst>
              <a:ext uri="{FF2B5EF4-FFF2-40B4-BE49-F238E27FC236}">
                <a16:creationId xmlns:a16="http://schemas.microsoft.com/office/drawing/2014/main" id="{C75C94FC-F20E-26A6-CF9B-86462A9A56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5521" y="3241720"/>
            <a:ext cx="433681" cy="375083"/>
          </a:xfrm>
          <a:prstGeom prst="rect">
            <a:avLst/>
          </a:prstGeom>
        </p:spPr>
      </p:pic>
      <p:pic>
        <p:nvPicPr>
          <p:cNvPr id="128" name="Picture 2" descr="スーツを着た男性のイラスト（笑った顔）">
            <a:extLst>
              <a:ext uri="{FF2B5EF4-FFF2-40B4-BE49-F238E27FC236}">
                <a16:creationId xmlns:a16="http://schemas.microsoft.com/office/drawing/2014/main" id="{C24DD1C0-DC83-00D9-0DF7-3CA53B3D5C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668" y="3823172"/>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a:extLst>
              <a:ext uri="{FF2B5EF4-FFF2-40B4-BE49-F238E27FC236}">
                <a16:creationId xmlns:a16="http://schemas.microsoft.com/office/drawing/2014/main" id="{1404E507-A0CF-2C2B-6A85-8214C7BCCE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7668" y="2934944"/>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130" name="正方形/長方形 129">
            <a:extLst>
              <a:ext uri="{FF2B5EF4-FFF2-40B4-BE49-F238E27FC236}">
                <a16:creationId xmlns:a16="http://schemas.microsoft.com/office/drawing/2014/main" id="{867D7E41-F72B-6E6F-05D2-91034CA0D172}"/>
              </a:ext>
            </a:extLst>
          </p:cNvPr>
          <p:cNvSpPr/>
          <p:nvPr/>
        </p:nvSpPr>
        <p:spPr>
          <a:xfrm>
            <a:off x="5369576" y="3263072"/>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1" name="正方形/長方形 130">
            <a:extLst>
              <a:ext uri="{FF2B5EF4-FFF2-40B4-BE49-F238E27FC236}">
                <a16:creationId xmlns:a16="http://schemas.microsoft.com/office/drawing/2014/main" id="{77C5D0CB-6080-E686-0D20-373BB95C5927}"/>
              </a:ext>
            </a:extLst>
          </p:cNvPr>
          <p:cNvSpPr/>
          <p:nvPr/>
        </p:nvSpPr>
        <p:spPr>
          <a:xfrm>
            <a:off x="5397251" y="3868324"/>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吹き出し: 角を丸めた四角形 133">
            <a:extLst>
              <a:ext uri="{FF2B5EF4-FFF2-40B4-BE49-F238E27FC236}">
                <a16:creationId xmlns:a16="http://schemas.microsoft.com/office/drawing/2014/main" id="{313A4AB5-A1BB-B2B9-E929-28BC0C97D927}"/>
              </a:ext>
            </a:extLst>
          </p:cNvPr>
          <p:cNvSpPr/>
          <p:nvPr/>
        </p:nvSpPr>
        <p:spPr>
          <a:xfrm>
            <a:off x="2267537" y="1985703"/>
            <a:ext cx="1550377" cy="339383"/>
          </a:xfrm>
          <a:prstGeom prst="wedgeRoundRectCallout">
            <a:avLst>
              <a:gd name="adj1" fmla="val 44542"/>
              <a:gd name="adj2" fmla="val 100157"/>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2"/>
                </a:solidFill>
              </a:rPr>
              <a:t>高レート要求</a:t>
            </a:r>
          </a:p>
        </p:txBody>
      </p:sp>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7F61C9DE-6EC0-48BD-A192-4722B09F88AA}"/>
                  </a:ext>
                </a:extLst>
              </p:cNvPr>
              <p:cNvSpPr txBox="1"/>
              <p:nvPr/>
            </p:nvSpPr>
            <p:spPr>
              <a:xfrm>
                <a:off x="1880008" y="2297639"/>
                <a:ext cx="81094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𝑟</m:t>
                          </m:r>
                        </m:e>
                        <m:sub>
                          <m:r>
                            <a:rPr lang="en-US" altLang="ja-JP" sz="2800" b="0" i="1" smtClean="0">
                              <a:solidFill>
                                <a:schemeClr val="tx1"/>
                              </a:solidFill>
                              <a:latin typeface="Cambria Math" panose="02040503050406030204" pitchFamily="18" charset="0"/>
                            </a:rPr>
                            <m:t>1</m:t>
                          </m:r>
                        </m:sub>
                      </m:sSub>
                    </m:oMath>
                  </m:oMathPara>
                </a14:m>
                <a:endParaRPr kumimoji="1" lang="ja-JP" altLang="en-US" sz="2800">
                  <a:solidFill>
                    <a:srgbClr val="4D4D4D"/>
                  </a:solidFill>
                </a:endParaRPr>
              </a:p>
            </p:txBody>
          </p:sp>
        </mc:Choice>
        <mc:Fallback xmlns="">
          <p:sp>
            <p:nvSpPr>
              <p:cNvPr id="136" name="テキスト ボックス 135">
                <a:extLst>
                  <a:ext uri="{FF2B5EF4-FFF2-40B4-BE49-F238E27FC236}">
                    <a16:creationId xmlns:a16="http://schemas.microsoft.com/office/drawing/2014/main" id="{7F61C9DE-6EC0-48BD-A192-4722B09F88AA}"/>
                  </a:ext>
                </a:extLst>
              </p:cNvPr>
              <p:cNvSpPr txBox="1">
                <a:spLocks noRot="1" noChangeAspect="1" noMove="1" noResize="1" noEditPoints="1" noAdjustHandles="1" noChangeArrowheads="1" noChangeShapeType="1" noTextEdit="1"/>
              </p:cNvSpPr>
              <p:nvPr/>
            </p:nvSpPr>
            <p:spPr>
              <a:xfrm>
                <a:off x="1880008" y="2297639"/>
                <a:ext cx="810942" cy="523220"/>
              </a:xfrm>
              <a:prstGeom prst="rect">
                <a:avLst/>
              </a:prstGeom>
              <a:blipFill>
                <a:blip r:embed="rId9"/>
                <a:stretch>
                  <a:fillRect/>
                </a:stretch>
              </a:blipFill>
            </p:spPr>
            <p:txBody>
              <a:bodyPr/>
              <a:lstStyle/>
              <a:p>
                <a:r>
                  <a:rPr lang="en-US">
                    <a:noFill/>
                  </a:rPr>
                  <a:t> </a:t>
                </a:r>
              </a:p>
            </p:txBody>
          </p:sp>
        </mc:Fallback>
      </mc:AlternateContent>
      <p:pic>
        <p:nvPicPr>
          <p:cNvPr id="138" name="Picture 2" descr="スーツを着た男性のイラスト（笑った顔）">
            <a:extLst>
              <a:ext uri="{FF2B5EF4-FFF2-40B4-BE49-F238E27FC236}">
                <a16:creationId xmlns:a16="http://schemas.microsoft.com/office/drawing/2014/main" id="{56B09979-1E33-DA83-E6B5-01E8348E90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3967" y="3941854"/>
            <a:ext cx="610840" cy="831075"/>
          </a:xfrm>
          <a:prstGeom prst="rect">
            <a:avLst/>
          </a:prstGeom>
          <a:noFill/>
          <a:extLst>
            <a:ext uri="{909E8E84-426E-40DD-AFC4-6F175D3DCCD1}">
              <a14:hiddenFill xmlns:a14="http://schemas.microsoft.com/office/drawing/2010/main">
                <a:solidFill>
                  <a:srgbClr val="FFFFFF"/>
                </a:solidFill>
              </a14:hiddenFill>
            </a:ext>
          </a:extLst>
        </p:spPr>
      </p:pic>
      <p:sp>
        <p:nvSpPr>
          <p:cNvPr id="139" name="円柱 138">
            <a:extLst>
              <a:ext uri="{FF2B5EF4-FFF2-40B4-BE49-F238E27FC236}">
                <a16:creationId xmlns:a16="http://schemas.microsoft.com/office/drawing/2014/main" id="{B888C1F4-13B5-AF94-959D-57474CBB5913}"/>
              </a:ext>
            </a:extLst>
          </p:cNvPr>
          <p:cNvSpPr/>
          <p:nvPr/>
        </p:nvSpPr>
        <p:spPr>
          <a:xfrm rot="5400000">
            <a:off x="1622368" y="3500438"/>
            <a:ext cx="1269224" cy="1571491"/>
          </a:xfrm>
          <a:prstGeom prst="can">
            <a:avLst>
              <a:gd name="adj" fmla="val 22772"/>
            </a:avLst>
          </a:prstGeom>
          <a:gradFill flip="none" rotWithShape="1">
            <a:gsLst>
              <a:gs pos="0">
                <a:schemeClr val="accent1">
                  <a:lumMod val="5000"/>
                  <a:lumOff val="95000"/>
                </a:schemeClr>
              </a:gs>
              <a:gs pos="52000">
                <a:schemeClr val="accent2">
                  <a:lumMod val="60000"/>
                  <a:lumOff val="40000"/>
                </a:schemeClr>
              </a:gs>
              <a:gs pos="39000">
                <a:srgbClr val="FE9192"/>
              </a:gs>
              <a:gs pos="36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40" name="直線矢印コネクタ 139">
            <a:extLst>
              <a:ext uri="{FF2B5EF4-FFF2-40B4-BE49-F238E27FC236}">
                <a16:creationId xmlns:a16="http://schemas.microsoft.com/office/drawing/2014/main" id="{5F69FBA8-47F1-E5E8-7997-97D39CE71307}"/>
              </a:ext>
            </a:extLst>
          </p:cNvPr>
          <p:cNvCxnSpPr>
            <a:cxnSpLocks/>
          </p:cNvCxnSpPr>
          <p:nvPr/>
        </p:nvCxnSpPr>
        <p:spPr>
          <a:xfrm flipV="1">
            <a:off x="1834814" y="4404680"/>
            <a:ext cx="0" cy="429703"/>
          </a:xfrm>
          <a:prstGeom prst="straightConnector1">
            <a:avLst/>
          </a:prstGeom>
          <a:ln w="19050" cap="sq">
            <a:solidFill>
              <a:srgbClr val="0070C0"/>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テキスト ボックス 140">
                <a:extLst>
                  <a:ext uri="{FF2B5EF4-FFF2-40B4-BE49-F238E27FC236}">
                    <a16:creationId xmlns:a16="http://schemas.microsoft.com/office/drawing/2014/main" id="{4968DAE1-A78D-AD46-D8E4-972534C285E7}"/>
                  </a:ext>
                </a:extLst>
              </p:cNvPr>
              <p:cNvSpPr txBox="1"/>
              <p:nvPr/>
            </p:nvSpPr>
            <p:spPr>
              <a:xfrm>
                <a:off x="1414700" y="3827139"/>
                <a:ext cx="1571490" cy="5770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1" i="1" dirty="0" smtClean="0">
                          <a:solidFill>
                            <a:srgbClr val="4D4D4D"/>
                          </a:solidFill>
                          <a:latin typeface="Cambria Math" panose="02040503050406030204" pitchFamily="18" charset="0"/>
                        </a:rPr>
                        <m:t>B</m:t>
                      </m:r>
                      <m:d>
                        <m:dPr>
                          <m:ctrlPr>
                            <a:rPr lang="en-US" altLang="ja-JP" sz="1400" i="1">
                              <a:solidFill>
                                <a:srgbClr val="4D4D4D"/>
                              </a:solidFill>
                              <a:latin typeface="Cambria Math" panose="02040503050406030204" pitchFamily="18" charset="0"/>
                            </a:rPr>
                          </m:ctrlPr>
                        </m:dPr>
                        <m:e>
                          <m:r>
                            <a:rPr lang="en-US" altLang="ja-JP" sz="1400" i="1">
                              <a:solidFill>
                                <a:srgbClr val="4D4D4D"/>
                              </a:solidFill>
                              <a:latin typeface="Cambria Math" panose="02040503050406030204" pitchFamily="18" charset="0"/>
                            </a:rPr>
                            <m:t>1−</m:t>
                          </m:r>
                          <m:f>
                            <m:fPr>
                              <m:ctrlPr>
                                <a:rPr lang="en-US" altLang="ja-JP" sz="1400" i="1">
                                  <a:solidFill>
                                    <a:srgbClr val="4D4D4D"/>
                                  </a:solidFill>
                                  <a:latin typeface="Cambria Math" panose="02040503050406030204" pitchFamily="18" charset="0"/>
                                </a:rPr>
                              </m:ctrlPr>
                            </m:fPr>
                            <m:num>
                              <m:sSub>
                                <m:sSubPr>
                                  <m:ctrlPr>
                                    <a:rPr lang="en-US" altLang="ja-JP" sz="1400" i="1">
                                      <a:solidFill>
                                        <a:srgbClr val="4D4D4D"/>
                                      </a:solidFill>
                                      <a:latin typeface="Cambria Math" panose="02040503050406030204" pitchFamily="18" charset="0"/>
                                    </a:rPr>
                                  </m:ctrlPr>
                                </m:sSubPr>
                                <m:e>
                                  <m:r>
                                    <a:rPr lang="en-US" altLang="ja-JP" sz="1400" i="1">
                                      <a:solidFill>
                                        <a:srgbClr val="4D4D4D"/>
                                      </a:solidFill>
                                      <a:latin typeface="Cambria Math" panose="02040503050406030204" pitchFamily="18" charset="0"/>
                                    </a:rPr>
                                    <m:t>𝑟</m:t>
                                  </m:r>
                                </m:e>
                                <m:sub>
                                  <m:r>
                                    <a:rPr lang="en-US" altLang="ja-JP" sz="1400" b="0" i="1" smtClean="0">
                                      <a:solidFill>
                                        <a:srgbClr val="4D4D4D"/>
                                      </a:solidFill>
                                      <a:latin typeface="Cambria Math" panose="02040503050406030204" pitchFamily="18" charset="0"/>
                                    </a:rPr>
                                    <m:t>2</m:t>
                                  </m:r>
                                </m:sub>
                              </m:sSub>
                            </m:num>
                            <m:den>
                              <m:nary>
                                <m:naryPr>
                                  <m:chr m:val="∑"/>
                                  <m:ctrlPr>
                                    <a:rPr lang="en-US" altLang="ja-JP" sz="1400" i="1">
                                      <a:solidFill>
                                        <a:srgbClr val="4D4D4D"/>
                                      </a:solidFill>
                                      <a:latin typeface="Cambria Math" panose="02040503050406030204" pitchFamily="18" charset="0"/>
                                    </a:rPr>
                                  </m:ctrlPr>
                                </m:naryPr>
                                <m:sub>
                                  <m:r>
                                    <m:rPr>
                                      <m:brk m:alnAt="23"/>
                                    </m:rPr>
                                    <a:rPr lang="en-US" altLang="ja-JP" sz="1400" i="1">
                                      <a:solidFill>
                                        <a:srgbClr val="4D4D4D"/>
                                      </a:solidFill>
                                      <a:latin typeface="Cambria Math" panose="02040503050406030204" pitchFamily="18" charset="0"/>
                                    </a:rPr>
                                    <m:t>𝑖</m:t>
                                  </m:r>
                                  <m:r>
                                    <a:rPr lang="en-US" altLang="ja-JP" sz="1400" i="1">
                                      <a:solidFill>
                                        <a:srgbClr val="4D4D4D"/>
                                      </a:solidFill>
                                      <a:latin typeface="Cambria Math" panose="02040503050406030204" pitchFamily="18" charset="0"/>
                                    </a:rPr>
                                    <m:t>=1</m:t>
                                  </m:r>
                                </m:sub>
                                <m:sup>
                                  <m:r>
                                    <a:rPr lang="en-US" altLang="ja-JP" sz="1400" i="1">
                                      <a:solidFill>
                                        <a:srgbClr val="4D4D4D"/>
                                      </a:solidFill>
                                      <a:latin typeface="Cambria Math" panose="02040503050406030204" pitchFamily="18" charset="0"/>
                                    </a:rPr>
                                    <m:t>𝑁</m:t>
                                  </m:r>
                                </m:sup>
                                <m:e>
                                  <m:sSub>
                                    <m:sSubPr>
                                      <m:ctrlPr>
                                        <a:rPr lang="en-US" altLang="ja-JP" sz="1400" i="1">
                                          <a:solidFill>
                                            <a:srgbClr val="4D4D4D"/>
                                          </a:solidFill>
                                          <a:latin typeface="Cambria Math" panose="02040503050406030204" pitchFamily="18" charset="0"/>
                                        </a:rPr>
                                      </m:ctrlPr>
                                    </m:sSubPr>
                                    <m:e>
                                      <m:r>
                                        <a:rPr lang="en-US" altLang="ja-JP" sz="1400" i="1">
                                          <a:solidFill>
                                            <a:srgbClr val="4D4D4D"/>
                                          </a:solidFill>
                                          <a:latin typeface="Cambria Math" panose="02040503050406030204" pitchFamily="18" charset="0"/>
                                        </a:rPr>
                                        <m:t>𝑟</m:t>
                                      </m:r>
                                    </m:e>
                                    <m:sub>
                                      <m:r>
                                        <a:rPr lang="en-US" altLang="ja-JP" sz="1400" i="1">
                                          <a:solidFill>
                                            <a:srgbClr val="4D4D4D"/>
                                          </a:solidFill>
                                          <a:latin typeface="Cambria Math" panose="02040503050406030204" pitchFamily="18" charset="0"/>
                                        </a:rPr>
                                        <m:t>𝑖</m:t>
                                      </m:r>
                                    </m:sub>
                                  </m:sSub>
                                </m:e>
                              </m:nary>
                            </m:den>
                          </m:f>
                        </m:e>
                      </m:d>
                    </m:oMath>
                  </m:oMathPara>
                </a14:m>
                <a:endParaRPr kumimoji="1" lang="ja-JP" altLang="en-US" sz="2800">
                  <a:solidFill>
                    <a:srgbClr val="4D4D4D"/>
                  </a:solidFill>
                </a:endParaRPr>
              </a:p>
            </p:txBody>
          </p:sp>
        </mc:Choice>
        <mc:Fallback xmlns="">
          <p:sp>
            <p:nvSpPr>
              <p:cNvPr id="141" name="テキスト ボックス 140">
                <a:extLst>
                  <a:ext uri="{FF2B5EF4-FFF2-40B4-BE49-F238E27FC236}">
                    <a16:creationId xmlns:a16="http://schemas.microsoft.com/office/drawing/2014/main" id="{4968DAE1-A78D-AD46-D8E4-972534C285E7}"/>
                  </a:ext>
                </a:extLst>
              </p:cNvPr>
              <p:cNvSpPr txBox="1">
                <a:spLocks noRot="1" noChangeAspect="1" noMove="1" noResize="1" noEditPoints="1" noAdjustHandles="1" noChangeArrowheads="1" noChangeShapeType="1" noTextEdit="1"/>
              </p:cNvSpPr>
              <p:nvPr/>
            </p:nvSpPr>
            <p:spPr>
              <a:xfrm>
                <a:off x="1414700" y="3827139"/>
                <a:ext cx="1571490" cy="577017"/>
              </a:xfrm>
              <a:prstGeom prst="rect">
                <a:avLst/>
              </a:prstGeom>
              <a:blipFill>
                <a:blip r:embed="rId10"/>
                <a:stretch>
                  <a:fillRect t="-8511" b="-86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D7173E66-A410-6107-D8BB-06E9D0FAABDE}"/>
                  </a:ext>
                </a:extLst>
              </p:cNvPr>
              <p:cNvSpPr txBox="1"/>
              <p:nvPr/>
            </p:nvSpPr>
            <p:spPr>
              <a:xfrm>
                <a:off x="1951432" y="4364681"/>
                <a:ext cx="81094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𝑟</m:t>
                          </m:r>
                        </m:e>
                        <m:sub>
                          <m:r>
                            <a:rPr lang="en-US" altLang="ja-JP" sz="2800" b="0" i="1" smtClean="0">
                              <a:solidFill>
                                <a:schemeClr val="tx1"/>
                              </a:solidFill>
                              <a:latin typeface="Cambria Math" panose="02040503050406030204" pitchFamily="18" charset="0"/>
                            </a:rPr>
                            <m:t>2</m:t>
                          </m:r>
                        </m:sub>
                      </m:sSub>
                    </m:oMath>
                  </m:oMathPara>
                </a14:m>
                <a:endParaRPr kumimoji="1" lang="ja-JP" altLang="en-US" sz="2800">
                  <a:solidFill>
                    <a:srgbClr val="4D4D4D"/>
                  </a:solidFill>
                </a:endParaRPr>
              </a:p>
            </p:txBody>
          </p:sp>
        </mc:Choice>
        <mc:Fallback xmlns="">
          <p:sp>
            <p:nvSpPr>
              <p:cNvPr id="142" name="テキスト ボックス 141">
                <a:extLst>
                  <a:ext uri="{FF2B5EF4-FFF2-40B4-BE49-F238E27FC236}">
                    <a16:creationId xmlns:a16="http://schemas.microsoft.com/office/drawing/2014/main" id="{D7173E66-A410-6107-D8BB-06E9D0FAABDE}"/>
                  </a:ext>
                </a:extLst>
              </p:cNvPr>
              <p:cNvSpPr txBox="1">
                <a:spLocks noRot="1" noChangeAspect="1" noMove="1" noResize="1" noEditPoints="1" noAdjustHandles="1" noChangeArrowheads="1" noChangeShapeType="1" noTextEdit="1"/>
              </p:cNvSpPr>
              <p:nvPr/>
            </p:nvSpPr>
            <p:spPr>
              <a:xfrm>
                <a:off x="1951432" y="4364681"/>
                <a:ext cx="810942" cy="523220"/>
              </a:xfrm>
              <a:prstGeom prst="rect">
                <a:avLst/>
              </a:prstGeom>
              <a:blipFill>
                <a:blip r:embed="rId11"/>
                <a:stretch>
                  <a:fillRect/>
                </a:stretch>
              </a:blipFill>
            </p:spPr>
            <p:txBody>
              <a:bodyPr/>
              <a:lstStyle/>
              <a:p>
                <a:r>
                  <a:rPr lang="en-US">
                    <a:noFill/>
                  </a:rPr>
                  <a:t> </a:t>
                </a:r>
              </a:p>
            </p:txBody>
          </p:sp>
        </mc:Fallback>
      </mc:AlternateContent>
      <p:sp>
        <p:nvSpPr>
          <p:cNvPr id="146" name="吹き出し: 角を丸めた四角形 145">
            <a:extLst>
              <a:ext uri="{FF2B5EF4-FFF2-40B4-BE49-F238E27FC236}">
                <a16:creationId xmlns:a16="http://schemas.microsoft.com/office/drawing/2014/main" id="{4BF37F21-C2E0-A837-9D20-17885048A20E}"/>
              </a:ext>
            </a:extLst>
          </p:cNvPr>
          <p:cNvSpPr/>
          <p:nvPr/>
        </p:nvSpPr>
        <p:spPr>
          <a:xfrm>
            <a:off x="2356903" y="4948732"/>
            <a:ext cx="1526739" cy="347985"/>
          </a:xfrm>
          <a:prstGeom prst="wedgeRoundRectCallout">
            <a:avLst>
              <a:gd name="adj1" fmla="val 43046"/>
              <a:gd name="adj2" fmla="val -8643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1"/>
                </a:solidFill>
              </a:rPr>
              <a:t>低レート要求</a:t>
            </a:r>
          </a:p>
        </p:txBody>
      </p:sp>
      <p:sp>
        <p:nvSpPr>
          <p:cNvPr id="148" name="テキスト ボックス 147">
            <a:extLst>
              <a:ext uri="{FF2B5EF4-FFF2-40B4-BE49-F238E27FC236}">
                <a16:creationId xmlns:a16="http://schemas.microsoft.com/office/drawing/2014/main" id="{19621CE1-0656-7018-605D-EB46201680A5}"/>
              </a:ext>
            </a:extLst>
          </p:cNvPr>
          <p:cNvSpPr txBox="1"/>
          <p:nvPr/>
        </p:nvSpPr>
        <p:spPr>
          <a:xfrm>
            <a:off x="6314063" y="2439780"/>
            <a:ext cx="1990246" cy="369332"/>
          </a:xfrm>
          <a:prstGeom prst="rect">
            <a:avLst/>
          </a:prstGeom>
          <a:noFill/>
        </p:spPr>
        <p:txBody>
          <a:bodyPr wrap="square" rtlCol="0">
            <a:spAutoFit/>
          </a:bodyPr>
          <a:lstStyle/>
          <a:p>
            <a:r>
              <a:rPr kumimoji="1" lang="ja-JP" altLang="en-US" dirty="0">
                <a:solidFill>
                  <a:schemeClr val="accent2"/>
                </a:solidFill>
              </a:rPr>
              <a:t>ペナルティ：大</a:t>
            </a:r>
          </a:p>
        </p:txBody>
      </p:sp>
      <p:sp>
        <p:nvSpPr>
          <p:cNvPr id="150" name="吹き出し: 角を丸めた四角形 149">
            <a:extLst>
              <a:ext uri="{FF2B5EF4-FFF2-40B4-BE49-F238E27FC236}">
                <a16:creationId xmlns:a16="http://schemas.microsoft.com/office/drawing/2014/main" id="{D6DFC444-8CC8-EAA9-A012-371E6E5252F1}"/>
              </a:ext>
            </a:extLst>
          </p:cNvPr>
          <p:cNvSpPr/>
          <p:nvPr/>
        </p:nvSpPr>
        <p:spPr>
          <a:xfrm>
            <a:off x="6819916" y="3000524"/>
            <a:ext cx="2226924" cy="443715"/>
          </a:xfrm>
          <a:prstGeom prst="wedgeRoundRectCallout">
            <a:avLst>
              <a:gd name="adj1" fmla="val -58667"/>
              <a:gd name="adj2" fmla="val 16705"/>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利得低下</a:t>
            </a:r>
          </a:p>
        </p:txBody>
      </p:sp>
      <p:cxnSp>
        <p:nvCxnSpPr>
          <p:cNvPr id="152" name="直線コネクタ 151">
            <a:extLst>
              <a:ext uri="{FF2B5EF4-FFF2-40B4-BE49-F238E27FC236}">
                <a16:creationId xmlns:a16="http://schemas.microsoft.com/office/drawing/2014/main" id="{D7F91999-262F-E291-81CA-AD4D0EA237BD}"/>
              </a:ext>
            </a:extLst>
          </p:cNvPr>
          <p:cNvCxnSpPr>
            <a:cxnSpLocks/>
          </p:cNvCxnSpPr>
          <p:nvPr/>
        </p:nvCxnSpPr>
        <p:spPr>
          <a:xfrm>
            <a:off x="929985" y="3590958"/>
            <a:ext cx="3388015" cy="0"/>
          </a:xfrm>
          <a:prstGeom prst="line">
            <a:avLst/>
          </a:prstGeom>
          <a:ln w="444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55" name="フッター プレースホルダー 154">
            <a:extLst>
              <a:ext uri="{FF2B5EF4-FFF2-40B4-BE49-F238E27FC236}">
                <a16:creationId xmlns:a16="http://schemas.microsoft.com/office/drawing/2014/main" id="{AB16D47E-9C34-1EA6-3ADD-DEB2123B9035}"/>
              </a:ext>
            </a:extLst>
          </p:cNvPr>
          <p:cNvSpPr>
            <a:spLocks noGrp="1"/>
          </p:cNvSpPr>
          <p:nvPr>
            <p:ph type="ftr" sz="quarter" idx="11"/>
          </p:nvPr>
        </p:nvSpPr>
        <p:spPr>
          <a:xfrm>
            <a:off x="300166" y="6513785"/>
            <a:ext cx="8305760" cy="409582"/>
          </a:xfrm>
        </p:spPr>
        <p:txBody>
          <a:bodyPr/>
          <a:lstStyle/>
          <a:p>
            <a:r>
              <a:rPr kumimoji="1" lang="ja-JP" altLang="en-US"/>
              <a:t>ビデオビットレート制御関数を用いた他ユーザ使用帯域制限の抑制　菊地 悠李</a:t>
            </a:r>
          </a:p>
        </p:txBody>
      </p:sp>
      <p:sp>
        <p:nvSpPr>
          <p:cNvPr id="156" name="スライド番号プレースホルダー 155">
            <a:extLst>
              <a:ext uri="{FF2B5EF4-FFF2-40B4-BE49-F238E27FC236}">
                <a16:creationId xmlns:a16="http://schemas.microsoft.com/office/drawing/2014/main" id="{7DE1415A-BA38-8F30-10FC-B454356F82AB}"/>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a:p>
        </p:txBody>
      </p:sp>
      <p:sp>
        <p:nvSpPr>
          <p:cNvPr id="3" name="テキスト ボックス 2">
            <a:extLst>
              <a:ext uri="{FF2B5EF4-FFF2-40B4-BE49-F238E27FC236}">
                <a16:creationId xmlns:a16="http://schemas.microsoft.com/office/drawing/2014/main" id="{ED76C72F-93BD-44AD-5930-1CBD1D248B90}"/>
              </a:ext>
            </a:extLst>
          </p:cNvPr>
          <p:cNvSpPr txBox="1"/>
          <p:nvPr/>
        </p:nvSpPr>
        <p:spPr>
          <a:xfrm>
            <a:off x="-7101" y="2527102"/>
            <a:ext cx="964687" cy="369332"/>
          </a:xfrm>
          <a:prstGeom prst="rect">
            <a:avLst/>
          </a:prstGeom>
          <a:noFill/>
        </p:spPr>
        <p:txBody>
          <a:bodyPr wrap="square" rtlCol="0">
            <a:spAutoFit/>
          </a:bodyPr>
          <a:lstStyle/>
          <a:p>
            <a:r>
              <a:rPr kumimoji="1" lang="ja-JP" altLang="en-US" dirty="0">
                <a:solidFill>
                  <a:srgbClr val="4D4D4D"/>
                </a:solidFill>
              </a:rPr>
              <a:t>サーバ</a:t>
            </a:r>
          </a:p>
        </p:txBody>
      </p:sp>
    </p:spTree>
    <p:extLst>
      <p:ext uri="{BB962C8B-B14F-4D97-AF65-F5344CB8AC3E}">
        <p14:creationId xmlns:p14="http://schemas.microsoft.com/office/powerpoint/2010/main" val="21765638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18456" y="89827"/>
            <a:ext cx="8028384" cy="1143000"/>
          </a:xfrm>
        </p:spPr>
        <p:txBody>
          <a:bodyPr/>
          <a:lstStyle/>
          <a:p>
            <a:r>
              <a:rPr lang="ja-JP" altLang="en-US" dirty="0"/>
              <a:t>数値計算の概要</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35EB5B50-D6A9-5BC6-EBA7-2D91A0D5F8E2}"/>
                  </a:ext>
                </a:extLst>
              </p:cNvPr>
              <p:cNvGraphicFramePr>
                <a:graphicFrameLocks noGrp="1"/>
              </p:cNvGraphicFramePr>
              <p:nvPr>
                <p:extLst>
                  <p:ext uri="{D42A27DB-BD31-4B8C-83A1-F6EECF244321}">
                    <p14:modId xmlns:p14="http://schemas.microsoft.com/office/powerpoint/2010/main" val="2553255029"/>
                  </p:ext>
                </p:extLst>
              </p:nvPr>
            </p:nvGraphicFramePr>
            <p:xfrm>
              <a:off x="174514" y="1558477"/>
              <a:ext cx="8872326" cy="2194560"/>
            </p:xfrm>
            <a:graphic>
              <a:graphicData uri="http://schemas.openxmlformats.org/drawingml/2006/table">
                <a:tbl>
                  <a:tblPr firstRow="1" bandRow="1">
                    <a:tableStyleId>{5C22544A-7EE6-4342-B048-85BDC9FD1C3A}</a:tableStyleId>
                  </a:tblPr>
                  <a:tblGrid>
                    <a:gridCol w="5329026">
                      <a:extLst>
                        <a:ext uri="{9D8B030D-6E8A-4147-A177-3AD203B41FA5}">
                          <a16:colId xmlns:a16="http://schemas.microsoft.com/office/drawing/2014/main" val="468599723"/>
                        </a:ext>
                      </a:extLst>
                    </a:gridCol>
                    <a:gridCol w="3543300">
                      <a:extLst>
                        <a:ext uri="{9D8B030D-6E8A-4147-A177-3AD203B41FA5}">
                          <a16:colId xmlns:a16="http://schemas.microsoft.com/office/drawing/2014/main" val="1186283065"/>
                        </a:ext>
                      </a:extLst>
                    </a:gridCol>
                  </a:tblGrid>
                  <a:tr h="370840">
                    <a:tc>
                      <a:txBody>
                        <a:bodyPr/>
                        <a:lstStyle/>
                        <a:p>
                          <a:pPr lvl="1"/>
                          <a:r>
                            <a:rPr lang="ja-JP" altLang="en-US" sz="2400" b="0" dirty="0">
                              <a:ln>
                                <a:noFill/>
                              </a:ln>
                              <a:solidFill>
                                <a:schemeClr val="tx1"/>
                              </a:solidFill>
                            </a:rPr>
                            <a:t>全帯域</a:t>
                          </a:r>
                          <a:r>
                            <a:rPr lang="en-US" altLang="ja-JP" sz="2400" b="0" dirty="0">
                              <a:ln>
                                <a:noFill/>
                              </a:ln>
                              <a:solidFill>
                                <a:schemeClr val="tx1"/>
                              </a:solidFill>
                            </a:rPr>
                            <a:t>                       B</a:t>
                          </a:r>
                          <a:r>
                            <a:rPr lang="en-US" altLang="ja-JP" sz="2400" b="0" dirty="0">
                              <a:ln>
                                <a:noFill/>
                              </a:ln>
                            </a:rPr>
                            <a:t>	</a:t>
                          </a:r>
                          <a:endParaRPr kumimoji="1" lang="ja-JP" altLang="en-US" b="0"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400" b="0" dirty="0">
                              <a:ln>
                                <a:noFill/>
                              </a:ln>
                              <a:solidFill>
                                <a:schemeClr val="tx1"/>
                              </a:solidFill>
                            </a:rPr>
                            <a:t>20</a:t>
                          </a:r>
                          <a:r>
                            <a:rPr lang="ja-JP" altLang="en-US" sz="2400" b="0" dirty="0">
                              <a:ln>
                                <a:noFill/>
                              </a:ln>
                              <a:solidFill>
                                <a:schemeClr val="tx1"/>
                              </a:solidFill>
                            </a:rPr>
                            <a:t> </a:t>
                          </a:r>
                          <a:r>
                            <a:rPr lang="en-US" altLang="ja-JP" sz="2400" b="0" dirty="0">
                              <a:ln>
                                <a:noFill/>
                              </a:ln>
                              <a:solidFill>
                                <a:schemeClr val="tx1"/>
                              </a:solidFill>
                            </a:rPr>
                            <a:t>Mbps</a:t>
                          </a:r>
                          <a:endParaRPr kumimoji="1" lang="ja-JP" altLang="en-US" sz="24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6770457"/>
                      </a:ext>
                    </a:extLst>
                  </a:tr>
                  <a:tr h="370840">
                    <a:tc>
                      <a:txBody>
                        <a:bodyPr/>
                        <a:lstStyle/>
                        <a:p>
                          <a:r>
                            <a:rPr lang="ja-JP" altLang="en-US" sz="2400" b="0">
                              <a:ln>
                                <a:noFill/>
                              </a:ln>
                            </a:rPr>
                            <a:t>　  ユーザ数 　　　　　</a:t>
                          </a:r>
                          <a14:m>
                            <m:oMath xmlns:m="http://schemas.openxmlformats.org/officeDocument/2006/math">
                              <m:r>
                                <a:rPr lang="en-US" altLang="ja-JP" sz="2400" b="0" i="1" dirty="0" smtClean="0">
                                  <a:ln>
                                    <a:noFill/>
                                  </a:ln>
                                  <a:latin typeface="Cambria Math" panose="02040503050406030204" pitchFamily="18" charset="0"/>
                                </a:rPr>
                                <m:t>𝑁</m:t>
                              </m:r>
                            </m:oMath>
                          </a14:m>
                          <a:endParaRPr kumimoji="1" lang="ja-JP" altLang="en-US" sz="2400" b="0" i="1">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400" b="0" dirty="0">
                              <a:ln>
                                <a:noFill/>
                              </a:ln>
                            </a:rPr>
                            <a:t>4</a:t>
                          </a:r>
                          <a:r>
                            <a:rPr lang="ja-JP" altLang="en-US" sz="2400" b="0" dirty="0">
                              <a:ln>
                                <a:noFill/>
                              </a:ln>
                            </a:rPr>
                            <a:t>人</a:t>
                          </a:r>
                          <a:endParaRPr kumimoji="1" lang="ja-JP" altLang="en-US" sz="2400" b="0"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694799"/>
                      </a:ext>
                    </a:extLst>
                  </a:tr>
                  <a:tr h="370840">
                    <a:tc>
                      <a:txBody>
                        <a:bodyPr/>
                        <a:lstStyle/>
                        <a:p>
                          <a:r>
                            <a:rPr lang="ja-JP" altLang="en-US" sz="2400" b="0">
                              <a:ln>
                                <a:noFill/>
                              </a:ln>
                            </a:rPr>
                            <a:t>　</a:t>
                          </a:r>
                          <a:r>
                            <a:rPr lang="ja-JP" altLang="en-US" sz="2400" b="0" baseline="0">
                              <a:ln>
                                <a:noFill/>
                              </a:ln>
                            </a:rPr>
                            <a:t>  </a:t>
                          </a:r>
                          <a:r>
                            <a:rPr lang="ja-JP" altLang="en-US" sz="2400" b="0">
                              <a:ln>
                                <a:noFill/>
                              </a:ln>
                            </a:rPr>
                            <a:t>選択可能画質レート </a:t>
                          </a:r>
                          <a14:m>
                            <m:oMath xmlns:m="http://schemas.openxmlformats.org/officeDocument/2006/math">
                              <m:sSub>
                                <m:sSubPr>
                                  <m:ctrlPr>
                                    <a:rPr lang="en-US" altLang="ja-JP" sz="2400" b="0" i="1" smtClean="0">
                                      <a:ln>
                                        <a:noFill/>
                                      </a:ln>
                                      <a:latin typeface="Cambria Math" panose="02040503050406030204" pitchFamily="18" charset="0"/>
                                    </a:rPr>
                                  </m:ctrlPr>
                                </m:sSubPr>
                                <m:e>
                                  <m:r>
                                    <a:rPr lang="en-US" altLang="ja-JP" sz="2400" b="0" i="1" smtClean="0">
                                      <a:ln>
                                        <a:noFill/>
                                      </a:ln>
                                      <a:latin typeface="Cambria Math" panose="02040503050406030204" pitchFamily="18" charset="0"/>
                                    </a:rPr>
                                    <m:t>𝑟</m:t>
                                  </m:r>
                                </m:e>
                                <m:sub>
                                  <m:r>
                                    <a:rPr lang="en-US" altLang="ja-JP" sz="2400" b="0" i="1" smtClean="0">
                                      <a:ln>
                                        <a:noFill/>
                                      </a:ln>
                                      <a:latin typeface="Cambria Math" panose="02040503050406030204" pitchFamily="18" charset="0"/>
                                    </a:rPr>
                                    <m:t>𝑖</m:t>
                                  </m:r>
                                </m:sub>
                              </m:sSub>
                            </m:oMath>
                          </a14:m>
                          <a:endParaRPr lang="en-US" altLang="ja-JP" sz="2400" b="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400" b="0" dirty="0">
                              <a:ln>
                                <a:noFill/>
                              </a:ln>
                            </a:rPr>
                            <a:t>( 1, 1.2, 1.5, 2, 2.5, 3, 3.5, 4, 4.5, 5, 5.5, 6 )Mbps</a:t>
                          </a:r>
                          <a:endParaRPr kumimoji="1" lang="ja-JP" altLang="en-US" sz="2400" b="0"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8793821"/>
                      </a:ext>
                    </a:extLst>
                  </a:tr>
                  <a:tr h="370840">
                    <a:tc>
                      <a:txBody>
                        <a:bodyPr/>
                        <a:lstStyle/>
                        <a:p>
                          <a:r>
                            <a:rPr lang="ja-JP" altLang="en-US" sz="2400" b="0" dirty="0">
                              <a:ln>
                                <a:noFill/>
                              </a:ln>
                            </a:rPr>
                            <a:t> 　 セグメント長           </a:t>
                          </a:r>
                          <a:r>
                            <a:rPr lang="en-US" altLang="ja-JP" sz="2400" b="0" dirty="0">
                              <a:ln>
                                <a:noFill/>
                              </a:ln>
                            </a:rPr>
                            <a:t> </a:t>
                          </a:r>
                          <a14:m>
                            <m:oMath xmlns:m="http://schemas.openxmlformats.org/officeDocument/2006/math">
                              <m:r>
                                <a:rPr lang="en-US" altLang="ja-JP" sz="2400" b="0" i="1" smtClean="0">
                                  <a:ln>
                                    <a:noFill/>
                                  </a:ln>
                                  <a:latin typeface="Cambria Math" panose="02040503050406030204" pitchFamily="18" charset="0"/>
                                </a:rPr>
                                <m:t>𝑇</m:t>
                              </m:r>
                              <m:r>
                                <a:rPr lang="en-US" altLang="ja-JP" sz="2400" b="0" i="1" smtClean="0">
                                  <a:ln>
                                    <a:noFill/>
                                  </a:ln>
                                  <a:latin typeface="Cambria Math" panose="02040503050406030204" pitchFamily="18" charset="0"/>
                                </a:rPr>
                                <m:t> </m:t>
                              </m:r>
                            </m:oMath>
                          </a14:m>
                          <a:r>
                            <a:rPr lang="en-US" altLang="ja-JP" sz="2400" b="0" dirty="0">
                              <a:ln>
                                <a:noFill/>
                              </a:ln>
                            </a:rPr>
                            <a:t>	</a:t>
                          </a:r>
                          <a:endParaRPr kumimoji="1" lang="ja-JP" altLang="en-US" sz="2400" b="0"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400" b="0" dirty="0">
                              <a:ln>
                                <a:noFill/>
                              </a:ln>
                            </a:rPr>
                            <a:t>2s</a:t>
                          </a:r>
                          <a:endParaRPr kumimoji="1" lang="ja-JP" altLang="en-US" sz="2400" b="0"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667398"/>
                      </a:ext>
                    </a:extLst>
                  </a:tr>
                </a:tbl>
              </a:graphicData>
            </a:graphic>
          </p:graphicFrame>
        </mc:Choice>
        <mc:Fallback xmlns="">
          <p:graphicFrame>
            <p:nvGraphicFramePr>
              <p:cNvPr id="7" name="表 6">
                <a:extLst>
                  <a:ext uri="{FF2B5EF4-FFF2-40B4-BE49-F238E27FC236}">
                    <a16:creationId xmlns:a16="http://schemas.microsoft.com/office/drawing/2014/main" id="{35EB5B50-D6A9-5BC6-EBA7-2D91A0D5F8E2}"/>
                  </a:ext>
                </a:extLst>
              </p:cNvPr>
              <p:cNvGraphicFramePr>
                <a:graphicFrameLocks noGrp="1"/>
              </p:cNvGraphicFramePr>
              <p:nvPr>
                <p:extLst>
                  <p:ext uri="{D42A27DB-BD31-4B8C-83A1-F6EECF244321}">
                    <p14:modId xmlns:p14="http://schemas.microsoft.com/office/powerpoint/2010/main" val="2553255029"/>
                  </p:ext>
                </p:extLst>
              </p:nvPr>
            </p:nvGraphicFramePr>
            <p:xfrm>
              <a:off x="174514" y="1558477"/>
              <a:ext cx="8872326" cy="2194560"/>
            </p:xfrm>
            <a:graphic>
              <a:graphicData uri="http://schemas.openxmlformats.org/drawingml/2006/table">
                <a:tbl>
                  <a:tblPr firstRow="1" bandRow="1">
                    <a:tableStyleId>{5C22544A-7EE6-4342-B048-85BDC9FD1C3A}</a:tableStyleId>
                  </a:tblPr>
                  <a:tblGrid>
                    <a:gridCol w="5329026">
                      <a:extLst>
                        <a:ext uri="{9D8B030D-6E8A-4147-A177-3AD203B41FA5}">
                          <a16:colId xmlns:a16="http://schemas.microsoft.com/office/drawing/2014/main" val="468599723"/>
                        </a:ext>
                      </a:extLst>
                    </a:gridCol>
                    <a:gridCol w="3543300">
                      <a:extLst>
                        <a:ext uri="{9D8B030D-6E8A-4147-A177-3AD203B41FA5}">
                          <a16:colId xmlns:a16="http://schemas.microsoft.com/office/drawing/2014/main" val="1186283065"/>
                        </a:ext>
                      </a:extLst>
                    </a:gridCol>
                  </a:tblGrid>
                  <a:tr h="457200">
                    <a:tc>
                      <a:txBody>
                        <a:bodyPr/>
                        <a:lstStyle/>
                        <a:p>
                          <a:pPr lvl="1"/>
                          <a:r>
                            <a:rPr lang="ja-JP" altLang="en-US" sz="2400" b="0">
                              <a:ln>
                                <a:noFill/>
                              </a:ln>
                              <a:solidFill>
                                <a:schemeClr val="tx1"/>
                              </a:solidFill>
                            </a:rPr>
                            <a:t>全帯域</a:t>
                          </a:r>
                          <a:r>
                            <a:rPr lang="en-US" altLang="ja-JP" sz="2400" b="0">
                              <a:ln>
                                <a:noFill/>
                              </a:ln>
                              <a:solidFill>
                                <a:schemeClr val="tx1"/>
                              </a:solidFill>
                            </a:rPr>
                            <a:t>                       B</a:t>
                          </a:r>
                          <a:r>
                            <a:rPr lang="en-US" altLang="ja-JP" sz="2400" b="0">
                              <a:ln>
                                <a:noFill/>
                              </a:ln>
                            </a:rPr>
                            <a:t>	</a:t>
                          </a:r>
                          <a:endParaRPr kumimoji="1" lang="ja-JP" altLang="en-US" b="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2400" b="0">
                              <a:ln>
                                <a:noFill/>
                              </a:ln>
                              <a:solidFill>
                                <a:schemeClr val="tx1"/>
                              </a:solidFill>
                            </a:rPr>
                            <a:t>20</a:t>
                          </a:r>
                          <a:r>
                            <a:rPr lang="ja-JP" altLang="en-US" sz="2400" b="0">
                              <a:ln>
                                <a:noFill/>
                              </a:ln>
                              <a:solidFill>
                                <a:schemeClr val="tx1"/>
                              </a:solidFill>
                            </a:rPr>
                            <a:t> </a:t>
                          </a:r>
                          <a:r>
                            <a:rPr lang="en-US" altLang="ja-JP" sz="2400" b="0">
                              <a:ln>
                                <a:noFill/>
                              </a:ln>
                              <a:solidFill>
                                <a:schemeClr val="tx1"/>
                              </a:solidFill>
                            </a:rPr>
                            <a:t>Mbps</a:t>
                          </a:r>
                          <a:endParaRPr kumimoji="1" lang="ja-JP" altLang="en-US" sz="2400" b="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6770457"/>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4" t="-113333" r="-66743" b="-313333"/>
                          </a:stretch>
                        </a:blipFill>
                      </a:tcPr>
                    </a:tc>
                    <a:tc>
                      <a:txBody>
                        <a:bodyPr/>
                        <a:lstStyle/>
                        <a:p>
                          <a:r>
                            <a:rPr lang="en-US" altLang="ja-JP" sz="2400" b="0">
                              <a:ln>
                                <a:noFill/>
                              </a:ln>
                            </a:rPr>
                            <a:t>4</a:t>
                          </a:r>
                          <a:r>
                            <a:rPr lang="ja-JP" altLang="en-US" sz="2400" b="0">
                              <a:ln>
                                <a:noFill/>
                              </a:ln>
                            </a:rPr>
                            <a:t>人</a:t>
                          </a:r>
                          <a:endParaRPr kumimoji="1" lang="ja-JP" altLang="en-US" sz="2400" b="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694799"/>
                      </a:ext>
                    </a:extLst>
                  </a:tr>
                  <a:tr h="8229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4" t="-117647" r="-66743" b="-72794"/>
                          </a:stretch>
                        </a:blipFill>
                      </a:tcPr>
                    </a:tc>
                    <a:tc>
                      <a:txBody>
                        <a:bodyPr/>
                        <a:lstStyle/>
                        <a:p>
                          <a:r>
                            <a:rPr lang="en-US" altLang="ja-JP" sz="2400" b="0">
                              <a:ln>
                                <a:noFill/>
                              </a:ln>
                            </a:rPr>
                            <a:t>( 1, 1.2, 1.5, 2, 2.5, 3, 3.5, 4, 4.5, 5, 5.5, 6 )Mbps</a:t>
                          </a:r>
                          <a:endParaRPr kumimoji="1" lang="ja-JP" altLang="en-US" sz="2400" b="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879382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4" t="-394667" r="-66743" b="-32000"/>
                          </a:stretch>
                        </a:blipFill>
                      </a:tcPr>
                    </a:tc>
                    <a:tc>
                      <a:txBody>
                        <a:bodyPr/>
                        <a:lstStyle/>
                        <a:p>
                          <a:r>
                            <a:rPr lang="en-US" altLang="ja-JP" sz="2400" b="0">
                              <a:ln>
                                <a:noFill/>
                              </a:ln>
                            </a:rPr>
                            <a:t>2s</a:t>
                          </a:r>
                          <a:endParaRPr kumimoji="1" lang="ja-JP" altLang="en-US" sz="2400" b="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3667398"/>
                      </a:ext>
                    </a:extLst>
                  </a:tr>
                </a:tbl>
              </a:graphicData>
            </a:graphic>
          </p:graphicFrame>
        </mc:Fallback>
      </mc:AlternateContent>
      <p:sp>
        <p:nvSpPr>
          <p:cNvPr id="6" name="コンテンツ プレースホルダー 2">
            <a:extLst>
              <a:ext uri="{FF2B5EF4-FFF2-40B4-BE49-F238E27FC236}">
                <a16:creationId xmlns:a16="http://schemas.microsoft.com/office/drawing/2014/main" id="{3F86FBDE-4632-500A-2707-6DBF3ADD14FF}"/>
              </a:ext>
            </a:extLst>
          </p:cNvPr>
          <p:cNvSpPr txBox="1">
            <a:spLocks/>
          </p:cNvSpPr>
          <p:nvPr/>
        </p:nvSpPr>
        <p:spPr>
          <a:xfrm>
            <a:off x="538662" y="4784034"/>
            <a:ext cx="8066676" cy="1777931"/>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2800" dirty="0"/>
              <a:t>4</a:t>
            </a:r>
            <a:r>
              <a:rPr lang="ja-JP" altLang="en-US" sz="2800" dirty="0"/>
              <a:t>分の動画視聴を想定</a:t>
            </a:r>
            <a:endParaRPr lang="en-US" altLang="ja-JP" sz="2800" dirty="0"/>
          </a:p>
          <a:p>
            <a:r>
              <a:rPr lang="ja-JP" altLang="en-US" sz="2800" dirty="0"/>
              <a:t>平均の最適レートと貯蓄バッファ量を導出</a:t>
            </a:r>
            <a:endParaRPr lang="en-US" altLang="ja-JP" sz="2800" dirty="0"/>
          </a:p>
        </p:txBody>
      </p:sp>
      <p:sp>
        <p:nvSpPr>
          <p:cNvPr id="10" name="フッター プレースホルダー 9">
            <a:extLst>
              <a:ext uri="{FF2B5EF4-FFF2-40B4-BE49-F238E27FC236}">
                <a16:creationId xmlns:a16="http://schemas.microsoft.com/office/drawing/2014/main" id="{09EBACE2-F8B9-0B43-88BD-03011C15EB31}"/>
              </a:ext>
            </a:extLst>
          </p:cNvPr>
          <p:cNvSpPr>
            <a:spLocks noGrp="1"/>
          </p:cNvSpPr>
          <p:nvPr>
            <p:ph type="ftr" sz="quarter" idx="11"/>
          </p:nvPr>
        </p:nvSpPr>
        <p:spPr>
          <a:xfrm>
            <a:off x="30374" y="6291283"/>
            <a:ext cx="8363222" cy="541366"/>
          </a:xfrm>
        </p:spPr>
        <p:txBody>
          <a:bodyPr/>
          <a:lstStyle/>
          <a:p>
            <a:r>
              <a:rPr kumimoji="1" lang="ja-JP" altLang="en-US"/>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48C68D1C-BB76-7617-2DDA-03CD37C66D12}"/>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a:p>
        </p:txBody>
      </p:sp>
    </p:spTree>
    <p:extLst>
      <p:ext uri="{BB962C8B-B14F-4D97-AF65-F5344CB8AC3E}">
        <p14:creationId xmlns:p14="http://schemas.microsoft.com/office/powerpoint/2010/main" val="7651753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実験結果 </a:t>
            </a:r>
            <a:r>
              <a:rPr kumimoji="1" lang="en-US" altLang="ja-JP" dirty="0"/>
              <a:t>– </a:t>
            </a:r>
            <a:r>
              <a:rPr kumimoji="1" lang="ja-JP" altLang="en-US" dirty="0"/>
              <a:t>平均貯蓄バッファ量</a:t>
            </a:r>
          </a:p>
        </p:txBody>
      </p:sp>
      <p:sp>
        <p:nvSpPr>
          <p:cNvPr id="3" name="コンテンツ プレースホルダー 2"/>
          <p:cNvSpPr>
            <a:spLocks noGrp="1"/>
          </p:cNvSpPr>
          <p:nvPr>
            <p:ph idx="1"/>
          </p:nvPr>
        </p:nvSpPr>
        <p:spPr>
          <a:xfrm>
            <a:off x="-105103" y="4925978"/>
            <a:ext cx="9249103" cy="1727617"/>
          </a:xfrm>
        </p:spPr>
        <p:txBody>
          <a:bodyPr>
            <a:normAutofit/>
          </a:bodyPr>
          <a:lstStyle/>
          <a:p>
            <a:pPr marL="0" indent="0">
              <a:buNone/>
            </a:pPr>
            <a:r>
              <a:rPr lang="ja-JP" altLang="en-US" sz="2800" dirty="0"/>
              <a:t>　　　提案手法の方が貯蓄バッファ量：大</a:t>
            </a:r>
            <a:endParaRPr lang="en-US" altLang="ja-JP" sz="2800" dirty="0"/>
          </a:p>
          <a:p>
            <a:pPr marL="0" indent="0">
              <a:buNone/>
            </a:pPr>
            <a:r>
              <a:rPr kumimoji="1" lang="ja-JP" altLang="en-US" sz="2800" dirty="0"/>
              <a:t>　　　　　　　　</a:t>
            </a:r>
            <a:r>
              <a:rPr kumimoji="1" lang="en-US" altLang="ja-JP" sz="2800" dirty="0"/>
              <a:t>	</a:t>
            </a:r>
            <a:r>
              <a:rPr kumimoji="1" lang="ja-JP" altLang="en-US" sz="2800" dirty="0"/>
              <a:t>　↓</a:t>
            </a:r>
            <a:endParaRPr kumimoji="1" lang="en-US" altLang="ja-JP" sz="2800" dirty="0"/>
          </a:p>
          <a:p>
            <a:pPr marL="0" indent="0">
              <a:buNone/>
            </a:pPr>
            <a:r>
              <a:rPr lang="ja-JP" altLang="en-US" sz="2800" dirty="0"/>
              <a:t>　</a:t>
            </a:r>
            <a:r>
              <a:rPr lang="en-US" altLang="ja-JP" sz="2800" dirty="0"/>
              <a:t>	</a:t>
            </a:r>
            <a:r>
              <a:rPr lang="ja-JP" altLang="en-US" sz="2800" dirty="0"/>
              <a:t>既存手法より動画</a:t>
            </a:r>
            <a:r>
              <a:rPr lang="ja-JP" altLang="en-US" sz="2800" dirty="0">
                <a:solidFill>
                  <a:schemeClr val="accent2"/>
                </a:solidFill>
              </a:rPr>
              <a:t>再生中断が起きにくい</a:t>
            </a:r>
            <a:endParaRPr lang="en-US" altLang="ja-JP" sz="2800" dirty="0">
              <a:solidFill>
                <a:schemeClr val="accent2"/>
              </a:solidFill>
            </a:endParaRPr>
          </a:p>
          <a:p>
            <a:endParaRPr kumimoji="1" lang="en-US" altLang="ja-JP" sz="2800" dirty="0"/>
          </a:p>
        </p:txBody>
      </p:sp>
      <p:sp>
        <p:nvSpPr>
          <p:cNvPr id="7" name="フッター プレースホルダー 6">
            <a:extLst>
              <a:ext uri="{FF2B5EF4-FFF2-40B4-BE49-F238E27FC236}">
                <a16:creationId xmlns:a16="http://schemas.microsoft.com/office/drawing/2014/main" id="{A989CB05-8D95-8367-29EB-6C6634C74E0C}"/>
              </a:ext>
            </a:extLst>
          </p:cNvPr>
          <p:cNvSpPr>
            <a:spLocks noGrp="1"/>
          </p:cNvSpPr>
          <p:nvPr>
            <p:ph type="ftr" sz="quarter" idx="11"/>
          </p:nvPr>
        </p:nvSpPr>
        <p:spPr>
          <a:xfrm>
            <a:off x="330646" y="6383583"/>
            <a:ext cx="8275280" cy="432049"/>
          </a:xfrm>
        </p:spPr>
        <p:txBody>
          <a:bodyPr/>
          <a:lstStyle/>
          <a:p>
            <a:r>
              <a:rPr kumimoji="1" lang="ja-JP" altLang="en-US"/>
              <a:t>ビデオビットレート制御関数を用いた他ユーザ使用帯域制限の抑制　菊地 悠李</a:t>
            </a:r>
          </a:p>
        </p:txBody>
      </p:sp>
      <p:sp>
        <p:nvSpPr>
          <p:cNvPr id="8" name="スライド番号プレースホルダー 7">
            <a:extLst>
              <a:ext uri="{FF2B5EF4-FFF2-40B4-BE49-F238E27FC236}">
                <a16:creationId xmlns:a16="http://schemas.microsoft.com/office/drawing/2014/main" id="{C1D7AFF9-CF8E-D2B1-839F-72FD7A14C6AC}"/>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a:p>
        </p:txBody>
      </p:sp>
      <p:pic>
        <p:nvPicPr>
          <p:cNvPr id="9" name="図 8">
            <a:extLst>
              <a:ext uri="{FF2B5EF4-FFF2-40B4-BE49-F238E27FC236}">
                <a16:creationId xmlns:a16="http://schemas.microsoft.com/office/drawing/2014/main" id="{92E9CBF9-202E-E5EA-5F4F-6A77C013D222}"/>
              </a:ext>
            </a:extLst>
          </p:cNvPr>
          <p:cNvPicPr>
            <a:picLocks noChangeAspect="1"/>
          </p:cNvPicPr>
          <p:nvPr/>
        </p:nvPicPr>
        <p:blipFill>
          <a:blip r:embed="rId3"/>
          <a:stretch>
            <a:fillRect/>
          </a:stretch>
        </p:blipFill>
        <p:spPr>
          <a:xfrm>
            <a:off x="967409" y="857777"/>
            <a:ext cx="7752522" cy="4068201"/>
          </a:xfrm>
          <a:prstGeom prst="rect">
            <a:avLst/>
          </a:prstGeom>
        </p:spPr>
      </p:pic>
    </p:spTree>
    <p:extLst>
      <p:ext uri="{BB962C8B-B14F-4D97-AF65-F5344CB8AC3E}">
        <p14:creationId xmlns:p14="http://schemas.microsoft.com/office/powerpoint/2010/main" val="1361371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B7687-044B-DA8D-DCDA-DC5A56BD13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8DE2F1-A56F-AE1D-4896-EE250EAE8A5A}"/>
              </a:ext>
            </a:extLst>
          </p:cNvPr>
          <p:cNvSpPr>
            <a:spLocks noGrp="1"/>
          </p:cNvSpPr>
          <p:nvPr>
            <p:ph type="title"/>
          </p:nvPr>
        </p:nvSpPr>
        <p:spPr/>
        <p:txBody>
          <a:bodyPr/>
          <a:lstStyle/>
          <a:p>
            <a:r>
              <a:rPr kumimoji="1" lang="ja-JP" altLang="en-US" dirty="0"/>
              <a:t>実験結果 </a:t>
            </a:r>
            <a:r>
              <a:rPr kumimoji="1" lang="en-US" altLang="ja-JP" dirty="0"/>
              <a:t>– </a:t>
            </a:r>
            <a:r>
              <a:rPr lang="ja-JP" altLang="en-US" dirty="0"/>
              <a:t>最適レート</a:t>
            </a:r>
            <a:endParaRPr kumimoji="1" lang="ja-JP" altLang="en-US" dirty="0"/>
          </a:p>
        </p:txBody>
      </p:sp>
      <p:sp>
        <p:nvSpPr>
          <p:cNvPr id="3" name="コンテンツ プレースホルダー 2">
            <a:extLst>
              <a:ext uri="{FF2B5EF4-FFF2-40B4-BE49-F238E27FC236}">
                <a16:creationId xmlns:a16="http://schemas.microsoft.com/office/drawing/2014/main" id="{975C9A3C-F9C6-2330-C8A1-24F7259E43C8}"/>
              </a:ext>
            </a:extLst>
          </p:cNvPr>
          <p:cNvSpPr>
            <a:spLocks noGrp="1"/>
          </p:cNvSpPr>
          <p:nvPr>
            <p:ph idx="1"/>
          </p:nvPr>
        </p:nvSpPr>
        <p:spPr>
          <a:xfrm>
            <a:off x="335343" y="4570662"/>
            <a:ext cx="7836015" cy="2044700"/>
          </a:xfrm>
        </p:spPr>
        <p:txBody>
          <a:bodyPr>
            <a:normAutofit lnSpcReduction="10000"/>
          </a:bodyPr>
          <a:lstStyle/>
          <a:p>
            <a:pPr marL="0" indent="0">
              <a:buNone/>
            </a:pPr>
            <a:r>
              <a:rPr lang="ja-JP" altLang="en-US" sz="2800" dirty="0"/>
              <a:t>　　　　</a:t>
            </a:r>
            <a:r>
              <a:rPr kumimoji="1" lang="ja-JP" altLang="en-US" sz="2600" dirty="0"/>
              <a:t>最適レートの低下：</a:t>
            </a:r>
            <a:r>
              <a:rPr kumimoji="1" lang="ja-JP" altLang="en-US" sz="2600" dirty="0">
                <a:solidFill>
                  <a:srgbClr val="FF0000"/>
                </a:solidFill>
              </a:rPr>
              <a:t>利己的ユーザの抑制</a:t>
            </a:r>
            <a:endParaRPr kumimoji="1" lang="en-US" altLang="ja-JP" sz="2600" dirty="0">
              <a:solidFill>
                <a:srgbClr val="FF0000"/>
              </a:solidFill>
            </a:endParaRPr>
          </a:p>
          <a:p>
            <a:pPr marL="0" indent="0">
              <a:buNone/>
            </a:pPr>
            <a:r>
              <a:rPr lang="ja-JP" altLang="en-US" sz="2600" dirty="0"/>
              <a:t>　　　　　　　　　</a:t>
            </a:r>
            <a:r>
              <a:rPr lang="en-US" altLang="ja-JP" sz="2600" dirty="0"/>
              <a:t>	</a:t>
            </a:r>
            <a:r>
              <a:rPr lang="en-US" altLang="ja-JP" sz="1600" dirty="0"/>
              <a:t>    </a:t>
            </a:r>
            <a:r>
              <a:rPr lang="ja-JP" altLang="en-US" sz="1600" dirty="0"/>
              <a:t>↓</a:t>
            </a:r>
            <a:endParaRPr lang="en-US" altLang="ja-JP" sz="2600" dirty="0"/>
          </a:p>
          <a:p>
            <a:pPr marL="0" indent="0">
              <a:buNone/>
            </a:pPr>
            <a:r>
              <a:rPr kumimoji="1" lang="ja-JP" altLang="en-US" sz="2600" dirty="0"/>
              <a:t>　</a:t>
            </a:r>
            <a:r>
              <a:rPr kumimoji="1" lang="en-US" altLang="ja-JP" sz="2600" dirty="0"/>
              <a:t>	</a:t>
            </a:r>
            <a:r>
              <a:rPr kumimoji="1" lang="ja-JP" altLang="en-US" sz="2600" dirty="0"/>
              <a:t>　　　バッファの消費速度以上の貯蓄速度</a:t>
            </a:r>
            <a:endParaRPr kumimoji="1" lang="en-US" altLang="ja-JP" sz="2600" dirty="0"/>
          </a:p>
          <a:p>
            <a:pPr marL="0" indent="0">
              <a:buNone/>
            </a:pPr>
            <a:r>
              <a:rPr lang="ja-JP" altLang="en-US" sz="2200" dirty="0"/>
              <a:t>　</a:t>
            </a:r>
            <a:r>
              <a:rPr lang="en-US" altLang="ja-JP" sz="2200" dirty="0"/>
              <a:t>	</a:t>
            </a:r>
            <a:r>
              <a:rPr lang="ja-JP" altLang="en-US" sz="2200" dirty="0"/>
              <a:t>　　　　⇒平均貯蓄バッファ量：</a:t>
            </a:r>
            <a:r>
              <a:rPr lang="ja-JP" altLang="en-US" sz="2200" dirty="0">
                <a:solidFill>
                  <a:srgbClr val="FF0000"/>
                </a:solidFill>
              </a:rPr>
              <a:t>大</a:t>
            </a:r>
            <a:endParaRPr kumimoji="1" lang="en-US" altLang="ja-JP" sz="3000" dirty="0">
              <a:solidFill>
                <a:srgbClr val="FF0000"/>
              </a:solidFill>
            </a:endParaRPr>
          </a:p>
        </p:txBody>
      </p:sp>
      <p:sp>
        <p:nvSpPr>
          <p:cNvPr id="10" name="フッター プレースホルダー 9">
            <a:extLst>
              <a:ext uri="{FF2B5EF4-FFF2-40B4-BE49-F238E27FC236}">
                <a16:creationId xmlns:a16="http://schemas.microsoft.com/office/drawing/2014/main" id="{28376188-2999-ED64-D326-3513965C11CB}"/>
              </a:ext>
            </a:extLst>
          </p:cNvPr>
          <p:cNvSpPr>
            <a:spLocks noGrp="1"/>
          </p:cNvSpPr>
          <p:nvPr>
            <p:ph type="ftr" sz="quarter" idx="11"/>
          </p:nvPr>
        </p:nvSpPr>
        <p:spPr>
          <a:xfrm>
            <a:off x="235392" y="6431039"/>
            <a:ext cx="8376880" cy="368646"/>
          </a:xfrm>
        </p:spPr>
        <p:txBody>
          <a:bodyPr/>
          <a:lstStyle/>
          <a:p>
            <a:r>
              <a:rPr kumimoji="1" lang="ja-JP" altLang="en-US" dirty="0"/>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A59A9CDB-04F9-701A-55CC-515A77C9F9CA}"/>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a:p>
        </p:txBody>
      </p:sp>
      <p:pic>
        <p:nvPicPr>
          <p:cNvPr id="5" name="図 4">
            <a:extLst>
              <a:ext uri="{FF2B5EF4-FFF2-40B4-BE49-F238E27FC236}">
                <a16:creationId xmlns:a16="http://schemas.microsoft.com/office/drawing/2014/main" id="{59DB23FA-54D7-5042-5A8C-4C5CAFCE072E}"/>
              </a:ext>
            </a:extLst>
          </p:cNvPr>
          <p:cNvPicPr>
            <a:picLocks noChangeAspect="1"/>
          </p:cNvPicPr>
          <p:nvPr/>
        </p:nvPicPr>
        <p:blipFill>
          <a:blip r:embed="rId3"/>
          <a:stretch>
            <a:fillRect/>
          </a:stretch>
        </p:blipFill>
        <p:spPr>
          <a:xfrm>
            <a:off x="990368" y="781328"/>
            <a:ext cx="7836015" cy="3725901"/>
          </a:xfrm>
          <a:prstGeom prst="rect">
            <a:avLst/>
          </a:prstGeom>
        </p:spPr>
      </p:pic>
    </p:spTree>
    <p:extLst>
      <p:ext uri="{BB962C8B-B14F-4D97-AF65-F5344CB8AC3E}">
        <p14:creationId xmlns:p14="http://schemas.microsoft.com/office/powerpoint/2010/main" val="4827609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97161" y="1079500"/>
            <a:ext cx="8949680" cy="5331456"/>
          </a:xfrm>
        </p:spPr>
        <p:txBody>
          <a:bodyPr>
            <a:normAutofit/>
          </a:bodyPr>
          <a:lstStyle/>
          <a:p>
            <a:r>
              <a:rPr lang="ja-JP" altLang="en-US" dirty="0"/>
              <a:t>他ユーザの使用帯域への影響を考慮した制御</a:t>
            </a:r>
          </a:p>
          <a:p>
            <a:pPr lvl="1"/>
            <a:r>
              <a:rPr lang="ja-JP" altLang="en-US" dirty="0"/>
              <a:t>利己的なユーザの抑制</a:t>
            </a:r>
          </a:p>
          <a:p>
            <a:pPr lvl="1"/>
            <a:r>
              <a:rPr lang="ja-JP" altLang="en-US" dirty="0"/>
              <a:t>平均貯蓄バッファ量の増大⇒再生中断起きにくい</a:t>
            </a:r>
            <a:endParaRPr lang="en-US" altLang="ja-JP" dirty="0"/>
          </a:p>
          <a:p>
            <a:pPr marL="457200" lvl="1" indent="0">
              <a:buNone/>
            </a:pPr>
            <a:endParaRPr lang="en-US" altLang="ja-JP" dirty="0"/>
          </a:p>
          <a:p>
            <a:r>
              <a:rPr lang="ja-JP" altLang="en-US" dirty="0"/>
              <a:t>今後の課題</a:t>
            </a:r>
            <a:endParaRPr lang="en-US" altLang="ja-JP" sz="2800" dirty="0"/>
          </a:p>
          <a:p>
            <a:pPr lvl="1"/>
            <a:r>
              <a:rPr lang="ja-JP" altLang="en-US" dirty="0"/>
              <a:t>最適レートの向上と貯蓄バッファ量の調整</a:t>
            </a:r>
            <a:endParaRPr lang="en-US" altLang="ja-JP" dirty="0"/>
          </a:p>
          <a:p>
            <a:pPr lvl="1"/>
            <a:r>
              <a:rPr lang="ja-JP" altLang="en-US" dirty="0"/>
              <a:t>より狭帯域で時間的に変動する状況での解析</a:t>
            </a:r>
            <a:endParaRPr lang="en-US" altLang="ja-JP" dirty="0"/>
          </a:p>
          <a:p>
            <a:pPr lvl="1"/>
            <a:r>
              <a:rPr lang="en-US" altLang="ja-JP" dirty="0" err="1"/>
              <a:t>QoE</a:t>
            </a:r>
            <a:r>
              <a:rPr lang="ja-JP" altLang="en-US" dirty="0"/>
              <a:t>で評価・解析</a:t>
            </a:r>
            <a:endParaRPr lang="en-US" altLang="ja-JP" dirty="0"/>
          </a:p>
          <a:p>
            <a:pPr marL="0" indent="0">
              <a:buNone/>
            </a:pPr>
            <a:endParaRPr lang="en-US" altLang="ja-JP" sz="2800" dirty="0"/>
          </a:p>
        </p:txBody>
      </p:sp>
      <p:sp>
        <p:nvSpPr>
          <p:cNvPr id="7" name="フッター プレースホルダー 6">
            <a:extLst>
              <a:ext uri="{FF2B5EF4-FFF2-40B4-BE49-F238E27FC236}">
                <a16:creationId xmlns:a16="http://schemas.microsoft.com/office/drawing/2014/main" id="{90733B49-5534-D648-7BC8-C1BAD5A7CDB8}"/>
              </a:ext>
            </a:extLst>
          </p:cNvPr>
          <p:cNvSpPr>
            <a:spLocks noGrp="1"/>
          </p:cNvSpPr>
          <p:nvPr>
            <p:ph type="ftr" sz="quarter" idx="11"/>
          </p:nvPr>
        </p:nvSpPr>
        <p:spPr>
          <a:xfrm>
            <a:off x="212759" y="6378441"/>
            <a:ext cx="8336240" cy="368646"/>
          </a:xfrm>
        </p:spPr>
        <p:txBody>
          <a:bodyPr/>
          <a:lstStyle/>
          <a:p>
            <a:r>
              <a:rPr kumimoji="1" lang="ja-JP" altLang="en-US"/>
              <a:t>ビデオビットレート制御関数を用いた他ユーザ使用帯域制限の抑制　菊地 悠李</a:t>
            </a:r>
          </a:p>
        </p:txBody>
      </p:sp>
      <p:sp>
        <p:nvSpPr>
          <p:cNvPr id="8" name="スライド番号プレースホルダー 7">
            <a:extLst>
              <a:ext uri="{FF2B5EF4-FFF2-40B4-BE49-F238E27FC236}">
                <a16:creationId xmlns:a16="http://schemas.microsoft.com/office/drawing/2014/main" id="{7FD13C16-B26E-C26D-8173-8007A372335A}"/>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a:p>
        </p:txBody>
      </p:sp>
    </p:spTree>
    <p:extLst>
      <p:ext uri="{BB962C8B-B14F-4D97-AF65-F5344CB8AC3E}">
        <p14:creationId xmlns:p14="http://schemas.microsoft.com/office/powerpoint/2010/main" val="29793698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CBC8A-FED0-7C43-EA4E-D61D2DE2BC76}"/>
              </a:ext>
            </a:extLst>
          </p:cNvPr>
          <p:cNvSpPr>
            <a:spLocks noGrp="1"/>
          </p:cNvSpPr>
          <p:nvPr>
            <p:ph type="title"/>
          </p:nvPr>
        </p:nvSpPr>
        <p:spPr>
          <a:xfrm>
            <a:off x="1115616" y="116631"/>
            <a:ext cx="8028384" cy="1143000"/>
          </a:xfrm>
        </p:spPr>
        <p:txBody>
          <a:bodyPr/>
          <a:lstStyle/>
          <a:p>
            <a:r>
              <a:rPr lang="ja-JP" altLang="en-US" dirty="0"/>
              <a:t>関連する</a:t>
            </a:r>
            <a:r>
              <a:rPr kumimoji="1" lang="en-US" altLang="ja-JP" dirty="0"/>
              <a:t>SDGs</a:t>
            </a:r>
            <a:r>
              <a:rPr kumimoji="1" lang="ja-JP" altLang="en-US" dirty="0"/>
              <a:t>のロゴ</a:t>
            </a:r>
          </a:p>
        </p:txBody>
      </p:sp>
      <p:sp>
        <p:nvSpPr>
          <p:cNvPr id="3" name="テキスト プレースホルダー 2">
            <a:extLst>
              <a:ext uri="{FF2B5EF4-FFF2-40B4-BE49-F238E27FC236}">
                <a16:creationId xmlns:a16="http://schemas.microsoft.com/office/drawing/2014/main" id="{966D6889-35F7-17D9-D20B-30C7ADD2D025}"/>
              </a:ext>
            </a:extLst>
          </p:cNvPr>
          <p:cNvSpPr>
            <a:spLocks noGrp="1"/>
          </p:cNvSpPr>
          <p:nvPr>
            <p:ph type="body" idx="1"/>
          </p:nvPr>
        </p:nvSpPr>
        <p:spPr>
          <a:xfrm>
            <a:off x="2057400" y="2733674"/>
            <a:ext cx="6989440" cy="1638301"/>
          </a:xfrm>
        </p:spPr>
        <p:txBody>
          <a:bodyPr/>
          <a:lstStyle/>
          <a:p>
            <a:pPr marL="0" indent="0">
              <a:buNone/>
            </a:pPr>
            <a:r>
              <a:rPr kumimoji="1" lang="ja-JP" altLang="en-US" sz="2800"/>
              <a:t>強靭（レジリエント）なインフラ構築、包摂的かつ持続可能な産業化の促進及びイノベーションの推進を図る</a:t>
            </a:r>
            <a:endParaRPr kumimoji="1" lang="en-US" altLang="ja-JP" sz="2800"/>
          </a:p>
          <a:p>
            <a:endParaRPr kumimoji="1" lang="en-US" altLang="ja-JP"/>
          </a:p>
          <a:p>
            <a:endParaRPr kumimoji="1" lang="ja-JP" altLang="en-US"/>
          </a:p>
        </p:txBody>
      </p:sp>
      <p:pic>
        <p:nvPicPr>
          <p:cNvPr id="5" name="図 4" descr="挿絵 が含まれている画像&#10;&#10;自動的に生成された説明">
            <a:extLst>
              <a:ext uri="{FF2B5EF4-FFF2-40B4-BE49-F238E27FC236}">
                <a16:creationId xmlns:a16="http://schemas.microsoft.com/office/drawing/2014/main" id="{EE23B743-8273-515B-1881-5F333F6D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790" y="2733674"/>
            <a:ext cx="1513284" cy="1513284"/>
          </a:xfrm>
          <a:prstGeom prst="rect">
            <a:avLst/>
          </a:prstGeom>
        </p:spPr>
      </p:pic>
      <p:sp>
        <p:nvSpPr>
          <p:cNvPr id="8" name="フッター プレースホルダー 7">
            <a:extLst>
              <a:ext uri="{FF2B5EF4-FFF2-40B4-BE49-F238E27FC236}">
                <a16:creationId xmlns:a16="http://schemas.microsoft.com/office/drawing/2014/main" id="{6E502699-2C60-07D7-B5F9-297E894CA114}"/>
              </a:ext>
            </a:extLst>
          </p:cNvPr>
          <p:cNvSpPr>
            <a:spLocks noGrp="1"/>
          </p:cNvSpPr>
          <p:nvPr>
            <p:ph type="ftr" sz="quarter" idx="11"/>
          </p:nvPr>
        </p:nvSpPr>
        <p:spPr>
          <a:xfrm>
            <a:off x="97160" y="6611274"/>
            <a:ext cx="8376880" cy="45719"/>
          </a:xfrm>
        </p:spPr>
        <p:txBody>
          <a:bodyPr/>
          <a:lstStyle/>
          <a:p>
            <a:r>
              <a:rPr kumimoji="1" lang="ja-JP" altLang="en-US"/>
              <a:t>ビデオビットレート制御関数を用いた他ユーザ使用帯域制限の抑制　菊地 悠李</a:t>
            </a:r>
          </a:p>
        </p:txBody>
      </p:sp>
      <p:sp>
        <p:nvSpPr>
          <p:cNvPr id="9" name="スライド番号プレースホルダー 8">
            <a:extLst>
              <a:ext uri="{FF2B5EF4-FFF2-40B4-BE49-F238E27FC236}">
                <a16:creationId xmlns:a16="http://schemas.microsoft.com/office/drawing/2014/main" id="{35EC7B40-5B3F-46BB-2A30-0E2BCDBBCBCA}"/>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a:p>
        </p:txBody>
      </p:sp>
    </p:spTree>
    <p:extLst>
      <p:ext uri="{BB962C8B-B14F-4D97-AF65-F5344CB8AC3E}">
        <p14:creationId xmlns:p14="http://schemas.microsoft.com/office/powerpoint/2010/main" val="9632065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CA2CE-2F6D-6516-4406-542F4CFE038C}"/>
              </a:ext>
            </a:extLst>
          </p:cNvPr>
          <p:cNvSpPr>
            <a:spLocks noGrp="1"/>
          </p:cNvSpPr>
          <p:nvPr>
            <p:ph type="title"/>
          </p:nvPr>
        </p:nvSpPr>
        <p:spPr/>
        <p:txBody>
          <a:bodyPr/>
          <a:lstStyle/>
          <a:p>
            <a:r>
              <a:rPr lang="ja-JP" altLang="en-US" dirty="0"/>
              <a:t>関数</a:t>
            </a:r>
            <a:r>
              <a:rPr kumimoji="1" lang="ja-JP" altLang="en-US" dirty="0"/>
              <a:t>の比較</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0793EBFD-8EAE-4207-E190-D97CFD02BEA8}"/>
                  </a:ext>
                </a:extLst>
              </p:cNvPr>
              <p:cNvSpPr/>
              <p:nvPr/>
            </p:nvSpPr>
            <p:spPr>
              <a:xfrm>
                <a:off x="248788" y="1351462"/>
                <a:ext cx="6617010" cy="1548139"/>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latin typeface="Cambria Math" panose="02040503050406030204" pitchFamily="18" charset="0"/>
                  </a:rPr>
                  <a:t>既存研究の利得関数（第二項）</a:t>
                </a:r>
                <a:endParaRPr lang="en-US" altLang="ja-JP" sz="2400" dirty="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𝑓</m:t>
                          </m:r>
                        </m:e>
                        <m:sub>
                          <m:r>
                            <m:rPr>
                              <m:sty m:val="p"/>
                            </m:rPr>
                            <a:rPr lang="en-US" altLang="ja-JP" sz="2400" b="0" i="0" smtClean="0">
                              <a:solidFill>
                                <a:srgbClr val="4D4D4D"/>
                              </a:solidFill>
                              <a:latin typeface="Cambria Math" panose="02040503050406030204" pitchFamily="18" charset="0"/>
                            </a:rPr>
                            <m:t>buffer</m:t>
                          </m:r>
                        </m:sub>
                      </m:sSub>
                      <m:d>
                        <m:dPr>
                          <m:ctrlPr>
                            <a:rPr lang="en-US" altLang="ja-JP" sz="2400" i="1">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sub>
                          </m:sSub>
                          <m:r>
                            <a:rPr lang="en-US" altLang="ja-JP" sz="2400" i="1" dirty="0" smtClean="0">
                              <a:solidFill>
                                <a:srgbClr val="4D4D4D"/>
                              </a:solidFill>
                              <a:latin typeface="Cambria Math" panose="02040503050406030204" pitchFamily="18" charset="0"/>
                            </a:rPr>
                            <m:t> </m:t>
                          </m:r>
                        </m:e>
                      </m:d>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f>
                            <m:fPr>
                              <m:ctrlPr>
                                <a:rPr lang="en-US" altLang="ja-JP" sz="2400" i="1" smtClean="0">
                                  <a:solidFill>
                                    <a:schemeClr val="tx1"/>
                                  </a:solidFill>
                                  <a:latin typeface="Cambria Math" panose="02040503050406030204" pitchFamily="18" charset="0"/>
                                </a:rPr>
                              </m:ctrlPr>
                            </m:fPr>
                            <m:num>
                              <m:nary>
                                <m:naryPr>
                                  <m:chr m:val="∑"/>
                                  <m:ctrlPr>
                                    <a:rPr lang="en-US" altLang="ja-JP" sz="2400" i="1">
                                      <a:solidFill>
                                        <a:schemeClr val="tx1"/>
                                      </a:solidFill>
                                      <a:latin typeface="Cambria Math" panose="02040503050406030204" pitchFamily="18" charset="0"/>
                                    </a:rPr>
                                  </m:ctrlPr>
                                </m:naryPr>
                                <m:sub>
                                  <m:r>
                                    <a:rPr lang="en-US" altLang="ja-JP" sz="2400" b="0" i="1" smtClean="0">
                                      <a:solidFill>
                                        <a:schemeClr val="tx1"/>
                                      </a:solidFill>
                                      <a:latin typeface="Cambria Math" panose="02040503050406030204" pitchFamily="18" charset="0"/>
                                    </a:rPr>
                                    <m:t>𝑗</m:t>
                                  </m:r>
                                  <m:r>
                                    <a:rPr lang="en-US" altLang="ja-JP" sz="2400" i="1">
                                      <a:solidFill>
                                        <a:schemeClr val="tx1"/>
                                      </a:solidFill>
                                      <a:latin typeface="Cambria Math" panose="02040503050406030204" pitchFamily="18" charset="0"/>
                                    </a:rPr>
                                    <m:t>=1</m:t>
                                  </m:r>
                                </m:sub>
                                <m:sup>
                                  <m:r>
                                    <a:rPr lang="en-US" altLang="ja-JP" sz="2400" i="1">
                                      <a:solidFill>
                                        <a:schemeClr val="tx1"/>
                                      </a:solidFill>
                                      <a:latin typeface="Cambria Math" panose="02040503050406030204" pitchFamily="18" charset="0"/>
                                    </a:rPr>
                                    <m:t>𝑁</m:t>
                                  </m:r>
                                </m:sup>
                                <m:e>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b="0" i="1" smtClean="0">
                                          <a:solidFill>
                                            <a:schemeClr val="tx1"/>
                                          </a:solidFill>
                                          <a:latin typeface="Cambria Math" panose="02040503050406030204" pitchFamily="18" charset="0"/>
                                        </a:rPr>
                                        <m:t>𝑗</m:t>
                                      </m:r>
                                    </m:sub>
                                  </m:sSub>
                                </m:e>
                              </m:nary>
                            </m:num>
                            <m:den>
                              <m:r>
                                <m:rPr>
                                  <m:sty m:val="p"/>
                                </m:rPr>
                                <a:rPr lang="en-US" altLang="ja-JP" sz="2400" b="0" i="0" smtClean="0">
                                  <a:solidFill>
                                    <a:schemeClr val="tx1"/>
                                  </a:solidFill>
                                  <a:latin typeface="Cambria Math" panose="02040503050406030204" pitchFamily="18" charset="0"/>
                                </a:rPr>
                                <m:t>B</m:t>
                              </m:r>
                            </m:den>
                          </m:f>
                        </m:e>
                      </m:d>
                    </m:oMath>
                  </m:oMathPara>
                </a14:m>
                <a:endParaRPr lang="en-US" altLang="ja-JP" sz="2400" i="1" dirty="0">
                  <a:solidFill>
                    <a:srgbClr val="4D4D4D"/>
                  </a:solidFill>
                  <a:latin typeface="Cambria Math" panose="02040503050406030204" pitchFamily="18" charset="0"/>
                </a:endParaRPr>
              </a:p>
              <a:p>
                <a:endParaRPr lang="en-US" altLang="ja-JP" sz="2400" b="0" i="1" dirty="0">
                  <a:solidFill>
                    <a:srgbClr val="4D4D4D"/>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0793EBFD-8EAE-4207-E190-D97CFD02BEA8}"/>
                  </a:ext>
                </a:extLst>
              </p:cNvPr>
              <p:cNvSpPr>
                <a:spLocks noRot="1" noChangeAspect="1" noMove="1" noResize="1" noEditPoints="1" noAdjustHandles="1" noChangeArrowheads="1" noChangeShapeType="1" noTextEdit="1"/>
              </p:cNvSpPr>
              <p:nvPr/>
            </p:nvSpPr>
            <p:spPr>
              <a:xfrm>
                <a:off x="248788" y="1351462"/>
                <a:ext cx="6617010" cy="1548139"/>
              </a:xfrm>
              <a:prstGeom prst="rect">
                <a:avLst/>
              </a:prstGeom>
              <a:blipFill>
                <a:blip r:embed="rId3"/>
                <a:stretch>
                  <a:fillRect l="-1475" t="-9055"/>
                </a:stretch>
              </a:blipFill>
              <a:ln w="76200" cap="sq">
                <a:noFill/>
                <a:miter lim="800000"/>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2DF1F65-CB38-EF9C-3F1C-48384F30B97B}"/>
                  </a:ext>
                </a:extLst>
              </p:cNvPr>
              <p:cNvSpPr/>
              <p:nvPr/>
            </p:nvSpPr>
            <p:spPr>
              <a:xfrm>
                <a:off x="51606" y="5193427"/>
                <a:ext cx="7404386" cy="579063"/>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latin typeface="Cambria Math" panose="02040503050406030204" pitchFamily="18" charset="0"/>
                  </a:rPr>
                  <a:t>提案利得関数（第二項）</a:t>
                </a:r>
                <a:endParaRPr lang="en-US" altLang="ja-JP" sz="2400" dirty="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sub>
                          </m:sSub>
                        </m:e>
                      </m:d>
                      <m:r>
                        <a:rPr lang="en-US" altLang="ja-JP" sz="2400" i="1" smtClean="0">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f>
                            <m:fPr>
                              <m:ctrlPr>
                                <a:rPr lang="en-US" altLang="ja-JP" sz="2400" i="1" smtClean="0">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𝑖</m:t>
                                  </m:r>
                                </m:sub>
                              </m:sSub>
                            </m:num>
                            <m:den>
                              <m:r>
                                <m:rPr>
                                  <m:sty m:val="p"/>
                                </m:rPr>
                                <a:rPr lang="en-US" altLang="ja-JP" sz="2400" i="1">
                                  <a:solidFill>
                                    <a:schemeClr val="tx1"/>
                                  </a:solidFill>
                                  <a:latin typeface="Cambria Math" panose="02040503050406030204" pitchFamily="18" charset="0"/>
                                </a:rPr>
                                <m:t>B</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f>
                                    <m:fPr>
                                      <m:ctrlPr>
                                        <a:rPr lang="en-US" altLang="ja-JP" sz="2400" i="1">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𝑖</m:t>
                                          </m:r>
                                        </m:sub>
                                      </m:sSub>
                                    </m:num>
                                    <m:den>
                                      <m:nary>
                                        <m:naryPr>
                                          <m:chr m:val="∑"/>
                                          <m:ctrlPr>
                                            <a:rPr lang="en-US" altLang="ja-JP" sz="2400" i="1">
                                              <a:solidFill>
                                                <a:schemeClr val="tx1"/>
                                              </a:solidFill>
                                              <a:latin typeface="Cambria Math" panose="02040503050406030204" pitchFamily="18" charset="0"/>
                                            </a:rPr>
                                          </m:ctrlPr>
                                        </m:naryPr>
                                        <m:sub>
                                          <m:r>
                                            <a:rPr lang="en-US" altLang="ja-JP" sz="2400" i="1">
                                              <a:solidFill>
                                                <a:schemeClr val="tx1"/>
                                              </a:solidFill>
                                              <a:latin typeface="Cambria Math" panose="02040503050406030204" pitchFamily="18" charset="0"/>
                                            </a:rPr>
                                            <m:t>𝑗</m:t>
                                          </m:r>
                                          <m:r>
                                            <a:rPr lang="en-US" altLang="ja-JP" sz="2400" i="1">
                                              <a:solidFill>
                                                <a:schemeClr val="tx1"/>
                                              </a:solidFill>
                                              <a:latin typeface="Cambria Math" panose="02040503050406030204" pitchFamily="18" charset="0"/>
                                            </a:rPr>
                                            <m:t>=1</m:t>
                                          </m:r>
                                        </m:sub>
                                        <m:sup>
                                          <m:r>
                                            <a:rPr lang="en-US" altLang="ja-JP" sz="2400" i="1">
                                              <a:solidFill>
                                                <a:schemeClr val="tx1"/>
                                              </a:solidFill>
                                              <a:latin typeface="Cambria Math" panose="02040503050406030204" pitchFamily="18" charset="0"/>
                                            </a:rPr>
                                            <m:t>𝑁</m:t>
                                          </m:r>
                                        </m:sup>
                                        <m:e>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𝑗</m:t>
                                              </m:r>
                                            </m:sub>
                                          </m:sSub>
                                        </m:e>
                                      </m:nary>
                                    </m:den>
                                  </m:f>
                                </m:e>
                              </m:d>
                            </m:den>
                          </m:f>
                        </m:e>
                      </m:d>
                    </m:oMath>
                  </m:oMathPara>
                </a14:m>
                <a:endParaRPr lang="en-US" altLang="ja-JP" sz="2400" b="0" i="1" dirty="0">
                  <a:solidFill>
                    <a:srgbClr val="4D4D4D"/>
                  </a:solidFill>
                  <a:latin typeface="Cambria Math" panose="02040503050406030204" pitchFamily="18" charset="0"/>
                </a:endParaRPr>
              </a:p>
              <a:p>
                <a:endParaRPr lang="en-US" altLang="ja-JP" sz="2400" i="1" dirty="0">
                  <a:latin typeface="Cambria Math" panose="02040503050406030204" pitchFamily="18" charset="0"/>
                </a:endParaRPr>
              </a:p>
              <a:p>
                <a:endParaRPr lang="en-US" altLang="ja-JP" sz="2400" i="1" dirty="0">
                  <a:latin typeface="Cambria Math" panose="02040503050406030204" pitchFamily="18" charset="0"/>
                </a:endParaRPr>
              </a:p>
            </p:txBody>
          </p:sp>
        </mc:Choice>
        <mc:Fallback xmlns="">
          <p:sp>
            <p:nvSpPr>
              <p:cNvPr id="4" name="正方形/長方形 3">
                <a:extLst>
                  <a:ext uri="{FF2B5EF4-FFF2-40B4-BE49-F238E27FC236}">
                    <a16:creationId xmlns:a16="http://schemas.microsoft.com/office/drawing/2014/main" id="{82DF1F65-CB38-EF9C-3F1C-48384F30B97B}"/>
                  </a:ext>
                </a:extLst>
              </p:cNvPr>
              <p:cNvSpPr>
                <a:spLocks noRot="1" noChangeAspect="1" noMove="1" noResize="1" noEditPoints="1" noAdjustHandles="1" noChangeArrowheads="1" noChangeShapeType="1" noTextEdit="1"/>
              </p:cNvSpPr>
              <p:nvPr/>
            </p:nvSpPr>
            <p:spPr>
              <a:xfrm>
                <a:off x="51606" y="5193427"/>
                <a:ext cx="7404386" cy="579063"/>
              </a:xfrm>
              <a:prstGeom prst="rect">
                <a:avLst/>
              </a:prstGeom>
              <a:blipFill>
                <a:blip r:embed="rId4"/>
                <a:stretch>
                  <a:fillRect l="-1235" t="-153684" b="-7368"/>
                </a:stretch>
              </a:blipFill>
              <a:ln w="76200" cap="sq">
                <a:noFill/>
                <a:miter lim="800000"/>
                <a:headEnd type="none" w="med" len="med"/>
                <a:tailEnd type="none" w="med" len="med"/>
              </a:ln>
            </p:spPr>
            <p:txBody>
              <a:bodyPr/>
              <a:lstStyle/>
              <a:p>
                <a:r>
                  <a:rPr lang="en-US">
                    <a:noFill/>
                  </a:rPr>
                  <a:t> </a:t>
                </a:r>
              </a:p>
            </p:txBody>
          </p:sp>
        </mc:Fallback>
      </mc:AlternateContent>
      <p:sp>
        <p:nvSpPr>
          <p:cNvPr id="7" name="矢印: 下 6">
            <a:extLst>
              <a:ext uri="{FF2B5EF4-FFF2-40B4-BE49-F238E27FC236}">
                <a16:creationId xmlns:a16="http://schemas.microsoft.com/office/drawing/2014/main" id="{6297E888-1338-1C7D-0F32-B826B4F2A134}"/>
              </a:ext>
            </a:extLst>
          </p:cNvPr>
          <p:cNvSpPr/>
          <p:nvPr/>
        </p:nvSpPr>
        <p:spPr>
          <a:xfrm>
            <a:off x="4838294" y="3438164"/>
            <a:ext cx="357052" cy="579063"/>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 name="正方形/長方形 2">
            <a:extLst>
              <a:ext uri="{FF2B5EF4-FFF2-40B4-BE49-F238E27FC236}">
                <a16:creationId xmlns:a16="http://schemas.microsoft.com/office/drawing/2014/main" id="{5F2FAB0F-15E0-88E0-DB9B-267B0CEFBFE1}"/>
              </a:ext>
            </a:extLst>
          </p:cNvPr>
          <p:cNvSpPr/>
          <p:nvPr/>
        </p:nvSpPr>
        <p:spPr>
          <a:xfrm>
            <a:off x="4356538" y="1692518"/>
            <a:ext cx="1320565" cy="918988"/>
          </a:xfrm>
          <a:prstGeom prst="rect">
            <a:avLst/>
          </a:prstGeom>
          <a:no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正方形/長方形 7">
            <a:extLst>
              <a:ext uri="{FF2B5EF4-FFF2-40B4-BE49-F238E27FC236}">
                <a16:creationId xmlns:a16="http://schemas.microsoft.com/office/drawing/2014/main" id="{15EB1616-A222-7654-9838-D83D23B94DE9}"/>
              </a:ext>
            </a:extLst>
          </p:cNvPr>
          <p:cNvSpPr/>
          <p:nvPr/>
        </p:nvSpPr>
        <p:spPr>
          <a:xfrm>
            <a:off x="3946710" y="4695767"/>
            <a:ext cx="2366195" cy="1381142"/>
          </a:xfrm>
          <a:prstGeom prst="rect">
            <a:avLst/>
          </a:prstGeom>
          <a:no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mc:AlternateContent xmlns:mc="http://schemas.openxmlformats.org/markup-compatibility/2006" xmlns:a14="http://schemas.microsoft.com/office/drawing/2010/main">
        <mc:Choice Requires="a14">
          <p:sp>
            <p:nvSpPr>
              <p:cNvPr id="15" name="吹き出し: 角を丸めた四角形 14">
                <a:extLst>
                  <a:ext uri="{FF2B5EF4-FFF2-40B4-BE49-F238E27FC236}">
                    <a16:creationId xmlns:a16="http://schemas.microsoft.com/office/drawing/2014/main" id="{25FE7B92-3C8C-82C4-30D6-F1D63C68338C}"/>
                  </a:ext>
                </a:extLst>
              </p:cNvPr>
              <p:cNvSpPr/>
              <p:nvPr/>
            </p:nvSpPr>
            <p:spPr>
              <a:xfrm>
                <a:off x="5551221" y="3404913"/>
                <a:ext cx="3581462" cy="759097"/>
              </a:xfrm>
              <a:prstGeom prst="wedgeRoundRectCallout">
                <a:avLst>
                  <a:gd name="adj1" fmla="val -31431"/>
                  <a:gd name="adj2" fmla="val 8099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b="1" dirty="0"/>
                  <a:t>ユーザ</a:t>
                </a:r>
                <a14:m>
                  <m:oMath xmlns:m="http://schemas.openxmlformats.org/officeDocument/2006/math">
                    <m:r>
                      <a:rPr lang="en-US" altLang="ja-JP" sz="2000" b="1" i="1" smtClean="0">
                        <a:solidFill>
                          <a:schemeClr val="tx1"/>
                        </a:solidFill>
                        <a:latin typeface="Cambria Math" panose="02040503050406030204" pitchFamily="18" charset="0"/>
                      </a:rPr>
                      <m:t>𝒊</m:t>
                    </m:r>
                  </m:oMath>
                </a14:m>
                <a:r>
                  <a:rPr kumimoji="1" lang="ja-JP" altLang="en-US" sz="2000" b="1" dirty="0"/>
                  <a:t>の要求</a:t>
                </a:r>
                <a:r>
                  <a:rPr lang="ja-JP" altLang="en-US" sz="2000" b="1" dirty="0"/>
                  <a:t>レート</a:t>
                </a:r>
                <a:r>
                  <a:rPr lang="ja-JP" altLang="en-US" sz="2000" dirty="0"/>
                  <a:t>と</a:t>
                </a:r>
                <a:endParaRPr lang="en-US" altLang="ja-JP" sz="2000" dirty="0"/>
              </a:p>
              <a:p>
                <a:r>
                  <a:rPr kumimoji="1" lang="ja-JP" altLang="en-US" sz="2000" b="1" dirty="0"/>
                  <a:t>他ユーザの使用帯域を比較</a:t>
                </a:r>
                <a:endParaRPr kumimoji="1" lang="ja-JP" altLang="en-US" sz="2000" dirty="0"/>
              </a:p>
            </p:txBody>
          </p:sp>
        </mc:Choice>
        <mc:Fallback xmlns="">
          <p:sp>
            <p:nvSpPr>
              <p:cNvPr id="15" name="吹き出し: 角を丸めた四角形 14">
                <a:extLst>
                  <a:ext uri="{FF2B5EF4-FFF2-40B4-BE49-F238E27FC236}">
                    <a16:creationId xmlns:a16="http://schemas.microsoft.com/office/drawing/2014/main" id="{25FE7B92-3C8C-82C4-30D6-F1D63C68338C}"/>
                  </a:ext>
                </a:extLst>
              </p:cNvPr>
              <p:cNvSpPr>
                <a:spLocks noRot="1" noChangeAspect="1" noMove="1" noResize="1" noEditPoints="1" noAdjustHandles="1" noChangeArrowheads="1" noChangeShapeType="1" noTextEdit="1"/>
              </p:cNvSpPr>
              <p:nvPr/>
            </p:nvSpPr>
            <p:spPr>
              <a:xfrm>
                <a:off x="5551221" y="3404913"/>
                <a:ext cx="3581462" cy="759097"/>
              </a:xfrm>
              <a:prstGeom prst="wedgeRoundRectCallout">
                <a:avLst>
                  <a:gd name="adj1" fmla="val -31431"/>
                  <a:gd name="adj2" fmla="val 80997"/>
                  <a:gd name="adj3" fmla="val 16667"/>
                </a:avLst>
              </a:prstGeom>
              <a:blipFill>
                <a:blip r:embed="rId5"/>
                <a:stretch>
                  <a:fillRect l="-678" t="-1205"/>
                </a:stretch>
              </a:blipFill>
              <a:ln w="19050" cap="sq">
                <a:solidFill>
                  <a:schemeClr val="accent1"/>
                </a:solidFill>
                <a:miter lim="800000"/>
                <a:headEnd type="none" w="med" len="med"/>
                <a:tailEnd type="none" w="med" len="med"/>
              </a:ln>
            </p:spPr>
            <p:txBody>
              <a:bodyPr/>
              <a:lstStyle/>
              <a:p>
                <a:r>
                  <a:rPr lang="en-US">
                    <a:noFill/>
                  </a:rPr>
                  <a:t> </a:t>
                </a:r>
              </a:p>
            </p:txBody>
          </p:sp>
        </mc:Fallback>
      </mc:AlternateContent>
      <p:sp>
        <p:nvSpPr>
          <p:cNvPr id="14" name="吹き出し: 角を丸めた四角形 13">
            <a:extLst>
              <a:ext uri="{FF2B5EF4-FFF2-40B4-BE49-F238E27FC236}">
                <a16:creationId xmlns:a16="http://schemas.microsoft.com/office/drawing/2014/main" id="{7074EC2A-8133-584A-DCD9-E08AECBDF759}"/>
              </a:ext>
            </a:extLst>
          </p:cNvPr>
          <p:cNvSpPr/>
          <p:nvPr/>
        </p:nvSpPr>
        <p:spPr>
          <a:xfrm>
            <a:off x="5779301" y="1375041"/>
            <a:ext cx="3353382" cy="918987"/>
          </a:xfrm>
          <a:prstGeom prst="wedgeRoundRectCallout">
            <a:avLst>
              <a:gd name="adj1" fmla="val -54319"/>
              <a:gd name="adj2" fmla="val 2579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b="1"/>
              <a:t>平均的なペナルティ</a:t>
            </a:r>
            <a:endParaRPr lang="en-US" altLang="ja-JP" sz="2000" b="1"/>
          </a:p>
          <a:p>
            <a:pPr algn="ctr"/>
            <a:r>
              <a:rPr lang="ja-JP" altLang="en-US" sz="2000" b="1"/>
              <a:t>全ユーザ同じ値</a:t>
            </a:r>
            <a:endParaRPr lang="ja-JP" altLang="en-US" sz="2000"/>
          </a:p>
        </p:txBody>
      </p:sp>
      <p:sp>
        <p:nvSpPr>
          <p:cNvPr id="10" name="フッター プレースホルダー 9">
            <a:extLst>
              <a:ext uri="{FF2B5EF4-FFF2-40B4-BE49-F238E27FC236}">
                <a16:creationId xmlns:a16="http://schemas.microsoft.com/office/drawing/2014/main" id="{77CE8151-C7EC-2583-2409-587E098D3530}"/>
              </a:ext>
            </a:extLst>
          </p:cNvPr>
          <p:cNvSpPr>
            <a:spLocks noGrp="1"/>
          </p:cNvSpPr>
          <p:nvPr>
            <p:ph type="ftr" sz="quarter" idx="11"/>
          </p:nvPr>
        </p:nvSpPr>
        <p:spPr>
          <a:xfrm>
            <a:off x="97160" y="6381327"/>
            <a:ext cx="8275280" cy="432049"/>
          </a:xfrm>
        </p:spPr>
        <p:txBody>
          <a:bodyPr/>
          <a:lstStyle/>
          <a:p>
            <a:r>
              <a:rPr kumimoji="1" lang="ja-JP" altLang="en-US" dirty="0"/>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CC795684-1A56-81CC-CA14-6FAC44871344}"/>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a:p>
        </p:txBody>
      </p:sp>
    </p:spTree>
    <p:extLst>
      <p:ext uri="{BB962C8B-B14F-4D97-AF65-F5344CB8AC3E}">
        <p14:creationId xmlns:p14="http://schemas.microsoft.com/office/powerpoint/2010/main" val="35334639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 name="吹き出し: 角を丸めた四角形 88">
            <a:extLst>
              <a:ext uri="{FF2B5EF4-FFF2-40B4-BE49-F238E27FC236}">
                <a16:creationId xmlns:a16="http://schemas.microsoft.com/office/drawing/2014/main" id="{91E9BE9F-7332-6428-F176-B4C41BC70435}"/>
              </a:ext>
            </a:extLst>
          </p:cNvPr>
          <p:cNvSpPr/>
          <p:nvPr/>
        </p:nvSpPr>
        <p:spPr>
          <a:xfrm>
            <a:off x="2930961" y="3197299"/>
            <a:ext cx="1485532" cy="310445"/>
          </a:xfrm>
          <a:prstGeom prst="wedgeRoundRectCallout">
            <a:avLst>
              <a:gd name="adj1" fmla="val 7682"/>
              <a:gd name="adj2" fmla="val 129942"/>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2"/>
                </a:solidFill>
              </a:rPr>
              <a:t>高レート要求</a:t>
            </a:r>
          </a:p>
        </p:txBody>
      </p:sp>
      <p:sp>
        <p:nvSpPr>
          <p:cNvPr id="88" name="円柱 87">
            <a:extLst>
              <a:ext uri="{FF2B5EF4-FFF2-40B4-BE49-F238E27FC236}">
                <a16:creationId xmlns:a16="http://schemas.microsoft.com/office/drawing/2014/main" id="{90DBAF41-EEBB-4FFA-87BC-86E929B0DEB0}"/>
              </a:ext>
            </a:extLst>
          </p:cNvPr>
          <p:cNvSpPr/>
          <p:nvPr/>
        </p:nvSpPr>
        <p:spPr>
          <a:xfrm rot="5400000">
            <a:off x="4021544" y="4219929"/>
            <a:ext cx="1241895" cy="713138"/>
          </a:xfrm>
          <a:prstGeom prst="can">
            <a:avLst/>
          </a:prstGeom>
          <a:gradFill flip="none" rotWithShape="1">
            <a:gsLst>
              <a:gs pos="0">
                <a:schemeClr val="accent1">
                  <a:lumMod val="5000"/>
                  <a:lumOff val="95000"/>
                </a:schemeClr>
              </a:gs>
              <a:gs pos="26000">
                <a:schemeClr val="accent2">
                  <a:lumMod val="60000"/>
                  <a:lumOff val="40000"/>
                </a:schemeClr>
              </a:gs>
              <a:gs pos="27000">
                <a:schemeClr val="accent2">
                  <a:lumMod val="60000"/>
                  <a:lumOff val="40000"/>
                </a:schemeClr>
              </a:gs>
              <a:gs pos="22000">
                <a:schemeClr val="accent2">
                  <a:lumMod val="40000"/>
                  <a:lumOff val="60000"/>
                </a:schemeClr>
              </a:gs>
              <a:gs pos="17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p:cNvSpPr>
            <a:spLocks noGrp="1"/>
          </p:cNvSpPr>
          <p:nvPr>
            <p:ph type="title"/>
          </p:nvPr>
        </p:nvSpPr>
        <p:spPr/>
        <p:txBody>
          <a:bodyPr/>
          <a:lstStyle/>
          <a:p>
            <a:r>
              <a:rPr kumimoji="1" lang="ja-JP" altLang="en-US"/>
              <a:t>研究の背景と目的</a:t>
            </a:r>
          </a:p>
        </p:txBody>
      </p:sp>
      <p:sp>
        <p:nvSpPr>
          <p:cNvPr id="3" name="コンテンツ プレースホルダー 2"/>
          <p:cNvSpPr>
            <a:spLocks noGrp="1"/>
          </p:cNvSpPr>
          <p:nvPr>
            <p:ph idx="1"/>
          </p:nvPr>
        </p:nvSpPr>
        <p:spPr>
          <a:xfrm>
            <a:off x="-21434" y="1065737"/>
            <a:ext cx="9181528" cy="4752528"/>
          </a:xfrm>
        </p:spPr>
        <p:txBody>
          <a:bodyPr/>
          <a:lstStyle/>
          <a:p>
            <a:pPr marL="457200" lvl="1" indent="0">
              <a:buNone/>
            </a:pPr>
            <a:r>
              <a:rPr lang="ja-JP" altLang="en-US" b="1"/>
              <a:t>　　　</a:t>
            </a:r>
            <a:endParaRPr kumimoji="1" lang="ja-JP" altLang="en-US"/>
          </a:p>
        </p:txBody>
      </p:sp>
      <p:sp>
        <p:nvSpPr>
          <p:cNvPr id="6" name="正方形/長方形 5"/>
          <p:cNvSpPr/>
          <p:nvPr/>
        </p:nvSpPr>
        <p:spPr>
          <a:xfrm>
            <a:off x="482892" y="5562254"/>
            <a:ext cx="8100802"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目的：他ユーザの使用帯域への</a:t>
            </a:r>
            <a:r>
              <a:rPr lang="ja-JP" altLang="en-US" sz="2800">
                <a:solidFill>
                  <a:schemeClr val="bg1"/>
                </a:solidFill>
              </a:rPr>
              <a:t>影響を考慮したレート制御の</a:t>
            </a:r>
            <a:r>
              <a:rPr kumimoji="1" lang="ja-JP" altLang="en-US" sz="2800">
                <a:solidFill>
                  <a:schemeClr val="bg1"/>
                </a:solidFill>
              </a:rPr>
              <a:t>実現</a:t>
            </a:r>
          </a:p>
        </p:txBody>
      </p:sp>
      <p:sp>
        <p:nvSpPr>
          <p:cNvPr id="24" name="四角形: 角を丸くする 23">
            <a:extLst>
              <a:ext uri="{FF2B5EF4-FFF2-40B4-BE49-F238E27FC236}">
                <a16:creationId xmlns:a16="http://schemas.microsoft.com/office/drawing/2014/main" id="{D59BC5A1-A76B-3AA7-ABF0-781F44FDC572}"/>
              </a:ext>
            </a:extLst>
          </p:cNvPr>
          <p:cNvSpPr/>
          <p:nvPr/>
        </p:nvSpPr>
        <p:spPr>
          <a:xfrm>
            <a:off x="82142" y="1112150"/>
            <a:ext cx="4299403" cy="1789153"/>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a:t>インターネットトラヒックの増加</a:t>
            </a:r>
            <a:endParaRPr lang="en-US" altLang="ja-JP" sz="2000" dirty="0"/>
          </a:p>
          <a:p>
            <a:endParaRPr lang="en-US" altLang="ja-JP" sz="2000" dirty="0"/>
          </a:p>
          <a:p>
            <a:pPr marL="0" indent="0">
              <a:buNone/>
            </a:pPr>
            <a:endParaRPr lang="en-US" altLang="ja-JP" sz="2000" dirty="0"/>
          </a:p>
          <a:p>
            <a:pPr marL="0" indent="0">
              <a:buNone/>
            </a:pPr>
            <a:r>
              <a:rPr lang="ja-JP" altLang="en-US" sz="2000" dirty="0"/>
              <a:t>リンクの帯域幅がボトルネック</a:t>
            </a:r>
            <a:endParaRPr lang="en-US" altLang="ja-JP" sz="1400" dirty="0"/>
          </a:p>
        </p:txBody>
      </p:sp>
      <p:sp>
        <p:nvSpPr>
          <p:cNvPr id="25" name="四角形: 角を丸くする 24">
            <a:extLst>
              <a:ext uri="{FF2B5EF4-FFF2-40B4-BE49-F238E27FC236}">
                <a16:creationId xmlns:a16="http://schemas.microsoft.com/office/drawing/2014/main" id="{F56743D1-1EC5-F16B-E432-4A9415A29A9E}"/>
              </a:ext>
            </a:extLst>
          </p:cNvPr>
          <p:cNvSpPr/>
          <p:nvPr/>
        </p:nvSpPr>
        <p:spPr>
          <a:xfrm>
            <a:off x="4485258" y="1120406"/>
            <a:ext cx="4561582" cy="1843722"/>
          </a:xfrm>
          <a:prstGeom prst="roundRect">
            <a:avLst>
              <a:gd name="adj"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57200" lvl="1" indent="0">
              <a:buNone/>
            </a:pPr>
            <a:r>
              <a:rPr lang="ja-JP" altLang="en-US" sz="2000"/>
              <a:t>複数ユーザが同じリンクを共有</a:t>
            </a:r>
            <a:endParaRPr lang="en-US" altLang="ja-JP" sz="2000"/>
          </a:p>
          <a:p>
            <a:pPr marL="457200" lvl="1" indent="0">
              <a:buNone/>
            </a:pPr>
            <a:r>
              <a:rPr lang="ja-JP" altLang="en-US" sz="2000"/>
              <a:t>　　　　　　</a:t>
            </a:r>
            <a:endParaRPr lang="en-US" altLang="ja-JP" sz="2000"/>
          </a:p>
          <a:p>
            <a:pPr marL="457200" lvl="1" indent="0">
              <a:buNone/>
            </a:pPr>
            <a:endParaRPr lang="en-US" altLang="ja-JP" sz="2000"/>
          </a:p>
          <a:p>
            <a:pPr marL="457200" lvl="1" indent="0">
              <a:buNone/>
            </a:pPr>
            <a:r>
              <a:rPr lang="ja-JP" altLang="en-US" sz="2000"/>
              <a:t>ユーザのレート要求が相互影響し動画の再生中断へ</a:t>
            </a:r>
            <a:endParaRPr lang="en-US" altLang="ja-JP" sz="2000"/>
          </a:p>
        </p:txBody>
      </p:sp>
      <p:sp>
        <p:nvSpPr>
          <p:cNvPr id="26" name="下矢印 6">
            <a:extLst>
              <a:ext uri="{FF2B5EF4-FFF2-40B4-BE49-F238E27FC236}">
                <a16:creationId xmlns:a16="http://schemas.microsoft.com/office/drawing/2014/main" id="{EA545C3F-5154-C166-7467-3F5761287BA9}"/>
              </a:ext>
            </a:extLst>
          </p:cNvPr>
          <p:cNvSpPr/>
          <p:nvPr/>
        </p:nvSpPr>
        <p:spPr>
          <a:xfrm>
            <a:off x="1936023" y="1798700"/>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下矢印 6">
            <a:extLst>
              <a:ext uri="{FF2B5EF4-FFF2-40B4-BE49-F238E27FC236}">
                <a16:creationId xmlns:a16="http://schemas.microsoft.com/office/drawing/2014/main" id="{D0E61D6D-C775-A142-65BD-3EA105BE7679}"/>
              </a:ext>
            </a:extLst>
          </p:cNvPr>
          <p:cNvSpPr/>
          <p:nvPr/>
        </p:nvSpPr>
        <p:spPr>
          <a:xfrm>
            <a:off x="6653924" y="1717300"/>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21A273AE-5578-61E1-7741-C5FE736AA251}"/>
              </a:ext>
            </a:extLst>
          </p:cNvPr>
          <p:cNvSpPr/>
          <p:nvPr/>
        </p:nvSpPr>
        <p:spPr>
          <a:xfrm rot="10800000">
            <a:off x="955342" y="4621824"/>
            <a:ext cx="2261422" cy="769397"/>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7" name="矢印: 右 56">
            <a:extLst>
              <a:ext uri="{FF2B5EF4-FFF2-40B4-BE49-F238E27FC236}">
                <a16:creationId xmlns:a16="http://schemas.microsoft.com/office/drawing/2014/main" id="{3D3161DF-E5BD-563F-5EA5-7062E203168C}"/>
              </a:ext>
            </a:extLst>
          </p:cNvPr>
          <p:cNvSpPr/>
          <p:nvPr/>
        </p:nvSpPr>
        <p:spPr>
          <a:xfrm rot="10800000">
            <a:off x="878143" y="3582939"/>
            <a:ext cx="2321768" cy="1498944"/>
          </a:xfrm>
          <a:prstGeom prst="right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円柱 58">
            <a:extLst>
              <a:ext uri="{FF2B5EF4-FFF2-40B4-BE49-F238E27FC236}">
                <a16:creationId xmlns:a16="http://schemas.microsoft.com/office/drawing/2014/main" id="{ED001CFF-B38D-B445-F7F7-B539DFE6FB6C}"/>
              </a:ext>
            </a:extLst>
          </p:cNvPr>
          <p:cNvSpPr/>
          <p:nvPr/>
        </p:nvSpPr>
        <p:spPr>
          <a:xfrm rot="5400000">
            <a:off x="1459595" y="4239618"/>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0" name="テキスト ボックス 59">
            <a:extLst>
              <a:ext uri="{FF2B5EF4-FFF2-40B4-BE49-F238E27FC236}">
                <a16:creationId xmlns:a16="http://schemas.microsoft.com/office/drawing/2014/main" id="{677496A6-F739-5E56-BA93-DE0857B50446}"/>
              </a:ext>
            </a:extLst>
          </p:cNvPr>
          <p:cNvSpPr txBox="1"/>
          <p:nvPr/>
        </p:nvSpPr>
        <p:spPr>
          <a:xfrm>
            <a:off x="-43393" y="3598536"/>
            <a:ext cx="1410518" cy="400110"/>
          </a:xfrm>
          <a:prstGeom prst="rect">
            <a:avLst/>
          </a:prstGeom>
          <a:noFill/>
        </p:spPr>
        <p:txBody>
          <a:bodyPr wrap="square" rtlCol="0">
            <a:spAutoFit/>
          </a:bodyPr>
          <a:lstStyle/>
          <a:p>
            <a:r>
              <a:rPr kumimoji="1" lang="ja-JP" altLang="en-US" sz="2000">
                <a:solidFill>
                  <a:srgbClr val="4D4D4D"/>
                </a:solidFill>
              </a:rPr>
              <a:t>サーバ</a:t>
            </a:r>
          </a:p>
        </p:txBody>
      </p:sp>
      <p:sp>
        <p:nvSpPr>
          <p:cNvPr id="61" name="吹き出し: 角を丸めた四角形 60">
            <a:extLst>
              <a:ext uri="{FF2B5EF4-FFF2-40B4-BE49-F238E27FC236}">
                <a16:creationId xmlns:a16="http://schemas.microsoft.com/office/drawing/2014/main" id="{985AE008-8046-6BB7-F6AB-6DCBD21064BC}"/>
              </a:ext>
            </a:extLst>
          </p:cNvPr>
          <p:cNvSpPr/>
          <p:nvPr/>
        </p:nvSpPr>
        <p:spPr>
          <a:xfrm>
            <a:off x="6981892" y="4484014"/>
            <a:ext cx="2082784" cy="710915"/>
          </a:xfrm>
          <a:prstGeom prst="wedgeRoundRectCallout">
            <a:avLst>
              <a:gd name="adj1" fmla="val -58723"/>
              <a:gd name="adj2" fmla="val 3130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solidFill>
                  <a:schemeClr val="accent6"/>
                </a:solidFill>
              </a:rPr>
              <a:t>必要</a:t>
            </a:r>
            <a:r>
              <a:rPr kumimoji="1" lang="ja-JP" altLang="en-US" sz="1600">
                <a:solidFill>
                  <a:schemeClr val="accent6"/>
                </a:solidFill>
              </a:rPr>
              <a:t>データ量が送信されず</a:t>
            </a:r>
            <a:r>
              <a:rPr kumimoji="1" lang="ja-JP" altLang="en-US" sz="1600">
                <a:solidFill>
                  <a:schemeClr val="accent2"/>
                </a:solidFill>
              </a:rPr>
              <a:t>再生中断</a:t>
            </a:r>
          </a:p>
        </p:txBody>
      </p:sp>
      <p:sp>
        <p:nvSpPr>
          <p:cNvPr id="64" name="矢印: 右 63">
            <a:extLst>
              <a:ext uri="{FF2B5EF4-FFF2-40B4-BE49-F238E27FC236}">
                <a16:creationId xmlns:a16="http://schemas.microsoft.com/office/drawing/2014/main" id="{2FFBA6A2-1F18-4F28-0118-D082798B4C39}"/>
              </a:ext>
            </a:extLst>
          </p:cNvPr>
          <p:cNvSpPr/>
          <p:nvPr/>
        </p:nvSpPr>
        <p:spPr>
          <a:xfrm>
            <a:off x="5077312" y="4152716"/>
            <a:ext cx="1074710"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矢印: 右 64">
            <a:extLst>
              <a:ext uri="{FF2B5EF4-FFF2-40B4-BE49-F238E27FC236}">
                <a16:creationId xmlns:a16="http://schemas.microsoft.com/office/drawing/2014/main" id="{9C44591E-4092-64E4-E068-155BF88FEF79}"/>
              </a:ext>
            </a:extLst>
          </p:cNvPr>
          <p:cNvSpPr/>
          <p:nvPr/>
        </p:nvSpPr>
        <p:spPr>
          <a:xfrm>
            <a:off x="5043606" y="4879141"/>
            <a:ext cx="1074710"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69" name="図 68" descr="テキスト が含まれている画像&#10;&#10;自動的に生成された説明">
            <a:extLst>
              <a:ext uri="{FF2B5EF4-FFF2-40B4-BE49-F238E27FC236}">
                <a16:creationId xmlns:a16="http://schemas.microsoft.com/office/drawing/2014/main" id="{389B1B68-0A16-85BA-22A5-2AB0801CC3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331712" y="4796866"/>
            <a:ext cx="433681" cy="375083"/>
          </a:xfrm>
          <a:prstGeom prst="rect">
            <a:avLst/>
          </a:prstGeom>
        </p:spPr>
      </p:pic>
      <p:pic>
        <p:nvPicPr>
          <p:cNvPr id="70" name="図 69" descr="テキスト が含まれている画像&#10;&#10;自動的に生成された説明">
            <a:extLst>
              <a:ext uri="{FF2B5EF4-FFF2-40B4-BE49-F238E27FC236}">
                <a16:creationId xmlns:a16="http://schemas.microsoft.com/office/drawing/2014/main" id="{0BCDE0E0-A23A-E4BE-B956-F8018A5B80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311306" y="4173983"/>
            <a:ext cx="433681" cy="375083"/>
          </a:xfrm>
          <a:prstGeom prst="rect">
            <a:avLst/>
          </a:prstGeom>
        </p:spPr>
      </p:pic>
      <p:sp>
        <p:nvSpPr>
          <p:cNvPr id="71" name="テキスト ボックス 70">
            <a:extLst>
              <a:ext uri="{FF2B5EF4-FFF2-40B4-BE49-F238E27FC236}">
                <a16:creationId xmlns:a16="http://schemas.microsoft.com/office/drawing/2014/main" id="{05AF2E7B-737C-1ABD-D052-70E4F42C20C8}"/>
              </a:ext>
            </a:extLst>
          </p:cNvPr>
          <p:cNvSpPr txBox="1"/>
          <p:nvPr/>
        </p:nvSpPr>
        <p:spPr>
          <a:xfrm>
            <a:off x="5287251" y="4173983"/>
            <a:ext cx="457736"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sp>
        <p:nvSpPr>
          <p:cNvPr id="72" name="テキスト ボックス 71">
            <a:extLst>
              <a:ext uri="{FF2B5EF4-FFF2-40B4-BE49-F238E27FC236}">
                <a16:creationId xmlns:a16="http://schemas.microsoft.com/office/drawing/2014/main" id="{623F23A0-3214-0223-1D3D-5538DC783AEF}"/>
              </a:ext>
            </a:extLst>
          </p:cNvPr>
          <p:cNvSpPr txBox="1"/>
          <p:nvPr/>
        </p:nvSpPr>
        <p:spPr>
          <a:xfrm>
            <a:off x="5306800" y="4790364"/>
            <a:ext cx="587667" cy="461665"/>
          </a:xfrm>
          <a:prstGeom prst="rect">
            <a:avLst/>
          </a:prstGeom>
          <a:noFill/>
        </p:spPr>
        <p:txBody>
          <a:bodyPr wrap="square" rtlCol="0">
            <a:spAutoFit/>
          </a:bodyPr>
          <a:lstStyle/>
          <a:p>
            <a:r>
              <a:rPr kumimoji="1" lang="ja-JP" altLang="en-US" sz="2400">
                <a:solidFill>
                  <a:schemeClr val="accent1"/>
                </a:solidFill>
              </a:rPr>
              <a:t>低</a:t>
            </a:r>
          </a:p>
        </p:txBody>
      </p:sp>
      <p:pic>
        <p:nvPicPr>
          <p:cNvPr id="79" name="図 78">
            <a:extLst>
              <a:ext uri="{FF2B5EF4-FFF2-40B4-BE49-F238E27FC236}">
                <a16:creationId xmlns:a16="http://schemas.microsoft.com/office/drawing/2014/main" id="{91C1EBCF-A550-4C58-28F5-8712633239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022" y="4549902"/>
            <a:ext cx="753467" cy="895365"/>
          </a:xfrm>
          <a:prstGeom prst="rect">
            <a:avLst/>
          </a:prstGeom>
        </p:spPr>
      </p:pic>
      <p:pic>
        <p:nvPicPr>
          <p:cNvPr id="81" name="図 80">
            <a:extLst>
              <a:ext uri="{FF2B5EF4-FFF2-40B4-BE49-F238E27FC236}">
                <a16:creationId xmlns:a16="http://schemas.microsoft.com/office/drawing/2014/main" id="{EEBCE01D-0990-FB1B-9066-369BC7C232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6658" y="4537291"/>
            <a:ext cx="713139" cy="888106"/>
          </a:xfrm>
          <a:prstGeom prst="rect">
            <a:avLst/>
          </a:prstGeom>
        </p:spPr>
      </p:pic>
      <p:pic>
        <p:nvPicPr>
          <p:cNvPr id="82" name="図 81">
            <a:extLst>
              <a:ext uri="{FF2B5EF4-FFF2-40B4-BE49-F238E27FC236}">
                <a16:creationId xmlns:a16="http://schemas.microsoft.com/office/drawing/2014/main" id="{D4FE2125-4813-45B9-28CC-9C0EE961F4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6657" y="3685232"/>
            <a:ext cx="713139" cy="888106"/>
          </a:xfrm>
          <a:prstGeom prst="rect">
            <a:avLst/>
          </a:prstGeom>
        </p:spPr>
      </p:pic>
      <p:pic>
        <p:nvPicPr>
          <p:cNvPr id="83" name="図 82" descr="モニター, 座る, ボックス, テーブル が含まれている画像&#10;&#10;自動的に生成された説明">
            <a:extLst>
              <a:ext uri="{FF2B5EF4-FFF2-40B4-BE49-F238E27FC236}">
                <a16:creationId xmlns:a16="http://schemas.microsoft.com/office/drawing/2014/main" id="{94740A9A-95B0-0C9E-07CF-74C6AE6CE5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77" y="3869030"/>
            <a:ext cx="1170774" cy="1382999"/>
          </a:xfrm>
          <a:prstGeom prst="rect">
            <a:avLst/>
          </a:prstGeom>
        </p:spPr>
      </p:pic>
      <p:pic>
        <p:nvPicPr>
          <p:cNvPr id="86" name="図 85">
            <a:extLst>
              <a:ext uri="{FF2B5EF4-FFF2-40B4-BE49-F238E27FC236}">
                <a16:creationId xmlns:a16="http://schemas.microsoft.com/office/drawing/2014/main" id="{7D68F02B-8DF1-3B7C-4CDF-627DB908CE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6996" y="3682082"/>
            <a:ext cx="701576" cy="873706"/>
          </a:xfrm>
          <a:prstGeom prst="rect">
            <a:avLst/>
          </a:prstGeom>
        </p:spPr>
      </p:pic>
      <p:sp>
        <p:nvSpPr>
          <p:cNvPr id="87" name="テキスト ボックス 86">
            <a:extLst>
              <a:ext uri="{FF2B5EF4-FFF2-40B4-BE49-F238E27FC236}">
                <a16:creationId xmlns:a16="http://schemas.microsoft.com/office/drawing/2014/main" id="{ADE5623C-3426-0A04-8461-D6A5AC3D4920}"/>
              </a:ext>
            </a:extLst>
          </p:cNvPr>
          <p:cNvSpPr txBox="1"/>
          <p:nvPr/>
        </p:nvSpPr>
        <p:spPr>
          <a:xfrm>
            <a:off x="1327260" y="5221905"/>
            <a:ext cx="1469093" cy="369332"/>
          </a:xfrm>
          <a:prstGeom prst="rect">
            <a:avLst/>
          </a:prstGeom>
          <a:noFill/>
        </p:spPr>
        <p:txBody>
          <a:bodyPr wrap="square" rtlCol="0">
            <a:spAutoFit/>
          </a:bodyPr>
          <a:lstStyle/>
          <a:p>
            <a:r>
              <a:rPr kumimoji="1" lang="ja-JP" altLang="en-US">
                <a:solidFill>
                  <a:srgbClr val="4D4D4D"/>
                </a:solidFill>
              </a:rPr>
              <a:t>共有リンク</a:t>
            </a:r>
          </a:p>
        </p:txBody>
      </p:sp>
      <p:sp>
        <p:nvSpPr>
          <p:cNvPr id="7" name="吹き出し: 角を丸めた四角形 6">
            <a:extLst>
              <a:ext uri="{FF2B5EF4-FFF2-40B4-BE49-F238E27FC236}">
                <a16:creationId xmlns:a16="http://schemas.microsoft.com/office/drawing/2014/main" id="{EE5C412D-793D-BF51-6F85-F9A89A800AC3}"/>
              </a:ext>
            </a:extLst>
          </p:cNvPr>
          <p:cNvSpPr/>
          <p:nvPr/>
        </p:nvSpPr>
        <p:spPr>
          <a:xfrm>
            <a:off x="4749761" y="3484566"/>
            <a:ext cx="1427594" cy="312757"/>
          </a:xfrm>
          <a:prstGeom prst="wedgeRoundRectCallout">
            <a:avLst>
              <a:gd name="adj1" fmla="val -39486"/>
              <a:gd name="adj2" fmla="val 109675"/>
              <a:gd name="adj3" fmla="val 16667"/>
            </a:avLst>
          </a:prstGeom>
          <a:solidFill>
            <a:schemeClr val="bg1">
              <a:lumMod val="95000"/>
            </a:schemeClr>
          </a:solidFill>
          <a:ln w="19050" cap="sq">
            <a:solidFill>
              <a:schemeClr val="tx2">
                <a:lumMod val="50000"/>
                <a:lumOff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tx2">
                    <a:lumMod val="75000"/>
                    <a:lumOff val="25000"/>
                  </a:schemeClr>
                </a:solidFill>
              </a:rPr>
              <a:t>使用帯域</a:t>
            </a:r>
            <a:endParaRPr kumimoji="1" lang="en-US" altLang="ja-JP" sz="1600">
              <a:solidFill>
                <a:schemeClr val="tx2">
                  <a:lumMod val="75000"/>
                  <a:lumOff val="25000"/>
                </a:schemeClr>
              </a:solidFill>
            </a:endParaRPr>
          </a:p>
        </p:txBody>
      </p:sp>
      <p:sp>
        <p:nvSpPr>
          <p:cNvPr id="8" name="左中かっこ 7">
            <a:extLst>
              <a:ext uri="{FF2B5EF4-FFF2-40B4-BE49-F238E27FC236}">
                <a16:creationId xmlns:a16="http://schemas.microsoft.com/office/drawing/2014/main" id="{99524FBE-8941-45DD-6E11-A2D6BAD51EF6}"/>
              </a:ext>
            </a:extLst>
          </p:cNvPr>
          <p:cNvSpPr/>
          <p:nvPr/>
        </p:nvSpPr>
        <p:spPr>
          <a:xfrm>
            <a:off x="4538135" y="4021772"/>
            <a:ext cx="301954" cy="916885"/>
          </a:xfrm>
          <a:prstGeom prst="leftBrace">
            <a:avLst/>
          </a:prstGeom>
          <a:ln w="19050" cap="sq">
            <a:solidFill>
              <a:schemeClr val="tx2">
                <a:lumMod val="50000"/>
                <a:lumOff val="50000"/>
              </a:schemeClr>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ローチャート: 代替処理 13">
            <a:extLst>
              <a:ext uri="{FF2B5EF4-FFF2-40B4-BE49-F238E27FC236}">
                <a16:creationId xmlns:a16="http://schemas.microsoft.com/office/drawing/2014/main" id="{77684EF0-BA9B-2A4D-50BF-D8F81EA00EFF}"/>
              </a:ext>
            </a:extLst>
          </p:cNvPr>
          <p:cNvSpPr/>
          <p:nvPr/>
        </p:nvSpPr>
        <p:spPr>
          <a:xfrm>
            <a:off x="6981892" y="3197299"/>
            <a:ext cx="1451409" cy="382779"/>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②レート送信</a:t>
            </a:r>
            <a:endParaRPr kumimoji="1" lang="ja-JP" altLang="en-US" sz="1600"/>
          </a:p>
        </p:txBody>
      </p:sp>
      <p:sp>
        <p:nvSpPr>
          <p:cNvPr id="15" name="フローチャート: 代替処理 14">
            <a:extLst>
              <a:ext uri="{FF2B5EF4-FFF2-40B4-BE49-F238E27FC236}">
                <a16:creationId xmlns:a16="http://schemas.microsoft.com/office/drawing/2014/main" id="{40051781-B332-1A2C-ABD3-07987297A13E}"/>
              </a:ext>
            </a:extLst>
          </p:cNvPr>
          <p:cNvSpPr/>
          <p:nvPr/>
        </p:nvSpPr>
        <p:spPr>
          <a:xfrm>
            <a:off x="1108572" y="3207280"/>
            <a:ext cx="1567557" cy="361892"/>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①レート要求</a:t>
            </a:r>
            <a:endParaRPr kumimoji="1" lang="ja-JP" altLang="en-US" sz="1600"/>
          </a:p>
        </p:txBody>
      </p:sp>
      <p:sp>
        <p:nvSpPr>
          <p:cNvPr id="9" name="フッター プレースホルダー 8">
            <a:extLst>
              <a:ext uri="{FF2B5EF4-FFF2-40B4-BE49-F238E27FC236}">
                <a16:creationId xmlns:a16="http://schemas.microsoft.com/office/drawing/2014/main" id="{ED34200B-DE5A-016B-E377-0204A7EEDDB9}"/>
              </a:ext>
            </a:extLst>
          </p:cNvPr>
          <p:cNvSpPr>
            <a:spLocks noGrp="1"/>
          </p:cNvSpPr>
          <p:nvPr>
            <p:ph type="ftr" sz="quarter" idx="11"/>
          </p:nvPr>
        </p:nvSpPr>
        <p:spPr>
          <a:xfrm>
            <a:off x="109078" y="6499901"/>
            <a:ext cx="8407360" cy="470506"/>
          </a:xfrm>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6513AF1E-79FB-53E1-6786-B7465797C9DB}"/>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a:p>
        </p:txBody>
      </p:sp>
    </p:spTree>
    <p:extLst>
      <p:ext uri="{BB962C8B-B14F-4D97-AF65-F5344CB8AC3E}">
        <p14:creationId xmlns:p14="http://schemas.microsoft.com/office/powerpoint/2010/main" val="29079769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C8BA1E-F366-AC4E-786D-3EAB19BB5D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ABD965-5C93-2D82-4987-05E8845B656F}"/>
              </a:ext>
            </a:extLst>
          </p:cNvPr>
          <p:cNvSpPr>
            <a:spLocks noGrp="1"/>
          </p:cNvSpPr>
          <p:nvPr>
            <p:ph type="title"/>
          </p:nvPr>
        </p:nvSpPr>
        <p:spPr/>
        <p:txBody>
          <a:bodyPr/>
          <a:lstStyle/>
          <a:p>
            <a:r>
              <a:rPr kumimoji="1" lang="ja-JP" altLang="en-US"/>
              <a:t>研究の背景と目的</a:t>
            </a:r>
          </a:p>
        </p:txBody>
      </p:sp>
      <p:sp>
        <p:nvSpPr>
          <p:cNvPr id="3" name="コンテンツ プレースホルダー 2">
            <a:extLst>
              <a:ext uri="{FF2B5EF4-FFF2-40B4-BE49-F238E27FC236}">
                <a16:creationId xmlns:a16="http://schemas.microsoft.com/office/drawing/2014/main" id="{D19AEF7A-C7A6-D47D-8705-7F2B99972551}"/>
              </a:ext>
            </a:extLst>
          </p:cNvPr>
          <p:cNvSpPr>
            <a:spLocks noGrp="1"/>
          </p:cNvSpPr>
          <p:nvPr>
            <p:ph idx="1"/>
          </p:nvPr>
        </p:nvSpPr>
        <p:spPr>
          <a:xfrm>
            <a:off x="109078" y="1065737"/>
            <a:ext cx="9051016" cy="4752528"/>
          </a:xfrm>
        </p:spPr>
        <p:txBody>
          <a:bodyPr/>
          <a:lstStyle/>
          <a:p>
            <a:pPr marL="457200" lvl="1" indent="0">
              <a:buNone/>
            </a:pPr>
            <a:r>
              <a:rPr lang="ja-JP" altLang="en-US" b="1" dirty="0"/>
              <a:t>　　　</a:t>
            </a:r>
            <a:endParaRPr kumimoji="1" lang="ja-JP" altLang="en-US" dirty="0"/>
          </a:p>
        </p:txBody>
      </p:sp>
      <p:sp>
        <p:nvSpPr>
          <p:cNvPr id="6" name="正方形/長方形 5">
            <a:extLst>
              <a:ext uri="{FF2B5EF4-FFF2-40B4-BE49-F238E27FC236}">
                <a16:creationId xmlns:a16="http://schemas.microsoft.com/office/drawing/2014/main" id="{159A9CFF-5F8B-DB83-9BCF-813181478731}"/>
              </a:ext>
            </a:extLst>
          </p:cNvPr>
          <p:cNvSpPr/>
          <p:nvPr/>
        </p:nvSpPr>
        <p:spPr>
          <a:xfrm>
            <a:off x="482892" y="5562254"/>
            <a:ext cx="8100802"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目的：</a:t>
            </a:r>
            <a:r>
              <a:rPr lang="ja-JP" altLang="en-US" sz="2800" dirty="0">
                <a:solidFill>
                  <a:schemeClr val="bg1"/>
                </a:solidFill>
                <a:latin typeface="+mn-ea"/>
              </a:rPr>
              <a:t>他ユーザの帯域使用状況を考慮し</a:t>
            </a:r>
            <a:endParaRPr lang="en-US" altLang="ja-JP" sz="2800" dirty="0">
              <a:solidFill>
                <a:schemeClr val="bg1"/>
              </a:solidFill>
              <a:latin typeface="+mn-ea"/>
            </a:endParaRPr>
          </a:p>
          <a:p>
            <a:pPr algn="ctr"/>
            <a:r>
              <a:rPr lang="ja-JP" altLang="en-US" sz="2800" dirty="0">
                <a:solidFill>
                  <a:schemeClr val="bg1"/>
                </a:solidFill>
                <a:latin typeface="+mn-ea"/>
              </a:rPr>
              <a:t>バッファの枯渇を抑えるレート制御</a:t>
            </a:r>
            <a:endParaRPr kumimoji="1" lang="ja-JP" altLang="en-US" sz="3200" dirty="0">
              <a:solidFill>
                <a:schemeClr val="bg1"/>
              </a:solidFill>
              <a:latin typeface="+mn-ea"/>
            </a:endParaRPr>
          </a:p>
        </p:txBody>
      </p:sp>
      <p:sp>
        <p:nvSpPr>
          <p:cNvPr id="9" name="フッター プレースホルダー 8">
            <a:extLst>
              <a:ext uri="{FF2B5EF4-FFF2-40B4-BE49-F238E27FC236}">
                <a16:creationId xmlns:a16="http://schemas.microsoft.com/office/drawing/2014/main" id="{DE0714CA-8DC2-779D-60D0-C169A16DACA5}"/>
              </a:ext>
            </a:extLst>
          </p:cNvPr>
          <p:cNvSpPr>
            <a:spLocks noGrp="1"/>
          </p:cNvSpPr>
          <p:nvPr>
            <p:ph type="ftr" sz="quarter" idx="11"/>
          </p:nvPr>
        </p:nvSpPr>
        <p:spPr>
          <a:xfrm>
            <a:off x="109078" y="6499901"/>
            <a:ext cx="8407360" cy="470506"/>
          </a:xfrm>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0DFF1948-D626-4669-A69A-644459BA74C5}"/>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p:sp>
        <p:nvSpPr>
          <p:cNvPr id="4" name="四角形: 角を丸くする 3">
            <a:extLst>
              <a:ext uri="{FF2B5EF4-FFF2-40B4-BE49-F238E27FC236}">
                <a16:creationId xmlns:a16="http://schemas.microsoft.com/office/drawing/2014/main" id="{7ABDAEB1-8DE2-2E63-0257-9835C7327121}"/>
              </a:ext>
            </a:extLst>
          </p:cNvPr>
          <p:cNvSpPr/>
          <p:nvPr/>
        </p:nvSpPr>
        <p:spPr>
          <a:xfrm>
            <a:off x="82142" y="1112150"/>
            <a:ext cx="4299403" cy="1789153"/>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a:t>インターネットトラヒックの増加</a:t>
            </a:r>
            <a:endParaRPr lang="en-US" altLang="ja-JP" sz="2000" dirty="0"/>
          </a:p>
          <a:p>
            <a:endParaRPr lang="en-US" altLang="ja-JP" sz="2000" dirty="0"/>
          </a:p>
          <a:p>
            <a:pPr marL="0" indent="0">
              <a:buNone/>
            </a:pPr>
            <a:endParaRPr lang="en-US" altLang="ja-JP" sz="2000" dirty="0"/>
          </a:p>
          <a:p>
            <a:pPr marL="0" indent="0">
              <a:buNone/>
            </a:pPr>
            <a:r>
              <a:rPr lang="ja-JP" altLang="en-US" sz="2000" dirty="0"/>
              <a:t>リンクの帯域幅がボトルネック</a:t>
            </a:r>
            <a:endParaRPr lang="en-US" altLang="ja-JP" sz="1400" dirty="0"/>
          </a:p>
        </p:txBody>
      </p:sp>
      <p:sp>
        <p:nvSpPr>
          <p:cNvPr id="5" name="四角形: 角を丸くする 4">
            <a:extLst>
              <a:ext uri="{FF2B5EF4-FFF2-40B4-BE49-F238E27FC236}">
                <a16:creationId xmlns:a16="http://schemas.microsoft.com/office/drawing/2014/main" id="{8EC4B56E-0DD9-D13C-71DC-234F619A3DD2}"/>
              </a:ext>
            </a:extLst>
          </p:cNvPr>
          <p:cNvSpPr/>
          <p:nvPr/>
        </p:nvSpPr>
        <p:spPr>
          <a:xfrm>
            <a:off x="4485258" y="1120406"/>
            <a:ext cx="4561582" cy="1833226"/>
          </a:xfrm>
          <a:prstGeom prst="roundRect">
            <a:avLst>
              <a:gd name="adj"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57200" lvl="1" indent="0">
              <a:buNone/>
            </a:pPr>
            <a:endParaRPr lang="en-US" altLang="ja-JP" sz="2000" dirty="0"/>
          </a:p>
          <a:p>
            <a:pPr marL="457200" lvl="1" indent="0">
              <a:buNone/>
            </a:pPr>
            <a:r>
              <a:rPr lang="ja-JP" altLang="en-US" sz="2000" dirty="0"/>
              <a:t>ユーザのレート要求が相互影響</a:t>
            </a:r>
            <a:endParaRPr lang="en-US" altLang="ja-JP" sz="2000" dirty="0"/>
          </a:p>
          <a:p>
            <a:pPr marL="457200" lvl="1" indent="0">
              <a:buNone/>
            </a:pPr>
            <a:r>
              <a:rPr lang="ja-JP" altLang="en-US" sz="2000" dirty="0"/>
              <a:t>データ受信の遅延</a:t>
            </a:r>
            <a:endParaRPr lang="en-US" altLang="ja-JP" sz="2000" dirty="0"/>
          </a:p>
          <a:p>
            <a:pPr marL="457200" lvl="1" indent="0">
              <a:buNone/>
            </a:pPr>
            <a:endParaRPr lang="en-US" altLang="ja-JP" sz="2000" dirty="0"/>
          </a:p>
          <a:p>
            <a:pPr marL="457200" lvl="1" indent="0">
              <a:buNone/>
            </a:pPr>
            <a:endParaRPr lang="en-US" altLang="ja-JP" sz="2000" dirty="0"/>
          </a:p>
          <a:p>
            <a:pPr marL="457200" lvl="1" indent="0">
              <a:buNone/>
            </a:pPr>
            <a:r>
              <a:rPr lang="ja-JP" altLang="en-US" sz="2000" b="1" dirty="0"/>
              <a:t>バッファが枯渇、動画再生中断　　　　　　</a:t>
            </a:r>
            <a:endParaRPr lang="en-US" altLang="ja-JP" sz="2000" b="1" dirty="0"/>
          </a:p>
          <a:p>
            <a:pPr marL="457200" lvl="1" indent="0">
              <a:buNone/>
            </a:pPr>
            <a:endParaRPr lang="en-US" altLang="ja-JP" sz="2000" dirty="0"/>
          </a:p>
        </p:txBody>
      </p:sp>
      <p:sp>
        <p:nvSpPr>
          <p:cNvPr id="7" name="下矢印 6">
            <a:extLst>
              <a:ext uri="{FF2B5EF4-FFF2-40B4-BE49-F238E27FC236}">
                <a16:creationId xmlns:a16="http://schemas.microsoft.com/office/drawing/2014/main" id="{A286B05D-527E-0327-92B1-951B111D1781}"/>
              </a:ext>
            </a:extLst>
          </p:cNvPr>
          <p:cNvSpPr/>
          <p:nvPr/>
        </p:nvSpPr>
        <p:spPr>
          <a:xfrm>
            <a:off x="1936023" y="1798700"/>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下矢印 6">
            <a:extLst>
              <a:ext uri="{FF2B5EF4-FFF2-40B4-BE49-F238E27FC236}">
                <a16:creationId xmlns:a16="http://schemas.microsoft.com/office/drawing/2014/main" id="{D2056A5D-88FE-4B9A-2CA0-4826ED8DAE39}"/>
              </a:ext>
            </a:extLst>
          </p:cNvPr>
          <p:cNvSpPr/>
          <p:nvPr/>
        </p:nvSpPr>
        <p:spPr>
          <a:xfrm>
            <a:off x="6703781" y="1947543"/>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柱 11">
            <a:extLst>
              <a:ext uri="{FF2B5EF4-FFF2-40B4-BE49-F238E27FC236}">
                <a16:creationId xmlns:a16="http://schemas.microsoft.com/office/drawing/2014/main" id="{6E5F103F-CE57-4837-0E0E-4A329E788590}"/>
              </a:ext>
            </a:extLst>
          </p:cNvPr>
          <p:cNvSpPr/>
          <p:nvPr/>
        </p:nvSpPr>
        <p:spPr>
          <a:xfrm rot="5400000">
            <a:off x="853400" y="4152073"/>
            <a:ext cx="1241895" cy="713138"/>
          </a:xfrm>
          <a:prstGeom prst="can">
            <a:avLst/>
          </a:prstGeom>
          <a:gradFill flip="none" rotWithShape="1">
            <a:gsLst>
              <a:gs pos="0">
                <a:schemeClr val="accent1">
                  <a:lumMod val="5000"/>
                  <a:lumOff val="95000"/>
                </a:schemeClr>
              </a:gs>
              <a:gs pos="26000">
                <a:schemeClr val="accent2">
                  <a:lumMod val="60000"/>
                  <a:lumOff val="40000"/>
                </a:schemeClr>
              </a:gs>
              <a:gs pos="27000">
                <a:schemeClr val="accent2">
                  <a:lumMod val="60000"/>
                  <a:lumOff val="40000"/>
                </a:schemeClr>
              </a:gs>
              <a:gs pos="22000">
                <a:schemeClr val="accent2">
                  <a:lumMod val="40000"/>
                  <a:lumOff val="60000"/>
                </a:schemeClr>
              </a:gs>
              <a:gs pos="17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テキスト ボックス 15">
            <a:extLst>
              <a:ext uri="{FF2B5EF4-FFF2-40B4-BE49-F238E27FC236}">
                <a16:creationId xmlns:a16="http://schemas.microsoft.com/office/drawing/2014/main" id="{0DBE3B12-BFA6-B1A8-0367-910728733EF3}"/>
              </a:ext>
            </a:extLst>
          </p:cNvPr>
          <p:cNvSpPr txBox="1"/>
          <p:nvPr/>
        </p:nvSpPr>
        <p:spPr>
          <a:xfrm>
            <a:off x="-43393" y="3598536"/>
            <a:ext cx="1410518" cy="400110"/>
          </a:xfrm>
          <a:prstGeom prst="rect">
            <a:avLst/>
          </a:prstGeom>
          <a:noFill/>
        </p:spPr>
        <p:txBody>
          <a:bodyPr wrap="square" rtlCol="0">
            <a:spAutoFit/>
          </a:bodyPr>
          <a:lstStyle/>
          <a:p>
            <a:r>
              <a:rPr kumimoji="1" lang="ja-JP" altLang="en-US" sz="2000">
                <a:solidFill>
                  <a:srgbClr val="4D4D4D"/>
                </a:solidFill>
              </a:rPr>
              <a:t>サーバ</a:t>
            </a:r>
          </a:p>
        </p:txBody>
      </p:sp>
      <p:sp>
        <p:nvSpPr>
          <p:cNvPr id="17" name="吹き出し: 角を丸めた四角形 16">
            <a:extLst>
              <a:ext uri="{FF2B5EF4-FFF2-40B4-BE49-F238E27FC236}">
                <a16:creationId xmlns:a16="http://schemas.microsoft.com/office/drawing/2014/main" id="{C934FC81-5491-7E78-ADEF-AC878701E2E1}"/>
              </a:ext>
            </a:extLst>
          </p:cNvPr>
          <p:cNvSpPr/>
          <p:nvPr/>
        </p:nvSpPr>
        <p:spPr>
          <a:xfrm>
            <a:off x="7566777" y="4404273"/>
            <a:ext cx="1540432" cy="1036537"/>
          </a:xfrm>
          <a:prstGeom prst="wedgeRoundRectCallout">
            <a:avLst>
              <a:gd name="adj1" fmla="val -68616"/>
              <a:gd name="adj2" fmla="val 27626"/>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solidFill>
                  <a:schemeClr val="accent6"/>
                </a:solidFill>
              </a:rPr>
              <a:t>必要</a:t>
            </a:r>
            <a:r>
              <a:rPr kumimoji="1" lang="ja-JP" altLang="en-US" sz="1600" dirty="0">
                <a:solidFill>
                  <a:schemeClr val="accent6"/>
                </a:solidFill>
              </a:rPr>
              <a:t>データ量が送信されず</a:t>
            </a:r>
            <a:r>
              <a:rPr kumimoji="1" lang="ja-JP" altLang="en-US" sz="1600" b="1" dirty="0">
                <a:solidFill>
                  <a:schemeClr val="accent2"/>
                </a:solidFill>
              </a:rPr>
              <a:t>再生中断</a:t>
            </a:r>
          </a:p>
        </p:txBody>
      </p:sp>
      <p:sp>
        <p:nvSpPr>
          <p:cNvPr id="18" name="矢印: 右 17">
            <a:extLst>
              <a:ext uri="{FF2B5EF4-FFF2-40B4-BE49-F238E27FC236}">
                <a16:creationId xmlns:a16="http://schemas.microsoft.com/office/drawing/2014/main" id="{3FD25E3E-40E4-09C3-6E3D-E09DA0F5AB05}"/>
              </a:ext>
            </a:extLst>
          </p:cNvPr>
          <p:cNvSpPr/>
          <p:nvPr/>
        </p:nvSpPr>
        <p:spPr>
          <a:xfrm>
            <a:off x="2037643" y="3982557"/>
            <a:ext cx="751307" cy="390189"/>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 name="矢印: 右 18">
            <a:extLst>
              <a:ext uri="{FF2B5EF4-FFF2-40B4-BE49-F238E27FC236}">
                <a16:creationId xmlns:a16="http://schemas.microsoft.com/office/drawing/2014/main" id="{8ED194F3-8C1D-2856-EDC6-BD90C8D6252E}"/>
              </a:ext>
            </a:extLst>
          </p:cNvPr>
          <p:cNvSpPr/>
          <p:nvPr/>
        </p:nvSpPr>
        <p:spPr>
          <a:xfrm>
            <a:off x="2050062" y="4628522"/>
            <a:ext cx="751307" cy="419266"/>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1" name="図 20" descr="テキスト が含まれている画像&#10;&#10;自動的に生成された説明">
            <a:extLst>
              <a:ext uri="{FF2B5EF4-FFF2-40B4-BE49-F238E27FC236}">
                <a16:creationId xmlns:a16="http://schemas.microsoft.com/office/drawing/2014/main" id="{BBC3F5C1-4350-BB49-664D-42CF38E99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135717" y="4002204"/>
            <a:ext cx="433681" cy="337272"/>
          </a:xfrm>
          <a:prstGeom prst="rect">
            <a:avLst/>
          </a:prstGeom>
        </p:spPr>
      </p:pic>
      <p:sp>
        <p:nvSpPr>
          <p:cNvPr id="22" name="テキスト ボックス 21">
            <a:extLst>
              <a:ext uri="{FF2B5EF4-FFF2-40B4-BE49-F238E27FC236}">
                <a16:creationId xmlns:a16="http://schemas.microsoft.com/office/drawing/2014/main" id="{B283BAB7-5648-630D-5EB7-A3D42D2CE111}"/>
              </a:ext>
            </a:extLst>
          </p:cNvPr>
          <p:cNvSpPr txBox="1"/>
          <p:nvPr/>
        </p:nvSpPr>
        <p:spPr>
          <a:xfrm>
            <a:off x="2123901" y="3949551"/>
            <a:ext cx="457736"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pic>
        <p:nvPicPr>
          <p:cNvPr id="24" name="図 23">
            <a:extLst>
              <a:ext uri="{FF2B5EF4-FFF2-40B4-BE49-F238E27FC236}">
                <a16:creationId xmlns:a16="http://schemas.microsoft.com/office/drawing/2014/main" id="{FAF0622D-78AD-1C34-B54C-64F7684EEC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8924" y="4668646"/>
            <a:ext cx="753467" cy="805106"/>
          </a:xfrm>
          <a:prstGeom prst="rect">
            <a:avLst/>
          </a:prstGeom>
        </p:spPr>
      </p:pic>
      <p:pic>
        <p:nvPicPr>
          <p:cNvPr id="27" name="図 26" descr="モニター, 座る, ボックス, テーブル が含まれている画像&#10;&#10;自動的に生成された説明">
            <a:extLst>
              <a:ext uri="{FF2B5EF4-FFF2-40B4-BE49-F238E27FC236}">
                <a16:creationId xmlns:a16="http://schemas.microsoft.com/office/drawing/2014/main" id="{6BA8130C-C3F0-A45A-AA21-AA5906B0EA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577" y="3869030"/>
            <a:ext cx="1170774" cy="1382999"/>
          </a:xfrm>
          <a:prstGeom prst="rect">
            <a:avLst/>
          </a:prstGeom>
        </p:spPr>
      </p:pic>
      <p:pic>
        <p:nvPicPr>
          <p:cNvPr id="28" name="図 27">
            <a:extLst>
              <a:ext uri="{FF2B5EF4-FFF2-40B4-BE49-F238E27FC236}">
                <a16:creationId xmlns:a16="http://schemas.microsoft.com/office/drawing/2014/main" id="{EF9FDBBB-55AB-CB5B-D691-393F520452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8178" y="3581929"/>
            <a:ext cx="701576" cy="785631"/>
          </a:xfrm>
          <a:prstGeom prst="rect">
            <a:avLst/>
          </a:prstGeom>
        </p:spPr>
      </p:pic>
      <p:sp>
        <p:nvSpPr>
          <p:cNvPr id="29" name="テキスト ボックス 28">
            <a:extLst>
              <a:ext uri="{FF2B5EF4-FFF2-40B4-BE49-F238E27FC236}">
                <a16:creationId xmlns:a16="http://schemas.microsoft.com/office/drawing/2014/main" id="{D62D46E8-FE86-F363-FE3F-1261DEDB55A3}"/>
              </a:ext>
            </a:extLst>
          </p:cNvPr>
          <p:cNvSpPr txBox="1"/>
          <p:nvPr/>
        </p:nvSpPr>
        <p:spPr>
          <a:xfrm>
            <a:off x="711984" y="5176903"/>
            <a:ext cx="1469093" cy="369332"/>
          </a:xfrm>
          <a:prstGeom prst="rect">
            <a:avLst/>
          </a:prstGeom>
          <a:noFill/>
        </p:spPr>
        <p:txBody>
          <a:bodyPr wrap="square" rtlCol="0">
            <a:spAutoFit/>
          </a:bodyPr>
          <a:lstStyle/>
          <a:p>
            <a:r>
              <a:rPr kumimoji="1" lang="ja-JP" altLang="en-US" dirty="0">
                <a:solidFill>
                  <a:srgbClr val="4D4D4D"/>
                </a:solidFill>
              </a:rPr>
              <a:t>共有リンク</a:t>
            </a:r>
          </a:p>
        </p:txBody>
      </p:sp>
      <p:sp>
        <p:nvSpPr>
          <p:cNvPr id="30" name="吹き出し: 角を丸めた四角形 29">
            <a:extLst>
              <a:ext uri="{FF2B5EF4-FFF2-40B4-BE49-F238E27FC236}">
                <a16:creationId xmlns:a16="http://schemas.microsoft.com/office/drawing/2014/main" id="{44289806-5C14-7024-2646-ECE602643DEA}"/>
              </a:ext>
            </a:extLst>
          </p:cNvPr>
          <p:cNvSpPr/>
          <p:nvPr/>
        </p:nvSpPr>
        <p:spPr>
          <a:xfrm>
            <a:off x="1322807" y="3368664"/>
            <a:ext cx="1427594" cy="312757"/>
          </a:xfrm>
          <a:prstGeom prst="wedgeRoundRectCallout">
            <a:avLst>
              <a:gd name="adj1" fmla="val -39486"/>
              <a:gd name="adj2" fmla="val 109675"/>
              <a:gd name="adj3" fmla="val 16667"/>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1"/>
                </a:solidFill>
              </a:rPr>
              <a:t>使用帯域</a:t>
            </a:r>
            <a:endParaRPr kumimoji="1" lang="en-US" altLang="ja-JP" sz="1600" dirty="0">
              <a:solidFill>
                <a:schemeClr val="accent1"/>
              </a:solidFill>
            </a:endParaRPr>
          </a:p>
        </p:txBody>
      </p:sp>
      <p:sp>
        <p:nvSpPr>
          <p:cNvPr id="31" name="左中かっこ 30">
            <a:extLst>
              <a:ext uri="{FF2B5EF4-FFF2-40B4-BE49-F238E27FC236}">
                <a16:creationId xmlns:a16="http://schemas.microsoft.com/office/drawing/2014/main" id="{4F11D025-8035-0C5B-D06C-12D2E106FED5}"/>
              </a:ext>
            </a:extLst>
          </p:cNvPr>
          <p:cNvSpPr/>
          <p:nvPr/>
        </p:nvSpPr>
        <p:spPr>
          <a:xfrm>
            <a:off x="1171830" y="3949256"/>
            <a:ext cx="301954" cy="916885"/>
          </a:xfrm>
          <a:prstGeom prst="leftBrace">
            <a:avLst/>
          </a:prstGeom>
          <a:ln w="19050" cap="sq">
            <a:solidFill>
              <a:schemeClr val="tx2">
                <a:lumMod val="50000"/>
                <a:lumOff val="50000"/>
              </a:schemeClr>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乗算記号 33">
            <a:extLst>
              <a:ext uri="{FF2B5EF4-FFF2-40B4-BE49-F238E27FC236}">
                <a16:creationId xmlns:a16="http://schemas.microsoft.com/office/drawing/2014/main" id="{86B87E5F-BE78-846B-8C04-B5ADB99886CC}"/>
              </a:ext>
            </a:extLst>
          </p:cNvPr>
          <p:cNvSpPr/>
          <p:nvPr/>
        </p:nvSpPr>
        <p:spPr>
          <a:xfrm>
            <a:off x="2012881" y="4529197"/>
            <a:ext cx="701576" cy="659393"/>
          </a:xfrm>
          <a:prstGeom prst="mathMultiply">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矢印: 右 34">
            <a:extLst>
              <a:ext uri="{FF2B5EF4-FFF2-40B4-BE49-F238E27FC236}">
                <a16:creationId xmlns:a16="http://schemas.microsoft.com/office/drawing/2014/main" id="{0156EB35-37E6-777E-F1C7-92545D0C0973}"/>
              </a:ext>
            </a:extLst>
          </p:cNvPr>
          <p:cNvSpPr/>
          <p:nvPr/>
        </p:nvSpPr>
        <p:spPr>
          <a:xfrm>
            <a:off x="5359885" y="4898019"/>
            <a:ext cx="1099039" cy="210348"/>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7" name="正方形/長方形 36">
            <a:extLst>
              <a:ext uri="{FF2B5EF4-FFF2-40B4-BE49-F238E27FC236}">
                <a16:creationId xmlns:a16="http://schemas.microsoft.com/office/drawing/2014/main" id="{60462F53-35A6-5A95-4B9B-925941AAC6FD}"/>
              </a:ext>
            </a:extLst>
          </p:cNvPr>
          <p:cNvSpPr/>
          <p:nvPr/>
        </p:nvSpPr>
        <p:spPr>
          <a:xfrm>
            <a:off x="2869436" y="3985228"/>
            <a:ext cx="2274905" cy="354248"/>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8" name="正方形/長方形 37">
            <a:extLst>
              <a:ext uri="{FF2B5EF4-FFF2-40B4-BE49-F238E27FC236}">
                <a16:creationId xmlns:a16="http://schemas.microsoft.com/office/drawing/2014/main" id="{FD8CC8A0-2741-4CA5-A652-C7A4F48BB297}"/>
              </a:ext>
            </a:extLst>
          </p:cNvPr>
          <p:cNvSpPr/>
          <p:nvPr/>
        </p:nvSpPr>
        <p:spPr>
          <a:xfrm>
            <a:off x="2840805" y="4729954"/>
            <a:ext cx="2442695" cy="313627"/>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テキスト ボックス 40">
            <a:extLst>
              <a:ext uri="{FF2B5EF4-FFF2-40B4-BE49-F238E27FC236}">
                <a16:creationId xmlns:a16="http://schemas.microsoft.com/office/drawing/2014/main" id="{E8BB0891-E7CC-1DE0-742D-EA9D6C1C71FB}"/>
              </a:ext>
            </a:extLst>
          </p:cNvPr>
          <p:cNvSpPr txBox="1"/>
          <p:nvPr/>
        </p:nvSpPr>
        <p:spPr>
          <a:xfrm>
            <a:off x="3312557" y="3647662"/>
            <a:ext cx="1368152" cy="400110"/>
          </a:xfrm>
          <a:prstGeom prst="rect">
            <a:avLst/>
          </a:prstGeom>
          <a:noFill/>
        </p:spPr>
        <p:txBody>
          <a:bodyPr wrap="square" rtlCol="0">
            <a:spAutoFit/>
          </a:bodyPr>
          <a:lstStyle/>
          <a:p>
            <a:r>
              <a:rPr lang="ja-JP" altLang="en-US" sz="2000" b="1" dirty="0">
                <a:solidFill>
                  <a:srgbClr val="4D4D4D"/>
                </a:solidFill>
              </a:rPr>
              <a:t>バッファ</a:t>
            </a:r>
            <a:endParaRPr kumimoji="1" lang="ja-JP" altLang="en-US" sz="2000" b="1" dirty="0">
              <a:solidFill>
                <a:srgbClr val="4D4D4D"/>
              </a:solidFill>
            </a:endParaRPr>
          </a:p>
        </p:txBody>
      </p:sp>
      <p:pic>
        <p:nvPicPr>
          <p:cNvPr id="42" name="図 41" descr="テキスト が含まれている画像&#10;&#10;自動的に生成された説明">
            <a:extLst>
              <a:ext uri="{FF2B5EF4-FFF2-40B4-BE49-F238E27FC236}">
                <a16:creationId xmlns:a16="http://schemas.microsoft.com/office/drawing/2014/main" id="{4CD0FBC6-37A5-E8EB-49DA-92F333D88B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4622510" y="3977972"/>
            <a:ext cx="504056" cy="346045"/>
          </a:xfrm>
          <a:prstGeom prst="rect">
            <a:avLst/>
          </a:prstGeom>
        </p:spPr>
      </p:pic>
      <p:sp>
        <p:nvSpPr>
          <p:cNvPr id="51" name="正方形/長方形 50">
            <a:extLst>
              <a:ext uri="{FF2B5EF4-FFF2-40B4-BE49-F238E27FC236}">
                <a16:creationId xmlns:a16="http://schemas.microsoft.com/office/drawing/2014/main" id="{7DFD1754-221F-2B65-BA60-742816950187}"/>
              </a:ext>
            </a:extLst>
          </p:cNvPr>
          <p:cNvSpPr/>
          <p:nvPr/>
        </p:nvSpPr>
        <p:spPr>
          <a:xfrm>
            <a:off x="4664797" y="3987452"/>
            <a:ext cx="351422" cy="280993"/>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2" name="矢印: 右 51">
            <a:extLst>
              <a:ext uri="{FF2B5EF4-FFF2-40B4-BE49-F238E27FC236}">
                <a16:creationId xmlns:a16="http://schemas.microsoft.com/office/drawing/2014/main" id="{B9E0B505-9BB8-1E8C-797F-2712E41CBCF3}"/>
              </a:ext>
            </a:extLst>
          </p:cNvPr>
          <p:cNvSpPr/>
          <p:nvPr/>
        </p:nvSpPr>
        <p:spPr>
          <a:xfrm>
            <a:off x="5294724" y="4030628"/>
            <a:ext cx="1206941" cy="210348"/>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39" name="図 38" descr="テキスト が含まれている画像&#10;&#10;自動的に生成された説明">
            <a:extLst>
              <a:ext uri="{FF2B5EF4-FFF2-40B4-BE49-F238E27FC236}">
                <a16:creationId xmlns:a16="http://schemas.microsoft.com/office/drawing/2014/main" id="{E54361F1-527B-2BD3-65CF-99226021390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677806" y="3976372"/>
            <a:ext cx="609989" cy="355535"/>
          </a:xfrm>
          <a:prstGeom prst="rect">
            <a:avLst/>
          </a:prstGeom>
        </p:spPr>
      </p:pic>
      <p:sp>
        <p:nvSpPr>
          <p:cNvPr id="53" name="乗算記号 52">
            <a:extLst>
              <a:ext uri="{FF2B5EF4-FFF2-40B4-BE49-F238E27FC236}">
                <a16:creationId xmlns:a16="http://schemas.microsoft.com/office/drawing/2014/main" id="{82179C78-16DB-68F4-C563-3E50B78C0463}"/>
              </a:ext>
            </a:extLst>
          </p:cNvPr>
          <p:cNvSpPr/>
          <p:nvPr/>
        </p:nvSpPr>
        <p:spPr>
          <a:xfrm>
            <a:off x="5641527" y="4699651"/>
            <a:ext cx="701576" cy="659393"/>
          </a:xfrm>
          <a:prstGeom prst="mathMultiply">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吹き出し: 角を丸めた四角形 53">
            <a:extLst>
              <a:ext uri="{FF2B5EF4-FFF2-40B4-BE49-F238E27FC236}">
                <a16:creationId xmlns:a16="http://schemas.microsoft.com/office/drawing/2014/main" id="{360AE242-18AD-D11F-C5CA-E3646582E037}"/>
              </a:ext>
            </a:extLst>
          </p:cNvPr>
          <p:cNvSpPr/>
          <p:nvPr/>
        </p:nvSpPr>
        <p:spPr>
          <a:xfrm>
            <a:off x="3806212" y="5245802"/>
            <a:ext cx="1406869" cy="277194"/>
          </a:xfrm>
          <a:prstGeom prst="wedgeRoundRectCallout">
            <a:avLst>
              <a:gd name="adj1" fmla="val 20824"/>
              <a:gd name="adj2" fmla="val -9127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b="1" dirty="0">
                <a:solidFill>
                  <a:schemeClr val="accent2"/>
                </a:solidFill>
              </a:rPr>
              <a:t>枯渇</a:t>
            </a:r>
          </a:p>
        </p:txBody>
      </p:sp>
    </p:spTree>
    <p:extLst>
      <p:ext uri="{BB962C8B-B14F-4D97-AF65-F5344CB8AC3E}">
        <p14:creationId xmlns:p14="http://schemas.microsoft.com/office/powerpoint/2010/main" val="39018444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D6EE1C-BFEB-BB5E-734D-487563E25A61}"/>
              </a:ext>
            </a:extLst>
          </p:cNvPr>
          <p:cNvSpPr>
            <a:spLocks noGrp="1"/>
          </p:cNvSpPr>
          <p:nvPr>
            <p:ph type="title"/>
          </p:nvPr>
        </p:nvSpPr>
        <p:spPr/>
        <p:txBody>
          <a:bodyPr/>
          <a:lstStyle/>
          <a:p>
            <a:r>
              <a:rPr kumimoji="1" lang="ja-JP" altLang="en-US" dirty="0"/>
              <a:t>これまでのレート制御</a:t>
            </a:r>
          </a:p>
        </p:txBody>
      </p:sp>
      <p:sp>
        <p:nvSpPr>
          <p:cNvPr id="4" name="フッター プレースホルダー 3">
            <a:extLst>
              <a:ext uri="{FF2B5EF4-FFF2-40B4-BE49-F238E27FC236}">
                <a16:creationId xmlns:a16="http://schemas.microsoft.com/office/drawing/2014/main" id="{02EC1C02-7E12-175D-1D63-4CB3BF1A4B7D}"/>
              </a:ext>
            </a:extLst>
          </p:cNvPr>
          <p:cNvSpPr>
            <a:spLocks noGrp="1"/>
          </p:cNvSpPr>
          <p:nvPr>
            <p:ph type="ftr" sz="quarter" idx="11"/>
          </p:nvPr>
        </p:nvSpPr>
        <p:spPr>
          <a:xfrm>
            <a:off x="242976" y="6317304"/>
            <a:ext cx="8362950" cy="432048"/>
          </a:xfrm>
        </p:spPr>
        <p:txBody>
          <a:bodyPr/>
          <a:lstStyle/>
          <a:p>
            <a:r>
              <a:rPr kumimoji="1" lang="ja-JP" altLang="en-US" dirty="0"/>
              <a:t>ビデオビットレート制御関数を用いた他ユーザ使用帯域制限の抑制　菊地 悠李</a:t>
            </a:r>
          </a:p>
        </p:txBody>
      </p:sp>
      <p:sp>
        <p:nvSpPr>
          <p:cNvPr id="5" name="スライド番号プレースホルダー 4">
            <a:extLst>
              <a:ext uri="{FF2B5EF4-FFF2-40B4-BE49-F238E27FC236}">
                <a16:creationId xmlns:a16="http://schemas.microsoft.com/office/drawing/2014/main" id="{CE8970A0-9961-62D3-4909-976AC19EF4B4}"/>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a:p>
        </p:txBody>
      </p:sp>
      <p:sp>
        <p:nvSpPr>
          <p:cNvPr id="6" name="コンテンツ プレースホルダー 2">
            <a:extLst>
              <a:ext uri="{FF2B5EF4-FFF2-40B4-BE49-F238E27FC236}">
                <a16:creationId xmlns:a16="http://schemas.microsoft.com/office/drawing/2014/main" id="{F658191C-FC69-6CC4-085C-C750596A2F10}"/>
              </a:ext>
            </a:extLst>
          </p:cNvPr>
          <p:cNvSpPr txBox="1">
            <a:spLocks noGrp="1"/>
          </p:cNvSpPr>
          <p:nvPr>
            <p:ph idx="1"/>
          </p:nvPr>
        </p:nvSpPr>
        <p:spPr>
          <a:xfrm>
            <a:off x="684213" y="1412875"/>
            <a:ext cx="8362950" cy="4752975"/>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R="0" lvl="0" algn="l" defTabSz="914400" rtl="0" eaLnBrk="1" fontAlgn="auto" latinLnBrk="0" hangingPunct="1">
              <a:lnSpc>
                <a:spcPct val="100000"/>
              </a:lnSpc>
              <a:spcBef>
                <a:spcPts val="1200"/>
              </a:spcBef>
              <a:spcAft>
                <a:spcPts val="0"/>
              </a:spcAft>
              <a:buClr>
                <a:srgbClr val="0084B4"/>
              </a:buClr>
              <a:buSzTx/>
              <a:tabLst/>
              <a:defRPr/>
            </a:pPr>
            <a:r>
              <a:rPr kumimoji="1" lang="ja-JP" altLang="en-US" sz="2800" b="1" i="0" u="none" strike="noStrike" kern="1200" cap="none" spc="0" normalizeH="0" baseline="0" noProof="0" dirty="0">
                <a:ln>
                  <a:noFill/>
                </a:ln>
                <a:solidFill>
                  <a:srgbClr val="333333">
                    <a:lumMod val="85000"/>
                    <a:lumOff val="15000"/>
                  </a:srgbClr>
                </a:solidFill>
                <a:effectLst/>
                <a:uLnTx/>
                <a:uFillTx/>
                <a:latin typeface="Segoe UI"/>
                <a:ea typeface="メイリオ"/>
                <a:cs typeface="+mn-cs"/>
              </a:rPr>
              <a:t>ユーザ個人ごと</a:t>
            </a:r>
            <a:r>
              <a:rPr kumimoji="1" lang="ja-JP" altLang="en-US" sz="2800" b="0" i="0" u="none" strike="noStrike" kern="1200" cap="none" spc="0" normalizeH="0" baseline="0" noProof="0" dirty="0">
                <a:ln>
                  <a:noFill/>
                </a:ln>
                <a:solidFill>
                  <a:srgbClr val="333333">
                    <a:lumMod val="85000"/>
                    <a:lumOff val="15000"/>
                  </a:srgbClr>
                </a:solidFill>
                <a:effectLst/>
                <a:uLnTx/>
                <a:uFillTx/>
                <a:latin typeface="Segoe UI"/>
                <a:ea typeface="メイリオ"/>
                <a:cs typeface="+mn-cs"/>
              </a:rPr>
              <a:t>に制御</a:t>
            </a:r>
            <a:endParaRPr kumimoji="1" lang="en-US" altLang="ja-JP" sz="2800" b="0" i="0" u="none" strike="noStrike" kern="1200" cap="none" spc="0" normalizeH="0" baseline="0" noProof="0" dirty="0">
              <a:ln>
                <a:noFill/>
              </a:ln>
              <a:solidFill>
                <a:srgbClr val="333333">
                  <a:lumMod val="85000"/>
                  <a:lumOff val="15000"/>
                </a:srgbClr>
              </a:solidFill>
              <a:effectLst/>
              <a:uLnTx/>
              <a:uFillTx/>
              <a:latin typeface="Segoe UI"/>
              <a:ea typeface="メイリオ"/>
              <a:cs typeface="+mn-cs"/>
            </a:endParaRPr>
          </a:p>
          <a:p>
            <a:pPr lvl="1"/>
            <a:r>
              <a:rPr lang="ja-JP" altLang="en-US" sz="2400" b="1" dirty="0"/>
              <a:t>帯域幅推定に基づく制御手法</a:t>
            </a:r>
            <a:endParaRPr lang="en-US" altLang="ja-JP" sz="2400" b="1" dirty="0"/>
          </a:p>
          <a:p>
            <a:pPr lvl="2">
              <a:buClr>
                <a:srgbClr val="0084B4"/>
              </a:buClr>
            </a:pPr>
            <a:r>
              <a:rPr lang="en-US" altLang="ja-JP" sz="2000" dirty="0">
                <a:solidFill>
                  <a:schemeClr val="tx1">
                    <a:lumMod val="60000"/>
                    <a:lumOff val="40000"/>
                  </a:schemeClr>
                </a:solidFill>
              </a:rPr>
              <a:t>[T. C. Thang+, </a:t>
            </a:r>
            <a:r>
              <a:rPr lang="en-US" altLang="ja-JP" sz="2000" i="1" dirty="0">
                <a:solidFill>
                  <a:schemeClr val="tx1">
                    <a:lumMod val="60000"/>
                    <a:lumOff val="40000"/>
                  </a:schemeClr>
                </a:solidFill>
              </a:rPr>
              <a:t>IEEE Trans </a:t>
            </a:r>
            <a:r>
              <a:rPr lang="en-US" altLang="ja-JP" sz="2000" i="1" dirty="0" err="1">
                <a:solidFill>
                  <a:schemeClr val="tx1">
                    <a:lumMod val="60000"/>
                    <a:lumOff val="40000"/>
                  </a:schemeClr>
                </a:solidFill>
              </a:rPr>
              <a:t>Consum</a:t>
            </a:r>
            <a:r>
              <a:rPr lang="en-US" altLang="ja-JP" sz="2000" i="1" dirty="0">
                <a:solidFill>
                  <a:schemeClr val="tx1">
                    <a:lumMod val="60000"/>
                    <a:lumOff val="40000"/>
                  </a:schemeClr>
                </a:solidFill>
              </a:rPr>
              <a:t> Electron</a:t>
            </a:r>
            <a:r>
              <a:rPr lang="en-US" altLang="ja-JP" sz="2000" dirty="0">
                <a:solidFill>
                  <a:schemeClr val="tx1">
                    <a:lumMod val="60000"/>
                    <a:lumOff val="40000"/>
                  </a:schemeClr>
                </a:solidFill>
              </a:rPr>
              <a:t>, 2012]</a:t>
            </a:r>
            <a:endParaRPr lang="en-US" altLang="ja-JP" b="1" dirty="0"/>
          </a:p>
          <a:p>
            <a:pPr lvl="1"/>
            <a:r>
              <a:rPr lang="en-US" altLang="ja-JP" sz="2400" b="1" dirty="0" err="1"/>
              <a:t>QoE</a:t>
            </a:r>
            <a:r>
              <a:rPr lang="ja-JP" altLang="en-US" sz="2400" b="1" dirty="0"/>
              <a:t>最大化を目的としたビットレート選択手法</a:t>
            </a:r>
            <a:endParaRPr lang="en-US" altLang="ja-JP" sz="2400" b="1" dirty="0"/>
          </a:p>
          <a:p>
            <a:pPr lvl="2">
              <a:buClr>
                <a:srgbClr val="0084B4"/>
              </a:buClr>
            </a:pPr>
            <a:r>
              <a:rPr lang="en-US" altLang="ja-JP" sz="2000" dirty="0">
                <a:solidFill>
                  <a:schemeClr val="tx1">
                    <a:lumMod val="60000"/>
                    <a:lumOff val="40000"/>
                  </a:schemeClr>
                </a:solidFill>
              </a:rPr>
              <a:t>[Y. Xu+, </a:t>
            </a:r>
            <a:r>
              <a:rPr lang="en-US" altLang="ja-JP" sz="2000" i="1" dirty="0">
                <a:solidFill>
                  <a:schemeClr val="tx1">
                    <a:lumMod val="60000"/>
                    <a:lumOff val="40000"/>
                  </a:schemeClr>
                </a:solidFill>
              </a:rPr>
              <a:t>IEEE Trans Mobile </a:t>
            </a:r>
            <a:r>
              <a:rPr lang="en-US" altLang="ja-JP" sz="2000" i="1" dirty="0" err="1">
                <a:solidFill>
                  <a:schemeClr val="tx1">
                    <a:lumMod val="60000"/>
                    <a:lumOff val="40000"/>
                  </a:schemeClr>
                </a:solidFill>
              </a:rPr>
              <a:t>Comput</a:t>
            </a:r>
            <a:r>
              <a:rPr lang="en-US" altLang="ja-JP" sz="2000" dirty="0">
                <a:solidFill>
                  <a:schemeClr val="tx1">
                    <a:lumMod val="60000"/>
                    <a:lumOff val="40000"/>
                  </a:schemeClr>
                </a:solidFill>
              </a:rPr>
              <a:t>, 2014]</a:t>
            </a:r>
            <a:endParaRPr lang="en-US" altLang="ja-JP" b="1" dirty="0"/>
          </a:p>
          <a:p>
            <a:pPr lvl="1"/>
            <a:endParaRPr lang="en-US" altLang="ja-JP" sz="2400" b="1" dirty="0"/>
          </a:p>
        </p:txBody>
      </p:sp>
      <p:sp>
        <p:nvSpPr>
          <p:cNvPr id="7" name="コンテンツ プレースホルダー 2">
            <a:extLst>
              <a:ext uri="{FF2B5EF4-FFF2-40B4-BE49-F238E27FC236}">
                <a16:creationId xmlns:a16="http://schemas.microsoft.com/office/drawing/2014/main" id="{83D31246-0F18-9D1B-F7EA-337AF4EC9710}"/>
              </a:ext>
            </a:extLst>
          </p:cNvPr>
          <p:cNvSpPr txBox="1">
            <a:spLocks/>
          </p:cNvSpPr>
          <p:nvPr/>
        </p:nvSpPr>
        <p:spPr>
          <a:xfrm>
            <a:off x="755576" y="4328987"/>
            <a:ext cx="7632848" cy="1740057"/>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b="1"/>
              <a:t>複数ユーザ</a:t>
            </a:r>
            <a:r>
              <a:rPr lang="ja-JP" altLang="en-US" sz="2800"/>
              <a:t>を同時に考慮する手法</a:t>
            </a:r>
            <a:endParaRPr lang="en-US" altLang="ja-JP" sz="2800"/>
          </a:p>
          <a:p>
            <a:pPr lvl="1"/>
            <a:r>
              <a:rPr lang="ja-JP" altLang="en-US" sz="2400" b="1"/>
              <a:t>ゲーム理論を用いた手法</a:t>
            </a:r>
            <a:endParaRPr lang="en-US" altLang="ja-JP" sz="2400" b="1"/>
          </a:p>
          <a:p>
            <a:pPr lvl="2"/>
            <a:r>
              <a:rPr lang="en-US" altLang="ja-JP" sz="2000">
                <a:solidFill>
                  <a:schemeClr val="tx1">
                    <a:lumMod val="60000"/>
                    <a:lumOff val="40000"/>
                  </a:schemeClr>
                </a:solidFill>
              </a:rPr>
              <a:t>[H. Yuan+, </a:t>
            </a:r>
            <a:r>
              <a:rPr lang="en-US" altLang="ja-JP" sz="2000" i="1">
                <a:solidFill>
                  <a:schemeClr val="tx1">
                    <a:lumMod val="60000"/>
                    <a:lumOff val="40000"/>
                  </a:schemeClr>
                </a:solidFill>
              </a:rPr>
              <a:t>IEEE </a:t>
            </a:r>
            <a:r>
              <a:rPr lang="en-US" altLang="ja-JP" sz="2000" i="1">
                <a:solidFill>
                  <a:schemeClr val="tx1">
                    <a:lumMod val="60000"/>
                    <a:lumOff val="40000"/>
                  </a:schemeClr>
                </a:solidFill>
                <a:latin typeface="Segoe UI" panose="020B0502040204020203" pitchFamily="34" charset="0"/>
                <a:cs typeface="Segoe UI" panose="020B0502040204020203" pitchFamily="34" charset="0"/>
              </a:rPr>
              <a:t>Trans Mob Comput</a:t>
            </a:r>
            <a:r>
              <a:rPr lang="en-US" altLang="ja-JP" sz="2000">
                <a:solidFill>
                  <a:schemeClr val="tx1">
                    <a:lumMod val="60000"/>
                    <a:lumOff val="40000"/>
                  </a:schemeClr>
                </a:solidFill>
              </a:rPr>
              <a:t>, 2018]</a:t>
            </a:r>
            <a:endParaRPr lang="en-US" altLang="ja-JP" sz="2000" dirty="0"/>
          </a:p>
        </p:txBody>
      </p:sp>
    </p:spTree>
    <p:extLst>
      <p:ext uri="{BB962C8B-B14F-4D97-AF65-F5344CB8AC3E}">
        <p14:creationId xmlns:p14="http://schemas.microsoft.com/office/powerpoint/2010/main" val="40779401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B06E1-AA61-3344-3C9C-A6C8BC7CAB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35FA9F-CEEC-EDE1-D811-40EA05AF2DEA}"/>
              </a:ext>
            </a:extLst>
          </p:cNvPr>
          <p:cNvSpPr>
            <a:spLocks noGrp="1"/>
          </p:cNvSpPr>
          <p:nvPr>
            <p:ph type="title"/>
          </p:nvPr>
        </p:nvSpPr>
        <p:spPr/>
        <p:txBody>
          <a:bodyPr/>
          <a:lstStyle/>
          <a:p>
            <a:r>
              <a:rPr kumimoji="1" lang="ja-JP" altLang="en-US" dirty="0"/>
              <a:t>研究の背景と目的</a:t>
            </a:r>
          </a:p>
        </p:txBody>
      </p:sp>
      <p:sp>
        <p:nvSpPr>
          <p:cNvPr id="3" name="コンテンツ プレースホルダー 2">
            <a:extLst>
              <a:ext uri="{FF2B5EF4-FFF2-40B4-BE49-F238E27FC236}">
                <a16:creationId xmlns:a16="http://schemas.microsoft.com/office/drawing/2014/main" id="{478D7DA3-E87D-8512-7FF8-46CA72EBAC23}"/>
              </a:ext>
            </a:extLst>
          </p:cNvPr>
          <p:cNvSpPr>
            <a:spLocks noGrp="1"/>
          </p:cNvSpPr>
          <p:nvPr>
            <p:ph idx="1"/>
          </p:nvPr>
        </p:nvSpPr>
        <p:spPr>
          <a:xfrm>
            <a:off x="109078" y="1065737"/>
            <a:ext cx="9051016" cy="4752528"/>
          </a:xfrm>
        </p:spPr>
        <p:txBody>
          <a:bodyPr/>
          <a:lstStyle/>
          <a:p>
            <a:pPr lvl="1">
              <a:buClr>
                <a:schemeClr val="accent1"/>
              </a:buClr>
              <a:buFont typeface="Wingdings" panose="05000000000000000000" pitchFamily="2" charset="2"/>
              <a:buChar char="l"/>
            </a:pPr>
            <a:r>
              <a:rPr lang="ja-JP" altLang="en-US" sz="2400" dirty="0"/>
              <a:t>インターネットトラヒックの増加</a:t>
            </a:r>
            <a:endParaRPr lang="en-US" altLang="ja-JP" sz="2400" dirty="0"/>
          </a:p>
          <a:p>
            <a:pPr marL="457200" lvl="1" indent="0">
              <a:buNone/>
            </a:pPr>
            <a:r>
              <a:rPr lang="ja-JP" altLang="en-US" sz="2400" dirty="0"/>
              <a:t>            リンクの帯域幅がボトルネック</a:t>
            </a:r>
            <a:endParaRPr lang="en-US" altLang="ja-JP" sz="2400" dirty="0"/>
          </a:p>
          <a:p>
            <a:pPr lvl="1">
              <a:buClr>
                <a:schemeClr val="accent1"/>
              </a:buClr>
              <a:buFont typeface="Wingdings" panose="05000000000000000000" pitchFamily="2" charset="2"/>
              <a:buChar char="l"/>
            </a:pPr>
            <a:r>
              <a:rPr lang="ja-JP" altLang="en-US" sz="2400" dirty="0"/>
              <a:t>ユーザのレート要求が相互影響し、データ受信の遅延     </a:t>
            </a:r>
            <a:endParaRPr lang="en-US" altLang="ja-JP" sz="2400" dirty="0"/>
          </a:p>
          <a:p>
            <a:pPr marL="457200" lvl="1" indent="0">
              <a:buNone/>
            </a:pPr>
            <a:r>
              <a:rPr lang="ja-JP" altLang="en-US" sz="2400" b="1" dirty="0"/>
              <a:t>　　　 バッファが枯渇、動画再生中断</a:t>
            </a:r>
            <a:endParaRPr lang="en-US" altLang="ja-JP" sz="2400" dirty="0"/>
          </a:p>
          <a:p>
            <a:pPr marL="457200" lvl="1" indent="0">
              <a:buNone/>
            </a:pPr>
            <a:endParaRPr kumimoji="1" lang="ja-JP" altLang="en-US" dirty="0"/>
          </a:p>
        </p:txBody>
      </p:sp>
      <p:sp>
        <p:nvSpPr>
          <p:cNvPr id="6" name="正方形/長方形 5">
            <a:extLst>
              <a:ext uri="{FF2B5EF4-FFF2-40B4-BE49-F238E27FC236}">
                <a16:creationId xmlns:a16="http://schemas.microsoft.com/office/drawing/2014/main" id="{A3529D18-1B58-DD89-E5C1-2940F7C55AC3}"/>
              </a:ext>
            </a:extLst>
          </p:cNvPr>
          <p:cNvSpPr/>
          <p:nvPr/>
        </p:nvSpPr>
        <p:spPr>
          <a:xfrm>
            <a:off x="486214" y="5601632"/>
            <a:ext cx="8100802" cy="927745"/>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目的：</a:t>
            </a:r>
            <a:r>
              <a:rPr lang="ja-JP" altLang="en-US" sz="2800" dirty="0">
                <a:solidFill>
                  <a:schemeClr val="bg1"/>
                </a:solidFill>
                <a:latin typeface="+mn-ea"/>
              </a:rPr>
              <a:t>他ユーザの帯域使用状況を考慮し</a:t>
            </a:r>
            <a:endParaRPr lang="en-US" altLang="ja-JP" sz="2800" dirty="0">
              <a:solidFill>
                <a:schemeClr val="bg1"/>
              </a:solidFill>
              <a:latin typeface="+mn-ea"/>
            </a:endParaRPr>
          </a:p>
          <a:p>
            <a:pPr algn="ctr"/>
            <a:r>
              <a:rPr lang="ja-JP" altLang="en-US" sz="2800" dirty="0">
                <a:solidFill>
                  <a:schemeClr val="bg1"/>
                </a:solidFill>
                <a:latin typeface="+mn-ea"/>
              </a:rPr>
              <a:t>バッファの枯渇を抑えるレート制御</a:t>
            </a:r>
            <a:endParaRPr kumimoji="1" lang="ja-JP" altLang="en-US" sz="3200" dirty="0">
              <a:solidFill>
                <a:schemeClr val="bg1"/>
              </a:solidFill>
              <a:latin typeface="+mn-ea"/>
            </a:endParaRPr>
          </a:p>
        </p:txBody>
      </p:sp>
      <p:sp>
        <p:nvSpPr>
          <p:cNvPr id="9" name="フッター プレースホルダー 8">
            <a:extLst>
              <a:ext uri="{FF2B5EF4-FFF2-40B4-BE49-F238E27FC236}">
                <a16:creationId xmlns:a16="http://schemas.microsoft.com/office/drawing/2014/main" id="{62FBF3F1-8F30-2870-1BAB-50CC3A68B0F0}"/>
              </a:ext>
            </a:extLst>
          </p:cNvPr>
          <p:cNvSpPr>
            <a:spLocks noGrp="1"/>
          </p:cNvSpPr>
          <p:nvPr>
            <p:ph type="ftr" sz="quarter" idx="11"/>
          </p:nvPr>
        </p:nvSpPr>
        <p:spPr>
          <a:xfrm>
            <a:off x="109078" y="6499901"/>
            <a:ext cx="8407360" cy="470506"/>
          </a:xfrm>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3BA594C6-1493-0A6B-6BD7-29689EB09D5F}"/>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7" name="下矢印 6">
            <a:extLst>
              <a:ext uri="{FF2B5EF4-FFF2-40B4-BE49-F238E27FC236}">
                <a16:creationId xmlns:a16="http://schemas.microsoft.com/office/drawing/2014/main" id="{B6055986-E93C-D112-3D6E-E8FEC0979071}"/>
              </a:ext>
            </a:extLst>
          </p:cNvPr>
          <p:cNvSpPr/>
          <p:nvPr/>
        </p:nvSpPr>
        <p:spPr>
          <a:xfrm rot="16200000">
            <a:off x="1298484" y="1654567"/>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下矢印 6">
            <a:extLst>
              <a:ext uri="{FF2B5EF4-FFF2-40B4-BE49-F238E27FC236}">
                <a16:creationId xmlns:a16="http://schemas.microsoft.com/office/drawing/2014/main" id="{1D1991C7-6B1C-D185-7968-505F3FE7DBEF}"/>
              </a:ext>
            </a:extLst>
          </p:cNvPr>
          <p:cNvSpPr/>
          <p:nvPr/>
        </p:nvSpPr>
        <p:spPr>
          <a:xfrm rot="16200000">
            <a:off x="1221143" y="2691385"/>
            <a:ext cx="251565" cy="342308"/>
          </a:xfrm>
          <a:prstGeom prst="downArrow">
            <a:avLst>
              <a:gd name="adj1" fmla="val 50000"/>
              <a:gd name="adj2" fmla="val 50000"/>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円柱 11">
            <a:extLst>
              <a:ext uri="{FF2B5EF4-FFF2-40B4-BE49-F238E27FC236}">
                <a16:creationId xmlns:a16="http://schemas.microsoft.com/office/drawing/2014/main" id="{45C062BA-16B9-602B-70C3-1DC5B5C35901}"/>
              </a:ext>
            </a:extLst>
          </p:cNvPr>
          <p:cNvSpPr/>
          <p:nvPr/>
        </p:nvSpPr>
        <p:spPr>
          <a:xfrm rot="5400000">
            <a:off x="3002470" y="4140974"/>
            <a:ext cx="1241895" cy="713138"/>
          </a:xfrm>
          <a:prstGeom prst="can">
            <a:avLst/>
          </a:prstGeom>
          <a:gradFill flip="none" rotWithShape="1">
            <a:gsLst>
              <a:gs pos="0">
                <a:schemeClr val="accent1">
                  <a:lumMod val="5000"/>
                  <a:lumOff val="95000"/>
                </a:schemeClr>
              </a:gs>
              <a:gs pos="26000">
                <a:schemeClr val="accent2">
                  <a:lumMod val="60000"/>
                  <a:lumOff val="40000"/>
                </a:schemeClr>
              </a:gs>
              <a:gs pos="27000">
                <a:schemeClr val="accent2">
                  <a:lumMod val="60000"/>
                  <a:lumOff val="40000"/>
                </a:schemeClr>
              </a:gs>
              <a:gs pos="22000">
                <a:schemeClr val="accent2">
                  <a:lumMod val="40000"/>
                  <a:lumOff val="60000"/>
                </a:schemeClr>
              </a:gs>
              <a:gs pos="17000">
                <a:schemeClr val="accent1">
                  <a:lumMod val="45000"/>
                  <a:lumOff val="55000"/>
                </a:schemeClr>
              </a:gs>
              <a:gs pos="0">
                <a:schemeClr val="accent1">
                  <a:lumMod val="30000"/>
                  <a:lumOff val="70000"/>
                </a:schemeClr>
              </a:gs>
            </a:gsLst>
            <a:lin ang="10800000" scaled="1"/>
            <a:tileRect/>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テキスト ボックス 15">
            <a:extLst>
              <a:ext uri="{FF2B5EF4-FFF2-40B4-BE49-F238E27FC236}">
                <a16:creationId xmlns:a16="http://schemas.microsoft.com/office/drawing/2014/main" id="{8C8A6D10-B5B6-4960-0420-4E56E988FB7B}"/>
              </a:ext>
            </a:extLst>
          </p:cNvPr>
          <p:cNvSpPr txBox="1"/>
          <p:nvPr/>
        </p:nvSpPr>
        <p:spPr>
          <a:xfrm>
            <a:off x="-43393" y="3598536"/>
            <a:ext cx="1410518" cy="400110"/>
          </a:xfrm>
          <a:prstGeom prst="rect">
            <a:avLst/>
          </a:prstGeom>
          <a:noFill/>
        </p:spPr>
        <p:txBody>
          <a:bodyPr wrap="square" rtlCol="0">
            <a:spAutoFit/>
          </a:bodyPr>
          <a:lstStyle/>
          <a:p>
            <a:r>
              <a:rPr kumimoji="1" lang="ja-JP" altLang="en-US" sz="2000">
                <a:solidFill>
                  <a:srgbClr val="4D4D4D"/>
                </a:solidFill>
              </a:rPr>
              <a:t>サーバ</a:t>
            </a:r>
          </a:p>
        </p:txBody>
      </p:sp>
      <p:sp>
        <p:nvSpPr>
          <p:cNvPr id="17" name="吹き出し: 角を丸めた四角形 16">
            <a:extLst>
              <a:ext uri="{FF2B5EF4-FFF2-40B4-BE49-F238E27FC236}">
                <a16:creationId xmlns:a16="http://schemas.microsoft.com/office/drawing/2014/main" id="{7BA19FA8-19D9-BAEB-C7DE-15905D1C411E}"/>
              </a:ext>
            </a:extLst>
          </p:cNvPr>
          <p:cNvSpPr/>
          <p:nvPr/>
        </p:nvSpPr>
        <p:spPr>
          <a:xfrm>
            <a:off x="7566777" y="4404273"/>
            <a:ext cx="1540432" cy="1036537"/>
          </a:xfrm>
          <a:prstGeom prst="wedgeRoundRectCallout">
            <a:avLst>
              <a:gd name="adj1" fmla="val -58723"/>
              <a:gd name="adj2" fmla="val 3130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solidFill>
                  <a:schemeClr val="accent6"/>
                </a:solidFill>
              </a:rPr>
              <a:t>必要</a:t>
            </a:r>
            <a:r>
              <a:rPr kumimoji="1" lang="ja-JP" altLang="en-US" sz="1600" dirty="0">
                <a:solidFill>
                  <a:schemeClr val="accent6"/>
                </a:solidFill>
              </a:rPr>
              <a:t>データ量が送信されず</a:t>
            </a:r>
            <a:r>
              <a:rPr kumimoji="1" lang="ja-JP" altLang="en-US" sz="1600" b="1" dirty="0">
                <a:solidFill>
                  <a:schemeClr val="accent2"/>
                </a:solidFill>
              </a:rPr>
              <a:t>再生中断</a:t>
            </a:r>
          </a:p>
        </p:txBody>
      </p:sp>
      <p:sp>
        <p:nvSpPr>
          <p:cNvPr id="18" name="矢印: 右 17">
            <a:extLst>
              <a:ext uri="{FF2B5EF4-FFF2-40B4-BE49-F238E27FC236}">
                <a16:creationId xmlns:a16="http://schemas.microsoft.com/office/drawing/2014/main" id="{CD5D1D57-4E5A-849F-241B-258825EDBFD8}"/>
              </a:ext>
            </a:extLst>
          </p:cNvPr>
          <p:cNvSpPr/>
          <p:nvPr/>
        </p:nvSpPr>
        <p:spPr>
          <a:xfrm>
            <a:off x="4005891" y="3953328"/>
            <a:ext cx="751307" cy="43393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 name="矢印: 右 18">
            <a:extLst>
              <a:ext uri="{FF2B5EF4-FFF2-40B4-BE49-F238E27FC236}">
                <a16:creationId xmlns:a16="http://schemas.microsoft.com/office/drawing/2014/main" id="{C2404446-4888-1564-8FED-E347740BD9D0}"/>
              </a:ext>
            </a:extLst>
          </p:cNvPr>
          <p:cNvSpPr/>
          <p:nvPr/>
        </p:nvSpPr>
        <p:spPr>
          <a:xfrm>
            <a:off x="4018310" y="4596032"/>
            <a:ext cx="751307" cy="466269"/>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1" name="図 20" descr="テキスト が含まれている画像&#10;&#10;自動的に生成された説明">
            <a:extLst>
              <a:ext uri="{FF2B5EF4-FFF2-40B4-BE49-F238E27FC236}">
                <a16:creationId xmlns:a16="http://schemas.microsoft.com/office/drawing/2014/main" id="{A04FF990-47D6-DB47-14CD-6C71AF46E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103965" y="3978907"/>
            <a:ext cx="433681" cy="375083"/>
          </a:xfrm>
          <a:prstGeom prst="rect">
            <a:avLst/>
          </a:prstGeom>
        </p:spPr>
      </p:pic>
      <p:sp>
        <p:nvSpPr>
          <p:cNvPr id="22" name="テキスト ボックス 21">
            <a:extLst>
              <a:ext uri="{FF2B5EF4-FFF2-40B4-BE49-F238E27FC236}">
                <a16:creationId xmlns:a16="http://schemas.microsoft.com/office/drawing/2014/main" id="{4B1626C4-AE3D-8AF2-47DD-E9F530822DBC}"/>
              </a:ext>
            </a:extLst>
          </p:cNvPr>
          <p:cNvSpPr txBox="1"/>
          <p:nvPr/>
        </p:nvSpPr>
        <p:spPr>
          <a:xfrm>
            <a:off x="4092149" y="3964064"/>
            <a:ext cx="457736"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pic>
        <p:nvPicPr>
          <p:cNvPr id="24" name="図 23">
            <a:extLst>
              <a:ext uri="{FF2B5EF4-FFF2-40B4-BE49-F238E27FC236}">
                <a16:creationId xmlns:a16="http://schemas.microsoft.com/office/drawing/2014/main" id="{A19D1019-3702-2BF7-7884-627AF16227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129" y="4593069"/>
            <a:ext cx="753467" cy="895365"/>
          </a:xfrm>
          <a:prstGeom prst="rect">
            <a:avLst/>
          </a:prstGeom>
        </p:spPr>
      </p:pic>
      <p:pic>
        <p:nvPicPr>
          <p:cNvPr id="27" name="図 26" descr="モニター, 座る, ボックス, テーブル が含まれている画像&#10;&#10;自動的に生成された説明">
            <a:extLst>
              <a:ext uri="{FF2B5EF4-FFF2-40B4-BE49-F238E27FC236}">
                <a16:creationId xmlns:a16="http://schemas.microsoft.com/office/drawing/2014/main" id="{325D8A46-8771-49AB-A211-ED939550BA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069" y="3954966"/>
            <a:ext cx="1170774" cy="1382999"/>
          </a:xfrm>
          <a:prstGeom prst="rect">
            <a:avLst/>
          </a:prstGeom>
        </p:spPr>
      </p:pic>
      <p:pic>
        <p:nvPicPr>
          <p:cNvPr id="28" name="図 27">
            <a:extLst>
              <a:ext uri="{FF2B5EF4-FFF2-40B4-BE49-F238E27FC236}">
                <a16:creationId xmlns:a16="http://schemas.microsoft.com/office/drawing/2014/main" id="{40A32904-9166-E906-0EF9-D842A1EC4D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6004" y="3696977"/>
            <a:ext cx="701576" cy="873706"/>
          </a:xfrm>
          <a:prstGeom prst="rect">
            <a:avLst/>
          </a:prstGeom>
        </p:spPr>
      </p:pic>
      <p:sp>
        <p:nvSpPr>
          <p:cNvPr id="29" name="テキスト ボックス 28">
            <a:extLst>
              <a:ext uri="{FF2B5EF4-FFF2-40B4-BE49-F238E27FC236}">
                <a16:creationId xmlns:a16="http://schemas.microsoft.com/office/drawing/2014/main" id="{EDC1DF16-0319-CAC5-71C6-17D4C75EBB58}"/>
              </a:ext>
            </a:extLst>
          </p:cNvPr>
          <p:cNvSpPr txBox="1"/>
          <p:nvPr/>
        </p:nvSpPr>
        <p:spPr>
          <a:xfrm>
            <a:off x="3213612" y="5215445"/>
            <a:ext cx="1469093" cy="369332"/>
          </a:xfrm>
          <a:prstGeom prst="rect">
            <a:avLst/>
          </a:prstGeom>
          <a:noFill/>
        </p:spPr>
        <p:txBody>
          <a:bodyPr wrap="square" rtlCol="0">
            <a:spAutoFit/>
          </a:bodyPr>
          <a:lstStyle/>
          <a:p>
            <a:r>
              <a:rPr kumimoji="1" lang="ja-JP" altLang="en-US" dirty="0">
                <a:solidFill>
                  <a:srgbClr val="4D4D4D"/>
                </a:solidFill>
              </a:rPr>
              <a:t>共有リンク</a:t>
            </a:r>
          </a:p>
        </p:txBody>
      </p:sp>
      <p:sp>
        <p:nvSpPr>
          <p:cNvPr id="30" name="吹き出し: 角を丸めた四角形 29">
            <a:extLst>
              <a:ext uri="{FF2B5EF4-FFF2-40B4-BE49-F238E27FC236}">
                <a16:creationId xmlns:a16="http://schemas.microsoft.com/office/drawing/2014/main" id="{3FFB5E0C-29B0-8B1B-FF2B-52D651C0E007}"/>
              </a:ext>
            </a:extLst>
          </p:cNvPr>
          <p:cNvSpPr/>
          <p:nvPr/>
        </p:nvSpPr>
        <p:spPr>
          <a:xfrm>
            <a:off x="3429903" y="3315173"/>
            <a:ext cx="1427594" cy="312757"/>
          </a:xfrm>
          <a:prstGeom prst="wedgeRoundRectCallout">
            <a:avLst>
              <a:gd name="adj1" fmla="val -39486"/>
              <a:gd name="adj2" fmla="val 109675"/>
              <a:gd name="adj3" fmla="val 16667"/>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1"/>
                </a:solidFill>
              </a:rPr>
              <a:t>使用帯域</a:t>
            </a:r>
            <a:endParaRPr kumimoji="1" lang="en-US" altLang="ja-JP" sz="1600" dirty="0">
              <a:solidFill>
                <a:schemeClr val="accent1"/>
              </a:solidFill>
            </a:endParaRPr>
          </a:p>
        </p:txBody>
      </p:sp>
      <p:sp>
        <p:nvSpPr>
          <p:cNvPr id="31" name="左中かっこ 30">
            <a:extLst>
              <a:ext uri="{FF2B5EF4-FFF2-40B4-BE49-F238E27FC236}">
                <a16:creationId xmlns:a16="http://schemas.microsoft.com/office/drawing/2014/main" id="{4B534887-2BF9-C75F-4D0C-58BF48271BFB}"/>
              </a:ext>
            </a:extLst>
          </p:cNvPr>
          <p:cNvSpPr/>
          <p:nvPr/>
        </p:nvSpPr>
        <p:spPr>
          <a:xfrm>
            <a:off x="3419992" y="3912935"/>
            <a:ext cx="301954" cy="916885"/>
          </a:xfrm>
          <a:prstGeom prst="leftBrace">
            <a:avLst/>
          </a:prstGeom>
          <a:ln w="19050" cap="sq">
            <a:solidFill>
              <a:schemeClr val="tx2">
                <a:lumMod val="50000"/>
                <a:lumOff val="50000"/>
              </a:schemeClr>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乗算記号 33">
            <a:extLst>
              <a:ext uri="{FF2B5EF4-FFF2-40B4-BE49-F238E27FC236}">
                <a16:creationId xmlns:a16="http://schemas.microsoft.com/office/drawing/2014/main" id="{FBBAA167-A825-DA23-CBD8-7B3578C1280F}"/>
              </a:ext>
            </a:extLst>
          </p:cNvPr>
          <p:cNvSpPr/>
          <p:nvPr/>
        </p:nvSpPr>
        <p:spPr>
          <a:xfrm>
            <a:off x="3981129" y="4469788"/>
            <a:ext cx="701576" cy="733316"/>
          </a:xfrm>
          <a:prstGeom prst="mathMultiply">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矢印: 右 34">
            <a:extLst>
              <a:ext uri="{FF2B5EF4-FFF2-40B4-BE49-F238E27FC236}">
                <a16:creationId xmlns:a16="http://schemas.microsoft.com/office/drawing/2014/main" id="{73EB3495-8300-784D-075C-18673BFD247F}"/>
              </a:ext>
            </a:extLst>
          </p:cNvPr>
          <p:cNvSpPr/>
          <p:nvPr/>
        </p:nvSpPr>
        <p:spPr>
          <a:xfrm>
            <a:off x="5952789" y="4761569"/>
            <a:ext cx="850681" cy="217612"/>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7" name="正方形/長方形 36">
            <a:extLst>
              <a:ext uri="{FF2B5EF4-FFF2-40B4-BE49-F238E27FC236}">
                <a16:creationId xmlns:a16="http://schemas.microsoft.com/office/drawing/2014/main" id="{3A052A7F-F9E5-3D39-3D8E-5DD8F468230F}"/>
              </a:ext>
            </a:extLst>
          </p:cNvPr>
          <p:cNvSpPr/>
          <p:nvPr/>
        </p:nvSpPr>
        <p:spPr>
          <a:xfrm>
            <a:off x="4745848" y="4002878"/>
            <a:ext cx="1206941" cy="355926"/>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8" name="正方形/長方形 37">
            <a:extLst>
              <a:ext uri="{FF2B5EF4-FFF2-40B4-BE49-F238E27FC236}">
                <a16:creationId xmlns:a16="http://schemas.microsoft.com/office/drawing/2014/main" id="{F02E6A8A-6E09-F654-29E6-98B8D597F922}"/>
              </a:ext>
            </a:extLst>
          </p:cNvPr>
          <p:cNvSpPr/>
          <p:nvPr/>
        </p:nvSpPr>
        <p:spPr>
          <a:xfrm>
            <a:off x="4769617" y="4670659"/>
            <a:ext cx="1206941" cy="355926"/>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テキスト ボックス 40">
            <a:extLst>
              <a:ext uri="{FF2B5EF4-FFF2-40B4-BE49-F238E27FC236}">
                <a16:creationId xmlns:a16="http://schemas.microsoft.com/office/drawing/2014/main" id="{904D2150-CE13-9150-BD01-2D18D619D8C7}"/>
              </a:ext>
            </a:extLst>
          </p:cNvPr>
          <p:cNvSpPr txBox="1"/>
          <p:nvPr/>
        </p:nvSpPr>
        <p:spPr>
          <a:xfrm>
            <a:off x="4800308" y="3644789"/>
            <a:ext cx="1368152" cy="400110"/>
          </a:xfrm>
          <a:prstGeom prst="rect">
            <a:avLst/>
          </a:prstGeom>
          <a:noFill/>
        </p:spPr>
        <p:txBody>
          <a:bodyPr wrap="square" rtlCol="0">
            <a:spAutoFit/>
          </a:bodyPr>
          <a:lstStyle/>
          <a:p>
            <a:r>
              <a:rPr lang="ja-JP" altLang="en-US" sz="2000" b="1" dirty="0">
                <a:solidFill>
                  <a:srgbClr val="4D4D4D"/>
                </a:solidFill>
              </a:rPr>
              <a:t>バッファ</a:t>
            </a:r>
            <a:endParaRPr kumimoji="1" lang="ja-JP" altLang="en-US" sz="2000" b="1" dirty="0">
              <a:solidFill>
                <a:srgbClr val="4D4D4D"/>
              </a:solidFill>
            </a:endParaRPr>
          </a:p>
        </p:txBody>
      </p:sp>
      <p:pic>
        <p:nvPicPr>
          <p:cNvPr id="42" name="図 41" descr="テキスト が含まれている画像&#10;&#10;自動的に生成された説明">
            <a:extLst>
              <a:ext uri="{FF2B5EF4-FFF2-40B4-BE49-F238E27FC236}">
                <a16:creationId xmlns:a16="http://schemas.microsoft.com/office/drawing/2014/main" id="{E716F134-D15D-42C3-CC11-150C4CC51F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63264" y="3991867"/>
            <a:ext cx="504056" cy="384839"/>
          </a:xfrm>
          <a:prstGeom prst="rect">
            <a:avLst/>
          </a:prstGeom>
        </p:spPr>
      </p:pic>
      <p:sp>
        <p:nvSpPr>
          <p:cNvPr id="51" name="正方形/長方形 50">
            <a:extLst>
              <a:ext uri="{FF2B5EF4-FFF2-40B4-BE49-F238E27FC236}">
                <a16:creationId xmlns:a16="http://schemas.microsoft.com/office/drawing/2014/main" id="{00CF973F-AA46-B66C-7862-9CB25DA64D5B}"/>
              </a:ext>
            </a:extLst>
          </p:cNvPr>
          <p:cNvSpPr/>
          <p:nvPr/>
        </p:nvSpPr>
        <p:spPr>
          <a:xfrm>
            <a:off x="5430109" y="3985040"/>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2" name="矢印: 右 51">
            <a:extLst>
              <a:ext uri="{FF2B5EF4-FFF2-40B4-BE49-F238E27FC236}">
                <a16:creationId xmlns:a16="http://schemas.microsoft.com/office/drawing/2014/main" id="{B0A6EC2C-B7CC-D7FA-E8DC-BA911EC410F3}"/>
              </a:ext>
            </a:extLst>
          </p:cNvPr>
          <p:cNvSpPr/>
          <p:nvPr/>
        </p:nvSpPr>
        <p:spPr>
          <a:xfrm>
            <a:off x="5982646" y="4105621"/>
            <a:ext cx="901104" cy="205823"/>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39" name="図 38" descr="テキスト が含まれている画像&#10;&#10;自動的に生成された説明">
            <a:extLst>
              <a:ext uri="{FF2B5EF4-FFF2-40B4-BE49-F238E27FC236}">
                <a16:creationId xmlns:a16="http://schemas.microsoft.com/office/drawing/2014/main" id="{45D678C0-6E2D-D55F-BD09-744A6EA2FF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6108854" y="3991867"/>
            <a:ext cx="609989" cy="395393"/>
          </a:xfrm>
          <a:prstGeom prst="rect">
            <a:avLst/>
          </a:prstGeom>
        </p:spPr>
      </p:pic>
      <p:sp>
        <p:nvSpPr>
          <p:cNvPr id="53" name="乗算記号 52">
            <a:extLst>
              <a:ext uri="{FF2B5EF4-FFF2-40B4-BE49-F238E27FC236}">
                <a16:creationId xmlns:a16="http://schemas.microsoft.com/office/drawing/2014/main" id="{BD3CF379-DA22-1C6D-F666-46CBA0725BDF}"/>
              </a:ext>
            </a:extLst>
          </p:cNvPr>
          <p:cNvSpPr/>
          <p:nvPr/>
        </p:nvSpPr>
        <p:spPr>
          <a:xfrm>
            <a:off x="6049101" y="4521841"/>
            <a:ext cx="701576" cy="733316"/>
          </a:xfrm>
          <a:prstGeom prst="mathMultiply">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54" name="吹き出し: 角を丸めた四角形 53">
            <a:extLst>
              <a:ext uri="{FF2B5EF4-FFF2-40B4-BE49-F238E27FC236}">
                <a16:creationId xmlns:a16="http://schemas.microsoft.com/office/drawing/2014/main" id="{50FD852E-C492-E53D-DD5A-49D831774E1C}"/>
              </a:ext>
            </a:extLst>
          </p:cNvPr>
          <p:cNvSpPr/>
          <p:nvPr/>
        </p:nvSpPr>
        <p:spPr>
          <a:xfrm>
            <a:off x="4789067" y="5205932"/>
            <a:ext cx="1406869" cy="308270"/>
          </a:xfrm>
          <a:prstGeom prst="wedgeRoundRectCallout">
            <a:avLst>
              <a:gd name="adj1" fmla="val 20824"/>
              <a:gd name="adj2" fmla="val -91271"/>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b="1" dirty="0">
                <a:solidFill>
                  <a:schemeClr val="accent2"/>
                </a:solidFill>
              </a:rPr>
              <a:t>枯渇</a:t>
            </a:r>
          </a:p>
        </p:txBody>
      </p:sp>
      <p:sp>
        <p:nvSpPr>
          <p:cNvPr id="55" name="フローチャート: 代替処理 54">
            <a:extLst>
              <a:ext uri="{FF2B5EF4-FFF2-40B4-BE49-F238E27FC236}">
                <a16:creationId xmlns:a16="http://schemas.microsoft.com/office/drawing/2014/main" id="{792C7F5B-0E51-B462-C577-C54AFED93E72}"/>
              </a:ext>
            </a:extLst>
          </p:cNvPr>
          <p:cNvSpPr/>
          <p:nvPr/>
        </p:nvSpPr>
        <p:spPr>
          <a:xfrm>
            <a:off x="6528580" y="3213766"/>
            <a:ext cx="1451409" cy="415326"/>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②レート送信</a:t>
            </a:r>
            <a:endParaRPr kumimoji="1" lang="ja-JP" altLang="en-US" sz="1600" dirty="0"/>
          </a:p>
        </p:txBody>
      </p:sp>
      <p:sp>
        <p:nvSpPr>
          <p:cNvPr id="56" name="矢印: 右 55">
            <a:extLst>
              <a:ext uri="{FF2B5EF4-FFF2-40B4-BE49-F238E27FC236}">
                <a16:creationId xmlns:a16="http://schemas.microsoft.com/office/drawing/2014/main" id="{B60D7A5A-9D8A-B204-2A3A-BD0547603A26}"/>
              </a:ext>
            </a:extLst>
          </p:cNvPr>
          <p:cNvSpPr/>
          <p:nvPr/>
        </p:nvSpPr>
        <p:spPr>
          <a:xfrm rot="10800000">
            <a:off x="929022" y="4789021"/>
            <a:ext cx="1410519" cy="571046"/>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7" name="矢印: 右 56">
            <a:extLst>
              <a:ext uri="{FF2B5EF4-FFF2-40B4-BE49-F238E27FC236}">
                <a16:creationId xmlns:a16="http://schemas.microsoft.com/office/drawing/2014/main" id="{12CB671B-8D46-05DB-8EC5-22153D3BCFA9}"/>
              </a:ext>
            </a:extLst>
          </p:cNvPr>
          <p:cNvSpPr/>
          <p:nvPr/>
        </p:nvSpPr>
        <p:spPr>
          <a:xfrm rot="10800000">
            <a:off x="708698" y="3752203"/>
            <a:ext cx="1618763" cy="1224833"/>
          </a:xfrm>
          <a:prstGeom prst="rightArrow">
            <a:avLst>
              <a:gd name="adj1" fmla="val 62256"/>
              <a:gd name="adj2" fmla="val 56152"/>
            </a:avLst>
          </a:prstGeom>
          <a:solidFill>
            <a:srgbClr val="FF0000"/>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3" name="円柱 62">
            <a:extLst>
              <a:ext uri="{FF2B5EF4-FFF2-40B4-BE49-F238E27FC236}">
                <a16:creationId xmlns:a16="http://schemas.microsoft.com/office/drawing/2014/main" id="{A50AFF8A-26A8-2167-6DE9-9B1FA9528D69}"/>
              </a:ext>
            </a:extLst>
          </p:cNvPr>
          <p:cNvSpPr/>
          <p:nvPr/>
        </p:nvSpPr>
        <p:spPr>
          <a:xfrm rot="5400000">
            <a:off x="1169673" y="4166565"/>
            <a:ext cx="1186870" cy="677684"/>
          </a:xfrm>
          <a:prstGeom prst="can">
            <a:avLst/>
          </a:prstGeom>
          <a:solidFill>
            <a:schemeClr val="bg1">
              <a:lumMod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64" name="直線コネクタ 63">
            <a:extLst>
              <a:ext uri="{FF2B5EF4-FFF2-40B4-BE49-F238E27FC236}">
                <a16:creationId xmlns:a16="http://schemas.microsoft.com/office/drawing/2014/main" id="{B7AB5E5A-7C96-9EC6-6330-9CE90A49FD5F}"/>
              </a:ext>
            </a:extLst>
          </p:cNvPr>
          <p:cNvCxnSpPr>
            <a:cxnSpLocks/>
          </p:cNvCxnSpPr>
          <p:nvPr/>
        </p:nvCxnSpPr>
        <p:spPr>
          <a:xfrm>
            <a:off x="3025005" y="3421429"/>
            <a:ext cx="18594" cy="2140825"/>
          </a:xfrm>
          <a:prstGeom prst="line">
            <a:avLst/>
          </a:prstGeom>
          <a:ln w="44450">
            <a:solidFill>
              <a:schemeClr val="accent1"/>
            </a:solidFill>
            <a:headEnd type="none" w="med" len="med"/>
            <a:tailEnd type="none"/>
          </a:ln>
        </p:spPr>
        <p:style>
          <a:lnRef idx="1">
            <a:schemeClr val="dk1"/>
          </a:lnRef>
          <a:fillRef idx="0">
            <a:schemeClr val="dk1"/>
          </a:fillRef>
          <a:effectRef idx="0">
            <a:schemeClr val="dk1"/>
          </a:effectRef>
          <a:fontRef idx="minor">
            <a:schemeClr val="tx1"/>
          </a:fontRef>
        </p:style>
      </p:cxnSp>
      <p:pic>
        <p:nvPicPr>
          <p:cNvPr id="66" name="図 65">
            <a:extLst>
              <a:ext uri="{FF2B5EF4-FFF2-40B4-BE49-F238E27FC236}">
                <a16:creationId xmlns:a16="http://schemas.microsoft.com/office/drawing/2014/main" id="{B5E50CDC-F7B9-58E0-33A9-B5DA86E587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1357" y="3709057"/>
            <a:ext cx="701576" cy="873706"/>
          </a:xfrm>
          <a:prstGeom prst="rect">
            <a:avLst/>
          </a:prstGeom>
        </p:spPr>
      </p:pic>
      <p:pic>
        <p:nvPicPr>
          <p:cNvPr id="67" name="図 66">
            <a:extLst>
              <a:ext uri="{FF2B5EF4-FFF2-40B4-BE49-F238E27FC236}">
                <a16:creationId xmlns:a16="http://schemas.microsoft.com/office/drawing/2014/main" id="{EF53BFF5-61DB-89E9-6225-0AD28D98AE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1357" y="4579954"/>
            <a:ext cx="701576" cy="873706"/>
          </a:xfrm>
          <a:prstGeom prst="rect">
            <a:avLst/>
          </a:prstGeom>
        </p:spPr>
      </p:pic>
      <p:sp>
        <p:nvSpPr>
          <p:cNvPr id="4" name="フローチャート: 代替処理 3">
            <a:extLst>
              <a:ext uri="{FF2B5EF4-FFF2-40B4-BE49-F238E27FC236}">
                <a16:creationId xmlns:a16="http://schemas.microsoft.com/office/drawing/2014/main" id="{71A63330-CC14-4101-B7C2-8071103D5EBB}"/>
              </a:ext>
            </a:extLst>
          </p:cNvPr>
          <p:cNvSpPr/>
          <p:nvPr/>
        </p:nvSpPr>
        <p:spPr>
          <a:xfrm>
            <a:off x="876052" y="3209123"/>
            <a:ext cx="1451409" cy="415326"/>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①レート要求</a:t>
            </a:r>
            <a:endParaRPr kumimoji="1" lang="ja-JP" altLang="en-US" sz="1600" dirty="0"/>
          </a:p>
        </p:txBody>
      </p:sp>
    </p:spTree>
    <p:extLst>
      <p:ext uri="{BB962C8B-B14F-4D97-AF65-F5344CB8AC3E}">
        <p14:creationId xmlns:p14="http://schemas.microsoft.com/office/powerpoint/2010/main" val="39366805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ゲーム理論を用いた手法</a:t>
            </a:r>
            <a:r>
              <a:rPr kumimoji="1" lang="ja-JP" altLang="en-US"/>
              <a:t>の</a:t>
            </a:r>
            <a:r>
              <a:rPr kumimoji="1" lang="ja-JP" altLang="en-US" dirty="0"/>
              <a:t>問題点</a:t>
            </a:r>
          </a:p>
        </p:txBody>
      </p:sp>
      <p:sp>
        <p:nvSpPr>
          <p:cNvPr id="3" name="コンテンツ プレースホルダー 2"/>
          <p:cNvSpPr>
            <a:spLocks noGrp="1"/>
          </p:cNvSpPr>
          <p:nvPr>
            <p:ph idx="1"/>
          </p:nvPr>
        </p:nvSpPr>
        <p:spPr>
          <a:xfrm>
            <a:off x="967567" y="2103365"/>
            <a:ext cx="7632848" cy="1740057"/>
          </a:xfrm>
        </p:spPr>
        <p:txBody>
          <a:bodyPr/>
          <a:lstStyle/>
          <a:p>
            <a:r>
              <a:rPr kumimoji="1" lang="ja-JP" altLang="en-US" b="1" dirty="0"/>
              <a:t>複数ユーザ</a:t>
            </a:r>
            <a:r>
              <a:rPr kumimoji="1" lang="ja-JP" altLang="en-US" dirty="0"/>
              <a:t>を同時に考慮する手法</a:t>
            </a:r>
            <a:endParaRPr kumimoji="1" lang="en-US" altLang="ja-JP" dirty="0"/>
          </a:p>
          <a:p>
            <a:pPr lvl="1"/>
            <a:r>
              <a:rPr lang="ja-JP" altLang="en-US" b="1" dirty="0"/>
              <a:t>ゲーム理論を用いた手法</a:t>
            </a:r>
            <a:endParaRPr lang="en-US" altLang="ja-JP" b="1" dirty="0"/>
          </a:p>
          <a:p>
            <a:pPr lvl="2"/>
            <a:r>
              <a:rPr lang="en-US" altLang="ja-JP" sz="2000" dirty="0">
                <a:solidFill>
                  <a:schemeClr val="tx1">
                    <a:lumMod val="60000"/>
                    <a:lumOff val="40000"/>
                  </a:schemeClr>
                </a:solidFill>
              </a:rPr>
              <a:t>[H. Yuan+, </a:t>
            </a:r>
            <a:r>
              <a:rPr lang="en-US" altLang="ja-JP" sz="2000" i="1" dirty="0">
                <a:solidFill>
                  <a:schemeClr val="tx1">
                    <a:lumMod val="60000"/>
                    <a:lumOff val="40000"/>
                  </a:schemeClr>
                </a:solidFill>
              </a:rPr>
              <a:t>IEEE </a:t>
            </a:r>
            <a:r>
              <a:rPr lang="en-US" altLang="ja-JP" sz="20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20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20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2000" dirty="0">
                <a:solidFill>
                  <a:schemeClr val="tx1">
                    <a:lumMod val="60000"/>
                    <a:lumOff val="40000"/>
                  </a:schemeClr>
                </a:solidFill>
              </a:rPr>
              <a:t>, 2018]</a:t>
            </a:r>
            <a:endParaRPr lang="en-US" altLang="ja-JP" sz="2000" dirty="0"/>
          </a:p>
        </p:txBody>
      </p:sp>
      <p:sp>
        <p:nvSpPr>
          <p:cNvPr id="9" name="フッター プレースホルダー 8">
            <a:extLst>
              <a:ext uri="{FF2B5EF4-FFF2-40B4-BE49-F238E27FC236}">
                <a16:creationId xmlns:a16="http://schemas.microsoft.com/office/drawing/2014/main" id="{A7E2B504-D893-71FE-BB66-C216FBB1186B}"/>
              </a:ext>
            </a:extLst>
          </p:cNvPr>
          <p:cNvSpPr>
            <a:spLocks noGrp="1"/>
          </p:cNvSpPr>
          <p:nvPr>
            <p:ph type="ftr" sz="quarter" idx="11"/>
          </p:nvPr>
        </p:nvSpPr>
        <p:spPr>
          <a:xfrm>
            <a:off x="115848" y="6499222"/>
            <a:ext cx="8336240" cy="252015"/>
          </a:xfrm>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5A364C40-1DB3-838E-26DB-95557491DE1E}"/>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a:p>
        </p:txBody>
      </p:sp>
      <p:sp>
        <p:nvSpPr>
          <p:cNvPr id="6" name="正方形/長方形 5">
            <a:extLst>
              <a:ext uri="{FF2B5EF4-FFF2-40B4-BE49-F238E27FC236}">
                <a16:creationId xmlns:a16="http://schemas.microsoft.com/office/drawing/2014/main" id="{5D3182CB-F02D-C71A-923B-B2219FDEE1BC}"/>
              </a:ext>
            </a:extLst>
          </p:cNvPr>
          <p:cNvSpPr/>
          <p:nvPr/>
        </p:nvSpPr>
        <p:spPr>
          <a:xfrm>
            <a:off x="755576" y="4482080"/>
            <a:ext cx="7632848" cy="940820"/>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dirty="0">
                <a:solidFill>
                  <a:schemeClr val="bg1"/>
                </a:solidFill>
              </a:rPr>
              <a:t>問題点</a:t>
            </a:r>
            <a:r>
              <a:rPr kumimoji="1" lang="ja-JP" altLang="en-US" sz="3200" dirty="0">
                <a:solidFill>
                  <a:schemeClr val="bg1"/>
                </a:solidFill>
              </a:rPr>
              <a:t>：他ユーザへの影響の考慮なし</a:t>
            </a:r>
          </a:p>
        </p:txBody>
      </p:sp>
    </p:spTree>
    <p:extLst>
      <p:ext uri="{BB962C8B-B14F-4D97-AF65-F5344CB8AC3E}">
        <p14:creationId xmlns:p14="http://schemas.microsoft.com/office/powerpoint/2010/main" val="25275205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キーアイデア</a:t>
            </a:r>
          </a:p>
        </p:txBody>
      </p:sp>
      <p:sp>
        <p:nvSpPr>
          <p:cNvPr id="3" name="コンテンツ プレースホルダー 2"/>
          <p:cNvSpPr>
            <a:spLocks noGrp="1"/>
          </p:cNvSpPr>
          <p:nvPr>
            <p:ph idx="1"/>
          </p:nvPr>
        </p:nvSpPr>
        <p:spPr>
          <a:xfrm>
            <a:off x="386322" y="969356"/>
            <a:ext cx="8715636" cy="568112"/>
          </a:xfrm>
        </p:spPr>
        <p:txBody>
          <a:bodyPr>
            <a:normAutofit lnSpcReduction="10000"/>
          </a:bodyPr>
          <a:lstStyle/>
          <a:p>
            <a:r>
              <a:rPr kumimoji="1" lang="ja-JP" altLang="en-US"/>
              <a:t>ユーザ毎にペナルティを与える</a:t>
            </a:r>
          </a:p>
        </p:txBody>
      </p:sp>
      <p:sp>
        <p:nvSpPr>
          <p:cNvPr id="10" name="正方形/長方形 9"/>
          <p:cNvSpPr/>
          <p:nvPr/>
        </p:nvSpPr>
        <p:spPr>
          <a:xfrm>
            <a:off x="658820" y="5552163"/>
            <a:ext cx="7826360"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a:solidFill>
                  <a:schemeClr val="bg1"/>
                </a:solidFill>
              </a:rPr>
              <a:t>他ユーザの使用帯域への影響度を考慮したペナルティ</a:t>
            </a:r>
          </a:p>
        </p:txBody>
      </p:sp>
      <p:pic>
        <p:nvPicPr>
          <p:cNvPr id="12" name="図 11" descr="テキスト, ホワイトボード&#10;&#10;自動的に生成された説明">
            <a:extLst>
              <a:ext uri="{FF2B5EF4-FFF2-40B4-BE49-F238E27FC236}">
                <a16:creationId xmlns:a16="http://schemas.microsoft.com/office/drawing/2014/main" id="{90048E42-BD65-EC37-AAD4-2D17B4692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0391"/>
            <a:ext cx="3485537" cy="2284246"/>
          </a:xfrm>
          <a:prstGeom prst="rect">
            <a:avLst/>
          </a:prstGeom>
        </p:spPr>
      </p:pic>
      <p:pic>
        <p:nvPicPr>
          <p:cNvPr id="14" name="図 13" descr="グラフィカル ユーザー インターフェイス, テキスト&#10;&#10;自動的に生成された説明">
            <a:extLst>
              <a:ext uri="{FF2B5EF4-FFF2-40B4-BE49-F238E27FC236}">
                <a16:creationId xmlns:a16="http://schemas.microsoft.com/office/drawing/2014/main" id="{EBAF6FC6-AC3E-0511-FFD4-FB3A6D3DA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528" y="1746462"/>
            <a:ext cx="3485537" cy="2097342"/>
          </a:xfrm>
          <a:prstGeom prst="rect">
            <a:avLst/>
          </a:prstGeom>
        </p:spPr>
      </p:pic>
      <p:sp>
        <p:nvSpPr>
          <p:cNvPr id="15" name="下矢印 6">
            <a:extLst>
              <a:ext uri="{FF2B5EF4-FFF2-40B4-BE49-F238E27FC236}">
                <a16:creationId xmlns:a16="http://schemas.microsoft.com/office/drawing/2014/main" id="{D49F9EC2-F169-458A-76B7-2B2AEDC63145}"/>
              </a:ext>
            </a:extLst>
          </p:cNvPr>
          <p:cNvSpPr/>
          <p:nvPr/>
        </p:nvSpPr>
        <p:spPr>
          <a:xfrm rot="16200000">
            <a:off x="4274212" y="3026989"/>
            <a:ext cx="595575" cy="936917"/>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6A39FF5-7ED5-984F-3E3B-7B8404F1D641}"/>
              </a:ext>
            </a:extLst>
          </p:cNvPr>
          <p:cNvSpPr txBox="1"/>
          <p:nvPr/>
        </p:nvSpPr>
        <p:spPr>
          <a:xfrm>
            <a:off x="124546" y="4070163"/>
            <a:ext cx="3236444" cy="584775"/>
          </a:xfrm>
          <a:prstGeom prst="rect">
            <a:avLst/>
          </a:prstGeom>
          <a:noFill/>
        </p:spPr>
        <p:txBody>
          <a:bodyPr wrap="square" rtlCol="0">
            <a:spAutoFit/>
          </a:bodyPr>
          <a:lstStyle/>
          <a:p>
            <a:r>
              <a:rPr kumimoji="1" lang="ja-JP" altLang="en-US" sz="1600">
                <a:solidFill>
                  <a:srgbClr val="4D4D4D"/>
                </a:solidFill>
              </a:rPr>
              <a:t>各ユーザの要求レートに関係なく平均的にペナルティ</a:t>
            </a:r>
          </a:p>
        </p:txBody>
      </p:sp>
      <p:sp>
        <p:nvSpPr>
          <p:cNvPr id="8" name="テキスト ボックス 7">
            <a:extLst>
              <a:ext uri="{FF2B5EF4-FFF2-40B4-BE49-F238E27FC236}">
                <a16:creationId xmlns:a16="http://schemas.microsoft.com/office/drawing/2014/main" id="{89EDA937-40BE-1B8F-46B9-53DC84412CDD}"/>
              </a:ext>
            </a:extLst>
          </p:cNvPr>
          <p:cNvSpPr txBox="1"/>
          <p:nvPr/>
        </p:nvSpPr>
        <p:spPr>
          <a:xfrm>
            <a:off x="5976036" y="3956168"/>
            <a:ext cx="3236444" cy="584775"/>
          </a:xfrm>
          <a:prstGeom prst="rect">
            <a:avLst/>
          </a:prstGeom>
          <a:noFill/>
        </p:spPr>
        <p:txBody>
          <a:bodyPr wrap="square" rtlCol="0">
            <a:spAutoFit/>
          </a:bodyPr>
          <a:lstStyle/>
          <a:p>
            <a:r>
              <a:rPr kumimoji="1" lang="ja-JP" altLang="en-US" sz="1600">
                <a:solidFill>
                  <a:srgbClr val="4D4D4D"/>
                </a:solidFill>
              </a:rPr>
              <a:t>ユーザ毎の要求レートを考慮したペナルティ</a:t>
            </a:r>
          </a:p>
        </p:txBody>
      </p:sp>
      <p:sp>
        <p:nvSpPr>
          <p:cNvPr id="9" name="四角形: 角を丸くする 8">
            <a:extLst>
              <a:ext uri="{FF2B5EF4-FFF2-40B4-BE49-F238E27FC236}">
                <a16:creationId xmlns:a16="http://schemas.microsoft.com/office/drawing/2014/main" id="{6656E131-DC70-1670-927E-E9E3EC162474}"/>
              </a:ext>
            </a:extLst>
          </p:cNvPr>
          <p:cNvSpPr/>
          <p:nvPr/>
        </p:nvSpPr>
        <p:spPr>
          <a:xfrm>
            <a:off x="216213" y="4850554"/>
            <a:ext cx="3658688" cy="518191"/>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solidFill>
                  <a:schemeClr val="accent1"/>
                </a:solidFill>
              </a:rPr>
              <a:t>全ユーザ同じペナルティ</a:t>
            </a:r>
          </a:p>
        </p:txBody>
      </p:sp>
      <p:sp>
        <p:nvSpPr>
          <p:cNvPr id="11" name="四角形: 角を丸くする 10">
            <a:extLst>
              <a:ext uri="{FF2B5EF4-FFF2-40B4-BE49-F238E27FC236}">
                <a16:creationId xmlns:a16="http://schemas.microsoft.com/office/drawing/2014/main" id="{3DF07A08-46CE-AAE4-DE0E-B63EF91A1368}"/>
              </a:ext>
            </a:extLst>
          </p:cNvPr>
          <p:cNvSpPr/>
          <p:nvPr/>
        </p:nvSpPr>
        <p:spPr>
          <a:xfrm>
            <a:off x="4933226" y="4859142"/>
            <a:ext cx="4210774" cy="518191"/>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a:solidFill>
                  <a:schemeClr val="accent1"/>
                </a:solidFill>
              </a:rPr>
              <a:t>ユーザ毎に異なるペナルティ</a:t>
            </a:r>
          </a:p>
        </p:txBody>
      </p:sp>
      <p:sp>
        <p:nvSpPr>
          <p:cNvPr id="13" name="テキスト ボックス 12">
            <a:extLst>
              <a:ext uri="{FF2B5EF4-FFF2-40B4-BE49-F238E27FC236}">
                <a16:creationId xmlns:a16="http://schemas.microsoft.com/office/drawing/2014/main" id="{6F9A7F15-0803-6FDD-0B0B-3C179B591735}"/>
              </a:ext>
            </a:extLst>
          </p:cNvPr>
          <p:cNvSpPr txBox="1"/>
          <p:nvPr/>
        </p:nvSpPr>
        <p:spPr>
          <a:xfrm>
            <a:off x="3500311" y="2091141"/>
            <a:ext cx="2475725" cy="923330"/>
          </a:xfrm>
          <a:prstGeom prst="rect">
            <a:avLst/>
          </a:prstGeom>
          <a:noFill/>
        </p:spPr>
        <p:txBody>
          <a:bodyPr wrap="square" rtlCol="0">
            <a:spAutoFit/>
          </a:bodyPr>
          <a:lstStyle/>
          <a:p>
            <a:r>
              <a:rPr kumimoji="1" lang="ja-JP" altLang="en-US">
                <a:solidFill>
                  <a:srgbClr val="4D4D4D"/>
                </a:solidFill>
              </a:rPr>
              <a:t>要求レートと</a:t>
            </a:r>
            <a:endParaRPr kumimoji="1" lang="en-US" altLang="ja-JP">
              <a:solidFill>
                <a:srgbClr val="4D4D4D"/>
              </a:solidFill>
            </a:endParaRPr>
          </a:p>
          <a:p>
            <a:r>
              <a:rPr kumimoji="1" lang="ja-JP" altLang="en-US">
                <a:solidFill>
                  <a:srgbClr val="4D4D4D"/>
                </a:solidFill>
              </a:rPr>
              <a:t>他ユーザの使用帯域を比較してペナルティ</a:t>
            </a:r>
          </a:p>
        </p:txBody>
      </p:sp>
      <p:sp>
        <p:nvSpPr>
          <p:cNvPr id="16" name="フッター プレースホルダー 15">
            <a:extLst>
              <a:ext uri="{FF2B5EF4-FFF2-40B4-BE49-F238E27FC236}">
                <a16:creationId xmlns:a16="http://schemas.microsoft.com/office/drawing/2014/main" id="{9CCDAC51-4794-B4D4-77C2-D7D8A18A201C}"/>
              </a:ext>
            </a:extLst>
          </p:cNvPr>
          <p:cNvSpPr>
            <a:spLocks noGrp="1"/>
          </p:cNvSpPr>
          <p:nvPr>
            <p:ph type="ftr" sz="quarter" idx="11"/>
          </p:nvPr>
        </p:nvSpPr>
        <p:spPr>
          <a:xfrm>
            <a:off x="97160" y="6443240"/>
            <a:ext cx="8498800" cy="518191"/>
          </a:xfrm>
        </p:spPr>
        <p:txBody>
          <a:bodyPr/>
          <a:lstStyle/>
          <a:p>
            <a:r>
              <a:rPr kumimoji="1" lang="ja-JP" altLang="en-US"/>
              <a:t>ビデオビットレート制御関数を用いた他ユーザ使用帯域制限の抑制　菊地 悠李</a:t>
            </a:r>
          </a:p>
        </p:txBody>
      </p:sp>
      <p:sp>
        <p:nvSpPr>
          <p:cNvPr id="17" name="スライド番号プレースホルダー 16">
            <a:extLst>
              <a:ext uri="{FF2B5EF4-FFF2-40B4-BE49-F238E27FC236}">
                <a16:creationId xmlns:a16="http://schemas.microsoft.com/office/drawing/2014/main" id="{D80A7847-7D3A-2FEC-2F3B-6EF3830CBD5D}"/>
              </a:ext>
            </a:extLst>
          </p:cNvPr>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a:p>
        </p:txBody>
      </p:sp>
    </p:spTree>
    <p:extLst>
      <p:ext uri="{BB962C8B-B14F-4D97-AF65-F5344CB8AC3E}">
        <p14:creationId xmlns:p14="http://schemas.microsoft.com/office/powerpoint/2010/main" val="21106172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DBA9AB7-2FBA-B040-33AA-C04FBFEA48DC}"/>
            </a:ext>
          </a:extLst>
        </p:cNvPr>
        <p:cNvGrpSpPr/>
        <p:nvPr/>
      </p:nvGrpSpPr>
      <p:grpSpPr>
        <a:xfrm>
          <a:off x="0" y="0"/>
          <a:ext cx="0" cy="0"/>
          <a:chOff x="0" y="0"/>
          <a:chExt cx="0" cy="0"/>
        </a:xfrm>
      </p:grpSpPr>
      <p:sp>
        <p:nvSpPr>
          <p:cNvPr id="3" name="円柱 2">
            <a:extLst>
              <a:ext uri="{FF2B5EF4-FFF2-40B4-BE49-F238E27FC236}">
                <a16:creationId xmlns:a16="http://schemas.microsoft.com/office/drawing/2014/main" id="{C2BE644E-79A4-8E0A-88C9-EF90B449F358}"/>
              </a:ext>
            </a:extLst>
          </p:cNvPr>
          <p:cNvSpPr/>
          <p:nvPr/>
        </p:nvSpPr>
        <p:spPr>
          <a:xfrm rot="5400000">
            <a:off x="4230333" y="2361358"/>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矢印: 上カーブ 87">
            <a:extLst>
              <a:ext uri="{FF2B5EF4-FFF2-40B4-BE49-F238E27FC236}">
                <a16:creationId xmlns:a16="http://schemas.microsoft.com/office/drawing/2014/main" id="{758F8A2C-45B2-9725-4BCA-897B703F42C1}"/>
              </a:ext>
            </a:extLst>
          </p:cNvPr>
          <p:cNvSpPr/>
          <p:nvPr/>
        </p:nvSpPr>
        <p:spPr>
          <a:xfrm>
            <a:off x="2783371" y="3553315"/>
            <a:ext cx="3662006" cy="645091"/>
          </a:xfrm>
          <a:prstGeom prst="curvedUpArrow">
            <a:avLst/>
          </a:prstGeom>
          <a:solidFill>
            <a:srgbClr val="FF0000"/>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6" name="矢印: 下カーブ 85">
            <a:extLst>
              <a:ext uri="{FF2B5EF4-FFF2-40B4-BE49-F238E27FC236}">
                <a16:creationId xmlns:a16="http://schemas.microsoft.com/office/drawing/2014/main" id="{FAD8FD2F-EC83-A205-B15F-3569A01109BC}"/>
              </a:ext>
            </a:extLst>
          </p:cNvPr>
          <p:cNvSpPr/>
          <p:nvPr/>
        </p:nvSpPr>
        <p:spPr>
          <a:xfrm>
            <a:off x="2500828" y="994115"/>
            <a:ext cx="3974189" cy="585493"/>
          </a:xfrm>
          <a:prstGeom prst="curvedDownArrow">
            <a:avLst/>
          </a:prstGeom>
          <a:solidFill>
            <a:srgbClr val="FF0000"/>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4DC28E4-1A78-5AB7-0334-78854514E4A5}"/>
              </a:ext>
            </a:extLst>
          </p:cNvPr>
          <p:cNvSpPr>
            <a:spLocks noGrp="1"/>
          </p:cNvSpPr>
          <p:nvPr>
            <p:ph type="title"/>
          </p:nvPr>
        </p:nvSpPr>
        <p:spPr>
          <a:xfrm>
            <a:off x="1148418" y="99667"/>
            <a:ext cx="8028384" cy="1143000"/>
          </a:xfrm>
        </p:spPr>
        <p:txBody>
          <a:bodyPr>
            <a:normAutofit/>
          </a:bodyPr>
          <a:lstStyle/>
          <a:p>
            <a:r>
              <a:rPr lang="ja-JP" altLang="en-US"/>
              <a:t>ゲーム理論を用いた手法</a:t>
            </a:r>
            <a:endParaRPr kumimoji="1" lang="ja-JP" altLang="en-US"/>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5F748B0-E719-16B4-0802-B14BEA8C8CA7}"/>
                  </a:ext>
                </a:extLst>
              </p:cNvPr>
              <p:cNvSpPr/>
              <p:nvPr/>
            </p:nvSpPr>
            <p:spPr>
              <a:xfrm>
                <a:off x="147012" y="4451746"/>
                <a:ext cx="8646107"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800">
                    <a:solidFill>
                      <a:srgbClr val="4D4D4D"/>
                    </a:solidFill>
                    <a:latin typeface="Cambria Math" panose="02040503050406030204" pitchFamily="18" charset="0"/>
                  </a:rPr>
                  <a:t>既存研究の利得関数</a:t>
                </a:r>
                <a:endParaRPr lang="en-US" altLang="ja-JP" sz="2800" b="0" i="1">
                  <a:solidFill>
                    <a:srgbClr val="4D4D4D"/>
                  </a:solidFill>
                  <a:latin typeface="Cambria Math" panose="02040503050406030204" pitchFamily="18" charset="0"/>
                </a:endParaRPr>
              </a:p>
              <a:p>
                <a:r>
                  <a:rPr lang="ja-JP" altLang="en-US" sz="2800"/>
                  <a:t>バッファの変動量：</a:t>
                </a:r>
                <a14:m>
                  <m:oMath xmlns:m="http://schemas.openxmlformats.org/officeDocument/2006/math">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𝑓</m:t>
                        </m:r>
                      </m:e>
                      <m:sub>
                        <m:r>
                          <m:rPr>
                            <m:sty m:val="p"/>
                          </m:rPr>
                          <a:rPr lang="en-US" altLang="ja-JP" sz="2800">
                            <a:solidFill>
                              <a:srgbClr val="4D4D4D"/>
                            </a:solidFill>
                            <a:latin typeface="Cambria Math" panose="02040503050406030204" pitchFamily="18" charset="0"/>
                          </a:rPr>
                          <m:t>buffer</m:t>
                        </m:r>
                      </m:sub>
                    </m:sSub>
                    <m:d>
                      <m:dPr>
                        <m:ctrlPr>
                          <a:rPr lang="en-US" altLang="ja-JP" sz="2800" i="1">
                            <a:solidFill>
                              <a:srgbClr val="4D4D4D"/>
                            </a:solidFill>
                            <a:latin typeface="Cambria Math" panose="02040503050406030204" pitchFamily="18" charset="0"/>
                          </a:rPr>
                        </m:ctrlPr>
                      </m:dPr>
                      <m:e>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r>
                          <a:rPr lang="en-US" altLang="ja-JP" sz="2800" i="1">
                            <a:solidFill>
                              <a:srgbClr val="4D4D4D"/>
                            </a:solidFill>
                            <a:latin typeface="Cambria Math" panose="02040503050406030204" pitchFamily="18" charset="0"/>
                          </a:rPr>
                          <m:t>,</m:t>
                        </m:r>
                        <m:sSub>
                          <m:sSubPr>
                            <m:ctrlPr>
                              <a:rPr lang="en-US" altLang="ja-JP" sz="2800" i="1" dirty="0">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𝕣</m:t>
                            </m:r>
                          </m:e>
                          <m:sub>
                            <m:r>
                              <a:rPr lang="en-US" altLang="ja-JP" sz="2800" i="1" dirty="0">
                                <a:solidFill>
                                  <a:srgbClr val="4D4D4D"/>
                                </a:solidFill>
                                <a:latin typeface="Cambria Math" panose="02040503050406030204" pitchFamily="18" charset="0"/>
                              </a:rPr>
                              <m:t>−</m:t>
                            </m:r>
                            <m:r>
                              <a:rPr lang="en-US" altLang="ja-JP" sz="2800" i="1" dirty="0">
                                <a:solidFill>
                                  <a:srgbClr val="4D4D4D"/>
                                </a:solidFill>
                                <a:latin typeface="Cambria Math" panose="02040503050406030204" pitchFamily="18" charset="0"/>
                              </a:rPr>
                              <m:t>𝑖</m:t>
                            </m:r>
                          </m:sub>
                        </m:sSub>
                      </m:e>
                    </m:d>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𝑇</m:t>
                    </m:r>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𝑇</m:t>
                    </m:r>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d>
                      <m:dPr>
                        <m:ctrlPr>
                          <a:rPr lang="en-US" altLang="ja-JP" sz="2800" i="1" smtClean="0">
                            <a:solidFill>
                              <a:srgbClr val="4D4D4D"/>
                            </a:solidFill>
                            <a:latin typeface="Cambria Math" panose="02040503050406030204" pitchFamily="18" charset="0"/>
                          </a:rPr>
                        </m:ctrlPr>
                      </m:dPr>
                      <m:e>
                        <m:f>
                          <m:fPr>
                            <m:ctrlPr>
                              <a:rPr lang="en-US" altLang="ja-JP" sz="2800" i="1" smtClean="0">
                                <a:solidFill>
                                  <a:schemeClr val="tx1"/>
                                </a:solidFill>
                                <a:latin typeface="Cambria Math" panose="02040503050406030204" pitchFamily="18" charset="0"/>
                              </a:rPr>
                            </m:ctrlPr>
                          </m:fPr>
                          <m:num>
                            <m:nary>
                              <m:naryPr>
                                <m:chr m:val="∑"/>
                                <m:limLoc m:val="subSup"/>
                                <m:ctrlPr>
                                  <a:rPr lang="en-US" altLang="ja-JP" sz="2800" i="1">
                                    <a:solidFill>
                                      <a:schemeClr val="tx1"/>
                                    </a:solidFill>
                                    <a:latin typeface="Cambria Math" panose="02040503050406030204" pitchFamily="18" charset="0"/>
                                  </a:rPr>
                                </m:ctrlPr>
                              </m:naryPr>
                              <m:sub>
                                <m:r>
                                  <m:rPr>
                                    <m:brk m:alnAt="1"/>
                                  </m:rPr>
                                  <a:rPr lang="en-US" altLang="ja-JP" sz="2800" b="0" i="1" smtClean="0">
                                    <a:solidFill>
                                      <a:schemeClr val="tx1"/>
                                    </a:solidFill>
                                    <a:latin typeface="Cambria Math" panose="02040503050406030204" pitchFamily="18" charset="0"/>
                                  </a:rPr>
                                  <m:t>𝑗</m:t>
                                </m:r>
                                <m:r>
                                  <a:rPr lang="en-US" altLang="ja-JP" sz="2800" i="1">
                                    <a:solidFill>
                                      <a:schemeClr val="tx1"/>
                                    </a:solidFill>
                                    <a:latin typeface="Cambria Math" panose="02040503050406030204" pitchFamily="18" charset="0"/>
                                  </a:rPr>
                                  <m:t>=1</m:t>
                                </m:r>
                              </m:sub>
                              <m:sup>
                                <m:r>
                                  <a:rPr lang="en-US" altLang="ja-JP" sz="2800" i="1">
                                    <a:solidFill>
                                      <a:schemeClr val="tx1"/>
                                    </a:solidFill>
                                    <a:latin typeface="Cambria Math" panose="02040503050406030204" pitchFamily="18" charset="0"/>
                                  </a:rPr>
                                  <m:t>𝑁</m:t>
                                </m:r>
                              </m:sup>
                              <m:e>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𝑟</m:t>
                                    </m:r>
                                  </m:e>
                                  <m:sub>
                                    <m:r>
                                      <a:rPr lang="en-US" altLang="ja-JP" sz="2800" b="0" i="1" smtClean="0">
                                        <a:solidFill>
                                          <a:schemeClr val="tx1"/>
                                        </a:solidFill>
                                        <a:latin typeface="Cambria Math" panose="02040503050406030204" pitchFamily="18" charset="0"/>
                                      </a:rPr>
                                      <m:t>𝑗</m:t>
                                    </m:r>
                                  </m:sub>
                                </m:sSub>
                              </m:e>
                            </m:nary>
                          </m:num>
                          <m:den>
                            <m:r>
                              <m:rPr>
                                <m:sty m:val="p"/>
                              </m:rPr>
                              <a:rPr lang="en-US" altLang="ja-JP" sz="2800">
                                <a:solidFill>
                                  <a:schemeClr val="tx1"/>
                                </a:solidFill>
                                <a:latin typeface="Cambria Math" panose="02040503050406030204" pitchFamily="18" charset="0"/>
                              </a:rPr>
                              <m:t>B</m:t>
                            </m:r>
                          </m:den>
                        </m:f>
                      </m:e>
                    </m:d>
                  </m:oMath>
                </a14:m>
                <a:endParaRPr lang="en-US" altLang="ja-JP" sz="2400" b="0" i="1">
                  <a:solidFill>
                    <a:srgbClr val="4D4D4D"/>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45F748B0-E719-16B4-0802-B14BEA8C8CA7}"/>
                  </a:ext>
                </a:extLst>
              </p:cNvPr>
              <p:cNvSpPr>
                <a:spLocks noRot="1" noChangeAspect="1" noMove="1" noResize="1" noEditPoints="1" noAdjustHandles="1" noChangeArrowheads="1" noChangeShapeType="1" noTextEdit="1"/>
              </p:cNvSpPr>
              <p:nvPr/>
            </p:nvSpPr>
            <p:spPr>
              <a:xfrm>
                <a:off x="147012" y="4451746"/>
                <a:ext cx="8646107" cy="923931"/>
              </a:xfrm>
              <a:prstGeom prst="rect">
                <a:avLst/>
              </a:prstGeom>
              <a:blipFill>
                <a:blip r:embed="rId3"/>
                <a:stretch>
                  <a:fillRect l="-1410" t="-38816" b="-25000"/>
                </a:stretch>
              </a:blipFill>
              <a:ln w="76200" cap="sq">
                <a:noFill/>
                <a:miter lim="800000"/>
                <a:headEnd type="none" w="med" len="med"/>
                <a:tailEnd type="none" w="med" len="med"/>
              </a:ln>
            </p:spPr>
            <p:txBody>
              <a:bodyPr/>
              <a:lstStyle/>
              <a:p>
                <a:r>
                  <a:rPr lang="en-US">
                    <a:noFill/>
                  </a:rPr>
                  <a:t> </a:t>
                </a:r>
              </a:p>
            </p:txBody>
          </p:sp>
        </mc:Fallback>
      </mc:AlternateContent>
      <p:sp>
        <p:nvSpPr>
          <p:cNvPr id="33" name="正方形/長方形 32">
            <a:extLst>
              <a:ext uri="{FF2B5EF4-FFF2-40B4-BE49-F238E27FC236}">
                <a16:creationId xmlns:a16="http://schemas.microsoft.com/office/drawing/2014/main" id="{9FCC4BD0-1BF1-80BA-6CA8-0252D90F12E6}"/>
              </a:ext>
            </a:extLst>
          </p:cNvPr>
          <p:cNvSpPr/>
          <p:nvPr/>
        </p:nvSpPr>
        <p:spPr>
          <a:xfrm>
            <a:off x="582203" y="5760569"/>
            <a:ext cx="7775727" cy="68902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既存研究の</a:t>
            </a:r>
            <a:r>
              <a:rPr lang="ja-JP" altLang="en-US" sz="2800" b="1">
                <a:solidFill>
                  <a:schemeClr val="bg1"/>
                </a:solidFill>
              </a:rPr>
              <a:t>ペナルティは全ユーザ同じ値</a:t>
            </a:r>
            <a:endParaRPr kumimoji="1" lang="ja-JP" altLang="en-US" sz="2800">
              <a:solidFill>
                <a:schemeClr val="bg1"/>
              </a:solidFill>
            </a:endParaRPr>
          </a:p>
        </p:txBody>
      </p:sp>
      <p:sp>
        <p:nvSpPr>
          <p:cNvPr id="55" name="吹き出し: 角を丸めた四角形 54">
            <a:extLst>
              <a:ext uri="{FF2B5EF4-FFF2-40B4-BE49-F238E27FC236}">
                <a16:creationId xmlns:a16="http://schemas.microsoft.com/office/drawing/2014/main" id="{79FEF610-1A6E-8376-5611-F68A8CEBDAB1}"/>
              </a:ext>
            </a:extLst>
          </p:cNvPr>
          <p:cNvSpPr/>
          <p:nvPr/>
        </p:nvSpPr>
        <p:spPr>
          <a:xfrm>
            <a:off x="7416200" y="3907614"/>
            <a:ext cx="1527596" cy="527306"/>
          </a:xfrm>
          <a:prstGeom prst="wedgeRoundRectCallout">
            <a:avLst>
              <a:gd name="adj1" fmla="val 9494"/>
              <a:gd name="adj2" fmla="val 91172"/>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b="1">
                <a:solidFill>
                  <a:srgbClr val="FF0000"/>
                </a:solidFill>
              </a:rPr>
              <a:t>ペナルティ</a:t>
            </a:r>
            <a:endParaRPr kumimoji="1" lang="ja-JP" altLang="en-US" sz="1600" b="1">
              <a:solidFill>
                <a:srgbClr val="FF0000"/>
              </a:solidFill>
            </a:endParaRPr>
          </a:p>
        </p:txBody>
      </p:sp>
      <p:sp>
        <p:nvSpPr>
          <p:cNvPr id="60" name="矢印: 右 59">
            <a:extLst>
              <a:ext uri="{FF2B5EF4-FFF2-40B4-BE49-F238E27FC236}">
                <a16:creationId xmlns:a16="http://schemas.microsoft.com/office/drawing/2014/main" id="{5B88BFB1-4D95-A00F-8A0D-7B861B01F2B3}"/>
              </a:ext>
            </a:extLst>
          </p:cNvPr>
          <p:cNvSpPr/>
          <p:nvPr/>
        </p:nvSpPr>
        <p:spPr>
          <a:xfrm rot="10800000">
            <a:off x="869469" y="2722240"/>
            <a:ext cx="2540919" cy="831074"/>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1" name="矢印: 右 60">
            <a:extLst>
              <a:ext uri="{FF2B5EF4-FFF2-40B4-BE49-F238E27FC236}">
                <a16:creationId xmlns:a16="http://schemas.microsoft.com/office/drawing/2014/main" id="{6599423F-FB51-7DB6-4241-A810725ECC35}"/>
              </a:ext>
            </a:extLst>
          </p:cNvPr>
          <p:cNvSpPr/>
          <p:nvPr/>
        </p:nvSpPr>
        <p:spPr>
          <a:xfrm rot="10800000">
            <a:off x="926862" y="1715862"/>
            <a:ext cx="2490668" cy="1422756"/>
          </a:xfrm>
          <a:prstGeom prst="rightArrow">
            <a:avLst>
              <a:gd name="adj1" fmla="val 62256"/>
              <a:gd name="adj2" fmla="val 56152"/>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2" name="円柱 61">
            <a:extLst>
              <a:ext uri="{FF2B5EF4-FFF2-40B4-BE49-F238E27FC236}">
                <a16:creationId xmlns:a16="http://schemas.microsoft.com/office/drawing/2014/main" id="{0F87CEB0-28AF-6D70-2A33-AE537EAD3E6F}"/>
              </a:ext>
            </a:extLst>
          </p:cNvPr>
          <p:cNvSpPr/>
          <p:nvPr/>
        </p:nvSpPr>
        <p:spPr>
          <a:xfrm rot="5400000">
            <a:off x="1721465" y="2301986"/>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3" name="テキスト ボックス 62">
            <a:extLst>
              <a:ext uri="{FF2B5EF4-FFF2-40B4-BE49-F238E27FC236}">
                <a16:creationId xmlns:a16="http://schemas.microsoft.com/office/drawing/2014/main" id="{5BEFDCEF-7BA2-85AC-AD04-50F354DC9DF6}"/>
              </a:ext>
            </a:extLst>
          </p:cNvPr>
          <p:cNvSpPr txBox="1"/>
          <p:nvPr/>
        </p:nvSpPr>
        <p:spPr>
          <a:xfrm>
            <a:off x="39807" y="1607800"/>
            <a:ext cx="1410518" cy="400110"/>
          </a:xfrm>
          <a:prstGeom prst="rect">
            <a:avLst/>
          </a:prstGeom>
          <a:noFill/>
        </p:spPr>
        <p:txBody>
          <a:bodyPr wrap="square" rtlCol="0">
            <a:spAutoFit/>
          </a:bodyPr>
          <a:lstStyle/>
          <a:p>
            <a:r>
              <a:rPr kumimoji="1" lang="ja-JP" altLang="en-US" sz="2000">
                <a:solidFill>
                  <a:srgbClr val="4D4D4D"/>
                </a:solidFill>
              </a:rPr>
              <a:t>サーバ</a:t>
            </a:r>
          </a:p>
        </p:txBody>
      </p:sp>
      <p:sp>
        <p:nvSpPr>
          <p:cNvPr id="64" name="吹き出し: 角を丸めた四角形 63">
            <a:extLst>
              <a:ext uri="{FF2B5EF4-FFF2-40B4-BE49-F238E27FC236}">
                <a16:creationId xmlns:a16="http://schemas.microsoft.com/office/drawing/2014/main" id="{6529EF76-36AD-6B0E-8E3F-E098D48A97B2}"/>
              </a:ext>
            </a:extLst>
          </p:cNvPr>
          <p:cNvSpPr/>
          <p:nvPr/>
        </p:nvSpPr>
        <p:spPr>
          <a:xfrm>
            <a:off x="6983240" y="2476953"/>
            <a:ext cx="1992251" cy="710915"/>
          </a:xfrm>
          <a:prstGeom prst="wedgeRoundRectCallout">
            <a:avLst>
              <a:gd name="adj1" fmla="val -61109"/>
              <a:gd name="adj2" fmla="val 42390"/>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rgbClr val="0084B4"/>
                </a:solidFill>
              </a:rPr>
              <a:t>高レートの人と</a:t>
            </a:r>
            <a:endParaRPr kumimoji="1" lang="en-US" altLang="ja-JP" sz="1600">
              <a:solidFill>
                <a:srgbClr val="0084B4"/>
              </a:solidFill>
            </a:endParaRPr>
          </a:p>
          <a:p>
            <a:pPr algn="ctr"/>
            <a:r>
              <a:rPr kumimoji="1" lang="ja-JP" altLang="en-US" sz="1600" b="1">
                <a:solidFill>
                  <a:srgbClr val="0084B4"/>
                </a:solidFill>
              </a:rPr>
              <a:t>同じペナルティ</a:t>
            </a:r>
          </a:p>
        </p:txBody>
      </p:sp>
      <p:sp>
        <p:nvSpPr>
          <p:cNvPr id="65" name="矢印: 右 64">
            <a:extLst>
              <a:ext uri="{FF2B5EF4-FFF2-40B4-BE49-F238E27FC236}">
                <a16:creationId xmlns:a16="http://schemas.microsoft.com/office/drawing/2014/main" id="{48D4FEC2-24DF-BBA5-C4B1-7666B57DADB7}"/>
              </a:ext>
            </a:extLst>
          </p:cNvPr>
          <p:cNvSpPr/>
          <p:nvPr/>
        </p:nvSpPr>
        <p:spPr>
          <a:xfrm>
            <a:off x="5103700" y="2274569"/>
            <a:ext cx="1041004" cy="264571"/>
          </a:xfrm>
          <a:prstGeom prst="rightArrow">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6" name="矢印: 右 65">
            <a:extLst>
              <a:ext uri="{FF2B5EF4-FFF2-40B4-BE49-F238E27FC236}">
                <a16:creationId xmlns:a16="http://schemas.microsoft.com/office/drawing/2014/main" id="{6A741E86-E22C-3FBD-7C84-354E746E4173}"/>
              </a:ext>
            </a:extLst>
          </p:cNvPr>
          <p:cNvSpPr/>
          <p:nvPr/>
        </p:nvSpPr>
        <p:spPr>
          <a:xfrm>
            <a:off x="5069994" y="2895060"/>
            <a:ext cx="1074710" cy="264571"/>
          </a:xfrm>
          <a:prstGeom prst="rightArrow">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67" name="図 66" descr="テキスト が含まれている画像&#10;&#10;自動的に生成された説明">
            <a:extLst>
              <a:ext uri="{FF2B5EF4-FFF2-40B4-BE49-F238E27FC236}">
                <a16:creationId xmlns:a16="http://schemas.microsoft.com/office/drawing/2014/main" id="{12D9184B-893A-682C-6BB8-A5514691DC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5358100" y="2812785"/>
            <a:ext cx="433681" cy="375083"/>
          </a:xfrm>
          <a:prstGeom prst="rect">
            <a:avLst/>
          </a:prstGeom>
        </p:spPr>
      </p:pic>
      <p:pic>
        <p:nvPicPr>
          <p:cNvPr id="68" name="図 67" descr="テキスト が含まれている画像&#10;&#10;自動的に生成された説明">
            <a:extLst>
              <a:ext uri="{FF2B5EF4-FFF2-40B4-BE49-F238E27FC236}">
                <a16:creationId xmlns:a16="http://schemas.microsoft.com/office/drawing/2014/main" id="{1DD9FC56-ABF4-4017-406E-DA1AF90249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5337694" y="2189902"/>
            <a:ext cx="433681" cy="375083"/>
          </a:xfrm>
          <a:prstGeom prst="rect">
            <a:avLst/>
          </a:prstGeom>
        </p:spPr>
      </p:pic>
      <p:pic>
        <p:nvPicPr>
          <p:cNvPr id="69" name="図 68" descr="モニター, 座る, ボックス, テーブル が含まれている画像&#10;&#10;自動的に生成された説明">
            <a:extLst>
              <a:ext uri="{FF2B5EF4-FFF2-40B4-BE49-F238E27FC236}">
                <a16:creationId xmlns:a16="http://schemas.microsoft.com/office/drawing/2014/main" id="{0CEB7984-369C-C87B-2AAE-4380808738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89" y="1884949"/>
            <a:ext cx="1170774" cy="1382999"/>
          </a:xfrm>
          <a:prstGeom prst="rect">
            <a:avLst/>
          </a:prstGeom>
        </p:spPr>
      </p:pic>
      <p:sp>
        <p:nvSpPr>
          <p:cNvPr id="70" name="吹き出し: 角を丸めた四角形 69">
            <a:extLst>
              <a:ext uri="{FF2B5EF4-FFF2-40B4-BE49-F238E27FC236}">
                <a16:creationId xmlns:a16="http://schemas.microsoft.com/office/drawing/2014/main" id="{E4616FA4-63B5-F3BF-5D15-A91231A24D1F}"/>
              </a:ext>
            </a:extLst>
          </p:cNvPr>
          <p:cNvSpPr/>
          <p:nvPr/>
        </p:nvSpPr>
        <p:spPr>
          <a:xfrm>
            <a:off x="2348072" y="1286861"/>
            <a:ext cx="1218576" cy="527949"/>
          </a:xfrm>
          <a:prstGeom prst="wedgeRoundRectCallout">
            <a:avLst>
              <a:gd name="adj1" fmla="val 53966"/>
              <a:gd name="adj2" fmla="val 85226"/>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2"/>
                </a:solidFill>
              </a:rPr>
              <a:t>高レート要求</a:t>
            </a:r>
          </a:p>
        </p:txBody>
      </p:sp>
      <p:pic>
        <p:nvPicPr>
          <p:cNvPr id="73" name="Picture 2" descr="スーツを着た男性のイラスト（笑った顔）">
            <a:extLst>
              <a:ext uri="{FF2B5EF4-FFF2-40B4-BE49-F238E27FC236}">
                <a16:creationId xmlns:a16="http://schemas.microsoft.com/office/drawing/2014/main" id="{B61F8FC6-5E53-60F7-097F-0DB2E36D08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631" y="2791018"/>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スーツを着た男性のイラスト（笑った顔）">
            <a:extLst>
              <a:ext uri="{FF2B5EF4-FFF2-40B4-BE49-F238E27FC236}">
                <a16:creationId xmlns:a16="http://schemas.microsoft.com/office/drawing/2014/main" id="{1E02B35D-F11D-FE23-DD62-BC1DDACDA3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122" y="1869125"/>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a:extLst>
              <a:ext uri="{FF2B5EF4-FFF2-40B4-BE49-F238E27FC236}">
                <a16:creationId xmlns:a16="http://schemas.microsoft.com/office/drawing/2014/main" id="{5A56A170-9C43-ADE2-044C-881259ED6A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966" y="1778332"/>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76" name="吹き出し: 角を丸めた四角形 75">
            <a:extLst>
              <a:ext uri="{FF2B5EF4-FFF2-40B4-BE49-F238E27FC236}">
                <a16:creationId xmlns:a16="http://schemas.microsoft.com/office/drawing/2014/main" id="{65963710-6667-7E2F-9ED7-DC63F948EFEF}"/>
              </a:ext>
            </a:extLst>
          </p:cNvPr>
          <p:cNvSpPr/>
          <p:nvPr/>
        </p:nvSpPr>
        <p:spPr>
          <a:xfrm>
            <a:off x="1740576" y="3403773"/>
            <a:ext cx="1526739" cy="347985"/>
          </a:xfrm>
          <a:prstGeom prst="wedgeRoundRectCallout">
            <a:avLst>
              <a:gd name="adj1" fmla="val 62345"/>
              <a:gd name="adj2" fmla="val -3680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1"/>
                </a:solidFill>
              </a:rPr>
              <a:t>低レート要求</a:t>
            </a:r>
          </a:p>
        </p:txBody>
      </p:sp>
      <p:pic>
        <p:nvPicPr>
          <p:cNvPr id="81" name="Picture 6">
            <a:extLst>
              <a:ext uri="{FF2B5EF4-FFF2-40B4-BE49-F238E27FC236}">
                <a16:creationId xmlns:a16="http://schemas.microsoft.com/office/drawing/2014/main" id="{7CBBE891-DA0E-68E2-604C-F9CE7340C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967" y="2745661"/>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6EF5AC0B-C1A4-44E6-C814-2031E42B5341}"/>
              </a:ext>
            </a:extLst>
          </p:cNvPr>
          <p:cNvSpPr/>
          <p:nvPr/>
        </p:nvSpPr>
        <p:spPr>
          <a:xfrm>
            <a:off x="5419424" y="2833090"/>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正方形/長方形 7">
            <a:extLst>
              <a:ext uri="{FF2B5EF4-FFF2-40B4-BE49-F238E27FC236}">
                <a16:creationId xmlns:a16="http://schemas.microsoft.com/office/drawing/2014/main" id="{6218B56F-83A0-98DA-40C7-297D6B854104}"/>
              </a:ext>
            </a:extLst>
          </p:cNvPr>
          <p:cNvSpPr/>
          <p:nvPr/>
        </p:nvSpPr>
        <p:spPr>
          <a:xfrm>
            <a:off x="5408058" y="2227590"/>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テキスト ボックス 8">
            <a:extLst>
              <a:ext uri="{FF2B5EF4-FFF2-40B4-BE49-F238E27FC236}">
                <a16:creationId xmlns:a16="http://schemas.microsoft.com/office/drawing/2014/main" id="{E1046F4A-46F5-F470-F2CC-47FC1596AEC6}"/>
              </a:ext>
            </a:extLst>
          </p:cNvPr>
          <p:cNvSpPr txBox="1"/>
          <p:nvPr/>
        </p:nvSpPr>
        <p:spPr>
          <a:xfrm>
            <a:off x="4074871" y="1164567"/>
            <a:ext cx="1990246" cy="369332"/>
          </a:xfrm>
          <a:prstGeom prst="rect">
            <a:avLst/>
          </a:prstGeom>
          <a:noFill/>
        </p:spPr>
        <p:txBody>
          <a:bodyPr wrap="square" rtlCol="0">
            <a:spAutoFit/>
          </a:bodyPr>
          <a:lstStyle/>
          <a:p>
            <a:r>
              <a:rPr kumimoji="1" lang="ja-JP" altLang="en-US">
                <a:solidFill>
                  <a:schemeClr val="accent2"/>
                </a:solidFill>
              </a:rPr>
              <a:t>ペナルティ：３</a:t>
            </a:r>
          </a:p>
        </p:txBody>
      </p:sp>
      <p:sp>
        <p:nvSpPr>
          <p:cNvPr id="10" name="テキスト ボックス 9">
            <a:extLst>
              <a:ext uri="{FF2B5EF4-FFF2-40B4-BE49-F238E27FC236}">
                <a16:creationId xmlns:a16="http://schemas.microsoft.com/office/drawing/2014/main" id="{B2253953-85E0-7EE8-561C-AA05FB00B3C2}"/>
              </a:ext>
            </a:extLst>
          </p:cNvPr>
          <p:cNvSpPr txBox="1"/>
          <p:nvPr/>
        </p:nvSpPr>
        <p:spPr>
          <a:xfrm>
            <a:off x="4074871" y="3677000"/>
            <a:ext cx="1990246" cy="369332"/>
          </a:xfrm>
          <a:prstGeom prst="rect">
            <a:avLst/>
          </a:prstGeom>
          <a:noFill/>
        </p:spPr>
        <p:txBody>
          <a:bodyPr wrap="square" rtlCol="0">
            <a:spAutoFit/>
          </a:bodyPr>
          <a:lstStyle/>
          <a:p>
            <a:r>
              <a:rPr kumimoji="1" lang="ja-JP" altLang="en-US">
                <a:solidFill>
                  <a:schemeClr val="accent2"/>
                </a:solidFill>
              </a:rPr>
              <a:t>ペナルティ：３</a:t>
            </a:r>
          </a:p>
        </p:txBody>
      </p:sp>
      <p:sp>
        <p:nvSpPr>
          <p:cNvPr id="11" name="正方形/長方形 10">
            <a:extLst>
              <a:ext uri="{FF2B5EF4-FFF2-40B4-BE49-F238E27FC236}">
                <a16:creationId xmlns:a16="http://schemas.microsoft.com/office/drawing/2014/main" id="{E636B26F-4FE5-F299-FBDF-E9C81522F1C4}"/>
              </a:ext>
            </a:extLst>
          </p:cNvPr>
          <p:cNvSpPr/>
          <p:nvPr/>
        </p:nvSpPr>
        <p:spPr>
          <a:xfrm>
            <a:off x="7341476" y="4665270"/>
            <a:ext cx="1451643" cy="963747"/>
          </a:xfrm>
          <a:prstGeom prst="rect">
            <a:avLst/>
          </a:prstGeom>
          <a:no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フローチャート: 代替処理 11">
            <a:extLst>
              <a:ext uri="{FF2B5EF4-FFF2-40B4-BE49-F238E27FC236}">
                <a16:creationId xmlns:a16="http://schemas.microsoft.com/office/drawing/2014/main" id="{FFC148EA-F5FD-B4DA-084E-037851D3E317}"/>
              </a:ext>
            </a:extLst>
          </p:cNvPr>
          <p:cNvSpPr/>
          <p:nvPr/>
        </p:nvSpPr>
        <p:spPr>
          <a:xfrm>
            <a:off x="364639" y="1172007"/>
            <a:ext cx="1567557" cy="361892"/>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①レート要求</a:t>
            </a:r>
            <a:endParaRPr kumimoji="1" lang="ja-JP" altLang="en-US" sz="1600"/>
          </a:p>
        </p:txBody>
      </p:sp>
      <p:sp>
        <p:nvSpPr>
          <p:cNvPr id="13" name="フローチャート: 代替処理 12">
            <a:extLst>
              <a:ext uri="{FF2B5EF4-FFF2-40B4-BE49-F238E27FC236}">
                <a16:creationId xmlns:a16="http://schemas.microsoft.com/office/drawing/2014/main" id="{18EB60B6-1C51-7D67-5D3D-8EA4985467F7}"/>
              </a:ext>
            </a:extLst>
          </p:cNvPr>
          <p:cNvSpPr/>
          <p:nvPr/>
        </p:nvSpPr>
        <p:spPr>
          <a:xfrm>
            <a:off x="6983240" y="1162345"/>
            <a:ext cx="1451409" cy="382779"/>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②レート送信</a:t>
            </a:r>
            <a:endParaRPr kumimoji="1" lang="ja-JP" altLang="en-US" sz="1600"/>
          </a:p>
        </p:txBody>
      </p:sp>
      <p:sp>
        <p:nvSpPr>
          <p:cNvPr id="14" name="左中かっこ 13">
            <a:extLst>
              <a:ext uri="{FF2B5EF4-FFF2-40B4-BE49-F238E27FC236}">
                <a16:creationId xmlns:a16="http://schemas.microsoft.com/office/drawing/2014/main" id="{9C7D3B58-D3D3-E9C3-4A9A-5380E911A0D3}"/>
              </a:ext>
            </a:extLst>
          </p:cNvPr>
          <p:cNvSpPr/>
          <p:nvPr/>
        </p:nvSpPr>
        <p:spPr>
          <a:xfrm>
            <a:off x="1473850" y="2068804"/>
            <a:ext cx="566391" cy="1136526"/>
          </a:xfrm>
          <a:prstGeom prst="leftBrace">
            <a:avLst>
              <a:gd name="adj1" fmla="val 0"/>
              <a:gd name="adj2" fmla="val 5212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AF3F0C9-39DB-356A-3865-01088E3F8C38}"/>
              </a:ext>
            </a:extLst>
          </p:cNvPr>
          <p:cNvSpPr txBox="1"/>
          <p:nvPr/>
        </p:nvSpPr>
        <p:spPr>
          <a:xfrm flipH="1">
            <a:off x="1212270" y="2356570"/>
            <a:ext cx="83326" cy="523220"/>
          </a:xfrm>
          <a:prstGeom prst="rect">
            <a:avLst/>
          </a:prstGeom>
          <a:noFill/>
        </p:spPr>
        <p:txBody>
          <a:bodyPr wrap="square" rtlCol="0">
            <a:spAutoFit/>
          </a:bodyPr>
          <a:lstStyle/>
          <a:p>
            <a:r>
              <a:rPr kumimoji="1" lang="en-US" altLang="ja-JP" sz="2800">
                <a:solidFill>
                  <a:srgbClr val="4D4D4D"/>
                </a:solidFill>
              </a:rPr>
              <a:t>B</a:t>
            </a:r>
            <a:endParaRPr kumimoji="1" lang="ja-JP" altLang="en-US" sz="2800">
              <a:solidFill>
                <a:srgbClr val="4D4D4D"/>
              </a:solidFill>
            </a:endParaRPr>
          </a:p>
        </p:txBody>
      </p:sp>
      <p:sp>
        <p:nvSpPr>
          <p:cNvPr id="17" name="フッター プレースホルダー 16">
            <a:extLst>
              <a:ext uri="{FF2B5EF4-FFF2-40B4-BE49-F238E27FC236}">
                <a16:creationId xmlns:a16="http://schemas.microsoft.com/office/drawing/2014/main" id="{FF7DF973-C2D6-3F49-1EC2-0D2FE8BEB7D2}"/>
              </a:ext>
            </a:extLst>
          </p:cNvPr>
          <p:cNvSpPr>
            <a:spLocks noGrp="1"/>
          </p:cNvSpPr>
          <p:nvPr>
            <p:ph type="ftr" sz="quarter" idx="11"/>
          </p:nvPr>
        </p:nvSpPr>
        <p:spPr>
          <a:xfrm>
            <a:off x="147012" y="6513188"/>
            <a:ext cx="8336240" cy="471483"/>
          </a:xfrm>
        </p:spPr>
        <p:txBody>
          <a:bodyPr/>
          <a:lstStyle/>
          <a:p>
            <a:r>
              <a:rPr kumimoji="1" lang="ja-JP" altLang="en-US"/>
              <a:t>ビデオビットレート制御関数を用いた他ユーザ使用帯域制限の抑制　菊地 悠李</a:t>
            </a:r>
          </a:p>
        </p:txBody>
      </p:sp>
      <p:sp>
        <p:nvSpPr>
          <p:cNvPr id="18" name="スライド番号プレースホルダー 17">
            <a:extLst>
              <a:ext uri="{FF2B5EF4-FFF2-40B4-BE49-F238E27FC236}">
                <a16:creationId xmlns:a16="http://schemas.microsoft.com/office/drawing/2014/main" id="{D2C2FD3D-3D2C-25B4-67AF-50E9A3A96086}"/>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a:p>
        </p:txBody>
      </p:sp>
    </p:spTree>
    <p:extLst>
      <p:ext uri="{BB962C8B-B14F-4D97-AF65-F5344CB8AC3E}">
        <p14:creationId xmlns:p14="http://schemas.microsoft.com/office/powerpoint/2010/main" val="16068644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D010A-BD49-FE1B-0BB8-DB197621AB5D}"/>
              </a:ext>
            </a:extLst>
          </p:cNvPr>
          <p:cNvSpPr>
            <a:spLocks noGrp="1"/>
          </p:cNvSpPr>
          <p:nvPr>
            <p:ph type="title"/>
          </p:nvPr>
        </p:nvSpPr>
        <p:spPr/>
        <p:txBody>
          <a:bodyPr/>
          <a:lstStyle/>
          <a:p>
            <a:r>
              <a:rPr kumimoji="1" lang="ja-JP" altLang="en-US"/>
              <a:t>既存研究の問題点</a:t>
            </a:r>
          </a:p>
        </p:txBody>
      </p:sp>
      <p:sp>
        <p:nvSpPr>
          <p:cNvPr id="6" name="コンテンツ プレースホルダー 2">
            <a:extLst>
              <a:ext uri="{FF2B5EF4-FFF2-40B4-BE49-F238E27FC236}">
                <a16:creationId xmlns:a16="http://schemas.microsoft.com/office/drawing/2014/main" id="{57B71CBA-687E-C244-DCB9-CCF97DE6C63E}"/>
              </a:ext>
            </a:extLst>
          </p:cNvPr>
          <p:cNvSpPr txBox="1">
            <a:spLocks/>
          </p:cNvSpPr>
          <p:nvPr/>
        </p:nvSpPr>
        <p:spPr>
          <a:xfrm>
            <a:off x="155311" y="2035704"/>
            <a:ext cx="8833377" cy="2786592"/>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a:r>
              <a:rPr lang="ja-JP" altLang="en-US" b="1"/>
              <a:t>ゲーム理論を用いた手法</a:t>
            </a:r>
            <a:endParaRPr lang="en-US" altLang="ja-JP" b="1"/>
          </a:p>
          <a:p>
            <a:pPr lvl="2"/>
            <a:r>
              <a:rPr lang="en-US" altLang="ja-JP" sz="2000">
                <a:solidFill>
                  <a:schemeClr val="tx1">
                    <a:lumMod val="60000"/>
                    <a:lumOff val="40000"/>
                  </a:schemeClr>
                </a:solidFill>
              </a:rPr>
              <a:t>[H. Yuan+, </a:t>
            </a:r>
            <a:r>
              <a:rPr lang="en-US" altLang="ja-JP" sz="2000" i="1">
                <a:solidFill>
                  <a:schemeClr val="tx1">
                    <a:lumMod val="60000"/>
                    <a:lumOff val="40000"/>
                  </a:schemeClr>
                </a:solidFill>
              </a:rPr>
              <a:t>IEEE </a:t>
            </a:r>
            <a:r>
              <a:rPr lang="en-US" altLang="ja-JP" sz="2000" i="1">
                <a:solidFill>
                  <a:schemeClr val="tx1">
                    <a:lumMod val="60000"/>
                    <a:lumOff val="40000"/>
                  </a:schemeClr>
                </a:solidFill>
                <a:latin typeface="Segoe UI" panose="020B0502040204020203" pitchFamily="34" charset="0"/>
                <a:cs typeface="Segoe UI" panose="020B0502040204020203" pitchFamily="34" charset="0"/>
              </a:rPr>
              <a:t>Trans Mob </a:t>
            </a:r>
            <a:r>
              <a:rPr lang="en-US" altLang="ja-JP" sz="2000" i="1" err="1">
                <a:solidFill>
                  <a:schemeClr val="tx1">
                    <a:lumMod val="60000"/>
                    <a:lumOff val="40000"/>
                  </a:schemeClr>
                </a:solidFill>
                <a:latin typeface="Segoe UI" panose="020B0502040204020203" pitchFamily="34" charset="0"/>
                <a:cs typeface="Segoe UI" panose="020B0502040204020203" pitchFamily="34" charset="0"/>
              </a:rPr>
              <a:t>Comput</a:t>
            </a:r>
            <a:r>
              <a:rPr lang="en-US" altLang="ja-JP" sz="2000">
                <a:solidFill>
                  <a:schemeClr val="tx1">
                    <a:lumMod val="60000"/>
                    <a:lumOff val="40000"/>
                  </a:schemeClr>
                </a:solidFill>
              </a:rPr>
              <a:t>, 2018]</a:t>
            </a:r>
            <a:endParaRPr lang="en-US" altLang="ja-JP" sz="2000"/>
          </a:p>
          <a:p>
            <a:pPr lvl="1"/>
            <a:r>
              <a:rPr lang="ja-JP" altLang="en-US"/>
              <a:t>ユーザの好みを考慮した</a:t>
            </a:r>
            <a:r>
              <a:rPr lang="ja-JP" altLang="en-US" b="1"/>
              <a:t>ゲーム理論を用いた手法</a:t>
            </a:r>
            <a:endParaRPr lang="en-US" altLang="ja-JP" b="1"/>
          </a:p>
          <a:p>
            <a:pPr lvl="2"/>
            <a:r>
              <a:rPr lang="en-US" altLang="ja-JP" sz="2000">
                <a:solidFill>
                  <a:schemeClr val="tx1">
                    <a:lumMod val="60000"/>
                    <a:lumOff val="40000"/>
                  </a:schemeClr>
                </a:solidFill>
              </a:rPr>
              <a:t>[T. Yanagisawa +,</a:t>
            </a:r>
            <a:r>
              <a:rPr lang="en-US" altLang="ja-JP" sz="2000" i="1">
                <a:solidFill>
                  <a:schemeClr val="tx1">
                    <a:lumMod val="60000"/>
                    <a:lumOff val="40000"/>
                  </a:schemeClr>
                </a:solidFill>
              </a:rPr>
              <a:t> </a:t>
            </a:r>
            <a:r>
              <a:rPr lang="en-US" altLang="ja-JP" sz="2000" i="1">
                <a:solidFill>
                  <a:schemeClr val="tx1">
                    <a:lumMod val="60000"/>
                    <a:lumOff val="40000"/>
                  </a:schemeClr>
                </a:solidFill>
                <a:latin typeface="Segoe UI" panose="020B0502040204020203" pitchFamily="34" charset="0"/>
                <a:cs typeface="Segoe UI" panose="020B0502040204020203" pitchFamily="34" charset="0"/>
              </a:rPr>
              <a:t>ICOIN </a:t>
            </a:r>
            <a:r>
              <a:rPr lang="en-US" altLang="ja-JP" sz="2000" i="1">
                <a:solidFill>
                  <a:schemeClr val="tx1">
                    <a:lumMod val="60000"/>
                    <a:lumOff val="40000"/>
                  </a:schemeClr>
                </a:solidFill>
              </a:rPr>
              <a:t>Conf ,</a:t>
            </a:r>
            <a:r>
              <a:rPr lang="en-US" altLang="ja-JP" sz="2000">
                <a:solidFill>
                  <a:schemeClr val="tx1">
                    <a:lumMod val="60000"/>
                    <a:lumOff val="40000"/>
                  </a:schemeClr>
                </a:solidFill>
              </a:rPr>
              <a:t>2022]</a:t>
            </a:r>
          </a:p>
          <a:p>
            <a:pPr lvl="2"/>
            <a:endParaRPr lang="en-US" altLang="ja-JP"/>
          </a:p>
        </p:txBody>
      </p:sp>
      <p:sp>
        <p:nvSpPr>
          <p:cNvPr id="7" name="正方形/長方形 6">
            <a:extLst>
              <a:ext uri="{FF2B5EF4-FFF2-40B4-BE49-F238E27FC236}">
                <a16:creationId xmlns:a16="http://schemas.microsoft.com/office/drawing/2014/main" id="{178FC846-DAEF-170A-D9EA-5B6DFF5C53E2}"/>
              </a:ext>
            </a:extLst>
          </p:cNvPr>
          <p:cNvSpPr/>
          <p:nvPr/>
        </p:nvSpPr>
        <p:spPr>
          <a:xfrm>
            <a:off x="173658" y="5075687"/>
            <a:ext cx="8712968"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問題点</a:t>
            </a:r>
            <a:r>
              <a:rPr kumimoji="1" lang="ja-JP" altLang="en-US" sz="2800">
                <a:solidFill>
                  <a:schemeClr val="bg1"/>
                </a:solidFill>
              </a:rPr>
              <a:t>：全ユーザ同じペナルティ</a:t>
            </a:r>
          </a:p>
        </p:txBody>
      </p:sp>
      <p:sp>
        <p:nvSpPr>
          <p:cNvPr id="8" name="フッター プレースホルダー 7">
            <a:extLst>
              <a:ext uri="{FF2B5EF4-FFF2-40B4-BE49-F238E27FC236}">
                <a16:creationId xmlns:a16="http://schemas.microsoft.com/office/drawing/2014/main" id="{E447E8C2-382E-D6B2-E00D-6C53F47E7577}"/>
              </a:ext>
            </a:extLst>
          </p:cNvPr>
          <p:cNvSpPr>
            <a:spLocks noGrp="1"/>
          </p:cNvSpPr>
          <p:nvPr>
            <p:ph type="ftr" sz="quarter" idx="11"/>
          </p:nvPr>
        </p:nvSpPr>
        <p:spPr>
          <a:xfrm>
            <a:off x="173658" y="6417347"/>
            <a:ext cx="8305760" cy="324022"/>
          </a:xfrm>
        </p:spPr>
        <p:txBody>
          <a:bodyPr/>
          <a:lstStyle/>
          <a:p>
            <a:r>
              <a:rPr kumimoji="1" lang="ja-JP" altLang="en-US"/>
              <a:t>ビデオビットレート制御関数を用いた他ユーザ使用帯域制限の抑制　菊地 悠李</a:t>
            </a:r>
          </a:p>
        </p:txBody>
      </p:sp>
      <p:sp>
        <p:nvSpPr>
          <p:cNvPr id="9" name="スライド番号プレースホルダー 8">
            <a:extLst>
              <a:ext uri="{FF2B5EF4-FFF2-40B4-BE49-F238E27FC236}">
                <a16:creationId xmlns:a16="http://schemas.microsoft.com/office/drawing/2014/main" id="{092DE37A-AD15-8F74-B6F1-CEE44FF5FA9C}"/>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a:p>
        </p:txBody>
      </p:sp>
    </p:spTree>
    <p:extLst>
      <p:ext uri="{BB962C8B-B14F-4D97-AF65-F5344CB8AC3E}">
        <p14:creationId xmlns:p14="http://schemas.microsoft.com/office/powerpoint/2010/main" val="37738729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B04D41-EC58-A983-1D4C-89B034F6957B}"/>
            </a:ext>
          </a:extLst>
        </p:cNvPr>
        <p:cNvGrpSpPr/>
        <p:nvPr/>
      </p:nvGrpSpPr>
      <p:grpSpPr>
        <a:xfrm>
          <a:off x="0" y="0"/>
          <a:ext cx="0" cy="0"/>
          <a:chOff x="0" y="0"/>
          <a:chExt cx="0" cy="0"/>
        </a:xfrm>
      </p:grpSpPr>
      <p:sp>
        <p:nvSpPr>
          <p:cNvPr id="16" name="矢印: 折線 15">
            <a:extLst>
              <a:ext uri="{FF2B5EF4-FFF2-40B4-BE49-F238E27FC236}">
                <a16:creationId xmlns:a16="http://schemas.microsoft.com/office/drawing/2014/main" id="{228D85E1-212A-92F7-06D7-856760062573}"/>
              </a:ext>
            </a:extLst>
          </p:cNvPr>
          <p:cNvSpPr/>
          <p:nvPr/>
        </p:nvSpPr>
        <p:spPr>
          <a:xfrm rot="10800000">
            <a:off x="539552" y="2132852"/>
            <a:ext cx="3024336" cy="3933746"/>
          </a:xfrm>
          <a:prstGeom prst="bentArrow">
            <a:avLst>
              <a:gd name="adj1" fmla="val 8612"/>
              <a:gd name="adj2" fmla="val 8999"/>
              <a:gd name="adj3" fmla="val 18666"/>
              <a:gd name="adj4" fmla="val 26581"/>
            </a:avLst>
          </a:prstGeom>
          <a:solidFill>
            <a:srgbClr val="79BBD3"/>
          </a:solidFill>
          <a:ln w="19050" cap="sq">
            <a:solidFill>
              <a:srgbClr val="79BBD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281A223A-EE41-2C16-0753-85C3D39CABB9}"/>
              </a:ext>
            </a:extLst>
          </p:cNvPr>
          <p:cNvSpPr>
            <a:spLocks noGrp="1"/>
          </p:cNvSpPr>
          <p:nvPr>
            <p:ph type="title"/>
          </p:nvPr>
        </p:nvSpPr>
        <p:spPr/>
        <p:txBody>
          <a:bodyPr/>
          <a:lstStyle/>
          <a:p>
            <a:r>
              <a:rPr kumimoji="1" lang="ja-JP" altLang="en-US"/>
              <a:t>処理の流れ</a:t>
            </a:r>
          </a:p>
        </p:txBody>
      </p:sp>
      <p:sp>
        <p:nvSpPr>
          <p:cNvPr id="7" name="正方形/長方形 6">
            <a:extLst>
              <a:ext uri="{FF2B5EF4-FFF2-40B4-BE49-F238E27FC236}">
                <a16:creationId xmlns:a16="http://schemas.microsoft.com/office/drawing/2014/main" id="{8B7A74ED-0954-122B-5769-65B6675212BD}"/>
              </a:ext>
            </a:extLst>
          </p:cNvPr>
          <p:cNvSpPr/>
          <p:nvPr/>
        </p:nvSpPr>
        <p:spPr>
          <a:xfrm>
            <a:off x="1304384" y="1515968"/>
            <a:ext cx="4703206"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各ユーザがサーバに</a:t>
            </a:r>
            <a:endParaRPr kumimoji="1" lang="en-US" altLang="ja-JP" sz="2800">
              <a:solidFill>
                <a:schemeClr val="bg1"/>
              </a:solidFill>
            </a:endParaRPr>
          </a:p>
          <a:p>
            <a:pPr algn="ctr"/>
            <a:r>
              <a:rPr kumimoji="1" lang="ja-JP" altLang="en-US" sz="2800">
                <a:solidFill>
                  <a:schemeClr val="bg1"/>
                </a:solidFill>
              </a:rPr>
              <a:t>レートを選択要求</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712F01D-3687-D254-9627-21B560DB5AC3}"/>
                  </a:ext>
                </a:extLst>
              </p:cNvPr>
              <p:cNvSpPr/>
              <p:nvPr/>
            </p:nvSpPr>
            <p:spPr>
              <a:xfrm>
                <a:off x="1081701" y="2842792"/>
                <a:ext cx="5148572"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利得関数</a:t>
                </a:r>
                <a14:m>
                  <m:oMath xmlns:m="http://schemas.openxmlformats.org/officeDocument/2006/math">
                    <m:sSub>
                      <m:sSubPr>
                        <m:ctrlP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ctrlPr>
                      </m:sSubPr>
                      <m:e>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t>𝑓</m:t>
                        </m:r>
                      </m:e>
                      <m:sub>
                        <m:r>
                          <a:rPr kumimoji="1" lang="en-US" altLang="ja-JP"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t>𝑖</m:t>
                        </m:r>
                      </m:sub>
                    </m:sSub>
                  </m:oMath>
                </a14:m>
                <a:r>
                  <a:rPr kumimoji="1" lang="ja-JP" altLang="en-US" sz="2800">
                    <a:solidFill>
                      <a:schemeClr val="bg1"/>
                    </a:solidFill>
                  </a:rPr>
                  <a:t>でそのセグメントの最適レートを導出</a:t>
                </a:r>
              </a:p>
            </p:txBody>
          </p:sp>
        </mc:Choice>
        <mc:Fallback xmlns="">
          <p:sp>
            <p:nvSpPr>
              <p:cNvPr id="8" name="正方形/長方形 7">
                <a:extLst>
                  <a:ext uri="{FF2B5EF4-FFF2-40B4-BE49-F238E27FC236}">
                    <a16:creationId xmlns:a16="http://schemas.microsoft.com/office/drawing/2014/main" id="{1712F01D-3687-D254-9627-21B560DB5AC3}"/>
                  </a:ext>
                </a:extLst>
              </p:cNvPr>
              <p:cNvSpPr>
                <a:spLocks noRot="1" noChangeAspect="1" noMove="1" noResize="1" noEditPoints="1" noAdjustHandles="1" noChangeArrowheads="1" noChangeShapeType="1" noTextEdit="1"/>
              </p:cNvSpPr>
              <p:nvPr/>
            </p:nvSpPr>
            <p:spPr>
              <a:xfrm>
                <a:off x="1081701" y="2842792"/>
                <a:ext cx="5148572" cy="936104"/>
              </a:xfrm>
              <a:prstGeom prst="rect">
                <a:avLst/>
              </a:prstGeom>
              <a:blipFill>
                <a:blip r:embed="rId3"/>
                <a:stretch>
                  <a:fillRect l="-1893" t="-7792" r="-1893" b="-20130"/>
                </a:stretch>
              </a:blipFill>
              <a:ln w="76200" cap="sq">
                <a:noFill/>
                <a:miter lim="800000"/>
                <a:headEnd type="none" w="med" len="med"/>
                <a:tailEnd type="none" w="med" len="med"/>
              </a:ln>
            </p:spPr>
            <p:txBody>
              <a:bodyPr/>
              <a:lstStyle/>
              <a:p>
                <a:r>
                  <a:rPr lang="en-US">
                    <a:noFill/>
                  </a:rPr>
                  <a:t> </a:t>
                </a:r>
              </a:p>
            </p:txBody>
          </p:sp>
        </mc:Fallback>
      </mc:AlternateContent>
      <p:sp>
        <p:nvSpPr>
          <p:cNvPr id="4" name="正方形/長方形 3">
            <a:extLst>
              <a:ext uri="{FF2B5EF4-FFF2-40B4-BE49-F238E27FC236}">
                <a16:creationId xmlns:a16="http://schemas.microsoft.com/office/drawing/2014/main" id="{176D32E5-E60A-83BF-0219-7C839C1EF970}"/>
              </a:ext>
            </a:extLst>
          </p:cNvPr>
          <p:cNvSpPr/>
          <p:nvPr/>
        </p:nvSpPr>
        <p:spPr>
          <a:xfrm>
            <a:off x="1427171" y="4082338"/>
            <a:ext cx="4457631"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a:solidFill>
                  <a:schemeClr val="bg1"/>
                </a:solidFill>
              </a:rPr>
              <a:t>決定した</a:t>
            </a:r>
            <a:r>
              <a:rPr lang="ja-JP" altLang="en-US" sz="2800">
                <a:solidFill>
                  <a:schemeClr val="bg1"/>
                </a:solidFill>
              </a:rPr>
              <a:t>レート</a:t>
            </a:r>
            <a:r>
              <a:rPr kumimoji="1" lang="ja-JP" altLang="en-US" sz="2800">
                <a:solidFill>
                  <a:schemeClr val="bg1"/>
                </a:solidFill>
              </a:rPr>
              <a:t>のデータをユーザに送信</a:t>
            </a:r>
          </a:p>
        </p:txBody>
      </p:sp>
      <p:sp>
        <p:nvSpPr>
          <p:cNvPr id="10" name="四角形: 角を丸くする 9">
            <a:extLst>
              <a:ext uri="{FF2B5EF4-FFF2-40B4-BE49-F238E27FC236}">
                <a16:creationId xmlns:a16="http://schemas.microsoft.com/office/drawing/2014/main" id="{26135124-6143-5ABC-93BD-136A9EDA7ACD}"/>
              </a:ext>
            </a:extLst>
          </p:cNvPr>
          <p:cNvSpPr/>
          <p:nvPr/>
        </p:nvSpPr>
        <p:spPr>
          <a:xfrm>
            <a:off x="381790" y="1072727"/>
            <a:ext cx="2983650" cy="504056"/>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a:solidFill>
                  <a:schemeClr val="accent1"/>
                </a:solidFill>
              </a:rPr>
              <a:t>セグメント</a:t>
            </a:r>
            <a:r>
              <a:rPr kumimoji="1" lang="en-US" altLang="ja-JP" sz="2000">
                <a:solidFill>
                  <a:schemeClr val="accent1"/>
                </a:solidFill>
              </a:rPr>
              <a:t>(</a:t>
            </a:r>
            <a:r>
              <a:rPr kumimoji="1" lang="ja-JP" altLang="en-US" sz="2000">
                <a:solidFill>
                  <a:schemeClr val="accent1"/>
                </a:solidFill>
              </a:rPr>
              <a:t>数秒</a:t>
            </a:r>
            <a:r>
              <a:rPr kumimoji="1" lang="en-US" altLang="ja-JP" sz="2000">
                <a:solidFill>
                  <a:schemeClr val="accent1"/>
                </a:solidFill>
              </a:rPr>
              <a:t>)</a:t>
            </a:r>
            <a:r>
              <a:rPr kumimoji="1" lang="ja-JP" altLang="en-US" sz="2000">
                <a:solidFill>
                  <a:schemeClr val="accent1"/>
                </a:solidFill>
              </a:rPr>
              <a:t>単位</a:t>
            </a:r>
          </a:p>
        </p:txBody>
      </p:sp>
      <p:sp>
        <p:nvSpPr>
          <p:cNvPr id="14" name="矢印: 右 13">
            <a:extLst>
              <a:ext uri="{FF2B5EF4-FFF2-40B4-BE49-F238E27FC236}">
                <a16:creationId xmlns:a16="http://schemas.microsoft.com/office/drawing/2014/main" id="{5A8A0367-6B0A-8777-A184-DA9B2CEF7C73}"/>
              </a:ext>
            </a:extLst>
          </p:cNvPr>
          <p:cNvSpPr/>
          <p:nvPr/>
        </p:nvSpPr>
        <p:spPr>
          <a:xfrm rot="10800000">
            <a:off x="6294298" y="3110799"/>
            <a:ext cx="468052" cy="36512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矢印: 折線 14">
            <a:extLst>
              <a:ext uri="{FF2B5EF4-FFF2-40B4-BE49-F238E27FC236}">
                <a16:creationId xmlns:a16="http://schemas.microsoft.com/office/drawing/2014/main" id="{755F6521-CDB9-6A2F-765E-BA4889922567}"/>
              </a:ext>
            </a:extLst>
          </p:cNvPr>
          <p:cNvSpPr/>
          <p:nvPr/>
        </p:nvSpPr>
        <p:spPr>
          <a:xfrm>
            <a:off x="169036" y="1653099"/>
            <a:ext cx="1039654" cy="4296181"/>
          </a:xfrm>
          <a:prstGeom prst="bentArrow">
            <a:avLst>
              <a:gd name="adj1" fmla="val 25000"/>
              <a:gd name="adj2" fmla="val 25000"/>
              <a:gd name="adj3" fmla="val 25000"/>
              <a:gd name="adj4" fmla="val 43750"/>
            </a:avLst>
          </a:prstGeom>
          <a:solidFill>
            <a:srgbClr val="79BBD3"/>
          </a:solidFill>
          <a:ln w="19050" cap="sq">
            <a:solidFill>
              <a:srgbClr val="79BBD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7" name="正方形/長方形 16">
            <a:extLst>
              <a:ext uri="{FF2B5EF4-FFF2-40B4-BE49-F238E27FC236}">
                <a16:creationId xmlns:a16="http://schemas.microsoft.com/office/drawing/2014/main" id="{162D2F30-A358-12FA-76DD-3956AEA290E4}"/>
              </a:ext>
            </a:extLst>
          </p:cNvPr>
          <p:cNvSpPr/>
          <p:nvPr/>
        </p:nvSpPr>
        <p:spPr>
          <a:xfrm>
            <a:off x="6876256" y="2807828"/>
            <a:ext cx="2170584" cy="971068"/>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a:solidFill>
                  <a:schemeClr val="bg1"/>
                </a:solidFill>
              </a:rPr>
              <a:t>利得関数の改善</a:t>
            </a:r>
          </a:p>
        </p:txBody>
      </p:sp>
      <p:sp>
        <p:nvSpPr>
          <p:cNvPr id="6" name="フッター プレースホルダー 5">
            <a:extLst>
              <a:ext uri="{FF2B5EF4-FFF2-40B4-BE49-F238E27FC236}">
                <a16:creationId xmlns:a16="http://schemas.microsoft.com/office/drawing/2014/main" id="{145059E4-1FAB-C428-C04E-3DD74823F08B}"/>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501C7362-197A-4550-3F0F-6835C33DFD75}"/>
              </a:ext>
            </a:extLst>
          </p:cNvPr>
          <p:cNvSpPr>
            <a:spLocks noGrp="1"/>
          </p:cNvSpPr>
          <p:nvPr>
            <p:ph type="sldNum" sz="quarter" idx="12"/>
          </p:nvPr>
        </p:nvSpPr>
        <p:spPr/>
        <p:txBody>
          <a:bodyPr/>
          <a:lstStyle/>
          <a:p>
            <a:fld id="{8B45D110-FD8E-48BD-8825-CDFBF9D22CA3}" type="slidenum">
              <a:rPr kumimoji="1" lang="ja-JP" altLang="en-US" smtClean="0"/>
              <a:pPr/>
              <a:t>24</a:t>
            </a:fld>
            <a:endParaRPr kumimoji="1" lang="ja-JP" altLang="en-US"/>
          </a:p>
        </p:txBody>
      </p:sp>
    </p:spTree>
    <p:extLst>
      <p:ext uri="{BB962C8B-B14F-4D97-AF65-F5344CB8AC3E}">
        <p14:creationId xmlns:p14="http://schemas.microsoft.com/office/powerpoint/2010/main" val="1413870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6B8AB-EC71-AB64-1157-BADA1802A776}"/>
              </a:ext>
            </a:extLst>
          </p:cNvPr>
          <p:cNvSpPr>
            <a:spLocks noGrp="1"/>
          </p:cNvSpPr>
          <p:nvPr>
            <p:ph type="title"/>
          </p:nvPr>
        </p:nvSpPr>
        <p:spPr>
          <a:xfrm>
            <a:off x="1115616" y="70878"/>
            <a:ext cx="8028384" cy="1143000"/>
          </a:xfrm>
        </p:spPr>
        <p:txBody>
          <a:bodyPr/>
          <a:lstStyle/>
          <a:p>
            <a:r>
              <a:rPr kumimoji="1" lang="ja-JP" altLang="en-US"/>
              <a:t>提案手法</a:t>
            </a:r>
            <a:r>
              <a:rPr kumimoji="1" lang="en-US" altLang="ja-JP"/>
              <a:t>-</a:t>
            </a:r>
            <a:r>
              <a:rPr kumimoji="1" lang="ja-JP" altLang="en-US"/>
              <a:t>関数の説明</a:t>
            </a:r>
          </a:p>
        </p:txBody>
      </p:sp>
      <p:sp>
        <p:nvSpPr>
          <p:cNvPr id="35" name="コンテンツ プレースホルダー 2">
            <a:extLst>
              <a:ext uri="{FF2B5EF4-FFF2-40B4-BE49-F238E27FC236}">
                <a16:creationId xmlns:a16="http://schemas.microsoft.com/office/drawing/2014/main" id="{C4249DB7-7EDB-B9EC-066C-B28BB191DA9B}"/>
              </a:ext>
            </a:extLst>
          </p:cNvPr>
          <p:cNvSpPr>
            <a:spLocks noGrp="1"/>
          </p:cNvSpPr>
          <p:nvPr>
            <p:ph idx="1"/>
          </p:nvPr>
        </p:nvSpPr>
        <p:spPr>
          <a:xfrm>
            <a:off x="264990" y="4983626"/>
            <a:ext cx="8145609" cy="1397422"/>
          </a:xfrm>
        </p:spPr>
        <p:txBody>
          <a:bodyPr>
            <a:normAutofit fontScale="85000" lnSpcReduction="10000"/>
          </a:bodyPr>
          <a:lstStyle/>
          <a:p>
            <a:r>
              <a:rPr kumimoji="1" lang="ja-JP" altLang="en-US" sz="2400" b="1"/>
              <a:t>ペナルティ</a:t>
            </a:r>
            <a:endParaRPr kumimoji="1" lang="en-US" altLang="ja-JP" sz="2400" b="1"/>
          </a:p>
          <a:p>
            <a:pPr marL="0" indent="0">
              <a:buNone/>
            </a:pPr>
            <a:r>
              <a:rPr lang="ja-JP" altLang="en-US" sz="2400"/>
              <a:t>　 </a:t>
            </a:r>
            <a:r>
              <a:rPr lang="ja-JP" altLang="en-US" sz="2400">
                <a:solidFill>
                  <a:schemeClr val="accent6">
                    <a:lumMod val="60000"/>
                    <a:lumOff val="40000"/>
                  </a:schemeClr>
                </a:solidFill>
              </a:rPr>
              <a:t>自身の要求</a:t>
            </a:r>
            <a:r>
              <a:rPr lang="ja-JP" altLang="en-US" sz="2400"/>
              <a:t>に対する</a:t>
            </a:r>
            <a:r>
              <a:rPr lang="ja-JP" altLang="en-US" sz="2400">
                <a:solidFill>
                  <a:schemeClr val="accent4">
                    <a:lumMod val="75000"/>
                  </a:schemeClr>
                </a:solidFill>
              </a:rPr>
              <a:t>他ユーザの転送レート</a:t>
            </a:r>
            <a:r>
              <a:rPr lang="ja-JP" altLang="en-US" sz="2400"/>
              <a:t>への影響</a:t>
            </a:r>
            <a:r>
              <a:rPr lang="en-US" altLang="ja-JP" sz="2400"/>
              <a:t>(</a:t>
            </a:r>
            <a:r>
              <a:rPr lang="ja-JP" altLang="en-US" sz="2400"/>
              <a:t>圧迫</a:t>
            </a:r>
            <a:r>
              <a:rPr lang="en-US" altLang="ja-JP" sz="2400"/>
              <a:t>)</a:t>
            </a:r>
            <a:r>
              <a:rPr lang="ja-JP" altLang="en-US" sz="2400"/>
              <a:t>度合い</a:t>
            </a:r>
            <a:endParaRPr lang="en-US" altLang="ja-JP" sz="2400"/>
          </a:p>
          <a:p>
            <a:pPr marL="0" indent="0">
              <a:buNone/>
            </a:pPr>
            <a:r>
              <a:rPr lang="ja-JP" altLang="en-US" sz="2400"/>
              <a:t>　ユーザ毎に異なるペナルティ</a:t>
            </a:r>
            <a:endParaRPr lang="en-US" altLang="ja-JP" sz="2400"/>
          </a:p>
          <a:p>
            <a:pPr marL="0" indent="0">
              <a:buNone/>
            </a:pPr>
            <a:endParaRPr kumimoji="1" lang="en-US" altLang="ja-JP" sz="2400"/>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E771FA77-45DA-22D1-904B-B09B61AD6130}"/>
                  </a:ext>
                </a:extLst>
              </p:cNvPr>
              <p:cNvSpPr/>
              <p:nvPr/>
            </p:nvSpPr>
            <p:spPr>
              <a:xfrm>
                <a:off x="2215836" y="997237"/>
                <a:ext cx="4786754" cy="1162795"/>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4D4D4D"/>
                              </a:solidFill>
                              <a:latin typeface="Cambria Math" panose="02040503050406030204" pitchFamily="18" charset="0"/>
                            </a:rPr>
                          </m:ctrlPr>
                        </m:sSubPr>
                        <m:e>
                          <m:r>
                            <a:rPr lang="en-US" altLang="ja-JP" sz="2000" i="1">
                              <a:solidFill>
                                <a:srgbClr val="4D4D4D"/>
                              </a:solidFill>
                              <a:latin typeface="Cambria Math" panose="02040503050406030204" pitchFamily="18" charset="0"/>
                            </a:rPr>
                            <m:t>𝑓</m:t>
                          </m:r>
                        </m:e>
                        <m:sub>
                          <m:r>
                            <a:rPr lang="en-US" altLang="ja-JP" sz="2000" i="1">
                              <a:solidFill>
                                <a:srgbClr val="4D4D4D"/>
                              </a:solidFill>
                              <a:latin typeface="Cambria Math" panose="02040503050406030204" pitchFamily="18" charset="0"/>
                            </a:rPr>
                            <m:t>𝑖</m:t>
                          </m:r>
                        </m:sub>
                      </m:sSub>
                      <m:d>
                        <m:dPr>
                          <m:ctrlPr>
                            <a:rPr lang="en-US" altLang="ja-JP" sz="2000" b="0" i="1" smtClean="0">
                              <a:solidFill>
                                <a:srgbClr val="4D4D4D"/>
                              </a:solidFill>
                              <a:latin typeface="Cambria Math" panose="02040503050406030204" pitchFamily="18" charset="0"/>
                            </a:rPr>
                          </m:ctrlPr>
                        </m:dPr>
                        <m:e>
                          <m:sSub>
                            <m:sSubPr>
                              <m:ctrlPr>
                                <a:rPr lang="en-US" altLang="ja-JP" sz="2000" b="0" i="1" smtClean="0">
                                  <a:solidFill>
                                    <a:srgbClr val="4D4D4D"/>
                                  </a:solidFill>
                                  <a:latin typeface="Cambria Math" panose="02040503050406030204" pitchFamily="18" charset="0"/>
                                </a:rPr>
                              </m:ctrlPr>
                            </m:sSubPr>
                            <m:e>
                              <m:r>
                                <a:rPr lang="en-US" altLang="ja-JP" sz="2000" b="0" i="1" smtClean="0">
                                  <a:solidFill>
                                    <a:srgbClr val="4D4D4D"/>
                                  </a:solidFill>
                                  <a:latin typeface="Cambria Math" panose="02040503050406030204" pitchFamily="18" charset="0"/>
                                </a:rPr>
                                <m:t>𝑟</m:t>
                              </m:r>
                            </m:e>
                            <m:sub>
                              <m:r>
                                <a:rPr lang="en-US" altLang="ja-JP" sz="2000" b="0" i="1" smtClean="0">
                                  <a:solidFill>
                                    <a:srgbClr val="4D4D4D"/>
                                  </a:solidFill>
                                  <a:latin typeface="Cambria Math" panose="02040503050406030204" pitchFamily="18" charset="0"/>
                                </a:rPr>
                                <m:t>𝑖</m:t>
                              </m:r>
                            </m:sub>
                          </m:sSub>
                          <m:r>
                            <a:rPr lang="en-US" altLang="ja-JP" sz="2000" b="0" i="1" smtClean="0">
                              <a:solidFill>
                                <a:srgbClr val="4D4D4D"/>
                              </a:solidFill>
                              <a:latin typeface="Cambria Math" panose="02040503050406030204" pitchFamily="18" charset="0"/>
                            </a:rPr>
                            <m:t>,</m:t>
                          </m:r>
                          <m:sSub>
                            <m:sSubPr>
                              <m:ctrlPr>
                                <a:rPr lang="en-US" altLang="ja-JP" sz="2000" i="1" dirty="0" smtClean="0">
                                  <a:solidFill>
                                    <a:srgbClr val="4D4D4D"/>
                                  </a:solidFill>
                                  <a:latin typeface="Cambria Math" panose="02040503050406030204" pitchFamily="18" charset="0"/>
                                </a:rPr>
                              </m:ctrlPr>
                            </m:sSubPr>
                            <m:e>
                              <m:r>
                                <a:rPr lang="ja-JP" altLang="en-US" sz="2000" i="1">
                                  <a:solidFill>
                                    <a:srgbClr val="4D4D4D"/>
                                  </a:solidFill>
                                  <a:latin typeface="Cambria Math" panose="02040503050406030204" pitchFamily="18" charset="0"/>
                                </a:rPr>
                                <m:t>𝕣</m:t>
                              </m:r>
                            </m:e>
                            <m:sub>
                              <m:r>
                                <a:rPr lang="en-US" altLang="ja-JP" sz="2000" b="0" i="1" dirty="0" smtClean="0">
                                  <a:solidFill>
                                    <a:srgbClr val="4D4D4D"/>
                                  </a:solidFill>
                                  <a:latin typeface="Cambria Math" panose="02040503050406030204" pitchFamily="18" charset="0"/>
                                </a:rPr>
                                <m:t>−</m:t>
                              </m:r>
                              <m:r>
                                <a:rPr lang="en-US" altLang="ja-JP" sz="2000" i="1" dirty="0">
                                  <a:solidFill>
                                    <a:srgbClr val="4D4D4D"/>
                                  </a:solidFill>
                                  <a:latin typeface="Cambria Math" panose="02040503050406030204" pitchFamily="18" charset="0"/>
                                </a:rPr>
                                <m:t>𝑖</m:t>
                              </m:r>
                            </m:sub>
                          </m:sSub>
                        </m:e>
                      </m:d>
                      <m:r>
                        <a:rPr lang="en-US" altLang="ja-JP" sz="2000" i="1" smtClean="0">
                          <a:solidFill>
                            <a:srgbClr val="4D4D4D"/>
                          </a:solidFill>
                          <a:latin typeface="Cambria Math" panose="02040503050406030204" pitchFamily="18" charset="0"/>
                        </a:rPr>
                        <m:t>=</m:t>
                      </m:r>
                      <m:r>
                        <a:rPr lang="en-US" altLang="ja-JP" sz="2000" i="1">
                          <a:solidFill>
                            <a:srgbClr val="4D4D4D"/>
                          </a:solidFill>
                          <a:latin typeface="Cambria Math" panose="02040503050406030204" pitchFamily="18" charset="0"/>
                        </a:rPr>
                        <m:t>𝑇</m:t>
                      </m:r>
                      <m:sSub>
                        <m:sSubPr>
                          <m:ctrlPr>
                            <a:rPr lang="en-US" altLang="ja-JP" sz="2000" b="0" i="1" smtClean="0">
                              <a:solidFill>
                                <a:srgbClr val="4D4D4D"/>
                              </a:solidFill>
                              <a:latin typeface="Cambria Math" panose="02040503050406030204" pitchFamily="18" charset="0"/>
                            </a:rPr>
                          </m:ctrlPr>
                        </m:sSubPr>
                        <m:e>
                          <m:r>
                            <a:rPr lang="en-US" altLang="ja-JP" sz="2000" b="0" i="1" smtClean="0">
                              <a:solidFill>
                                <a:srgbClr val="4D4D4D"/>
                              </a:solidFill>
                              <a:latin typeface="Cambria Math" panose="02040503050406030204" pitchFamily="18" charset="0"/>
                            </a:rPr>
                            <m:t>𝑟</m:t>
                          </m:r>
                        </m:e>
                        <m:sub>
                          <m:r>
                            <a:rPr lang="en-US" altLang="ja-JP" sz="2000" b="0" i="1" smtClean="0">
                              <a:solidFill>
                                <a:srgbClr val="4D4D4D"/>
                              </a:solidFill>
                              <a:latin typeface="Cambria Math" panose="02040503050406030204" pitchFamily="18" charset="0"/>
                            </a:rPr>
                            <m:t>𝑖</m:t>
                          </m:r>
                        </m:sub>
                      </m:sSub>
                      <m:r>
                        <a:rPr lang="en-US" altLang="ja-JP" sz="2000" b="0" i="1" smtClean="0">
                          <a:solidFill>
                            <a:srgbClr val="4D4D4D"/>
                          </a:solidFill>
                          <a:latin typeface="Cambria Math" panose="02040503050406030204" pitchFamily="18" charset="0"/>
                        </a:rPr>
                        <m:t>−</m:t>
                      </m:r>
                      <m:r>
                        <a:rPr lang="en-US" altLang="ja-JP" sz="2000" b="0" i="1" smtClean="0">
                          <a:solidFill>
                            <a:srgbClr val="4D4D4D"/>
                          </a:solidFill>
                          <a:latin typeface="Cambria Math" panose="02040503050406030204" pitchFamily="18" charset="0"/>
                        </a:rPr>
                        <m:t>𝑇</m:t>
                      </m:r>
                      <m:sSub>
                        <m:sSubPr>
                          <m:ctrlPr>
                            <a:rPr lang="en-US" altLang="ja-JP" sz="2000" b="0" i="1" smtClean="0">
                              <a:solidFill>
                                <a:srgbClr val="4D4D4D"/>
                              </a:solidFill>
                              <a:latin typeface="Cambria Math" panose="02040503050406030204" pitchFamily="18" charset="0"/>
                            </a:rPr>
                          </m:ctrlPr>
                        </m:sSubPr>
                        <m:e>
                          <m:r>
                            <a:rPr lang="en-US" altLang="ja-JP" sz="2000" b="0" i="1" smtClean="0">
                              <a:solidFill>
                                <a:srgbClr val="4D4D4D"/>
                              </a:solidFill>
                              <a:latin typeface="Cambria Math" panose="02040503050406030204" pitchFamily="18" charset="0"/>
                            </a:rPr>
                            <m:t>𝑟</m:t>
                          </m:r>
                        </m:e>
                        <m:sub>
                          <m:r>
                            <a:rPr lang="en-US" altLang="ja-JP" sz="2000" b="0" i="1" smtClean="0">
                              <a:solidFill>
                                <a:srgbClr val="4D4D4D"/>
                              </a:solidFill>
                              <a:latin typeface="Cambria Math" panose="02040503050406030204" pitchFamily="18" charset="0"/>
                            </a:rPr>
                            <m:t>𝑖</m:t>
                          </m:r>
                        </m:sub>
                      </m:sSub>
                      <m:d>
                        <m:dPr>
                          <m:ctrlPr>
                            <a:rPr lang="en-US" altLang="ja-JP" sz="2000" b="0" i="1" smtClean="0">
                              <a:solidFill>
                                <a:srgbClr val="4D4D4D"/>
                              </a:solidFill>
                              <a:latin typeface="Cambria Math" panose="02040503050406030204" pitchFamily="18" charset="0"/>
                            </a:rPr>
                          </m:ctrlPr>
                        </m:dPr>
                        <m:e>
                          <m:f>
                            <m:fPr>
                              <m:ctrlPr>
                                <a:rPr lang="en-US" altLang="ja-JP" sz="2000" i="1" smtClean="0">
                                  <a:solidFill>
                                    <a:schemeClr val="tx1"/>
                                  </a:solidFill>
                                  <a:latin typeface="Cambria Math" panose="02040503050406030204" pitchFamily="18" charset="0"/>
                                </a:rPr>
                              </m:ctrlPr>
                            </m:fPr>
                            <m:num>
                              <m:sSub>
                                <m:sSubPr>
                                  <m:ctrlPr>
                                    <a:rPr lang="en-US" altLang="ja-JP" sz="2000" i="1" smtClean="0">
                                      <a:solidFill>
                                        <a:schemeClr val="accent6">
                                          <a:lumMod val="60000"/>
                                          <a:lumOff val="40000"/>
                                        </a:schemeClr>
                                      </a:solidFill>
                                      <a:latin typeface="Cambria Math" panose="02040503050406030204" pitchFamily="18" charset="0"/>
                                    </a:rPr>
                                  </m:ctrlPr>
                                </m:sSubPr>
                                <m:e>
                                  <m:r>
                                    <a:rPr lang="en-US" altLang="ja-JP" sz="2000" i="1">
                                      <a:solidFill>
                                        <a:schemeClr val="accent6">
                                          <a:lumMod val="60000"/>
                                          <a:lumOff val="40000"/>
                                        </a:schemeClr>
                                      </a:solidFill>
                                      <a:latin typeface="Cambria Math" panose="02040503050406030204" pitchFamily="18" charset="0"/>
                                    </a:rPr>
                                    <m:t>𝑟</m:t>
                                  </m:r>
                                </m:e>
                                <m:sub>
                                  <m:r>
                                    <a:rPr lang="en-US" altLang="ja-JP" sz="2000" i="1">
                                      <a:solidFill>
                                        <a:schemeClr val="accent6">
                                          <a:lumMod val="60000"/>
                                          <a:lumOff val="40000"/>
                                        </a:schemeClr>
                                      </a:solidFill>
                                      <a:latin typeface="Cambria Math" panose="02040503050406030204" pitchFamily="18" charset="0"/>
                                    </a:rPr>
                                    <m:t>𝑖</m:t>
                                  </m:r>
                                </m:sub>
                              </m:sSub>
                            </m:num>
                            <m:den>
                              <m:r>
                                <m:rPr>
                                  <m:sty m:val="p"/>
                                </m:rPr>
                                <a:rPr lang="en-US" altLang="ja-JP" sz="2000" b="1" i="1" dirty="0" smtClean="0">
                                  <a:solidFill>
                                    <a:schemeClr val="accent4">
                                      <a:lumMod val="75000"/>
                                    </a:schemeClr>
                                  </a:solidFill>
                                  <a:latin typeface="Cambria Math" panose="02040503050406030204" pitchFamily="18" charset="0"/>
                                </a:rPr>
                                <m:t>B</m:t>
                              </m:r>
                              <m:d>
                                <m:dPr>
                                  <m:ctrlPr>
                                    <a:rPr lang="en-US" altLang="ja-JP" sz="2000" i="1">
                                      <a:solidFill>
                                        <a:schemeClr val="accent4">
                                          <a:lumMod val="75000"/>
                                        </a:schemeClr>
                                      </a:solidFill>
                                      <a:latin typeface="Cambria Math" panose="02040503050406030204" pitchFamily="18" charset="0"/>
                                    </a:rPr>
                                  </m:ctrlPr>
                                </m:dPr>
                                <m:e>
                                  <m:r>
                                    <a:rPr lang="en-US" altLang="ja-JP" sz="2000" i="1">
                                      <a:solidFill>
                                        <a:schemeClr val="accent4">
                                          <a:lumMod val="75000"/>
                                        </a:schemeClr>
                                      </a:solidFill>
                                      <a:latin typeface="Cambria Math" panose="02040503050406030204" pitchFamily="18" charset="0"/>
                                    </a:rPr>
                                    <m:t>1−</m:t>
                                  </m:r>
                                  <m:f>
                                    <m:fPr>
                                      <m:ctrlPr>
                                        <a:rPr lang="en-US" altLang="ja-JP" sz="2000" i="1">
                                          <a:solidFill>
                                            <a:schemeClr val="accent4">
                                              <a:lumMod val="75000"/>
                                            </a:schemeClr>
                                          </a:solidFill>
                                          <a:latin typeface="Cambria Math" panose="02040503050406030204" pitchFamily="18" charset="0"/>
                                        </a:rPr>
                                      </m:ctrlPr>
                                    </m:fPr>
                                    <m:num>
                                      <m:sSub>
                                        <m:sSubPr>
                                          <m:ctrlPr>
                                            <a:rPr lang="en-US" altLang="ja-JP" sz="2000" i="1">
                                              <a:solidFill>
                                                <a:schemeClr val="accent4">
                                                  <a:lumMod val="75000"/>
                                                </a:schemeClr>
                                              </a:solidFill>
                                              <a:latin typeface="Cambria Math" panose="02040503050406030204" pitchFamily="18" charset="0"/>
                                            </a:rPr>
                                          </m:ctrlPr>
                                        </m:sSubPr>
                                        <m:e>
                                          <m:r>
                                            <a:rPr lang="en-US" altLang="ja-JP" sz="2000" i="1">
                                              <a:solidFill>
                                                <a:schemeClr val="accent4">
                                                  <a:lumMod val="75000"/>
                                                </a:schemeClr>
                                              </a:solidFill>
                                              <a:latin typeface="Cambria Math" panose="02040503050406030204" pitchFamily="18" charset="0"/>
                                            </a:rPr>
                                            <m:t>𝑟</m:t>
                                          </m:r>
                                        </m:e>
                                        <m:sub>
                                          <m:r>
                                            <a:rPr lang="en-US" altLang="ja-JP" sz="2000" i="1">
                                              <a:solidFill>
                                                <a:schemeClr val="accent4">
                                                  <a:lumMod val="75000"/>
                                                </a:schemeClr>
                                              </a:solidFill>
                                              <a:latin typeface="Cambria Math" panose="02040503050406030204" pitchFamily="18" charset="0"/>
                                            </a:rPr>
                                            <m:t>𝑖</m:t>
                                          </m:r>
                                        </m:sub>
                                      </m:sSub>
                                    </m:num>
                                    <m:den>
                                      <m:nary>
                                        <m:naryPr>
                                          <m:chr m:val="∑"/>
                                          <m:ctrlPr>
                                            <a:rPr lang="en-US" altLang="ja-JP" sz="2000" i="1">
                                              <a:solidFill>
                                                <a:schemeClr val="accent4">
                                                  <a:lumMod val="75000"/>
                                                </a:schemeClr>
                                              </a:solidFill>
                                              <a:latin typeface="Cambria Math" panose="02040503050406030204" pitchFamily="18" charset="0"/>
                                            </a:rPr>
                                          </m:ctrlPr>
                                        </m:naryPr>
                                        <m:sub>
                                          <m:r>
                                            <a:rPr lang="en-US" altLang="ja-JP" sz="2000" i="1">
                                              <a:solidFill>
                                                <a:schemeClr val="accent4">
                                                  <a:lumMod val="75000"/>
                                                </a:schemeClr>
                                              </a:solidFill>
                                              <a:latin typeface="Cambria Math" panose="02040503050406030204" pitchFamily="18" charset="0"/>
                                            </a:rPr>
                                            <m:t>𝑗</m:t>
                                          </m:r>
                                          <m:r>
                                            <a:rPr lang="en-US" altLang="ja-JP" sz="2000" i="1">
                                              <a:solidFill>
                                                <a:schemeClr val="accent4">
                                                  <a:lumMod val="75000"/>
                                                </a:schemeClr>
                                              </a:solidFill>
                                              <a:latin typeface="Cambria Math" panose="02040503050406030204" pitchFamily="18" charset="0"/>
                                            </a:rPr>
                                            <m:t>=1</m:t>
                                          </m:r>
                                        </m:sub>
                                        <m:sup>
                                          <m:r>
                                            <a:rPr lang="en-US" altLang="ja-JP" sz="2000" i="1">
                                              <a:solidFill>
                                                <a:schemeClr val="accent4">
                                                  <a:lumMod val="75000"/>
                                                </a:schemeClr>
                                              </a:solidFill>
                                              <a:latin typeface="Cambria Math" panose="02040503050406030204" pitchFamily="18" charset="0"/>
                                            </a:rPr>
                                            <m:t>𝑁</m:t>
                                          </m:r>
                                        </m:sup>
                                        <m:e>
                                          <m:sSub>
                                            <m:sSubPr>
                                              <m:ctrlPr>
                                                <a:rPr lang="en-US" altLang="ja-JP" sz="2000" i="1">
                                                  <a:solidFill>
                                                    <a:schemeClr val="accent4">
                                                      <a:lumMod val="75000"/>
                                                    </a:schemeClr>
                                                  </a:solidFill>
                                                  <a:latin typeface="Cambria Math" panose="02040503050406030204" pitchFamily="18" charset="0"/>
                                                </a:rPr>
                                              </m:ctrlPr>
                                            </m:sSubPr>
                                            <m:e>
                                              <m:r>
                                                <a:rPr lang="en-US" altLang="ja-JP" sz="2000" i="1">
                                                  <a:solidFill>
                                                    <a:schemeClr val="accent4">
                                                      <a:lumMod val="75000"/>
                                                    </a:schemeClr>
                                                  </a:solidFill>
                                                  <a:latin typeface="Cambria Math" panose="02040503050406030204" pitchFamily="18" charset="0"/>
                                                </a:rPr>
                                                <m:t>𝑟</m:t>
                                              </m:r>
                                            </m:e>
                                            <m:sub>
                                              <m:r>
                                                <a:rPr lang="en-US" altLang="ja-JP" sz="2000" i="1">
                                                  <a:solidFill>
                                                    <a:schemeClr val="accent4">
                                                      <a:lumMod val="75000"/>
                                                    </a:schemeClr>
                                                  </a:solidFill>
                                                  <a:latin typeface="Cambria Math" panose="02040503050406030204" pitchFamily="18" charset="0"/>
                                                </a:rPr>
                                                <m:t>𝑗</m:t>
                                              </m:r>
                                            </m:sub>
                                          </m:sSub>
                                        </m:e>
                                      </m:nary>
                                    </m:den>
                                  </m:f>
                                </m:e>
                              </m:d>
                            </m:den>
                          </m:f>
                        </m:e>
                      </m:d>
                    </m:oMath>
                  </m:oMathPara>
                </a14:m>
                <a:endParaRPr lang="en-US" altLang="ja-JP" sz="2000" b="0" i="1">
                  <a:solidFill>
                    <a:srgbClr val="4D4D4D"/>
                  </a:solidFill>
                  <a:latin typeface="Cambria Math" panose="02040503050406030204" pitchFamily="18" charset="0"/>
                </a:endParaRPr>
              </a:p>
            </p:txBody>
          </p:sp>
        </mc:Choice>
        <mc:Fallback xmlns="">
          <p:sp>
            <p:nvSpPr>
              <p:cNvPr id="36" name="正方形/長方形 35">
                <a:extLst>
                  <a:ext uri="{FF2B5EF4-FFF2-40B4-BE49-F238E27FC236}">
                    <a16:creationId xmlns:a16="http://schemas.microsoft.com/office/drawing/2014/main" id="{E771FA77-45DA-22D1-904B-B09B61AD6130}"/>
                  </a:ext>
                </a:extLst>
              </p:cNvPr>
              <p:cNvSpPr>
                <a:spLocks noRot="1" noChangeAspect="1" noMove="1" noResize="1" noEditPoints="1" noAdjustHandles="1" noChangeArrowheads="1" noChangeShapeType="1" noTextEdit="1"/>
              </p:cNvSpPr>
              <p:nvPr/>
            </p:nvSpPr>
            <p:spPr>
              <a:xfrm>
                <a:off x="2215836" y="997237"/>
                <a:ext cx="4786754" cy="1162795"/>
              </a:xfrm>
              <a:prstGeom prst="rect">
                <a:avLst/>
              </a:prstGeom>
              <a:blipFill>
                <a:blip r:embed="rId3"/>
                <a:stretch>
                  <a:fillRect/>
                </a:stretch>
              </a:blipFill>
              <a:ln w="76200" cap="sq">
                <a:noFill/>
                <a:miter lim="800000"/>
                <a:headEnd type="none" w="med" len="med"/>
                <a:tailEnd type="none" w="med" len="med"/>
              </a:ln>
            </p:spPr>
            <p:txBody>
              <a:bodyPr/>
              <a:lstStyle/>
              <a:p>
                <a:r>
                  <a:rPr lang="en-US">
                    <a:noFill/>
                  </a:rPr>
                  <a:t> </a:t>
                </a:r>
              </a:p>
            </p:txBody>
          </p:sp>
        </mc:Fallback>
      </mc:AlternateContent>
      <p:graphicFrame>
        <p:nvGraphicFramePr>
          <p:cNvPr id="51" name="表 50">
            <a:extLst>
              <a:ext uri="{FF2B5EF4-FFF2-40B4-BE49-F238E27FC236}">
                <a16:creationId xmlns:a16="http://schemas.microsoft.com/office/drawing/2014/main" id="{176246F6-DF39-9EEA-0A75-6A6875846636}"/>
              </a:ext>
            </a:extLst>
          </p:cNvPr>
          <p:cNvGraphicFramePr>
            <a:graphicFrameLocks noGrp="1"/>
          </p:cNvGraphicFramePr>
          <p:nvPr/>
        </p:nvGraphicFramePr>
        <p:xfrm>
          <a:off x="930678" y="2659392"/>
          <a:ext cx="7706335" cy="2249889"/>
        </p:xfrm>
        <a:graphic>
          <a:graphicData uri="http://schemas.openxmlformats.org/drawingml/2006/table">
            <a:tbl>
              <a:tblPr firstRow="1" bandRow="1">
                <a:tableStyleId>{5C22544A-7EE6-4342-B048-85BDC9FD1C3A}</a:tableStyleId>
              </a:tblPr>
              <a:tblGrid>
                <a:gridCol w="2625235">
                  <a:extLst>
                    <a:ext uri="{9D8B030D-6E8A-4147-A177-3AD203B41FA5}">
                      <a16:colId xmlns:a16="http://schemas.microsoft.com/office/drawing/2014/main" val="3780101079"/>
                    </a:ext>
                  </a:extLst>
                </a:gridCol>
                <a:gridCol w="2540550">
                  <a:extLst>
                    <a:ext uri="{9D8B030D-6E8A-4147-A177-3AD203B41FA5}">
                      <a16:colId xmlns:a16="http://schemas.microsoft.com/office/drawing/2014/main" val="2915632146"/>
                    </a:ext>
                  </a:extLst>
                </a:gridCol>
                <a:gridCol w="2540550">
                  <a:extLst>
                    <a:ext uri="{9D8B030D-6E8A-4147-A177-3AD203B41FA5}">
                      <a16:colId xmlns:a16="http://schemas.microsoft.com/office/drawing/2014/main" val="1504641779"/>
                    </a:ext>
                  </a:extLst>
                </a:gridCol>
              </a:tblGrid>
              <a:tr h="860295">
                <a:tc>
                  <a:txBody>
                    <a:bodyPr/>
                    <a:lstStyle/>
                    <a:p>
                      <a:r>
                        <a:rPr kumimoji="1" lang="ja-JP" altLang="en-US"/>
                        <a:t>　　　　ユーザ２</a:t>
                      </a:r>
                      <a:endParaRPr kumimoji="1" lang="en-US" altLang="ja-JP"/>
                    </a:p>
                    <a:p>
                      <a:r>
                        <a:rPr kumimoji="1" lang="ja-JP" altLang="en-US"/>
                        <a:t>ユーザ１</a:t>
                      </a:r>
                    </a:p>
                  </a:txBody>
                  <a:tcPr>
                    <a:lnTlToBr w="12700" cap="flat" cmpd="sng" algn="ctr">
                      <a:solidFill>
                        <a:schemeClr val="tx1"/>
                      </a:solidFill>
                      <a:prstDash val="solid"/>
                      <a:round/>
                      <a:headEnd type="none" w="med" len="med"/>
                      <a:tailEnd type="none" w="med" len="med"/>
                    </a:lnTlToBr>
                  </a:tcPr>
                </a:tc>
                <a:tc>
                  <a:txBody>
                    <a:bodyPr/>
                    <a:lstStyle/>
                    <a:p>
                      <a:endParaRPr kumimoji="1" lang="en-US" altLang="ja-JP"/>
                    </a:p>
                    <a:p>
                      <a:r>
                        <a:rPr kumimoji="1" lang="en-US" altLang="ja-JP" b="1"/>
                        <a:t>1Mbps</a:t>
                      </a:r>
                      <a:endParaRPr kumimoji="1" lang="ja-JP" altLang="en-US" b="1"/>
                    </a:p>
                  </a:txBody>
                  <a:tcPr/>
                </a:tc>
                <a:tc>
                  <a:txBody>
                    <a:bodyPr/>
                    <a:lstStyle/>
                    <a:p>
                      <a:endParaRPr kumimoji="1" lang="en-US" altLang="ja-JP"/>
                    </a:p>
                    <a:p>
                      <a:r>
                        <a:rPr kumimoji="1" lang="en-US" altLang="ja-JP" b="1"/>
                        <a:t>3Mbps</a:t>
                      </a:r>
                      <a:endParaRPr kumimoji="1" lang="ja-JP" altLang="en-US" b="1"/>
                    </a:p>
                  </a:txBody>
                  <a:tcPr/>
                </a:tc>
                <a:extLst>
                  <a:ext uri="{0D108BD9-81ED-4DB2-BD59-A6C34878D82A}">
                    <a16:rowId xmlns:a16="http://schemas.microsoft.com/office/drawing/2014/main" val="1801041783"/>
                  </a:ext>
                </a:extLst>
              </a:tr>
              <a:tr h="694797">
                <a:tc>
                  <a:txBody>
                    <a:bodyPr/>
                    <a:lstStyle/>
                    <a:p>
                      <a:endParaRPr kumimoji="1" lang="en-US" altLang="ja-JP" b="1"/>
                    </a:p>
                    <a:p>
                      <a:r>
                        <a:rPr kumimoji="1" lang="en-US" altLang="ja-JP" b="1"/>
                        <a:t>1Mbps</a:t>
                      </a:r>
                      <a:endParaRPr kumimoji="1" lang="ja-JP" altLang="en-US" b="1"/>
                    </a:p>
                  </a:txBody>
                  <a:tcPr/>
                </a:tc>
                <a:tc>
                  <a:txBody>
                    <a:bodyPr/>
                    <a:lstStyle/>
                    <a:p>
                      <a:r>
                        <a:rPr kumimoji="1" lang="ja-JP" altLang="en-US"/>
                        <a:t>利得</a:t>
                      </a:r>
                      <a:endParaRPr kumimoji="1" lang="en-US" altLang="ja-JP"/>
                    </a:p>
                    <a:p>
                      <a:r>
                        <a:rPr kumimoji="1" lang="ja-JP" altLang="en-US"/>
                        <a:t>　　　　</a:t>
                      </a:r>
                      <a:r>
                        <a:rPr kumimoji="1" lang="en-US" altLang="ja-JP"/>
                        <a:t>:</a:t>
                      </a:r>
                      <a:r>
                        <a:rPr kumimoji="1" lang="ja-JP" altLang="en-US"/>
                        <a:t>３　　　：３　</a:t>
                      </a:r>
                    </a:p>
                  </a:txBody>
                  <a:tcPr/>
                </a:tc>
                <a:tc>
                  <a:txBody>
                    <a:bodyPr/>
                    <a:lstStyle/>
                    <a:p>
                      <a:r>
                        <a:rPr kumimoji="1" lang="ja-JP" altLang="en-US"/>
                        <a:t>利得</a:t>
                      </a:r>
                      <a:endParaRPr kumimoji="1" lang="en-US" altLang="ja-JP"/>
                    </a:p>
                    <a:p>
                      <a:r>
                        <a:rPr kumimoji="1" lang="ja-JP" altLang="en-US"/>
                        <a:t>　　　　</a:t>
                      </a:r>
                      <a:r>
                        <a:rPr kumimoji="1" lang="en-US" altLang="ja-JP"/>
                        <a:t>:</a:t>
                      </a:r>
                      <a:r>
                        <a:rPr kumimoji="1" lang="ja-JP" altLang="en-US">
                          <a:solidFill>
                            <a:srgbClr val="FF0000"/>
                          </a:solidFill>
                        </a:rPr>
                        <a:t>３</a:t>
                      </a:r>
                      <a:r>
                        <a:rPr kumimoji="1" lang="ja-JP" altLang="en-US"/>
                        <a:t>　　　：</a:t>
                      </a:r>
                      <a:r>
                        <a:rPr kumimoji="1" lang="ja-JP" altLang="en-US">
                          <a:solidFill>
                            <a:schemeClr val="tx2">
                              <a:lumMod val="50000"/>
                              <a:lumOff val="50000"/>
                            </a:schemeClr>
                          </a:solidFill>
                        </a:rPr>
                        <a:t>１</a:t>
                      </a:r>
                      <a:r>
                        <a:rPr kumimoji="1" lang="ja-JP" altLang="en-US"/>
                        <a:t>　</a:t>
                      </a:r>
                    </a:p>
                  </a:txBody>
                  <a:tcPr/>
                </a:tc>
                <a:extLst>
                  <a:ext uri="{0D108BD9-81ED-4DB2-BD59-A6C34878D82A}">
                    <a16:rowId xmlns:a16="http://schemas.microsoft.com/office/drawing/2014/main" val="2585335287"/>
                  </a:ext>
                </a:extLst>
              </a:tr>
              <a:tr h="694797">
                <a:tc>
                  <a:txBody>
                    <a:bodyPr/>
                    <a:lstStyle/>
                    <a:p>
                      <a:endParaRPr kumimoji="1" lang="en-US" altLang="ja-JP" b="1"/>
                    </a:p>
                    <a:p>
                      <a:r>
                        <a:rPr kumimoji="1" lang="en-US" altLang="ja-JP" b="1"/>
                        <a:t>3Mbps</a:t>
                      </a:r>
                      <a:endParaRPr kumimoji="1" lang="ja-JP" altLang="en-US" b="1"/>
                    </a:p>
                  </a:txBody>
                  <a:tcPr/>
                </a:tc>
                <a:tc>
                  <a:txBody>
                    <a:bodyPr/>
                    <a:lstStyle/>
                    <a:p>
                      <a:r>
                        <a:rPr kumimoji="1" lang="ja-JP" altLang="en-US"/>
                        <a:t>利得</a:t>
                      </a:r>
                      <a:endParaRPr kumimoji="1" lang="en-US" altLang="ja-JP"/>
                    </a:p>
                    <a:p>
                      <a:r>
                        <a:rPr kumimoji="1" lang="ja-JP" altLang="en-US"/>
                        <a:t>　　　　</a:t>
                      </a:r>
                      <a:r>
                        <a:rPr kumimoji="1" lang="en-US" altLang="ja-JP"/>
                        <a:t>:</a:t>
                      </a:r>
                      <a:r>
                        <a:rPr kumimoji="1" lang="ja-JP" altLang="en-US">
                          <a:solidFill>
                            <a:schemeClr val="tx2">
                              <a:lumMod val="50000"/>
                              <a:lumOff val="50000"/>
                            </a:schemeClr>
                          </a:solidFill>
                        </a:rPr>
                        <a:t>１</a:t>
                      </a:r>
                      <a:r>
                        <a:rPr kumimoji="1" lang="ja-JP" altLang="en-US"/>
                        <a:t>　　　：</a:t>
                      </a:r>
                      <a:r>
                        <a:rPr kumimoji="1" lang="ja-JP" altLang="en-US">
                          <a:solidFill>
                            <a:srgbClr val="FF0000"/>
                          </a:solidFill>
                        </a:rPr>
                        <a:t>３</a:t>
                      </a:r>
                      <a:r>
                        <a:rPr kumimoji="1" lang="ja-JP" altLang="en-US"/>
                        <a:t>　</a:t>
                      </a:r>
                    </a:p>
                  </a:txBody>
                  <a:tcPr/>
                </a:tc>
                <a:tc>
                  <a:txBody>
                    <a:bodyPr/>
                    <a:lstStyle/>
                    <a:p>
                      <a:r>
                        <a:rPr kumimoji="1" lang="ja-JP" altLang="en-US"/>
                        <a:t>利得</a:t>
                      </a:r>
                      <a:endParaRPr kumimoji="1" lang="en-US" altLang="ja-JP"/>
                    </a:p>
                    <a:p>
                      <a:r>
                        <a:rPr kumimoji="1" lang="ja-JP" altLang="en-US"/>
                        <a:t>　　　　</a:t>
                      </a:r>
                      <a:r>
                        <a:rPr kumimoji="1" lang="en-US" altLang="ja-JP"/>
                        <a:t>:</a:t>
                      </a:r>
                      <a:r>
                        <a:rPr kumimoji="1" lang="ja-JP" altLang="en-US"/>
                        <a:t>０　　　：０　</a:t>
                      </a:r>
                    </a:p>
                  </a:txBody>
                  <a:tcPr/>
                </a:tc>
                <a:extLst>
                  <a:ext uri="{0D108BD9-81ED-4DB2-BD59-A6C34878D82A}">
                    <a16:rowId xmlns:a16="http://schemas.microsoft.com/office/drawing/2014/main" val="1679919570"/>
                  </a:ext>
                </a:extLst>
              </a:tr>
            </a:tbl>
          </a:graphicData>
        </a:graphic>
      </p:graphicFrame>
      <p:sp>
        <p:nvSpPr>
          <p:cNvPr id="61" name="テキスト ボックス 60">
            <a:extLst>
              <a:ext uri="{FF2B5EF4-FFF2-40B4-BE49-F238E27FC236}">
                <a16:creationId xmlns:a16="http://schemas.microsoft.com/office/drawing/2014/main" id="{286F9B14-E1C6-C731-E258-D9A42C801B07}"/>
              </a:ext>
            </a:extLst>
          </p:cNvPr>
          <p:cNvSpPr txBox="1"/>
          <p:nvPr/>
        </p:nvSpPr>
        <p:spPr>
          <a:xfrm>
            <a:off x="6658724" y="2245771"/>
            <a:ext cx="3057845" cy="400110"/>
          </a:xfrm>
          <a:prstGeom prst="rect">
            <a:avLst/>
          </a:prstGeom>
          <a:noFill/>
        </p:spPr>
        <p:txBody>
          <a:bodyPr wrap="square" rtlCol="0">
            <a:spAutoFit/>
          </a:bodyPr>
          <a:lstStyle/>
          <a:p>
            <a:r>
              <a:rPr kumimoji="1" lang="ja-JP" altLang="en-US" sz="2000">
                <a:solidFill>
                  <a:srgbClr val="4D4D4D"/>
                </a:solidFill>
              </a:rPr>
              <a:t>帯域幅：</a:t>
            </a:r>
            <a:r>
              <a:rPr kumimoji="1" lang="en-US" altLang="ja-JP" sz="2000">
                <a:solidFill>
                  <a:srgbClr val="4D4D4D"/>
                </a:solidFill>
              </a:rPr>
              <a:t>4Mbps</a:t>
            </a:r>
            <a:endParaRPr kumimoji="1" lang="ja-JP" altLang="en-US" sz="2000">
              <a:solidFill>
                <a:srgbClr val="4D4D4D"/>
              </a:solidFill>
            </a:endParaRPr>
          </a:p>
        </p:txBody>
      </p:sp>
      <p:sp>
        <p:nvSpPr>
          <p:cNvPr id="4" name="矢印: 下 3">
            <a:extLst>
              <a:ext uri="{FF2B5EF4-FFF2-40B4-BE49-F238E27FC236}">
                <a16:creationId xmlns:a16="http://schemas.microsoft.com/office/drawing/2014/main" id="{AB6A03AB-0C00-9DE6-9B45-2F45D0B9AE8B}"/>
              </a:ext>
            </a:extLst>
          </p:cNvPr>
          <p:cNvSpPr/>
          <p:nvPr/>
        </p:nvSpPr>
        <p:spPr>
          <a:xfrm>
            <a:off x="5774954" y="4087298"/>
            <a:ext cx="184938" cy="367913"/>
          </a:xfrm>
          <a:prstGeom prst="down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 name="矢印: 下 5">
            <a:extLst>
              <a:ext uri="{FF2B5EF4-FFF2-40B4-BE49-F238E27FC236}">
                <a16:creationId xmlns:a16="http://schemas.microsoft.com/office/drawing/2014/main" id="{4EF3ED90-86E8-DBEB-C6B4-71E47D9C4206}"/>
              </a:ext>
            </a:extLst>
          </p:cNvPr>
          <p:cNvSpPr/>
          <p:nvPr/>
        </p:nvSpPr>
        <p:spPr>
          <a:xfrm>
            <a:off x="4650165" y="4107192"/>
            <a:ext cx="184938" cy="367913"/>
          </a:xfrm>
          <a:prstGeom prst="down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7" name="グラフィックス 6" descr="ユーザー 単色塗りつぶし">
            <a:extLst>
              <a:ext uri="{FF2B5EF4-FFF2-40B4-BE49-F238E27FC236}">
                <a16:creationId xmlns:a16="http://schemas.microsoft.com/office/drawing/2014/main" id="{D7068130-2896-9C2B-4801-ED20C9AC15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87" y="2644483"/>
            <a:ext cx="914400" cy="914400"/>
          </a:xfrm>
          <a:prstGeom prst="rect">
            <a:avLst/>
          </a:prstGeom>
        </p:spPr>
      </p:pic>
      <p:pic>
        <p:nvPicPr>
          <p:cNvPr id="8" name="グラフィックス 7" descr="ユーザー 単色塗りつぶし">
            <a:extLst>
              <a:ext uri="{FF2B5EF4-FFF2-40B4-BE49-F238E27FC236}">
                <a16:creationId xmlns:a16="http://schemas.microsoft.com/office/drawing/2014/main" id="{54C94704-0DE8-708E-40C6-7D2B58951A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69821" y="1827039"/>
            <a:ext cx="914400" cy="914400"/>
          </a:xfrm>
          <a:prstGeom prst="rect">
            <a:avLst/>
          </a:prstGeom>
        </p:spPr>
      </p:pic>
      <p:pic>
        <p:nvPicPr>
          <p:cNvPr id="11" name="グラフィックス 10" descr="ユーザー 単色塗りつぶし">
            <a:extLst>
              <a:ext uri="{FF2B5EF4-FFF2-40B4-BE49-F238E27FC236}">
                <a16:creationId xmlns:a16="http://schemas.microsoft.com/office/drawing/2014/main" id="{BE9B6BBB-939C-645C-9716-A85F232CD3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20315" y="4202330"/>
            <a:ext cx="808392" cy="808392"/>
          </a:xfrm>
          <a:prstGeom prst="rect">
            <a:avLst/>
          </a:prstGeom>
        </p:spPr>
      </p:pic>
      <p:pic>
        <p:nvPicPr>
          <p:cNvPr id="13" name="グラフィックス 12" descr="ユーザー 単色塗りつぶし">
            <a:extLst>
              <a:ext uri="{FF2B5EF4-FFF2-40B4-BE49-F238E27FC236}">
                <a16:creationId xmlns:a16="http://schemas.microsoft.com/office/drawing/2014/main" id="{B2A128BE-F718-F91E-C02E-6E8B155DB4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6376" y="3471238"/>
            <a:ext cx="808392" cy="808392"/>
          </a:xfrm>
          <a:prstGeom prst="rect">
            <a:avLst/>
          </a:prstGeom>
        </p:spPr>
      </p:pic>
      <p:pic>
        <p:nvPicPr>
          <p:cNvPr id="14" name="グラフィックス 13" descr="ユーザー 単色塗りつぶし">
            <a:extLst>
              <a:ext uri="{FF2B5EF4-FFF2-40B4-BE49-F238E27FC236}">
                <a16:creationId xmlns:a16="http://schemas.microsoft.com/office/drawing/2014/main" id="{AE954150-B3E0-62FC-1586-C9F8897683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9909" y="4212568"/>
            <a:ext cx="808389" cy="808389"/>
          </a:xfrm>
          <a:prstGeom prst="rect">
            <a:avLst/>
          </a:prstGeom>
        </p:spPr>
      </p:pic>
      <p:pic>
        <p:nvPicPr>
          <p:cNvPr id="15" name="グラフィックス 14" descr="ユーザー 単色塗りつぶし">
            <a:extLst>
              <a:ext uri="{FF2B5EF4-FFF2-40B4-BE49-F238E27FC236}">
                <a16:creationId xmlns:a16="http://schemas.microsoft.com/office/drawing/2014/main" id="{273ADF90-05D0-731B-135E-330C33439F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89855" y="3506322"/>
            <a:ext cx="808389" cy="808389"/>
          </a:xfrm>
          <a:prstGeom prst="rect">
            <a:avLst/>
          </a:prstGeom>
        </p:spPr>
      </p:pic>
      <p:pic>
        <p:nvPicPr>
          <p:cNvPr id="16" name="グラフィックス 15" descr="ユーザー 単色塗りつぶし">
            <a:extLst>
              <a:ext uri="{FF2B5EF4-FFF2-40B4-BE49-F238E27FC236}">
                <a16:creationId xmlns:a16="http://schemas.microsoft.com/office/drawing/2014/main" id="{B7C5A3BC-848D-AF45-E4FE-5F35739E84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17278" y="4202332"/>
            <a:ext cx="808390" cy="808390"/>
          </a:xfrm>
          <a:prstGeom prst="rect">
            <a:avLst/>
          </a:prstGeom>
        </p:spPr>
      </p:pic>
      <p:pic>
        <p:nvPicPr>
          <p:cNvPr id="17" name="グラフィックス 16" descr="ユーザー 単色塗りつぶし">
            <a:extLst>
              <a:ext uri="{FF2B5EF4-FFF2-40B4-BE49-F238E27FC236}">
                <a16:creationId xmlns:a16="http://schemas.microsoft.com/office/drawing/2014/main" id="{1F8B532F-375C-1FC0-7A41-82E79CDCC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4805" y="3478234"/>
            <a:ext cx="808391" cy="808391"/>
          </a:xfrm>
          <a:prstGeom prst="rect">
            <a:avLst/>
          </a:prstGeom>
        </p:spPr>
      </p:pic>
      <p:pic>
        <p:nvPicPr>
          <p:cNvPr id="18" name="グラフィックス 17" descr="ユーザー 単色塗りつぶし">
            <a:extLst>
              <a:ext uri="{FF2B5EF4-FFF2-40B4-BE49-F238E27FC236}">
                <a16:creationId xmlns:a16="http://schemas.microsoft.com/office/drawing/2014/main" id="{22405E53-B18A-C2C1-BC6D-1CAFB31325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57054" y="4165780"/>
            <a:ext cx="850959" cy="850959"/>
          </a:xfrm>
          <a:prstGeom prst="rect">
            <a:avLst/>
          </a:prstGeom>
        </p:spPr>
      </p:pic>
      <p:pic>
        <p:nvPicPr>
          <p:cNvPr id="19" name="グラフィックス 18" descr="ユーザー 単色塗りつぶし">
            <a:extLst>
              <a:ext uri="{FF2B5EF4-FFF2-40B4-BE49-F238E27FC236}">
                <a16:creationId xmlns:a16="http://schemas.microsoft.com/office/drawing/2014/main" id="{38D31506-B7E7-8612-9655-8BAC4946D8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78338" y="3506322"/>
            <a:ext cx="808389" cy="808389"/>
          </a:xfrm>
          <a:prstGeom prst="rect">
            <a:avLst/>
          </a:prstGeom>
        </p:spPr>
      </p:pic>
      <p:sp>
        <p:nvSpPr>
          <p:cNvPr id="21" name="吹き出し: 角を丸めた四角形 20">
            <a:extLst>
              <a:ext uri="{FF2B5EF4-FFF2-40B4-BE49-F238E27FC236}">
                <a16:creationId xmlns:a16="http://schemas.microsoft.com/office/drawing/2014/main" id="{8F800A00-9557-842C-C50C-0AD964A5EE80}"/>
              </a:ext>
            </a:extLst>
          </p:cNvPr>
          <p:cNvSpPr/>
          <p:nvPr/>
        </p:nvSpPr>
        <p:spPr>
          <a:xfrm>
            <a:off x="7037604" y="1488264"/>
            <a:ext cx="1470620" cy="612648"/>
          </a:xfrm>
          <a:prstGeom prst="wedgeRoundRectCallout">
            <a:avLst>
              <a:gd name="adj1" fmla="val -80707"/>
              <a:gd name="adj2" fmla="val 28189"/>
              <a:gd name="adj3" fmla="val 16667"/>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a:solidFill>
                  <a:schemeClr val="accent4">
                    <a:lumMod val="75000"/>
                  </a:schemeClr>
                </a:solidFill>
              </a:rPr>
              <a:t>他ユーザの転送レート</a:t>
            </a:r>
            <a:endParaRPr kumimoji="1" lang="ja-JP" altLang="en-US">
              <a:solidFill>
                <a:schemeClr val="accent1"/>
              </a:solidFill>
            </a:endParaRPr>
          </a:p>
        </p:txBody>
      </p:sp>
      <p:sp>
        <p:nvSpPr>
          <p:cNvPr id="24" name="吹き出し: 角を丸めた四角形 23">
            <a:extLst>
              <a:ext uri="{FF2B5EF4-FFF2-40B4-BE49-F238E27FC236}">
                <a16:creationId xmlns:a16="http://schemas.microsoft.com/office/drawing/2014/main" id="{B4A28E64-29DC-07F4-D9B7-A5BC96589CA1}"/>
              </a:ext>
            </a:extLst>
          </p:cNvPr>
          <p:cNvSpPr/>
          <p:nvPr/>
        </p:nvSpPr>
        <p:spPr>
          <a:xfrm>
            <a:off x="7037604" y="663334"/>
            <a:ext cx="1470620" cy="612648"/>
          </a:xfrm>
          <a:prstGeom prst="wedgeRoundRectCallout">
            <a:avLst>
              <a:gd name="adj1" fmla="val -80707"/>
              <a:gd name="adj2" fmla="val 28189"/>
              <a:gd name="adj3" fmla="val 16667"/>
            </a:avLst>
          </a:prstGeom>
          <a:solidFill>
            <a:schemeClr val="bg1">
              <a:lumMod val="95000"/>
            </a:schemeClr>
          </a:solidFill>
          <a:ln w="19050" cap="sq">
            <a:solidFill>
              <a:schemeClr val="accent6">
                <a:lumMod val="60000"/>
                <a:lumOff val="4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6">
                    <a:lumMod val="60000"/>
                    <a:lumOff val="40000"/>
                  </a:schemeClr>
                </a:solidFill>
              </a:rPr>
              <a:t>自身の要求</a:t>
            </a:r>
          </a:p>
        </p:txBody>
      </p:sp>
      <p:sp>
        <p:nvSpPr>
          <p:cNvPr id="10" name="フッター プレースホルダー 9">
            <a:extLst>
              <a:ext uri="{FF2B5EF4-FFF2-40B4-BE49-F238E27FC236}">
                <a16:creationId xmlns:a16="http://schemas.microsoft.com/office/drawing/2014/main" id="{8C43039A-E1B3-5E84-44B4-78F6D06E1159}"/>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12" name="スライド番号プレースホルダー 11">
            <a:extLst>
              <a:ext uri="{FF2B5EF4-FFF2-40B4-BE49-F238E27FC236}">
                <a16:creationId xmlns:a16="http://schemas.microsoft.com/office/drawing/2014/main" id="{C8DECB89-C6B9-BA0D-EF8E-F6894323B8B0}"/>
              </a:ext>
            </a:extLst>
          </p:cNvPr>
          <p:cNvSpPr>
            <a:spLocks noGrp="1"/>
          </p:cNvSpPr>
          <p:nvPr>
            <p:ph type="sldNum" sz="quarter" idx="12"/>
          </p:nvPr>
        </p:nvSpPr>
        <p:spPr/>
        <p:txBody>
          <a:bodyPr/>
          <a:lstStyle/>
          <a:p>
            <a:fld id="{8B45D110-FD8E-48BD-8825-CDFBF9D22CA3}" type="slidenum">
              <a:rPr kumimoji="1" lang="ja-JP" altLang="en-US" smtClean="0"/>
              <a:pPr/>
              <a:t>25</a:t>
            </a:fld>
            <a:endParaRPr kumimoji="1" lang="ja-JP" altLang="en-US"/>
          </a:p>
        </p:txBody>
      </p:sp>
    </p:spTree>
    <p:extLst>
      <p:ext uri="{BB962C8B-B14F-4D97-AF65-F5344CB8AC3E}">
        <p14:creationId xmlns:p14="http://schemas.microsoft.com/office/powerpoint/2010/main" val="3184546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29D8CE7-61B1-1C03-3CB5-9463502FF5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A90452-68E2-503D-C6D9-C19F80FC3CA2}"/>
              </a:ext>
            </a:extLst>
          </p:cNvPr>
          <p:cNvSpPr>
            <a:spLocks noGrp="1"/>
          </p:cNvSpPr>
          <p:nvPr>
            <p:ph type="title"/>
          </p:nvPr>
        </p:nvSpPr>
        <p:spPr/>
        <p:txBody>
          <a:bodyPr>
            <a:normAutofit/>
          </a:bodyPr>
          <a:lstStyle/>
          <a:p>
            <a:r>
              <a:rPr kumimoji="1" lang="ja-JP" altLang="en-US" dirty="0"/>
              <a:t>提案手法</a:t>
            </a:r>
            <a:r>
              <a:rPr kumimoji="1" lang="en-US" altLang="ja-JP" dirty="0"/>
              <a:t>-</a:t>
            </a:r>
            <a:r>
              <a:rPr kumimoji="1" lang="ja-JP" altLang="en-US" dirty="0"/>
              <a:t>関数の説明</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D28DCD75-27F6-411D-40C8-08ED40D7D2D2}"/>
                  </a:ext>
                </a:extLst>
              </p:cNvPr>
              <p:cNvSpPr/>
              <p:nvPr/>
            </p:nvSpPr>
            <p:spPr>
              <a:xfrm>
                <a:off x="91334" y="4418055"/>
                <a:ext cx="8646107"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800" dirty="0">
                    <a:solidFill>
                      <a:srgbClr val="4D4D4D"/>
                    </a:solidFill>
                    <a:latin typeface="Cambria Math" panose="02040503050406030204" pitchFamily="18" charset="0"/>
                  </a:rPr>
                  <a:t>利得関数第２項</a:t>
                </a:r>
                <a:endParaRPr lang="en-US" altLang="ja-JP" sz="2800" dirty="0">
                  <a:solidFill>
                    <a:srgbClr val="4D4D4D"/>
                  </a:solidFill>
                  <a:latin typeface="Cambria Math" panose="02040503050406030204" pitchFamily="18" charset="0"/>
                </a:endParaRPr>
              </a:p>
              <a:p>
                <a:r>
                  <a:rPr lang="ja-JP" altLang="en-US" sz="2800" dirty="0"/>
                  <a:t>バッファの変動量：</a:t>
                </a:r>
                <a14:m>
                  <m:oMath xmlns:m="http://schemas.openxmlformats.org/officeDocument/2006/math">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m:rPr>
                            <m:sty m:val="p"/>
                          </m:rPr>
                          <a:rPr lang="en-US" altLang="ja-JP" sz="2400">
                            <a:solidFill>
                              <a:srgbClr val="4D4D4D"/>
                            </a:solidFill>
                            <a:latin typeface="Cambria Math" panose="02040503050406030204" pitchFamily="18" charset="0"/>
                          </a:rPr>
                          <m:t>buffer</m:t>
                        </m:r>
                      </m:sub>
                    </m:sSub>
                    <m:d>
                      <m:dPr>
                        <m:ctrlPr>
                          <a:rPr lang="en-US" altLang="ja-JP" sz="2400" i="1">
                            <a:solidFill>
                              <a:srgbClr val="4D4D4D"/>
                            </a:solidFill>
                            <a:latin typeface="Cambria Math" panose="02040503050406030204" pitchFamily="18" charset="0"/>
                          </a:rPr>
                        </m:ctrlPr>
                      </m:dPr>
                      <m:e>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sub>
                        </m:sSub>
                        <m:r>
                          <a:rPr lang="en-US" altLang="ja-JP" sz="2400" i="1">
                            <a:solidFill>
                              <a:srgbClr val="4D4D4D"/>
                            </a:solidFill>
                            <a:latin typeface="Cambria Math" panose="02040503050406030204" pitchFamily="18" charset="0"/>
                          </a:rPr>
                          <m:t>,</m:t>
                        </m:r>
                        <m:sSub>
                          <m:sSubPr>
                            <m:ctrlPr>
                              <a:rPr lang="en-US" altLang="ja-JP" sz="2400" i="1" dirty="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𝕣</m:t>
                            </m:r>
                          </m:e>
                          <m:sub>
                            <m:r>
                              <a:rPr lang="en-US" altLang="ja-JP" sz="2400" i="1" dirty="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sub>
                        </m:sSub>
                      </m:e>
                    </m:d>
                    <m:r>
                      <a:rPr lang="en-US" altLang="ja-JP" sz="2400" i="1">
                        <a:solidFill>
                          <a:srgbClr val="4D4D4D"/>
                        </a:solidFill>
                        <a:latin typeface="Cambria Math" panose="02040503050406030204" pitchFamily="18" charset="0"/>
                      </a:rPr>
                      <m:t>=</m:t>
                    </m:r>
                    <m:r>
                      <a:rPr lang="en-US" altLang="ja-JP" sz="2400" i="1" smtClean="0">
                        <a:solidFill>
                          <a:srgbClr val="FF0000"/>
                        </a:solidFill>
                        <a:latin typeface="Cambria Math" panose="02040503050406030204" pitchFamily="18" charset="0"/>
                      </a:rPr>
                      <m:t>𝑇</m:t>
                    </m:r>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𝑟</m:t>
                        </m:r>
                      </m:e>
                      <m:sub>
                        <m:r>
                          <a:rPr lang="en-US" altLang="ja-JP" sz="2400" i="1">
                            <a:solidFill>
                              <a:srgbClr val="FF0000"/>
                            </a:solidFill>
                            <a:latin typeface="Cambria Math" panose="02040503050406030204" pitchFamily="18" charset="0"/>
                          </a:rPr>
                          <m:t>𝑖</m:t>
                        </m:r>
                      </m:sub>
                    </m:sSub>
                    <m:r>
                      <a:rPr lang="en-US" altLang="ja-JP" sz="2400" i="1" smtClean="0">
                        <a:solidFill>
                          <a:schemeClr val="tx2">
                            <a:lumMod val="75000"/>
                            <a:lumOff val="25000"/>
                          </a:schemeClr>
                        </a:solidFill>
                        <a:latin typeface="Cambria Math" panose="02040503050406030204" pitchFamily="18" charset="0"/>
                      </a:rPr>
                      <m:t>−</m:t>
                    </m:r>
                    <m:r>
                      <a:rPr lang="en-US" altLang="ja-JP" sz="2400" i="1" smtClean="0">
                        <a:solidFill>
                          <a:schemeClr val="tx2">
                            <a:lumMod val="75000"/>
                            <a:lumOff val="25000"/>
                          </a:schemeClr>
                        </a:solidFill>
                        <a:latin typeface="Cambria Math" panose="02040503050406030204" pitchFamily="18" charset="0"/>
                      </a:rPr>
                      <m:t>𝑇</m:t>
                    </m:r>
                    <m:sSub>
                      <m:sSubPr>
                        <m:ctrlPr>
                          <a:rPr lang="en-US" altLang="ja-JP" sz="2400" i="1" smtClean="0">
                            <a:solidFill>
                              <a:schemeClr val="tx2">
                                <a:lumMod val="75000"/>
                                <a:lumOff val="25000"/>
                              </a:schemeClr>
                            </a:solidFill>
                            <a:latin typeface="Cambria Math" panose="02040503050406030204" pitchFamily="18" charset="0"/>
                          </a:rPr>
                        </m:ctrlPr>
                      </m:sSubPr>
                      <m:e>
                        <m:r>
                          <a:rPr lang="en-US" altLang="ja-JP" sz="2400" i="1">
                            <a:solidFill>
                              <a:schemeClr val="tx2">
                                <a:lumMod val="75000"/>
                                <a:lumOff val="25000"/>
                              </a:schemeClr>
                            </a:solidFill>
                            <a:latin typeface="Cambria Math" panose="02040503050406030204" pitchFamily="18" charset="0"/>
                          </a:rPr>
                          <m:t>𝑟</m:t>
                        </m:r>
                      </m:e>
                      <m:sub>
                        <m:r>
                          <a:rPr lang="en-US" altLang="ja-JP" sz="2400" i="1">
                            <a:solidFill>
                              <a:schemeClr val="tx2">
                                <a:lumMod val="75000"/>
                                <a:lumOff val="25000"/>
                              </a:schemeClr>
                            </a:solidFill>
                            <a:latin typeface="Cambria Math" panose="02040503050406030204" pitchFamily="18" charset="0"/>
                          </a:rPr>
                          <m:t>𝑖</m:t>
                        </m:r>
                      </m:sub>
                    </m:sSub>
                    <m:d>
                      <m:dPr>
                        <m:ctrlPr>
                          <a:rPr lang="en-US" altLang="ja-JP" sz="2400" i="1" smtClean="0">
                            <a:solidFill>
                              <a:schemeClr val="tx1"/>
                            </a:solidFill>
                            <a:latin typeface="Cambria Math" panose="02040503050406030204" pitchFamily="18" charset="0"/>
                          </a:rPr>
                        </m:ctrlPr>
                      </m:dPr>
                      <m:e>
                        <m:f>
                          <m:fPr>
                            <m:ctrlPr>
                              <a:rPr lang="en-US" altLang="ja-JP" sz="2400" i="1">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𝑖</m:t>
                                </m:r>
                              </m:sub>
                            </m:sSub>
                          </m:num>
                          <m:den>
                            <m:r>
                              <m:rPr>
                                <m:sty m:val="p"/>
                              </m:rPr>
                              <a:rPr lang="en-US" altLang="ja-JP" sz="2400" b="1" i="1" dirty="0">
                                <a:solidFill>
                                  <a:schemeClr val="tx1"/>
                                </a:solidFill>
                                <a:latin typeface="Cambria Math" panose="02040503050406030204" pitchFamily="18" charset="0"/>
                              </a:rPr>
                              <m:t>B</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f>
                                  <m:fPr>
                                    <m:ctrlPr>
                                      <a:rPr lang="en-US" altLang="ja-JP" sz="2400" i="1">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𝑖</m:t>
                                        </m:r>
                                      </m:sub>
                                    </m:sSub>
                                  </m:num>
                                  <m:den>
                                    <m:nary>
                                      <m:naryPr>
                                        <m:chr m:val="∑"/>
                                        <m:ctrlPr>
                                          <a:rPr lang="en-US" altLang="ja-JP" sz="2400" i="1">
                                            <a:solidFill>
                                              <a:schemeClr val="tx1"/>
                                            </a:solidFill>
                                            <a:latin typeface="Cambria Math" panose="02040503050406030204" pitchFamily="18" charset="0"/>
                                          </a:rPr>
                                        </m:ctrlPr>
                                      </m:naryPr>
                                      <m:sub>
                                        <m:r>
                                          <a:rPr lang="en-US" altLang="ja-JP" sz="2400" i="1">
                                            <a:solidFill>
                                              <a:schemeClr val="tx1"/>
                                            </a:solidFill>
                                            <a:latin typeface="Cambria Math" panose="02040503050406030204" pitchFamily="18" charset="0"/>
                                          </a:rPr>
                                          <m:t>𝑗</m:t>
                                        </m:r>
                                        <m:r>
                                          <a:rPr lang="en-US" altLang="ja-JP" sz="2400" i="1">
                                            <a:solidFill>
                                              <a:schemeClr val="tx1"/>
                                            </a:solidFill>
                                            <a:latin typeface="Cambria Math" panose="02040503050406030204" pitchFamily="18" charset="0"/>
                                          </a:rPr>
                                          <m:t>=1</m:t>
                                        </m:r>
                                      </m:sub>
                                      <m:sup>
                                        <m:r>
                                          <a:rPr lang="en-US" altLang="ja-JP" sz="2400" i="1">
                                            <a:solidFill>
                                              <a:schemeClr val="tx1"/>
                                            </a:solidFill>
                                            <a:latin typeface="Cambria Math" panose="02040503050406030204" pitchFamily="18" charset="0"/>
                                          </a:rPr>
                                          <m:t>𝑁</m:t>
                                        </m:r>
                                      </m:sup>
                                      <m:e>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𝑟</m:t>
                                            </m:r>
                                          </m:e>
                                          <m:sub>
                                            <m:r>
                                              <a:rPr lang="en-US" altLang="ja-JP" sz="2400" i="1">
                                                <a:solidFill>
                                                  <a:schemeClr val="tx1"/>
                                                </a:solidFill>
                                                <a:latin typeface="Cambria Math" panose="02040503050406030204" pitchFamily="18" charset="0"/>
                                              </a:rPr>
                                              <m:t>𝑗</m:t>
                                            </m:r>
                                          </m:sub>
                                        </m:sSub>
                                      </m:e>
                                    </m:nary>
                                  </m:den>
                                </m:f>
                              </m:e>
                            </m:d>
                          </m:den>
                        </m:f>
                      </m:e>
                    </m:d>
                  </m:oMath>
                </a14:m>
                <a:endParaRPr lang="en-US" altLang="ja-JP" sz="2800" b="0" i="1" dirty="0">
                  <a:solidFill>
                    <a:srgbClr val="4D4D4D"/>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D28DCD75-27F6-411D-40C8-08ED40D7D2D2}"/>
                  </a:ext>
                </a:extLst>
              </p:cNvPr>
              <p:cNvSpPr>
                <a:spLocks noRot="1" noChangeAspect="1" noMove="1" noResize="1" noEditPoints="1" noAdjustHandles="1" noChangeArrowheads="1" noChangeShapeType="1" noTextEdit="1"/>
              </p:cNvSpPr>
              <p:nvPr/>
            </p:nvSpPr>
            <p:spPr>
              <a:xfrm>
                <a:off x="91334" y="4418055"/>
                <a:ext cx="8646107" cy="923931"/>
              </a:xfrm>
              <a:prstGeom prst="rect">
                <a:avLst/>
              </a:prstGeom>
              <a:blipFill>
                <a:blip r:embed="rId3"/>
                <a:stretch>
                  <a:fillRect l="-1481" t="-31788" b="-19205"/>
                </a:stretch>
              </a:blipFill>
              <a:ln w="76200" cap="sq">
                <a:noFill/>
                <a:miter lim="800000"/>
                <a:headEnd type="none" w="med" len="med"/>
                <a:tailEnd type="none" w="med" len="med"/>
              </a:ln>
            </p:spPr>
            <p:txBody>
              <a:bodyPr/>
              <a:lstStyle/>
              <a:p>
                <a:r>
                  <a:rPr lang="en-US">
                    <a:noFill/>
                  </a:rPr>
                  <a:t> </a:t>
                </a:r>
              </a:p>
            </p:txBody>
          </p:sp>
        </mc:Fallback>
      </mc:AlternateContent>
      <p:sp>
        <p:nvSpPr>
          <p:cNvPr id="8" name="矢印: 右 7">
            <a:extLst>
              <a:ext uri="{FF2B5EF4-FFF2-40B4-BE49-F238E27FC236}">
                <a16:creationId xmlns:a16="http://schemas.microsoft.com/office/drawing/2014/main" id="{6C535513-35F4-8F90-E94E-9E6F115C392B}"/>
              </a:ext>
            </a:extLst>
          </p:cNvPr>
          <p:cNvSpPr/>
          <p:nvPr/>
        </p:nvSpPr>
        <p:spPr>
          <a:xfrm>
            <a:off x="7548958" y="2844327"/>
            <a:ext cx="1443436" cy="176749"/>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矢印: 右 8">
            <a:extLst>
              <a:ext uri="{FF2B5EF4-FFF2-40B4-BE49-F238E27FC236}">
                <a16:creationId xmlns:a16="http://schemas.microsoft.com/office/drawing/2014/main" id="{93AB8E97-A729-C92B-9DA9-EA5F6FA42FBF}"/>
              </a:ext>
            </a:extLst>
          </p:cNvPr>
          <p:cNvSpPr/>
          <p:nvPr/>
        </p:nvSpPr>
        <p:spPr>
          <a:xfrm>
            <a:off x="7548958" y="1973569"/>
            <a:ext cx="1443436" cy="176749"/>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矢印: 右 9">
            <a:extLst>
              <a:ext uri="{FF2B5EF4-FFF2-40B4-BE49-F238E27FC236}">
                <a16:creationId xmlns:a16="http://schemas.microsoft.com/office/drawing/2014/main" id="{2EEE7F0A-9032-CCB1-0D78-A70C0EC4730D}"/>
              </a:ext>
            </a:extLst>
          </p:cNvPr>
          <p:cNvSpPr/>
          <p:nvPr/>
        </p:nvSpPr>
        <p:spPr>
          <a:xfrm>
            <a:off x="3047285" y="1927085"/>
            <a:ext cx="1367103" cy="261338"/>
          </a:xfrm>
          <a:prstGeom prst="right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 name="矢印: 右 10">
            <a:extLst>
              <a:ext uri="{FF2B5EF4-FFF2-40B4-BE49-F238E27FC236}">
                <a16:creationId xmlns:a16="http://schemas.microsoft.com/office/drawing/2014/main" id="{FDB25705-7FB3-D64E-F04C-357B49827D16}"/>
              </a:ext>
            </a:extLst>
          </p:cNvPr>
          <p:cNvSpPr/>
          <p:nvPr/>
        </p:nvSpPr>
        <p:spPr>
          <a:xfrm>
            <a:off x="3100519" y="2758938"/>
            <a:ext cx="1368152" cy="220730"/>
          </a:xfrm>
          <a:prstGeom prst="right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テキスト が含まれている画像&#10;&#10;自動的に生成された説明">
            <a:extLst>
              <a:ext uri="{FF2B5EF4-FFF2-40B4-BE49-F238E27FC236}">
                <a16:creationId xmlns:a16="http://schemas.microsoft.com/office/drawing/2014/main" id="{3A2C7AA2-BC2C-BEE1-429A-075DA15011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608181" y="1814891"/>
            <a:ext cx="586049" cy="447439"/>
          </a:xfrm>
          <a:prstGeom prst="rect">
            <a:avLst/>
          </a:prstGeom>
        </p:spPr>
      </p:pic>
      <p:pic>
        <p:nvPicPr>
          <p:cNvPr id="13" name="図 12" descr="テキスト が含まれている画像&#10;&#10;自動的に生成された説明">
            <a:extLst>
              <a:ext uri="{FF2B5EF4-FFF2-40B4-BE49-F238E27FC236}">
                <a16:creationId xmlns:a16="http://schemas.microsoft.com/office/drawing/2014/main" id="{3EF092E9-E6EC-12D9-BDB6-D68499D25B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608181" y="2662128"/>
            <a:ext cx="586049" cy="447439"/>
          </a:xfrm>
          <a:prstGeom prst="rect">
            <a:avLst/>
          </a:prstGeom>
        </p:spPr>
      </p:pic>
      <p:sp>
        <p:nvSpPr>
          <p:cNvPr id="14" name="正方形/長方形 13">
            <a:extLst>
              <a:ext uri="{FF2B5EF4-FFF2-40B4-BE49-F238E27FC236}">
                <a16:creationId xmlns:a16="http://schemas.microsoft.com/office/drawing/2014/main" id="{8D3B9405-3D96-28C5-A6F3-AEAB280EEAF0}"/>
              </a:ext>
            </a:extLst>
          </p:cNvPr>
          <p:cNvSpPr/>
          <p:nvPr/>
        </p:nvSpPr>
        <p:spPr>
          <a:xfrm>
            <a:off x="1403428" y="2818163"/>
            <a:ext cx="827930" cy="140933"/>
          </a:xfrm>
          <a:prstGeom prst="rect">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正方形/長方形 14">
            <a:extLst>
              <a:ext uri="{FF2B5EF4-FFF2-40B4-BE49-F238E27FC236}">
                <a16:creationId xmlns:a16="http://schemas.microsoft.com/office/drawing/2014/main" id="{DCB3E0A3-F973-5DFF-EE86-A1826BFCB2F0}"/>
              </a:ext>
            </a:extLst>
          </p:cNvPr>
          <p:cNvSpPr/>
          <p:nvPr/>
        </p:nvSpPr>
        <p:spPr>
          <a:xfrm>
            <a:off x="1361294" y="2011842"/>
            <a:ext cx="827930" cy="140933"/>
          </a:xfrm>
          <a:prstGeom prst="rect">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6" name="図 15" descr="モニター, 座る, ボックス, テーブル が含まれている画像&#10;&#10;自動的に生成された説明">
            <a:extLst>
              <a:ext uri="{FF2B5EF4-FFF2-40B4-BE49-F238E27FC236}">
                <a16:creationId xmlns:a16="http://schemas.microsoft.com/office/drawing/2014/main" id="{58D7D17D-1177-AD5B-C5D4-E2843C5673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55" y="1617026"/>
            <a:ext cx="1179651" cy="1537502"/>
          </a:xfrm>
          <a:prstGeom prst="rect">
            <a:avLst/>
          </a:prstGeom>
        </p:spPr>
      </p:pic>
      <p:sp>
        <p:nvSpPr>
          <p:cNvPr id="17" name="正方形/長方形 16">
            <a:extLst>
              <a:ext uri="{FF2B5EF4-FFF2-40B4-BE49-F238E27FC236}">
                <a16:creationId xmlns:a16="http://schemas.microsoft.com/office/drawing/2014/main" id="{6C9FF1A8-837A-25C4-DAC3-A9068D02D383}"/>
              </a:ext>
            </a:extLst>
          </p:cNvPr>
          <p:cNvSpPr/>
          <p:nvPr/>
        </p:nvSpPr>
        <p:spPr>
          <a:xfrm>
            <a:off x="4956670" y="1902290"/>
            <a:ext cx="2592288" cy="360040"/>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 name="正方形/長方形 17">
            <a:extLst>
              <a:ext uri="{FF2B5EF4-FFF2-40B4-BE49-F238E27FC236}">
                <a16:creationId xmlns:a16="http://schemas.microsoft.com/office/drawing/2014/main" id="{E1F42DFD-A27B-0C69-3E7A-823FBB4BC50D}"/>
              </a:ext>
            </a:extLst>
          </p:cNvPr>
          <p:cNvSpPr/>
          <p:nvPr/>
        </p:nvSpPr>
        <p:spPr>
          <a:xfrm>
            <a:off x="4956670" y="2743053"/>
            <a:ext cx="2592288" cy="360040"/>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3" name="図 22" descr="テキスト が含まれている画像&#10;&#10;自動的に生成された説明">
            <a:extLst>
              <a:ext uri="{FF2B5EF4-FFF2-40B4-BE49-F238E27FC236}">
                <a16:creationId xmlns:a16="http://schemas.microsoft.com/office/drawing/2014/main" id="{DC7E38E5-7BDB-3013-41D2-7D2AE3E4C9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055532" y="1858589"/>
            <a:ext cx="690282" cy="447439"/>
          </a:xfrm>
          <a:prstGeom prst="rect">
            <a:avLst/>
          </a:prstGeom>
        </p:spPr>
      </p:pic>
      <p:pic>
        <p:nvPicPr>
          <p:cNvPr id="24" name="図 23" descr="テキスト が含まれている画像&#10;&#10;自動的に生成された説明">
            <a:extLst>
              <a:ext uri="{FF2B5EF4-FFF2-40B4-BE49-F238E27FC236}">
                <a16:creationId xmlns:a16="http://schemas.microsoft.com/office/drawing/2014/main" id="{3590F175-4394-A4D8-4E79-3957FF6EB1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036957" y="2719651"/>
            <a:ext cx="708855" cy="447439"/>
          </a:xfrm>
          <a:prstGeom prst="rect">
            <a:avLst/>
          </a:prstGeom>
        </p:spPr>
      </p:pic>
      <p:sp>
        <p:nvSpPr>
          <p:cNvPr id="25" name="テキスト ボックス 24">
            <a:extLst>
              <a:ext uri="{FF2B5EF4-FFF2-40B4-BE49-F238E27FC236}">
                <a16:creationId xmlns:a16="http://schemas.microsoft.com/office/drawing/2014/main" id="{1AF1D3FF-A1A4-3E5A-2709-B8A5D080C3FB}"/>
              </a:ext>
            </a:extLst>
          </p:cNvPr>
          <p:cNvSpPr txBox="1"/>
          <p:nvPr/>
        </p:nvSpPr>
        <p:spPr>
          <a:xfrm>
            <a:off x="5658296" y="1489781"/>
            <a:ext cx="1368152" cy="400110"/>
          </a:xfrm>
          <a:prstGeom prst="rect">
            <a:avLst/>
          </a:prstGeom>
          <a:noFill/>
        </p:spPr>
        <p:txBody>
          <a:bodyPr wrap="square" rtlCol="0">
            <a:spAutoFit/>
          </a:bodyPr>
          <a:lstStyle/>
          <a:p>
            <a:r>
              <a:rPr lang="ja-JP" altLang="en-US" sz="2000" b="1">
                <a:solidFill>
                  <a:srgbClr val="4D4D4D"/>
                </a:solidFill>
              </a:rPr>
              <a:t>バッファ</a:t>
            </a:r>
            <a:endParaRPr kumimoji="1" lang="ja-JP" altLang="en-US" sz="2000" b="1">
              <a:solidFill>
                <a:srgbClr val="4D4D4D"/>
              </a:solidFill>
            </a:endParaRPr>
          </a:p>
        </p:txBody>
      </p:sp>
      <p:pic>
        <p:nvPicPr>
          <p:cNvPr id="27" name="図 26" descr="テキスト が含まれている画像&#10;&#10;自動的に生成された説明">
            <a:extLst>
              <a:ext uri="{FF2B5EF4-FFF2-40B4-BE49-F238E27FC236}">
                <a16:creationId xmlns:a16="http://schemas.microsoft.com/office/drawing/2014/main" id="{712EEBD1-14DA-C5E4-896B-EF5E97175B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000252" y="1877491"/>
            <a:ext cx="504056" cy="384839"/>
          </a:xfrm>
          <a:prstGeom prst="rect">
            <a:avLst/>
          </a:prstGeom>
        </p:spPr>
      </p:pic>
      <p:pic>
        <p:nvPicPr>
          <p:cNvPr id="28" name="図 27" descr="テキスト が含まれている画像&#10;&#10;自動的に生成された説明">
            <a:extLst>
              <a:ext uri="{FF2B5EF4-FFF2-40B4-BE49-F238E27FC236}">
                <a16:creationId xmlns:a16="http://schemas.microsoft.com/office/drawing/2014/main" id="{CAA1DE4F-678E-45C6-C47F-60964A52EA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041146" y="2734647"/>
            <a:ext cx="504056" cy="384839"/>
          </a:xfrm>
          <a:prstGeom prst="rect">
            <a:avLst/>
          </a:prstGeom>
        </p:spPr>
      </p:pic>
      <p:pic>
        <p:nvPicPr>
          <p:cNvPr id="29" name="図 28" descr="テキスト が含まれている画像&#10;&#10;自動的に生成された説明">
            <a:extLst>
              <a:ext uri="{FF2B5EF4-FFF2-40B4-BE49-F238E27FC236}">
                <a16:creationId xmlns:a16="http://schemas.microsoft.com/office/drawing/2014/main" id="{E00DA409-7668-45AB-A7CC-9CE993A85F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6579999" y="2730653"/>
            <a:ext cx="504056" cy="384839"/>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2771B63-96FE-3892-27E6-B0499AA76C17}"/>
                  </a:ext>
                </a:extLst>
              </p:cNvPr>
              <p:cNvSpPr txBox="1"/>
              <p:nvPr/>
            </p:nvSpPr>
            <p:spPr>
              <a:xfrm>
                <a:off x="3481668" y="1805209"/>
                <a:ext cx="8238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i="1" smtClean="0">
                          <a:solidFill>
                            <a:srgbClr val="FF0000"/>
                          </a:solidFill>
                          <a:latin typeface="Cambria Math" panose="02040503050406030204" pitchFamily="18" charset="0"/>
                        </a:rPr>
                        <m:t>𝑇</m:t>
                      </m:r>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𝑟</m:t>
                          </m:r>
                        </m:e>
                        <m:sub>
                          <m:r>
                            <a:rPr lang="en-US" altLang="ja-JP" sz="2000" b="0" i="1" smtClean="0">
                              <a:solidFill>
                                <a:srgbClr val="FF0000"/>
                              </a:solidFill>
                              <a:latin typeface="Cambria Math" panose="02040503050406030204" pitchFamily="18" charset="0"/>
                            </a:rPr>
                            <m:t>𝑖</m:t>
                          </m:r>
                        </m:sub>
                      </m:sSub>
                    </m:oMath>
                  </m:oMathPara>
                </a14:m>
                <a:endParaRPr kumimoji="1" lang="ja-JP" altLang="en-US" sz="2000">
                  <a:solidFill>
                    <a:srgbClr val="FF0000"/>
                  </a:solidFill>
                </a:endParaRPr>
              </a:p>
            </p:txBody>
          </p:sp>
        </mc:Choice>
        <mc:Fallback xmlns="">
          <p:sp>
            <p:nvSpPr>
              <p:cNvPr id="30" name="テキスト ボックス 29">
                <a:extLst>
                  <a:ext uri="{FF2B5EF4-FFF2-40B4-BE49-F238E27FC236}">
                    <a16:creationId xmlns:a16="http://schemas.microsoft.com/office/drawing/2014/main" id="{82771B63-96FE-3892-27E6-B0499AA76C17}"/>
                  </a:ext>
                </a:extLst>
              </p:cNvPr>
              <p:cNvSpPr txBox="1">
                <a:spLocks noRot="1" noChangeAspect="1" noMove="1" noResize="1" noEditPoints="1" noAdjustHandles="1" noChangeArrowheads="1" noChangeShapeType="1" noTextEdit="1"/>
              </p:cNvSpPr>
              <p:nvPr/>
            </p:nvSpPr>
            <p:spPr>
              <a:xfrm>
                <a:off x="3481668" y="1805209"/>
                <a:ext cx="823827" cy="400110"/>
              </a:xfrm>
              <a:prstGeom prst="rect">
                <a:avLst/>
              </a:prstGeom>
              <a:blipFill>
                <a:blip r:embed="rId7"/>
                <a:stretch>
                  <a:fillRect b="-4545"/>
                </a:stretch>
              </a:blipFill>
            </p:spPr>
            <p:txBody>
              <a:bodyPr/>
              <a:lstStyle/>
              <a:p>
                <a:r>
                  <a:rPr lang="en-US">
                    <a:noFill/>
                  </a:rPr>
                  <a:t> </a:t>
                </a:r>
              </a:p>
            </p:txBody>
          </p:sp>
        </mc:Fallback>
      </mc:AlternateContent>
      <p:sp>
        <p:nvSpPr>
          <p:cNvPr id="3" name="左中かっこ 2">
            <a:extLst>
              <a:ext uri="{FF2B5EF4-FFF2-40B4-BE49-F238E27FC236}">
                <a16:creationId xmlns:a16="http://schemas.microsoft.com/office/drawing/2014/main" id="{00670B37-A94E-8200-426D-BB9BC9C28F40}"/>
              </a:ext>
            </a:extLst>
          </p:cNvPr>
          <p:cNvSpPr/>
          <p:nvPr/>
        </p:nvSpPr>
        <p:spPr>
          <a:xfrm rot="16200000">
            <a:off x="7124470" y="1989340"/>
            <a:ext cx="197297" cy="792875"/>
          </a:xfrm>
          <a:prstGeom prst="leftBrace">
            <a:avLst>
              <a:gd name="adj1" fmla="val 0"/>
              <a:gd name="adj2" fmla="val 5155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0E3D5FD-ABE0-AE5A-FB1A-CD868EDEA270}"/>
              </a:ext>
            </a:extLst>
          </p:cNvPr>
          <p:cNvSpPr txBox="1"/>
          <p:nvPr/>
        </p:nvSpPr>
        <p:spPr>
          <a:xfrm>
            <a:off x="6366431" y="2434799"/>
            <a:ext cx="2061979" cy="338554"/>
          </a:xfrm>
          <a:prstGeom prst="rect">
            <a:avLst/>
          </a:prstGeom>
          <a:noFill/>
        </p:spPr>
        <p:txBody>
          <a:bodyPr wrap="square" rtlCol="0">
            <a:spAutoFit/>
          </a:bodyPr>
          <a:lstStyle/>
          <a:p>
            <a:r>
              <a:rPr kumimoji="1" lang="ja-JP" altLang="en-US" sz="1600">
                <a:solidFill>
                  <a:srgbClr val="4D4D4D"/>
                </a:solidFill>
              </a:rPr>
              <a:t>残っているデータ量</a:t>
            </a:r>
          </a:p>
        </p:txBody>
      </p:sp>
      <p:sp>
        <p:nvSpPr>
          <p:cNvPr id="35" name="テキスト ボックス 34">
            <a:extLst>
              <a:ext uri="{FF2B5EF4-FFF2-40B4-BE49-F238E27FC236}">
                <a16:creationId xmlns:a16="http://schemas.microsoft.com/office/drawing/2014/main" id="{945A8573-CB27-BD0D-FF4B-2B644E58D490}"/>
              </a:ext>
            </a:extLst>
          </p:cNvPr>
          <p:cNvSpPr txBox="1"/>
          <p:nvPr/>
        </p:nvSpPr>
        <p:spPr>
          <a:xfrm>
            <a:off x="1570681" y="5630825"/>
            <a:ext cx="7118254" cy="461665"/>
          </a:xfrm>
          <a:prstGeom prst="rect">
            <a:avLst/>
          </a:prstGeom>
          <a:noFill/>
        </p:spPr>
        <p:txBody>
          <a:bodyPr wrap="square" rtlCol="0">
            <a:spAutoFit/>
          </a:bodyPr>
          <a:lstStyle/>
          <a:p>
            <a:r>
              <a:rPr lang="ja-JP" altLang="en-US" sz="2400"/>
              <a:t>バッファにおける：</a:t>
            </a:r>
            <a:r>
              <a:rPr lang="ja-JP" altLang="en-US" sz="2400">
                <a:solidFill>
                  <a:srgbClr val="FF0000"/>
                </a:solidFill>
              </a:rPr>
              <a:t>貯蓄データ量 </a:t>
            </a:r>
            <a:r>
              <a:rPr lang="ja-JP" altLang="en-US" sz="2400">
                <a:solidFill>
                  <a:schemeClr val="tx2">
                    <a:lumMod val="75000"/>
                    <a:lumOff val="25000"/>
                  </a:schemeClr>
                </a:solidFill>
              </a:rPr>
              <a:t>ー 消費データ量</a:t>
            </a:r>
            <a:endParaRPr lang="en-US" altLang="ja-JP" sz="2400">
              <a:solidFill>
                <a:schemeClr val="tx2">
                  <a:lumMod val="75000"/>
                  <a:lumOff val="25000"/>
                </a:schemeClr>
              </a:solidFill>
            </a:endParaRPr>
          </a:p>
        </p:txBody>
      </p:sp>
      <p:sp>
        <p:nvSpPr>
          <p:cNvPr id="37" name="吹き出し: 角を丸めた四角形 36">
            <a:extLst>
              <a:ext uri="{FF2B5EF4-FFF2-40B4-BE49-F238E27FC236}">
                <a16:creationId xmlns:a16="http://schemas.microsoft.com/office/drawing/2014/main" id="{4C4987CD-BCFF-0C65-11BC-B1242D04136A}"/>
              </a:ext>
            </a:extLst>
          </p:cNvPr>
          <p:cNvSpPr/>
          <p:nvPr/>
        </p:nvSpPr>
        <p:spPr>
          <a:xfrm>
            <a:off x="2842280" y="3354956"/>
            <a:ext cx="1839286" cy="492541"/>
          </a:xfrm>
          <a:prstGeom prst="wedgeRoundRectCallout">
            <a:avLst>
              <a:gd name="adj1" fmla="val 16469"/>
              <a:gd name="adj2" fmla="val -82810"/>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a:solidFill>
                  <a:srgbClr val="FF0000"/>
                </a:solidFill>
              </a:rPr>
              <a:t>貯蓄データ量</a:t>
            </a:r>
            <a:endParaRPr kumimoji="1" lang="ja-JP" altLang="en-US" sz="2000">
              <a:solidFill>
                <a:srgbClr val="FF0000"/>
              </a:solidFill>
            </a:endParaRPr>
          </a:p>
        </p:txBody>
      </p:sp>
      <p:sp>
        <p:nvSpPr>
          <p:cNvPr id="38" name="吹き出し: 角を丸めた四角形 37">
            <a:extLst>
              <a:ext uri="{FF2B5EF4-FFF2-40B4-BE49-F238E27FC236}">
                <a16:creationId xmlns:a16="http://schemas.microsoft.com/office/drawing/2014/main" id="{1A12D586-B8C4-E871-60A1-34566DEE8A56}"/>
              </a:ext>
            </a:extLst>
          </p:cNvPr>
          <p:cNvSpPr/>
          <p:nvPr/>
        </p:nvSpPr>
        <p:spPr>
          <a:xfrm>
            <a:off x="7207554" y="3440512"/>
            <a:ext cx="1839286" cy="586733"/>
          </a:xfrm>
          <a:prstGeom prst="wedgeRoundRectCallout">
            <a:avLst>
              <a:gd name="adj1" fmla="val 16469"/>
              <a:gd name="adj2" fmla="val -82810"/>
              <a:gd name="adj3" fmla="val 16667"/>
            </a:avLst>
          </a:prstGeom>
          <a:solidFill>
            <a:schemeClr val="bg1">
              <a:lumMod val="95000"/>
            </a:schemeClr>
          </a:solidFill>
          <a:ln w="19050" cap="sq">
            <a:solidFill>
              <a:schemeClr val="tx2">
                <a:lumMod val="50000"/>
                <a:lumOff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a:solidFill>
                  <a:schemeClr val="tx2">
                    <a:lumMod val="50000"/>
                    <a:lumOff val="50000"/>
                  </a:schemeClr>
                </a:solidFill>
              </a:rPr>
              <a:t>消費データ量</a:t>
            </a:r>
            <a:endParaRPr kumimoji="1" lang="ja-JP" altLang="en-US" sz="2000">
              <a:solidFill>
                <a:schemeClr val="tx2">
                  <a:lumMod val="50000"/>
                  <a:lumOff val="50000"/>
                </a:schemeClr>
              </a:solidFill>
            </a:endParaRPr>
          </a:p>
        </p:txBody>
      </p:sp>
      <p:sp>
        <p:nvSpPr>
          <p:cNvPr id="42" name="左中かっこ 41">
            <a:extLst>
              <a:ext uri="{FF2B5EF4-FFF2-40B4-BE49-F238E27FC236}">
                <a16:creationId xmlns:a16="http://schemas.microsoft.com/office/drawing/2014/main" id="{5FED35E4-5415-CD1A-FFF6-61E460A5CA86}"/>
              </a:ext>
            </a:extLst>
          </p:cNvPr>
          <p:cNvSpPr/>
          <p:nvPr/>
        </p:nvSpPr>
        <p:spPr>
          <a:xfrm>
            <a:off x="1435980" y="1666365"/>
            <a:ext cx="471545" cy="1526665"/>
          </a:xfrm>
          <a:prstGeom prst="leftBrace">
            <a:avLst>
              <a:gd name="adj1" fmla="val 0"/>
              <a:gd name="adj2" fmla="val 5212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9FE5DA7-52C2-1BEE-2A29-58A7E2E0886B}"/>
              </a:ext>
            </a:extLst>
          </p:cNvPr>
          <p:cNvSpPr txBox="1"/>
          <p:nvPr/>
        </p:nvSpPr>
        <p:spPr>
          <a:xfrm flipH="1">
            <a:off x="1153953" y="2190797"/>
            <a:ext cx="83326" cy="523220"/>
          </a:xfrm>
          <a:prstGeom prst="rect">
            <a:avLst/>
          </a:prstGeom>
          <a:noFill/>
        </p:spPr>
        <p:txBody>
          <a:bodyPr wrap="square" rtlCol="0">
            <a:spAutoFit/>
          </a:bodyPr>
          <a:lstStyle/>
          <a:p>
            <a:r>
              <a:rPr kumimoji="1" lang="en-US" altLang="ja-JP" sz="2800">
                <a:solidFill>
                  <a:srgbClr val="4D4D4D"/>
                </a:solidFill>
              </a:rPr>
              <a:t>B</a:t>
            </a:r>
            <a:endParaRPr kumimoji="1" lang="ja-JP" altLang="en-US" sz="2800">
              <a:solidFill>
                <a:srgbClr val="4D4D4D"/>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845C0AC-C7FF-9179-5FFF-ACC74BF58AB3}"/>
                  </a:ext>
                </a:extLst>
              </p:cNvPr>
              <p:cNvSpPr txBox="1"/>
              <p:nvPr/>
            </p:nvSpPr>
            <p:spPr>
              <a:xfrm>
                <a:off x="7999835" y="1882253"/>
                <a:ext cx="8238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i="1" smtClean="0">
                          <a:solidFill>
                            <a:schemeClr val="tx2">
                              <a:lumMod val="75000"/>
                              <a:lumOff val="25000"/>
                            </a:schemeClr>
                          </a:solidFill>
                          <a:latin typeface="Cambria Math" panose="02040503050406030204" pitchFamily="18" charset="0"/>
                        </a:rPr>
                        <m:t>−</m:t>
                      </m:r>
                      <m:r>
                        <a:rPr lang="en-US" altLang="ja-JP" sz="2000" i="1" smtClean="0">
                          <a:solidFill>
                            <a:schemeClr val="tx2">
                              <a:lumMod val="75000"/>
                              <a:lumOff val="25000"/>
                            </a:schemeClr>
                          </a:solidFill>
                          <a:latin typeface="Cambria Math" panose="02040503050406030204" pitchFamily="18" charset="0"/>
                        </a:rPr>
                        <m:t>𝑇</m:t>
                      </m:r>
                      <m:sSub>
                        <m:sSubPr>
                          <m:ctrlPr>
                            <a:rPr lang="en-US" altLang="ja-JP" sz="2000" b="0" i="1" smtClean="0">
                              <a:solidFill>
                                <a:schemeClr val="tx2">
                                  <a:lumMod val="75000"/>
                                  <a:lumOff val="25000"/>
                                </a:schemeClr>
                              </a:solidFill>
                              <a:latin typeface="Cambria Math" panose="02040503050406030204" pitchFamily="18" charset="0"/>
                            </a:rPr>
                          </m:ctrlPr>
                        </m:sSubPr>
                        <m:e>
                          <m:r>
                            <a:rPr lang="en-US" altLang="ja-JP" sz="2000" b="0" i="1" smtClean="0">
                              <a:solidFill>
                                <a:schemeClr val="tx2">
                                  <a:lumMod val="75000"/>
                                  <a:lumOff val="25000"/>
                                </a:schemeClr>
                              </a:solidFill>
                              <a:latin typeface="Cambria Math" panose="02040503050406030204" pitchFamily="18" charset="0"/>
                            </a:rPr>
                            <m:t>𝑟</m:t>
                          </m:r>
                        </m:e>
                        <m:sub>
                          <m:r>
                            <a:rPr lang="en-US" altLang="ja-JP" sz="2000" b="0" i="1" smtClean="0">
                              <a:solidFill>
                                <a:schemeClr val="tx2">
                                  <a:lumMod val="75000"/>
                                  <a:lumOff val="25000"/>
                                </a:schemeClr>
                              </a:solidFill>
                              <a:latin typeface="Cambria Math" panose="02040503050406030204" pitchFamily="18" charset="0"/>
                            </a:rPr>
                            <m:t>𝑖</m:t>
                          </m:r>
                        </m:sub>
                      </m:sSub>
                    </m:oMath>
                  </m:oMathPara>
                </a14:m>
                <a:endParaRPr kumimoji="1" lang="ja-JP" altLang="en-US" sz="2000" dirty="0">
                  <a:solidFill>
                    <a:schemeClr val="tx2">
                      <a:lumMod val="75000"/>
                      <a:lumOff val="25000"/>
                    </a:schemeClr>
                  </a:solidFill>
                </a:endParaRPr>
              </a:p>
            </p:txBody>
          </p:sp>
        </mc:Choice>
        <mc:Fallback xmlns="">
          <p:sp>
            <p:nvSpPr>
              <p:cNvPr id="54" name="テキスト ボックス 53">
                <a:extLst>
                  <a:ext uri="{FF2B5EF4-FFF2-40B4-BE49-F238E27FC236}">
                    <a16:creationId xmlns:a16="http://schemas.microsoft.com/office/drawing/2014/main" id="{0845C0AC-C7FF-9179-5FFF-ACC74BF58AB3}"/>
                  </a:ext>
                </a:extLst>
              </p:cNvPr>
              <p:cNvSpPr txBox="1">
                <a:spLocks noRot="1" noChangeAspect="1" noMove="1" noResize="1" noEditPoints="1" noAdjustHandles="1" noChangeArrowheads="1" noChangeShapeType="1" noTextEdit="1"/>
              </p:cNvSpPr>
              <p:nvPr/>
            </p:nvSpPr>
            <p:spPr>
              <a:xfrm>
                <a:off x="7999835" y="1882253"/>
                <a:ext cx="823827" cy="400110"/>
              </a:xfrm>
              <a:prstGeom prst="rect">
                <a:avLst/>
              </a:prstGeom>
              <a:blipFill>
                <a:blip r:embed="rId8"/>
                <a:stretch>
                  <a:fillRect b="-4615"/>
                </a:stretch>
              </a:blipFill>
            </p:spPr>
            <p:txBody>
              <a:bodyPr/>
              <a:lstStyle/>
              <a:p>
                <a:r>
                  <a:rPr lang="en-US">
                    <a:noFill/>
                  </a:rPr>
                  <a:t> </a:t>
                </a:r>
              </a:p>
            </p:txBody>
          </p:sp>
        </mc:Fallback>
      </mc:AlternateContent>
      <p:sp>
        <p:nvSpPr>
          <p:cNvPr id="19" name="円柱 18">
            <a:extLst>
              <a:ext uri="{FF2B5EF4-FFF2-40B4-BE49-F238E27FC236}">
                <a16:creationId xmlns:a16="http://schemas.microsoft.com/office/drawing/2014/main" id="{3C91DA82-30D2-3A05-52E3-D2DC2CE9B8E6}"/>
              </a:ext>
            </a:extLst>
          </p:cNvPr>
          <p:cNvSpPr/>
          <p:nvPr/>
        </p:nvSpPr>
        <p:spPr>
          <a:xfrm rot="5400000">
            <a:off x="1699625" y="1745623"/>
            <a:ext cx="1526666" cy="1368152"/>
          </a:xfrm>
          <a:prstGeom prst="can">
            <a:avLst/>
          </a:prstGeom>
          <a:solidFill>
            <a:schemeClr val="bg1">
              <a:lumMod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i="1">
              <a:solidFill>
                <a:schemeClr val="accent1"/>
              </a:solidFill>
            </a:endParaRPr>
          </a:p>
        </p:txBody>
      </p:sp>
      <p:sp>
        <p:nvSpPr>
          <p:cNvPr id="20" name="テキスト ボックス 19">
            <a:extLst>
              <a:ext uri="{FF2B5EF4-FFF2-40B4-BE49-F238E27FC236}">
                <a16:creationId xmlns:a16="http://schemas.microsoft.com/office/drawing/2014/main" id="{6DFD0196-C688-6DA6-DE5B-B69F29C98406}"/>
              </a:ext>
            </a:extLst>
          </p:cNvPr>
          <p:cNvSpPr txBox="1"/>
          <p:nvPr/>
        </p:nvSpPr>
        <p:spPr>
          <a:xfrm>
            <a:off x="133236" y="1263001"/>
            <a:ext cx="964687" cy="369332"/>
          </a:xfrm>
          <a:prstGeom prst="rect">
            <a:avLst/>
          </a:prstGeom>
          <a:noFill/>
        </p:spPr>
        <p:txBody>
          <a:bodyPr wrap="square" rtlCol="0">
            <a:spAutoFit/>
          </a:bodyPr>
          <a:lstStyle/>
          <a:p>
            <a:r>
              <a:rPr kumimoji="1" lang="ja-JP" altLang="en-US" dirty="0">
                <a:solidFill>
                  <a:srgbClr val="4D4D4D"/>
                </a:solidFill>
              </a:rPr>
              <a:t>サーバ</a:t>
            </a:r>
          </a:p>
        </p:txBody>
      </p:sp>
      <p:sp>
        <p:nvSpPr>
          <p:cNvPr id="21" name="テキスト ボックス 20">
            <a:extLst>
              <a:ext uri="{FF2B5EF4-FFF2-40B4-BE49-F238E27FC236}">
                <a16:creationId xmlns:a16="http://schemas.microsoft.com/office/drawing/2014/main" id="{C21A47F9-F372-4D00-6BBF-90D75222D418}"/>
              </a:ext>
            </a:extLst>
          </p:cNvPr>
          <p:cNvSpPr txBox="1"/>
          <p:nvPr/>
        </p:nvSpPr>
        <p:spPr>
          <a:xfrm>
            <a:off x="1734881" y="1280944"/>
            <a:ext cx="1456154" cy="369332"/>
          </a:xfrm>
          <a:prstGeom prst="rect">
            <a:avLst/>
          </a:prstGeom>
          <a:noFill/>
        </p:spPr>
        <p:txBody>
          <a:bodyPr wrap="square" rtlCol="0">
            <a:spAutoFit/>
          </a:bodyPr>
          <a:lstStyle/>
          <a:p>
            <a:r>
              <a:rPr kumimoji="1" lang="ja-JP" altLang="en-US">
                <a:solidFill>
                  <a:srgbClr val="4D4D4D"/>
                </a:solidFill>
              </a:rPr>
              <a:t>共有リンク</a:t>
            </a:r>
          </a:p>
        </p:txBody>
      </p:sp>
      <p:sp>
        <p:nvSpPr>
          <p:cNvPr id="26" name="正方形/長方形 25">
            <a:extLst>
              <a:ext uri="{FF2B5EF4-FFF2-40B4-BE49-F238E27FC236}">
                <a16:creationId xmlns:a16="http://schemas.microsoft.com/office/drawing/2014/main" id="{EE09618B-B90B-6ADD-31D9-BE3FE0AE0186}"/>
              </a:ext>
            </a:extLst>
          </p:cNvPr>
          <p:cNvSpPr/>
          <p:nvPr/>
        </p:nvSpPr>
        <p:spPr>
          <a:xfrm>
            <a:off x="3748514" y="2713055"/>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正方形/長方形 30">
            <a:extLst>
              <a:ext uri="{FF2B5EF4-FFF2-40B4-BE49-F238E27FC236}">
                <a16:creationId xmlns:a16="http://schemas.microsoft.com/office/drawing/2014/main" id="{2AE21D23-0C4F-FAAD-17CD-AC7300DC112A}"/>
              </a:ext>
            </a:extLst>
          </p:cNvPr>
          <p:cNvSpPr/>
          <p:nvPr/>
        </p:nvSpPr>
        <p:spPr>
          <a:xfrm>
            <a:off x="6671165" y="2758831"/>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正方形/長方形 31">
            <a:extLst>
              <a:ext uri="{FF2B5EF4-FFF2-40B4-BE49-F238E27FC236}">
                <a16:creationId xmlns:a16="http://schemas.microsoft.com/office/drawing/2014/main" id="{9BBECF6E-4B79-9176-FEBF-FD211AF362C9}"/>
              </a:ext>
            </a:extLst>
          </p:cNvPr>
          <p:cNvSpPr/>
          <p:nvPr/>
        </p:nvSpPr>
        <p:spPr>
          <a:xfrm>
            <a:off x="7127370" y="2771238"/>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正方形/長方形 32">
            <a:extLst>
              <a:ext uri="{FF2B5EF4-FFF2-40B4-BE49-F238E27FC236}">
                <a16:creationId xmlns:a16="http://schemas.microsoft.com/office/drawing/2014/main" id="{6B7A31C5-0B37-FAB3-97FC-A363245692D9}"/>
              </a:ext>
            </a:extLst>
          </p:cNvPr>
          <p:cNvSpPr/>
          <p:nvPr/>
        </p:nvSpPr>
        <p:spPr>
          <a:xfrm>
            <a:off x="8215673" y="2793160"/>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正方形/長方形 33">
            <a:extLst>
              <a:ext uri="{FF2B5EF4-FFF2-40B4-BE49-F238E27FC236}">
                <a16:creationId xmlns:a16="http://schemas.microsoft.com/office/drawing/2014/main" id="{5C3EFC68-C008-F06C-DD8E-EBD65912E6AE}"/>
              </a:ext>
            </a:extLst>
          </p:cNvPr>
          <p:cNvSpPr/>
          <p:nvPr/>
        </p:nvSpPr>
        <p:spPr>
          <a:xfrm>
            <a:off x="7076569" y="1904574"/>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6" name="フッター プレースホルダー 35">
            <a:extLst>
              <a:ext uri="{FF2B5EF4-FFF2-40B4-BE49-F238E27FC236}">
                <a16:creationId xmlns:a16="http://schemas.microsoft.com/office/drawing/2014/main" id="{C07B521D-51C3-7FF2-5753-E6B71A583F9F}"/>
              </a:ext>
            </a:extLst>
          </p:cNvPr>
          <p:cNvSpPr>
            <a:spLocks noGrp="1"/>
          </p:cNvSpPr>
          <p:nvPr>
            <p:ph type="ftr" sz="quarter" idx="11"/>
          </p:nvPr>
        </p:nvSpPr>
        <p:spPr>
          <a:xfrm>
            <a:off x="271667" y="6357191"/>
            <a:ext cx="8285440" cy="461665"/>
          </a:xfrm>
        </p:spPr>
        <p:txBody>
          <a:bodyPr/>
          <a:lstStyle/>
          <a:p>
            <a:r>
              <a:rPr kumimoji="1" lang="ja-JP" altLang="en-US"/>
              <a:t>ビデオビットレート制御関数を用いた他ユーザ使用帯域制限の抑制　菊地 悠李</a:t>
            </a:r>
          </a:p>
        </p:txBody>
      </p:sp>
      <p:sp>
        <p:nvSpPr>
          <p:cNvPr id="39" name="スライド番号プレースホルダー 38">
            <a:extLst>
              <a:ext uri="{FF2B5EF4-FFF2-40B4-BE49-F238E27FC236}">
                <a16:creationId xmlns:a16="http://schemas.microsoft.com/office/drawing/2014/main" id="{8AA233D0-B25D-6E16-F097-2D3E7AF06F16}"/>
              </a:ext>
            </a:extLst>
          </p:cNvPr>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a:p>
        </p:txBody>
      </p:sp>
    </p:spTree>
    <p:extLst>
      <p:ext uri="{BB962C8B-B14F-4D97-AF65-F5344CB8AC3E}">
        <p14:creationId xmlns:p14="http://schemas.microsoft.com/office/powerpoint/2010/main" val="21026578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62351"/>
            <a:ext cx="8028384" cy="1143000"/>
          </a:xfrm>
        </p:spPr>
        <p:txBody>
          <a:bodyPr/>
          <a:lstStyle/>
          <a:p>
            <a:r>
              <a:rPr kumimoji="1" lang="ja-JP" altLang="en-US"/>
              <a:t>提案手法</a:t>
            </a:r>
            <a:r>
              <a:rPr kumimoji="1" lang="en-US" altLang="ja-JP"/>
              <a:t>-</a:t>
            </a:r>
            <a:r>
              <a:rPr kumimoji="1" lang="ja-JP" altLang="en-US"/>
              <a:t>変数の説明</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F06727E-14DB-F199-05FA-8ABDFC3DA9E6}"/>
                  </a:ext>
                </a:extLst>
              </p:cNvPr>
              <p:cNvSpPr/>
              <p:nvPr/>
            </p:nvSpPr>
            <p:spPr>
              <a:xfrm>
                <a:off x="414993" y="1241993"/>
                <a:ext cx="8810073" cy="1143000"/>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a:solidFill>
                      <a:srgbClr val="4D4D4D"/>
                    </a:solidFill>
                    <a:latin typeface="Cambria Math" panose="02040503050406030204" pitchFamily="18" charset="0"/>
                  </a:rPr>
                  <a:t>提案利得関数</a:t>
                </a:r>
                <a:endParaRPr lang="en-US" altLang="ja-JP" sz="240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sub>
                          </m:sSub>
                        </m:e>
                      </m:d>
                      <m:r>
                        <a:rPr lang="en-US" altLang="ja-JP" sz="2400" i="1" smtClean="0">
                          <a:solidFill>
                            <a:srgbClr val="4D4D4D"/>
                          </a:solidFill>
                          <a:latin typeface="Cambria Math" panose="02040503050406030204" pitchFamily="18" charset="0"/>
                        </a:rPr>
                        <m:t>=</m:t>
                      </m:r>
                      <m:r>
                        <a:rPr lang="en-US" altLang="ja-JP" sz="2400" i="1">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r>
                        <a:rPr lang="en-US" altLang="ja-JP" sz="2400" b="0" i="1" smtClean="0">
                          <a:solidFill>
                            <a:srgbClr val="4D4D4D"/>
                          </a:solidFill>
                          <a:latin typeface="Cambria Math" panose="02040503050406030204" pitchFamily="18" charset="0"/>
                        </a:rPr>
                        <m:t>𝑇</m:t>
                      </m:r>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f>
                            <m:fPr>
                              <m:ctrlPr>
                                <a:rPr lang="en-US" altLang="ja-JP" sz="2400" i="1">
                                  <a:solidFill>
                                    <a:srgbClr val="4D4D4D"/>
                                  </a:solidFill>
                                  <a:latin typeface="Cambria Math" panose="02040503050406030204" pitchFamily="18" charset="0"/>
                                </a:rPr>
                              </m:ctrlPr>
                            </m:fPr>
                            <m:num>
                              <m:sSub>
                                <m:sSubPr>
                                  <m:ctrlPr>
                                    <a:rPr lang="en-US" altLang="ja-JP" sz="2400" i="1">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𝑟</m:t>
                                  </m:r>
                                </m:e>
                                <m:sub>
                                  <m:r>
                                    <a:rPr lang="en-US" altLang="ja-JP" sz="2400" i="1">
                                      <a:solidFill>
                                        <a:srgbClr val="4D4D4D"/>
                                      </a:solidFill>
                                      <a:latin typeface="Cambria Math" panose="02040503050406030204" pitchFamily="18" charset="0"/>
                                    </a:rPr>
                                    <m:t>𝑖</m:t>
                                  </m:r>
                                </m:sub>
                              </m:sSub>
                            </m:num>
                            <m:den>
                              <m:r>
                                <m:rPr>
                                  <m:sty m:val="p"/>
                                </m:rPr>
                                <a:rPr lang="en-US" altLang="ja-JP" sz="2400" b="1" i="1" dirty="0">
                                  <a:solidFill>
                                    <a:srgbClr val="4D4D4D"/>
                                  </a:solidFill>
                                  <a:latin typeface="Cambria Math" panose="02040503050406030204" pitchFamily="18" charset="0"/>
                                </a:rPr>
                                <m:t>B</m:t>
                              </m:r>
                              <m:d>
                                <m:dPr>
                                  <m:ctrlPr>
                                    <a:rPr lang="en-US" altLang="ja-JP" sz="2400" i="1">
                                      <a:solidFill>
                                        <a:srgbClr val="4D4D4D"/>
                                      </a:solidFill>
                                      <a:latin typeface="Cambria Math" panose="02040503050406030204" pitchFamily="18" charset="0"/>
                                    </a:rPr>
                                  </m:ctrlPr>
                                </m:dPr>
                                <m:e>
                                  <m:r>
                                    <a:rPr lang="en-US" altLang="ja-JP" sz="2400" i="1">
                                      <a:solidFill>
                                        <a:srgbClr val="4D4D4D"/>
                                      </a:solidFill>
                                      <a:latin typeface="Cambria Math" panose="02040503050406030204" pitchFamily="18" charset="0"/>
                                    </a:rPr>
                                    <m:t>1−</m:t>
                                  </m:r>
                                  <m:f>
                                    <m:fPr>
                                      <m:ctrlPr>
                                        <a:rPr lang="en-US" altLang="ja-JP" sz="2400" i="1" smtClean="0">
                                          <a:solidFill>
                                            <a:schemeClr val="accent2"/>
                                          </a:solidFill>
                                          <a:latin typeface="Cambria Math" panose="02040503050406030204" pitchFamily="18" charset="0"/>
                                        </a:rPr>
                                      </m:ctrlPr>
                                    </m:fPr>
                                    <m:num>
                                      <m:sSub>
                                        <m:sSubPr>
                                          <m:ctrlPr>
                                            <a:rPr lang="en-US" altLang="ja-JP" sz="2400" i="1">
                                              <a:solidFill>
                                                <a:schemeClr val="accent2"/>
                                              </a:solidFill>
                                              <a:latin typeface="Cambria Math" panose="02040503050406030204" pitchFamily="18" charset="0"/>
                                            </a:rPr>
                                          </m:ctrlPr>
                                        </m:sSubPr>
                                        <m:e>
                                          <m:r>
                                            <a:rPr lang="en-US" altLang="ja-JP" sz="2400" i="1">
                                              <a:solidFill>
                                                <a:schemeClr val="accent2"/>
                                              </a:solidFill>
                                              <a:latin typeface="Cambria Math" panose="02040503050406030204" pitchFamily="18" charset="0"/>
                                            </a:rPr>
                                            <m:t>𝑟</m:t>
                                          </m:r>
                                        </m:e>
                                        <m:sub>
                                          <m:r>
                                            <a:rPr lang="en-US" altLang="ja-JP" sz="2400" i="1">
                                              <a:solidFill>
                                                <a:schemeClr val="accent2"/>
                                              </a:solidFill>
                                              <a:latin typeface="Cambria Math" panose="02040503050406030204" pitchFamily="18" charset="0"/>
                                            </a:rPr>
                                            <m:t>𝑖</m:t>
                                          </m:r>
                                        </m:sub>
                                      </m:sSub>
                                    </m:num>
                                    <m:den>
                                      <m:nary>
                                        <m:naryPr>
                                          <m:chr m:val="∑"/>
                                          <m:ctrlPr>
                                            <a:rPr lang="en-US" altLang="ja-JP" sz="2400" i="1">
                                              <a:solidFill>
                                                <a:schemeClr val="accent2"/>
                                              </a:solidFill>
                                              <a:latin typeface="Cambria Math" panose="02040503050406030204" pitchFamily="18" charset="0"/>
                                            </a:rPr>
                                          </m:ctrlPr>
                                        </m:naryPr>
                                        <m:sub>
                                          <m:r>
                                            <a:rPr lang="en-US" altLang="ja-JP" sz="2400" b="0" i="1" smtClean="0">
                                              <a:solidFill>
                                                <a:schemeClr val="accent2"/>
                                              </a:solidFill>
                                              <a:latin typeface="Cambria Math" panose="02040503050406030204" pitchFamily="18" charset="0"/>
                                            </a:rPr>
                                            <m:t>𝑗</m:t>
                                          </m:r>
                                          <m:r>
                                            <a:rPr lang="en-US" altLang="ja-JP" sz="2400" i="1">
                                              <a:solidFill>
                                                <a:schemeClr val="accent2"/>
                                              </a:solidFill>
                                              <a:latin typeface="Cambria Math" panose="02040503050406030204" pitchFamily="18" charset="0"/>
                                            </a:rPr>
                                            <m:t>=1</m:t>
                                          </m:r>
                                        </m:sub>
                                        <m:sup>
                                          <m:r>
                                            <a:rPr lang="en-US" altLang="ja-JP" sz="2400" i="1">
                                              <a:solidFill>
                                                <a:schemeClr val="accent2"/>
                                              </a:solidFill>
                                              <a:latin typeface="Cambria Math" panose="02040503050406030204" pitchFamily="18" charset="0"/>
                                            </a:rPr>
                                            <m:t>𝑁</m:t>
                                          </m:r>
                                        </m:sup>
                                        <m:e>
                                          <m:sSub>
                                            <m:sSubPr>
                                              <m:ctrlPr>
                                                <a:rPr lang="en-US" altLang="ja-JP" sz="2400" i="1">
                                                  <a:solidFill>
                                                    <a:schemeClr val="accent2"/>
                                                  </a:solidFill>
                                                  <a:latin typeface="Cambria Math" panose="02040503050406030204" pitchFamily="18" charset="0"/>
                                                </a:rPr>
                                              </m:ctrlPr>
                                            </m:sSubPr>
                                            <m:e>
                                              <m:r>
                                                <a:rPr lang="en-US" altLang="ja-JP" sz="2400" i="1">
                                                  <a:solidFill>
                                                    <a:schemeClr val="accent2"/>
                                                  </a:solidFill>
                                                  <a:latin typeface="Cambria Math" panose="02040503050406030204" pitchFamily="18" charset="0"/>
                                                </a:rPr>
                                                <m:t>𝑟</m:t>
                                              </m:r>
                                            </m:e>
                                            <m:sub>
                                              <m:r>
                                                <a:rPr lang="en-US" altLang="ja-JP" sz="2400" b="0" i="1" smtClean="0">
                                                  <a:solidFill>
                                                    <a:schemeClr val="accent2"/>
                                                  </a:solidFill>
                                                  <a:latin typeface="Cambria Math" panose="02040503050406030204" pitchFamily="18" charset="0"/>
                                                </a:rPr>
                                                <m:t>𝑗</m:t>
                                              </m:r>
                                            </m:sub>
                                          </m:sSub>
                                        </m:e>
                                      </m:nary>
                                    </m:den>
                                  </m:f>
                                </m:e>
                              </m:d>
                            </m:den>
                          </m:f>
                        </m:e>
                      </m:d>
                      <m:r>
                        <a:rPr lang="ja-JP" altLang="en-US" sz="2400" i="1">
                          <a:solidFill>
                            <a:srgbClr val="4D4D4D"/>
                          </a:solidFill>
                          <a:latin typeface="Cambria Math" panose="02040503050406030204" pitchFamily="18" charset="0"/>
                        </a:rPr>
                        <m:t>　</m:t>
                      </m:r>
                    </m:oMath>
                  </m:oMathPara>
                </a14:m>
                <a:endParaRPr lang="en-US" altLang="ja-JP" sz="2400" i="1">
                  <a:latin typeface="Cambria Math" panose="02040503050406030204" pitchFamily="18" charset="0"/>
                </a:endParaRPr>
              </a:p>
            </p:txBody>
          </p:sp>
        </mc:Choice>
        <mc:Fallback xmlns="">
          <p:sp>
            <p:nvSpPr>
              <p:cNvPr id="4" name="正方形/長方形 3">
                <a:extLst>
                  <a:ext uri="{FF2B5EF4-FFF2-40B4-BE49-F238E27FC236}">
                    <a16:creationId xmlns:a16="http://schemas.microsoft.com/office/drawing/2014/main" id="{4F06727E-14DB-F199-05FA-8ABDFC3DA9E6}"/>
                  </a:ext>
                </a:extLst>
              </p:cNvPr>
              <p:cNvSpPr>
                <a:spLocks noRot="1" noChangeAspect="1" noMove="1" noResize="1" noEditPoints="1" noAdjustHandles="1" noChangeArrowheads="1" noChangeShapeType="1" noTextEdit="1"/>
              </p:cNvSpPr>
              <p:nvPr/>
            </p:nvSpPr>
            <p:spPr>
              <a:xfrm>
                <a:off x="414993" y="1241993"/>
                <a:ext cx="8810073" cy="1143000"/>
              </a:xfrm>
              <a:prstGeom prst="rect">
                <a:avLst/>
              </a:prstGeom>
              <a:blipFill>
                <a:blip r:embed="rId3"/>
                <a:stretch>
                  <a:fillRect l="-1038" t="-21390" b="-11230"/>
                </a:stretch>
              </a:blipFill>
              <a:ln w="76200" cap="sq">
                <a:noFill/>
                <a:miter lim="800000"/>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プレースホルダー 26">
                <a:extLst>
                  <a:ext uri="{FF2B5EF4-FFF2-40B4-BE49-F238E27FC236}">
                    <a16:creationId xmlns:a16="http://schemas.microsoft.com/office/drawing/2014/main" id="{DBAC2D23-F2BD-84AD-1DC2-811F72D73DA8}"/>
                  </a:ext>
                </a:extLst>
              </p:cNvPr>
              <p:cNvSpPr txBox="1">
                <a:spLocks/>
              </p:cNvSpPr>
              <p:nvPr/>
            </p:nvSpPr>
            <p:spPr>
              <a:xfrm>
                <a:off x="251793" y="2869339"/>
                <a:ext cx="8928993" cy="3439981"/>
              </a:xfrm>
              <a:prstGeom prst="rect">
                <a:avLst/>
              </a:prstGeom>
              <a:noFill/>
            </p:spPr>
            <p:txBody>
              <a:bodyPr vert="horz" wrap="square" lIns="91440" tIns="45720" rIns="91440" bIns="45720" rtlCol="0">
                <a:sp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5400" indent="0">
                  <a:buFont typeface="Wingdings" panose="05000000000000000000" pitchFamily="2" charset="2"/>
                  <a:buNone/>
                </a:pPr>
                <a14:m>
                  <m:oMath xmlns:m="http://schemas.openxmlformats.org/officeDocument/2006/math">
                    <m:r>
                      <a:rPr lang="en-US" altLang="ja-JP" sz="2000" i="1" smtClean="0">
                        <a:solidFill>
                          <a:srgbClr val="4D4D4D"/>
                        </a:solidFill>
                        <a:latin typeface="Cambria Math" panose="02040503050406030204" pitchFamily="18" charset="0"/>
                      </a:rPr>
                      <m:t>𝑇</m:t>
                    </m:r>
                  </m:oMath>
                </a14:m>
                <a:r>
                  <a:rPr lang="en-US" altLang="ja-JP" sz="2000">
                    <a:solidFill>
                      <a:srgbClr val="4D4D4D"/>
                    </a:solidFill>
                  </a:rPr>
                  <a:t>	</a:t>
                </a:r>
                <a:r>
                  <a:rPr lang="ja-JP" altLang="en-US" sz="2000">
                    <a:solidFill>
                      <a:srgbClr val="4D4D4D"/>
                    </a:solidFill>
                  </a:rPr>
                  <a:t>：セグメント長</a:t>
                </a:r>
                <a:r>
                  <a:rPr lang="en-US" altLang="ja-JP" sz="2000">
                    <a:solidFill>
                      <a:srgbClr val="4D4D4D"/>
                    </a:solidFill>
                  </a:rPr>
                  <a:t>( s )</a:t>
                </a:r>
                <a:r>
                  <a:rPr lang="ja-JP" altLang="en-US" sz="2000">
                    <a:solidFill>
                      <a:srgbClr val="4D4D4D"/>
                    </a:solidFill>
                  </a:rPr>
                  <a:t>　　</a:t>
                </a:r>
                <a:r>
                  <a:rPr lang="en-US" altLang="ja-JP" sz="1800">
                    <a:solidFill>
                      <a:srgbClr val="4D4D4D"/>
                    </a:solidFill>
                  </a:rPr>
                  <a:t>(</a:t>
                </a:r>
                <a:r>
                  <a:rPr lang="ja-JP" altLang="en-US" sz="1800">
                    <a:solidFill>
                      <a:srgbClr val="4D4D4D"/>
                    </a:solidFill>
                  </a:rPr>
                  <a:t>セグメント：動画を数秒単位に分割したもの</a:t>
                </a:r>
                <a:r>
                  <a:rPr lang="en-US" altLang="ja-JP" sz="1800">
                    <a:solidFill>
                      <a:srgbClr val="4D4D4D"/>
                    </a:solidFill>
                  </a:rPr>
                  <a:t>)</a:t>
                </a:r>
                <a:r>
                  <a:rPr lang="ja-JP" altLang="en-US" sz="1800">
                    <a:solidFill>
                      <a:srgbClr val="4D4D4D"/>
                    </a:solidFill>
                  </a:rPr>
                  <a:t>　</a:t>
                </a:r>
                <a:endParaRPr lang="en-US" altLang="ja-JP" sz="2000">
                  <a:solidFill>
                    <a:srgbClr val="4D4D4D"/>
                  </a:solidFill>
                </a:endParaRPr>
              </a:p>
              <a:p>
                <a:pPr marL="25400" indent="0">
                  <a:buFont typeface="Wingdings" panose="05000000000000000000" pitchFamily="2" charset="2"/>
                  <a:buNone/>
                </a:pPr>
                <a14:m>
                  <m:oMath xmlns:m="http://schemas.openxmlformats.org/officeDocument/2006/math">
                    <m:sSub>
                      <m:sSubPr>
                        <m:ctrlPr>
                          <a:rPr lang="en-US" altLang="ja-JP" sz="2000" i="1" smtClean="0">
                            <a:solidFill>
                              <a:srgbClr val="4D4D4D"/>
                            </a:solidFill>
                            <a:latin typeface="Cambria Math" panose="02040503050406030204" pitchFamily="18" charset="0"/>
                          </a:rPr>
                        </m:ctrlPr>
                      </m:sSubPr>
                      <m:e>
                        <m:r>
                          <a:rPr lang="en-US" altLang="ja-JP" sz="2000" b="0" i="1" smtClean="0">
                            <a:solidFill>
                              <a:srgbClr val="4D4D4D"/>
                            </a:solidFill>
                            <a:latin typeface="Cambria Math" panose="02040503050406030204" pitchFamily="18" charset="0"/>
                          </a:rPr>
                          <m:t>𝑟</m:t>
                        </m:r>
                      </m:e>
                      <m:sub>
                        <m:r>
                          <a:rPr lang="en-US" altLang="ja-JP" sz="2000" i="1" smtClean="0">
                            <a:solidFill>
                              <a:srgbClr val="4D4D4D"/>
                            </a:solidFill>
                            <a:latin typeface="Cambria Math" panose="02040503050406030204" pitchFamily="18" charset="0"/>
                          </a:rPr>
                          <m:t>𝑖</m:t>
                        </m:r>
                      </m:sub>
                    </m:sSub>
                  </m:oMath>
                </a14:m>
                <a:r>
                  <a:rPr lang="en-US" altLang="ja-JP" sz="2000">
                    <a:solidFill>
                      <a:srgbClr val="4D4D4D"/>
                    </a:solidFill>
                  </a:rPr>
                  <a:t>	</a:t>
                </a:r>
                <a:r>
                  <a:rPr lang="ja-JP" altLang="en-US" sz="2000">
                    <a:solidFill>
                      <a:srgbClr val="4D4D4D"/>
                    </a:solidFill>
                  </a:rPr>
                  <a:t>：ユーザ </a:t>
                </a:r>
                <a14:m>
                  <m:oMath xmlns:m="http://schemas.openxmlformats.org/officeDocument/2006/math">
                    <m:r>
                      <a:rPr lang="en-US" altLang="ja-JP" sz="2000" i="1" dirty="0" smtClean="0">
                        <a:solidFill>
                          <a:srgbClr val="4D4D4D"/>
                        </a:solidFill>
                        <a:latin typeface="Cambria Math" panose="02040503050406030204" pitchFamily="18" charset="0"/>
                      </a:rPr>
                      <m:t>𝑖</m:t>
                    </m:r>
                    <m:r>
                      <a:rPr lang="en-US" altLang="ja-JP" sz="2000" i="1" dirty="0" smtClean="0">
                        <a:solidFill>
                          <a:srgbClr val="4D4D4D"/>
                        </a:solidFill>
                        <a:latin typeface="Cambria Math" panose="02040503050406030204" pitchFamily="18" charset="0"/>
                      </a:rPr>
                      <m:t> </m:t>
                    </m:r>
                    <m:r>
                      <a:rPr lang="ja-JP" altLang="en-US" sz="2000" i="1" dirty="0">
                        <a:solidFill>
                          <a:srgbClr val="4D4D4D"/>
                        </a:solidFill>
                        <a:latin typeface="Cambria Math" panose="02040503050406030204" pitchFamily="18" charset="0"/>
                      </a:rPr>
                      <m:t>の</m:t>
                    </m:r>
                    <m:r>
                      <a:rPr lang="en-US" altLang="ja-JP" sz="2000" i="1" dirty="0" smtClean="0">
                        <a:solidFill>
                          <a:srgbClr val="4D4D4D"/>
                        </a:solidFill>
                        <a:latin typeface="Cambria Math" panose="02040503050406030204" pitchFamily="18" charset="0"/>
                      </a:rPr>
                      <m:t> </m:t>
                    </m:r>
                    <m:r>
                      <a:rPr lang="ja-JP" altLang="en-US" sz="2000" i="1" dirty="0">
                        <a:solidFill>
                          <a:srgbClr val="4D4D4D"/>
                        </a:solidFill>
                        <a:latin typeface="Cambria Math" panose="02040503050406030204" pitchFamily="18" charset="0"/>
                      </a:rPr>
                      <m:t>要求ビデオビット</m:t>
                    </m:r>
                  </m:oMath>
                </a14:m>
                <a:r>
                  <a:rPr lang="ja-JP" altLang="en-US" sz="2000">
                    <a:solidFill>
                      <a:srgbClr val="4D4D4D"/>
                    </a:solidFill>
                  </a:rPr>
                  <a:t>レート</a:t>
                </a:r>
                <a:endParaRPr lang="en-US" altLang="ja-JP" sz="2000">
                  <a:solidFill>
                    <a:srgbClr val="4D4D4D"/>
                  </a:solidFill>
                </a:endParaRPr>
              </a:p>
              <a:p>
                <a:pPr marL="25400" indent="0">
                  <a:buNone/>
                </a:pPr>
                <a14:m>
                  <m:oMath xmlns:m="http://schemas.openxmlformats.org/officeDocument/2006/math">
                    <m:sSub>
                      <m:sSubPr>
                        <m:ctrlPr>
                          <a:rPr lang="en-US" altLang="ja-JP" sz="2000" i="1" dirty="0" smtClean="0">
                            <a:solidFill>
                              <a:srgbClr val="4D4D4D"/>
                            </a:solidFill>
                            <a:latin typeface="Cambria Math" panose="02040503050406030204" pitchFamily="18" charset="0"/>
                          </a:rPr>
                        </m:ctrlPr>
                      </m:sSubPr>
                      <m:e>
                        <m:r>
                          <a:rPr lang="ja-JP" altLang="en-US" sz="2000" i="1">
                            <a:solidFill>
                              <a:srgbClr val="4D4D4D"/>
                            </a:solidFill>
                            <a:latin typeface="Cambria Math" panose="02040503050406030204" pitchFamily="18" charset="0"/>
                          </a:rPr>
                          <m:t>𝕣</m:t>
                        </m:r>
                      </m:e>
                      <m:sub>
                        <m:r>
                          <a:rPr lang="en-US" altLang="ja-JP" sz="2000" i="1" dirty="0">
                            <a:solidFill>
                              <a:srgbClr val="4D4D4D"/>
                            </a:solidFill>
                            <a:latin typeface="Cambria Math" panose="02040503050406030204" pitchFamily="18" charset="0"/>
                          </a:rPr>
                          <m:t>−</m:t>
                        </m:r>
                        <m:r>
                          <a:rPr lang="en-US" altLang="ja-JP" sz="2000" i="1" dirty="0">
                            <a:solidFill>
                              <a:srgbClr val="4D4D4D"/>
                            </a:solidFill>
                            <a:latin typeface="Cambria Math" panose="02040503050406030204" pitchFamily="18" charset="0"/>
                          </a:rPr>
                          <m:t>𝑖</m:t>
                        </m:r>
                      </m:sub>
                    </m:sSub>
                  </m:oMath>
                </a14:m>
                <a:r>
                  <a:rPr lang="en-US" altLang="ja-JP" sz="2000">
                    <a:solidFill>
                      <a:srgbClr val="4D4D4D"/>
                    </a:solidFill>
                  </a:rPr>
                  <a:t>	</a:t>
                </a:r>
                <a:r>
                  <a:rPr lang="ja-JP" altLang="en-US" sz="2000">
                    <a:solidFill>
                      <a:srgbClr val="4D4D4D"/>
                    </a:solidFill>
                  </a:rPr>
                  <a:t>：ユーザ </a:t>
                </a:r>
                <a14:m>
                  <m:oMath xmlns:m="http://schemas.openxmlformats.org/officeDocument/2006/math">
                    <m:r>
                      <a:rPr lang="en-US" altLang="ja-JP" sz="2000" i="1" smtClean="0">
                        <a:solidFill>
                          <a:srgbClr val="4D4D4D"/>
                        </a:solidFill>
                        <a:latin typeface="Cambria Math" panose="02040503050406030204" pitchFamily="18" charset="0"/>
                      </a:rPr>
                      <m:t>𝑖</m:t>
                    </m:r>
                  </m:oMath>
                </a14:m>
                <a:r>
                  <a:rPr lang="ja-JP" altLang="en-US" sz="2000">
                    <a:solidFill>
                      <a:srgbClr val="4D4D4D"/>
                    </a:solidFill>
                  </a:rPr>
                  <a:t> 以外の要求</a:t>
                </a:r>
                <a14:m>
                  <m:oMath xmlns:m="http://schemas.openxmlformats.org/officeDocument/2006/math">
                    <m:r>
                      <a:rPr lang="ja-JP" altLang="en-US" sz="2000" i="1" dirty="0">
                        <a:solidFill>
                          <a:srgbClr val="4D4D4D"/>
                        </a:solidFill>
                        <a:latin typeface="Cambria Math" panose="02040503050406030204" pitchFamily="18" charset="0"/>
                      </a:rPr>
                      <m:t>ビデオビット</m:t>
                    </m:r>
                  </m:oMath>
                </a14:m>
                <a:r>
                  <a:rPr lang="ja-JP" altLang="en-US" sz="2000">
                    <a:solidFill>
                      <a:srgbClr val="4D4D4D"/>
                    </a:solidFill>
                  </a:rPr>
                  <a:t>レート</a:t>
                </a:r>
                <a:endParaRPr lang="en-US" altLang="ja-JP" sz="2000">
                  <a:solidFill>
                    <a:srgbClr val="4D4D4D"/>
                  </a:solidFill>
                </a:endParaRPr>
              </a:p>
              <a:p>
                <a:pPr marL="25400" indent="0">
                  <a:buNone/>
                </a:pPr>
                <a14:m>
                  <m:oMath xmlns:m="http://schemas.openxmlformats.org/officeDocument/2006/math">
                    <m:r>
                      <m:rPr>
                        <m:sty m:val="p"/>
                      </m:rPr>
                      <a:rPr lang="en-US" altLang="ja-JP" sz="2000" b="1" i="1" dirty="0">
                        <a:solidFill>
                          <a:srgbClr val="4D4D4D"/>
                        </a:solidFill>
                        <a:latin typeface="Cambria Math" panose="02040503050406030204" pitchFamily="18" charset="0"/>
                      </a:rPr>
                      <m:t>B</m:t>
                    </m:r>
                    <m:r>
                      <a:rPr lang="en-US" altLang="ja-JP" sz="2000" i="1">
                        <a:solidFill>
                          <a:srgbClr val="4D4D4D"/>
                        </a:solidFill>
                        <a:latin typeface="Cambria Math" panose="02040503050406030204" pitchFamily="18" charset="0"/>
                      </a:rPr>
                      <m:t> </m:t>
                    </m:r>
                  </m:oMath>
                </a14:m>
                <a:r>
                  <a:rPr lang="en-US" altLang="ja-JP" sz="2000">
                    <a:solidFill>
                      <a:srgbClr val="4D4D4D"/>
                    </a:solidFill>
                  </a:rPr>
                  <a:t>	</a:t>
                </a:r>
                <a:r>
                  <a:rPr lang="ja-JP" altLang="en-US" sz="2000">
                    <a:solidFill>
                      <a:srgbClr val="4D4D4D"/>
                    </a:solidFill>
                  </a:rPr>
                  <a:t>：共有リンクの帯域幅</a:t>
                </a:r>
                <a:endParaRPr lang="en-US" altLang="ja-JP" sz="2000">
                  <a:solidFill>
                    <a:srgbClr val="4D4D4D"/>
                  </a:solidFill>
                </a:endParaRPr>
              </a:p>
              <a:p>
                <a:pPr marL="25400" indent="0">
                  <a:buNone/>
                </a:pPr>
                <a14:m>
                  <m:oMath xmlns:m="http://schemas.openxmlformats.org/officeDocument/2006/math">
                    <m:r>
                      <a:rPr lang="en-US" altLang="ja-JP" sz="2000" b="0" i="1" smtClean="0">
                        <a:solidFill>
                          <a:srgbClr val="4D4D4D"/>
                        </a:solidFill>
                        <a:latin typeface="Cambria Math" panose="02040503050406030204" pitchFamily="18" charset="0"/>
                      </a:rPr>
                      <m:t>𝑁</m:t>
                    </m:r>
                  </m:oMath>
                </a14:m>
                <a:r>
                  <a:rPr lang="en-US" altLang="ja-JP" sz="2000">
                    <a:solidFill>
                      <a:srgbClr val="4D4D4D"/>
                    </a:solidFill>
                  </a:rPr>
                  <a:t>	</a:t>
                </a:r>
                <a:r>
                  <a:rPr lang="ja-JP" altLang="en-US" sz="2000">
                    <a:solidFill>
                      <a:srgbClr val="4D4D4D"/>
                    </a:solidFill>
                  </a:rPr>
                  <a:t>：ユーザ総数</a:t>
                </a:r>
                <a:endParaRPr lang="en-US" altLang="ja-JP" sz="2000">
                  <a:solidFill>
                    <a:srgbClr val="4D4D4D"/>
                  </a:solidFill>
                </a:endParaRPr>
              </a:p>
              <a:p>
                <a:pPr marL="25400" indent="0">
                  <a:buNone/>
                </a:pPr>
                <a14:m>
                  <m:oMath xmlns:m="http://schemas.openxmlformats.org/officeDocument/2006/math">
                    <m:nary>
                      <m:naryPr>
                        <m:chr m:val="∑"/>
                        <m:ctrlPr>
                          <a:rPr lang="en-US" altLang="ja-JP" sz="2000" i="1" smtClean="0">
                            <a:solidFill>
                              <a:schemeClr val="tx1"/>
                            </a:solidFill>
                            <a:latin typeface="Cambria Math" panose="02040503050406030204" pitchFamily="18" charset="0"/>
                          </a:rPr>
                        </m:ctrlPr>
                      </m:naryPr>
                      <m:sub>
                        <m:r>
                          <a:rPr lang="en-US" altLang="ja-JP" sz="2000" i="1">
                            <a:solidFill>
                              <a:schemeClr val="tx1"/>
                            </a:solidFill>
                            <a:latin typeface="Cambria Math" panose="02040503050406030204" pitchFamily="18" charset="0"/>
                          </a:rPr>
                          <m:t>𝑗</m:t>
                        </m:r>
                        <m:r>
                          <a:rPr lang="en-US" altLang="ja-JP" sz="2000" i="1">
                            <a:solidFill>
                              <a:schemeClr val="tx1"/>
                            </a:solidFill>
                            <a:latin typeface="Cambria Math" panose="02040503050406030204" pitchFamily="18" charset="0"/>
                          </a:rPr>
                          <m:t>=1</m:t>
                        </m:r>
                      </m:sub>
                      <m:sup>
                        <m:r>
                          <a:rPr lang="en-US" altLang="ja-JP" sz="2000" i="1">
                            <a:solidFill>
                              <a:schemeClr val="tx1"/>
                            </a:solidFill>
                            <a:latin typeface="Cambria Math" panose="02040503050406030204" pitchFamily="18" charset="0"/>
                          </a:rPr>
                          <m:t>𝑁</m:t>
                        </m:r>
                      </m:sup>
                      <m:e>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𝑟</m:t>
                            </m:r>
                          </m:e>
                          <m:sub>
                            <m:r>
                              <a:rPr lang="en-US" altLang="ja-JP" sz="2000" i="1">
                                <a:solidFill>
                                  <a:schemeClr val="tx1"/>
                                </a:solidFill>
                                <a:latin typeface="Cambria Math" panose="02040503050406030204" pitchFamily="18" charset="0"/>
                              </a:rPr>
                              <m:t>𝑗</m:t>
                            </m:r>
                          </m:sub>
                        </m:sSub>
                      </m:e>
                    </m:nary>
                  </m:oMath>
                </a14:m>
                <a:r>
                  <a:rPr lang="en-US" altLang="ja-JP" sz="2000">
                    <a:solidFill>
                      <a:srgbClr val="4D4D4D"/>
                    </a:solidFill>
                  </a:rPr>
                  <a:t>	</a:t>
                </a:r>
                <a:r>
                  <a:rPr lang="ja-JP" altLang="en-US" sz="2000">
                    <a:solidFill>
                      <a:srgbClr val="4D4D4D"/>
                    </a:solidFill>
                  </a:rPr>
                  <a:t>：全ユーザの合計要求ビデオビットレート</a:t>
                </a:r>
                <a:endParaRPr lang="en-US" altLang="ja-JP" sz="2000">
                  <a:solidFill>
                    <a:srgbClr val="4D4D4D"/>
                  </a:solidFill>
                </a:endParaRPr>
              </a:p>
              <a:p>
                <a:pPr marL="25400" indent="0">
                  <a:buNone/>
                </a:pPr>
                <a14:m>
                  <m:oMath xmlns:m="http://schemas.openxmlformats.org/officeDocument/2006/math">
                    <m:r>
                      <m:rPr>
                        <m:sty m:val="p"/>
                      </m:rPr>
                      <a:rPr lang="en-US" altLang="ja-JP" sz="2000" b="1" i="1" dirty="0" smtClean="0">
                        <a:solidFill>
                          <a:schemeClr val="accent2"/>
                        </a:solidFill>
                        <a:latin typeface="Cambria Math" panose="02040503050406030204" pitchFamily="18" charset="0"/>
                      </a:rPr>
                      <m:t>B</m:t>
                    </m:r>
                    <m:f>
                      <m:fPr>
                        <m:ctrlPr>
                          <a:rPr lang="en-US" altLang="ja-JP" sz="2000" i="1" smtClean="0">
                            <a:solidFill>
                              <a:schemeClr val="accent2"/>
                            </a:solidFill>
                            <a:latin typeface="Cambria Math" panose="02040503050406030204" pitchFamily="18" charset="0"/>
                          </a:rPr>
                        </m:ctrlPr>
                      </m:fPr>
                      <m:num>
                        <m:sSub>
                          <m:sSubPr>
                            <m:ctrlPr>
                              <a:rPr lang="en-US" altLang="ja-JP" sz="2000" i="1">
                                <a:solidFill>
                                  <a:schemeClr val="accent2"/>
                                </a:solidFill>
                                <a:latin typeface="Cambria Math" panose="02040503050406030204" pitchFamily="18" charset="0"/>
                              </a:rPr>
                            </m:ctrlPr>
                          </m:sSubPr>
                          <m:e>
                            <m:r>
                              <a:rPr lang="en-US" altLang="ja-JP" sz="2000" i="1">
                                <a:solidFill>
                                  <a:schemeClr val="accent2"/>
                                </a:solidFill>
                                <a:latin typeface="Cambria Math" panose="02040503050406030204" pitchFamily="18" charset="0"/>
                              </a:rPr>
                              <m:t>𝑟</m:t>
                            </m:r>
                          </m:e>
                          <m:sub>
                            <m:r>
                              <a:rPr lang="en-US" altLang="ja-JP" sz="2000" i="1">
                                <a:solidFill>
                                  <a:schemeClr val="accent2"/>
                                </a:solidFill>
                                <a:latin typeface="Cambria Math" panose="02040503050406030204" pitchFamily="18" charset="0"/>
                              </a:rPr>
                              <m:t>𝑖</m:t>
                            </m:r>
                          </m:sub>
                        </m:sSub>
                      </m:num>
                      <m:den>
                        <m:nary>
                          <m:naryPr>
                            <m:chr m:val="∑"/>
                            <m:ctrlPr>
                              <a:rPr lang="en-US" altLang="ja-JP" sz="2000" i="1">
                                <a:solidFill>
                                  <a:schemeClr val="accent2"/>
                                </a:solidFill>
                                <a:latin typeface="Cambria Math" panose="02040503050406030204" pitchFamily="18" charset="0"/>
                              </a:rPr>
                            </m:ctrlPr>
                          </m:naryPr>
                          <m:sub>
                            <m:r>
                              <a:rPr lang="en-US" altLang="ja-JP" sz="2000" b="0" i="1" smtClean="0">
                                <a:solidFill>
                                  <a:schemeClr val="accent2"/>
                                </a:solidFill>
                                <a:latin typeface="Cambria Math" panose="02040503050406030204" pitchFamily="18" charset="0"/>
                              </a:rPr>
                              <m:t>𝑗</m:t>
                            </m:r>
                            <m:r>
                              <a:rPr lang="en-US" altLang="ja-JP" sz="2000" i="1">
                                <a:solidFill>
                                  <a:schemeClr val="accent2"/>
                                </a:solidFill>
                                <a:latin typeface="Cambria Math" panose="02040503050406030204" pitchFamily="18" charset="0"/>
                              </a:rPr>
                              <m:t>=1</m:t>
                            </m:r>
                          </m:sub>
                          <m:sup>
                            <m:r>
                              <a:rPr lang="en-US" altLang="ja-JP" sz="2000" i="1">
                                <a:solidFill>
                                  <a:schemeClr val="accent2"/>
                                </a:solidFill>
                                <a:latin typeface="Cambria Math" panose="02040503050406030204" pitchFamily="18" charset="0"/>
                              </a:rPr>
                              <m:t>𝑁</m:t>
                            </m:r>
                          </m:sup>
                          <m:e>
                            <m:sSub>
                              <m:sSubPr>
                                <m:ctrlPr>
                                  <a:rPr lang="en-US" altLang="ja-JP" sz="2000" i="1">
                                    <a:solidFill>
                                      <a:schemeClr val="accent2"/>
                                    </a:solidFill>
                                    <a:latin typeface="Cambria Math" panose="02040503050406030204" pitchFamily="18" charset="0"/>
                                  </a:rPr>
                                </m:ctrlPr>
                              </m:sSubPr>
                              <m:e>
                                <m:r>
                                  <a:rPr lang="en-US" altLang="ja-JP" sz="2000" i="1">
                                    <a:solidFill>
                                      <a:schemeClr val="accent2"/>
                                    </a:solidFill>
                                    <a:latin typeface="Cambria Math" panose="02040503050406030204" pitchFamily="18" charset="0"/>
                                  </a:rPr>
                                  <m:t>𝑟</m:t>
                                </m:r>
                              </m:e>
                              <m:sub>
                                <m:r>
                                  <a:rPr lang="en-US" altLang="ja-JP" sz="2000" b="0" i="1" smtClean="0">
                                    <a:solidFill>
                                      <a:schemeClr val="accent2"/>
                                    </a:solidFill>
                                    <a:latin typeface="Cambria Math" panose="02040503050406030204" pitchFamily="18" charset="0"/>
                                  </a:rPr>
                                  <m:t>𝑗</m:t>
                                </m:r>
                              </m:sub>
                            </m:sSub>
                          </m:e>
                        </m:nary>
                      </m:den>
                    </m:f>
                  </m:oMath>
                </a14:m>
                <a:r>
                  <a:rPr lang="en-US" altLang="ja-JP" sz="2000">
                    <a:solidFill>
                      <a:srgbClr val="4D4D4D"/>
                    </a:solidFill>
                  </a:rPr>
                  <a:t> </a:t>
                </a:r>
                <a:r>
                  <a:rPr lang="ja-JP" altLang="en-US" sz="2000">
                    <a:solidFill>
                      <a:srgbClr val="4D4D4D"/>
                    </a:solidFill>
                  </a:rPr>
                  <a:t>：ユーザの要求から比率で求めた</a:t>
                </a:r>
                <a:r>
                  <a:rPr lang="ja-JP" altLang="en-US" sz="2000">
                    <a:solidFill>
                      <a:schemeClr val="accent2"/>
                    </a:solidFill>
                  </a:rPr>
                  <a:t>ユーザ</a:t>
                </a:r>
                <a14:m>
                  <m:oMath xmlns:m="http://schemas.openxmlformats.org/officeDocument/2006/math">
                    <m:r>
                      <a:rPr lang="en-US" altLang="ja-JP" sz="2000" b="0" i="1">
                        <a:solidFill>
                          <a:schemeClr val="accent2"/>
                        </a:solidFill>
                        <a:latin typeface="Cambria Math" panose="02040503050406030204" pitchFamily="18" charset="0"/>
                      </a:rPr>
                      <m:t>𝑖</m:t>
                    </m:r>
                  </m:oMath>
                </a14:m>
                <a:r>
                  <a:rPr lang="ja-JP" altLang="en-US" sz="2000">
                    <a:solidFill>
                      <a:schemeClr val="accent2"/>
                    </a:solidFill>
                  </a:rPr>
                  <a:t>の転送レート</a:t>
                </a:r>
                <a:endParaRPr lang="en-US" altLang="ja-JP" sz="2000">
                  <a:solidFill>
                    <a:srgbClr val="4D4D4D"/>
                  </a:solidFill>
                </a:endParaRPr>
              </a:p>
            </p:txBody>
          </p:sp>
        </mc:Choice>
        <mc:Fallback xmlns="">
          <p:sp>
            <p:nvSpPr>
              <p:cNvPr id="7" name="テキスト プレースホルダー 26">
                <a:extLst>
                  <a:ext uri="{FF2B5EF4-FFF2-40B4-BE49-F238E27FC236}">
                    <a16:creationId xmlns:a16="http://schemas.microsoft.com/office/drawing/2014/main" id="{DBAC2D23-F2BD-84AD-1DC2-811F72D73DA8}"/>
                  </a:ext>
                </a:extLst>
              </p:cNvPr>
              <p:cNvSpPr txBox="1">
                <a:spLocks noRot="1" noChangeAspect="1" noMove="1" noResize="1" noEditPoints="1" noAdjustHandles="1" noChangeArrowheads="1" noChangeShapeType="1" noTextEdit="1"/>
              </p:cNvSpPr>
              <p:nvPr/>
            </p:nvSpPr>
            <p:spPr>
              <a:xfrm>
                <a:off x="251793" y="2869339"/>
                <a:ext cx="8928993" cy="3439981"/>
              </a:xfrm>
              <a:prstGeom prst="rect">
                <a:avLst/>
              </a:prstGeom>
              <a:blipFill>
                <a:blip r:embed="rId4"/>
                <a:stretch>
                  <a:fillRect l="-3891" t="-1418" b="-13830"/>
                </a:stretch>
              </a:blipFill>
            </p:spPr>
            <p:txBody>
              <a:bodyPr/>
              <a:lstStyle/>
              <a:p>
                <a:r>
                  <a:rPr lang="en-US">
                    <a:noFill/>
                  </a:rPr>
                  <a:t> </a:t>
                </a:r>
              </a:p>
            </p:txBody>
          </p:sp>
        </mc:Fallback>
      </mc:AlternateContent>
      <p:sp>
        <p:nvSpPr>
          <p:cNvPr id="8" name="フッター プレースホルダー 7">
            <a:extLst>
              <a:ext uri="{FF2B5EF4-FFF2-40B4-BE49-F238E27FC236}">
                <a16:creationId xmlns:a16="http://schemas.microsoft.com/office/drawing/2014/main" id="{3E3FF88A-EC88-2917-89F0-9E58AAF4EDC5}"/>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9" name="スライド番号プレースホルダー 8">
            <a:extLst>
              <a:ext uri="{FF2B5EF4-FFF2-40B4-BE49-F238E27FC236}">
                <a16:creationId xmlns:a16="http://schemas.microsoft.com/office/drawing/2014/main" id="{4361FF5C-54DD-2FEC-D644-D0EC0D847B41}"/>
              </a:ext>
            </a:extLst>
          </p:cNvPr>
          <p:cNvSpPr>
            <a:spLocks noGrp="1"/>
          </p:cNvSpPr>
          <p:nvPr>
            <p:ph type="sldNum" sz="quarter" idx="12"/>
          </p:nvPr>
        </p:nvSpPr>
        <p:spPr/>
        <p:txBody>
          <a:bodyPr/>
          <a:lstStyle/>
          <a:p>
            <a:fld id="{8B45D110-FD8E-48BD-8825-CDFBF9D22CA3}" type="slidenum">
              <a:rPr kumimoji="1" lang="ja-JP" altLang="en-US" smtClean="0"/>
              <a:pPr/>
              <a:t>27</a:t>
            </a:fld>
            <a:endParaRPr kumimoji="1" lang="ja-JP" altLang="en-US"/>
          </a:p>
        </p:txBody>
      </p:sp>
    </p:spTree>
    <p:extLst>
      <p:ext uri="{BB962C8B-B14F-4D97-AF65-F5344CB8AC3E}">
        <p14:creationId xmlns:p14="http://schemas.microsoft.com/office/powerpoint/2010/main" val="37382588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提案手法のモデル化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67544" y="1187623"/>
                <a:ext cx="8363222" cy="5553745"/>
              </a:xfrm>
            </p:spPr>
            <p:txBody>
              <a:bodyPr>
                <a:normAutofit lnSpcReduction="10000"/>
              </a:bodyPr>
              <a:lstStyle/>
              <a:p>
                <a:r>
                  <a:rPr lang="ja-JP" altLang="en-US"/>
                  <a:t>非協力ゲーム理論でモデル化</a:t>
                </a:r>
                <a:endParaRPr lang="en-US" altLang="ja-JP"/>
              </a:p>
              <a:p>
                <a:pPr marL="0" indent="0">
                  <a:buNone/>
                </a:pPr>
                <a:r>
                  <a:rPr kumimoji="1" lang="ja-JP" altLang="en-US"/>
                  <a:t>　</a:t>
                </a:r>
                <a:r>
                  <a:rPr kumimoji="1" lang="en-US" altLang="ja-JP"/>
                  <a:t>	</a:t>
                </a:r>
                <a:r>
                  <a:rPr kumimoji="1" lang="ja-JP" altLang="en-US"/>
                  <a:t>ユーザ </a:t>
                </a:r>
                <a:r>
                  <a:rPr kumimoji="1" lang="en-US" altLang="ja-JP"/>
                  <a:t>:</a:t>
                </a:r>
                <a14:m>
                  <m:oMath xmlns:m="http://schemas.openxmlformats.org/officeDocument/2006/math">
                    <m:r>
                      <a:rPr lang="en-US" altLang="ja-JP" b="0" i="0" dirty="0" smtClean="0">
                        <a:latin typeface="Cambria Math" panose="02040503050406030204" pitchFamily="18" charset="0"/>
                      </a:rPr>
                      <m:t> </m:t>
                    </m:r>
                    <m:r>
                      <a:rPr lang="ja-JP" altLang="en-US" b="0" i="1" dirty="0" smtClean="0">
                        <a:latin typeface="Cambria Math" panose="02040503050406030204" pitchFamily="18" charset="0"/>
                      </a:rPr>
                      <m:t>𝒩</m:t>
                    </m:r>
                    <m:r>
                      <m:rPr>
                        <m:nor/>
                      </m:rPr>
                      <a:rPr lang="en-US" altLang="ja-JP" dirty="0"/>
                      <m:t>=</m:t>
                    </m:r>
                    <m:r>
                      <a:rPr lang="ja-JP" altLang="en-US" i="1" dirty="0">
                        <a:latin typeface="Cambria Math" panose="02040503050406030204" pitchFamily="18" charset="0"/>
                      </a:rPr>
                      <m:t>｛</m:t>
                    </m:r>
                    <m:r>
                      <m:rPr>
                        <m:nor/>
                      </m:rPr>
                      <a:rPr lang="en-US" altLang="ja-JP" dirty="0"/>
                      <m:t>1,2,3…,</m:t>
                    </m:r>
                    <m:r>
                      <m:rPr>
                        <m:nor/>
                      </m:rPr>
                      <a:rPr lang="en-US" altLang="ja-JP" dirty="0"/>
                      <m:t>n</m:t>
                    </m:r>
                    <m:r>
                      <a:rPr lang="ja-JP" altLang="en-US" i="1" dirty="0">
                        <a:latin typeface="Cambria Math" panose="02040503050406030204" pitchFamily="18" charset="0"/>
                      </a:rPr>
                      <m:t>｝</m:t>
                    </m:r>
                  </m:oMath>
                </a14:m>
                <a:endParaRPr lang="en-US" altLang="ja-JP"/>
              </a:p>
              <a:p>
                <a:pPr marL="0" indent="0">
                  <a:buNone/>
                </a:pPr>
                <a:r>
                  <a:rPr lang="ja-JP" altLang="en-US"/>
                  <a:t>　</a:t>
                </a:r>
                <a:r>
                  <a:rPr lang="en-US" altLang="ja-JP"/>
                  <a:t>	</a:t>
                </a:r>
                <a:r>
                  <a:rPr lang="ja-JP" altLang="en-US"/>
                  <a:t>ユーザ</a:t>
                </a:r>
                <a14:m>
                  <m:oMath xmlns:m="http://schemas.openxmlformats.org/officeDocument/2006/math">
                    <m:r>
                      <a:rPr lang="en-US" altLang="ja-JP" i="1" dirty="0">
                        <a:solidFill>
                          <a:srgbClr val="4D4D4D"/>
                        </a:solidFill>
                        <a:latin typeface="Cambria Math" panose="02040503050406030204" pitchFamily="18" charset="0"/>
                      </a:rPr>
                      <m:t>𝑖</m:t>
                    </m:r>
                  </m:oMath>
                </a14:m>
                <a:r>
                  <a:rPr lang="ja-JP" altLang="en-US"/>
                  <a:t>の選択可能レート</a:t>
                </a:r>
                <a:r>
                  <a:rPr lang="en-US" altLang="ja-JP"/>
                  <a:t>(</a:t>
                </a:r>
                <a:r>
                  <a:rPr lang="ja-JP" altLang="en-US"/>
                  <a:t>戦略</a:t>
                </a:r>
                <a:r>
                  <a:rPr lang="en-US" altLang="ja-JP"/>
                  <a:t>)</a:t>
                </a:r>
                <a:r>
                  <a:rPr lang="ja-JP" altLang="en-US"/>
                  <a:t> </a:t>
                </a:r>
                <a:r>
                  <a:rPr lang="en-US" altLang="ja-JP"/>
                  <a:t>:</a:t>
                </a:r>
                <a14:m>
                  <m:oMath xmlns:m="http://schemas.openxmlformats.org/officeDocument/2006/math">
                    <m:sSub>
                      <m:sSubPr>
                        <m:ctrlPr>
                          <a:rPr lang="en-US" altLang="ja-JP" i="1">
                            <a:solidFill>
                              <a:srgbClr val="4D4D4D"/>
                            </a:solidFill>
                            <a:latin typeface="Cambria Math" panose="02040503050406030204" pitchFamily="18" charset="0"/>
                          </a:rPr>
                        </m:ctrlPr>
                      </m:sSubPr>
                      <m:e>
                        <m:r>
                          <a:rPr lang="en-US" altLang="ja-JP" i="1" smtClean="0">
                            <a:solidFill>
                              <a:schemeClr val="tx1"/>
                            </a:solidFill>
                            <a:latin typeface="Cambria Math" panose="02040503050406030204" pitchFamily="18" charset="0"/>
                            <a:ea typeface="Cambria Math" panose="02040503050406030204" pitchFamily="18" charset="0"/>
                          </a:rPr>
                          <m:t>ℛ</m:t>
                        </m:r>
                      </m:e>
                      <m:sub>
                        <m:r>
                          <a:rPr lang="en-US" altLang="ja-JP" i="1">
                            <a:solidFill>
                              <a:srgbClr val="4D4D4D"/>
                            </a:solidFill>
                            <a:latin typeface="Cambria Math" panose="02040503050406030204" pitchFamily="18" charset="0"/>
                          </a:rPr>
                          <m:t>𝑖</m:t>
                        </m:r>
                      </m:sub>
                    </m:sSub>
                  </m:oMath>
                </a14:m>
                <a:endParaRPr lang="en-US" altLang="ja-JP" b="0"/>
              </a:p>
              <a:p>
                <a:pPr marL="0" indent="0">
                  <a:buNone/>
                </a:pPr>
                <a:r>
                  <a:rPr lang="ja-JP" altLang="en-US"/>
                  <a:t>　</a:t>
                </a:r>
                <a:r>
                  <a:rPr lang="en-US" altLang="ja-JP"/>
                  <a:t>	</a:t>
                </a:r>
                <a:r>
                  <a:rPr lang="ja-JP" altLang="en-US"/>
                  <a:t>ユーザ</a:t>
                </a:r>
                <a14:m>
                  <m:oMath xmlns:m="http://schemas.openxmlformats.org/officeDocument/2006/math">
                    <m:r>
                      <a:rPr lang="en-US" altLang="ja-JP" i="1" dirty="0">
                        <a:solidFill>
                          <a:srgbClr val="4D4D4D"/>
                        </a:solidFill>
                        <a:latin typeface="Cambria Math" panose="02040503050406030204" pitchFamily="18" charset="0"/>
                      </a:rPr>
                      <m:t>𝑖</m:t>
                    </m:r>
                  </m:oMath>
                </a14:m>
                <a:r>
                  <a:rPr lang="ja-JP" altLang="en-US"/>
                  <a:t>の利得関数 </a:t>
                </a:r>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oMath>
                </a14:m>
                <a:endParaRPr lang="en-US" altLang="ja-JP" b="0"/>
              </a:p>
              <a:p>
                <a:pPr marL="0" indent="0">
                  <a:buNone/>
                </a:pPr>
                <a:endParaRPr lang="en-US" altLang="ja-JP"/>
              </a:p>
              <a:p>
                <a:pPr marL="0" indent="0">
                  <a:buNone/>
                </a:pPr>
                <a:endParaRPr lang="en-US" altLang="ja-JP" b="0"/>
              </a:p>
              <a:p>
                <a:pPr marL="0" indent="0">
                  <a:buNone/>
                </a:pPr>
                <a:r>
                  <a:rPr lang="ja-JP" altLang="en-US"/>
                  <a:t>  利得関数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に</m:t>
                    </m:r>
                  </m:oMath>
                </a14:m>
                <a:r>
                  <a:rPr lang="ja-JP" altLang="en-US"/>
                  <a:t>よってナッシュ均衡点を決定</a:t>
                </a:r>
                <a:endParaRPr lang="en-US" altLang="ja-JP"/>
              </a:p>
              <a:p>
                <a:pPr marL="0" indent="0">
                  <a:buNone/>
                </a:pPr>
                <a:endParaRPr lang="en-US" altLang="ja-JP" sz="2400" b="0"/>
              </a:p>
              <a:p>
                <a:pPr marL="0" indent="0">
                  <a:buNone/>
                </a:pPr>
                <a:r>
                  <a:rPr lang="ja-JP" altLang="en-US" sz="2400" b="0"/>
                  <a:t>　　　</a:t>
                </a:r>
                <a:r>
                  <a:rPr lang="ja-JP" altLang="en-US" b="0"/>
                  <a:t>各ユーザの最適レートを導出する</a:t>
                </a:r>
                <a:endParaRPr lang="en-US" altLang="ja-JP" b="0"/>
              </a:p>
              <a:p>
                <a:pPr marL="0" indent="0">
                  <a:buNone/>
                </a:pPr>
                <a:endParaRPr kumimoji="1" lang="en-US" altLang="ja-JP"/>
              </a:p>
              <a:p>
                <a:pPr marL="0" indent="0">
                  <a:buNone/>
                </a:pPr>
                <a:endParaRPr kumimoji="1" lang="en-US" altLang="ja-JP"/>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67544" y="1187623"/>
                <a:ext cx="8363222" cy="5553745"/>
              </a:xfrm>
              <a:blipFill>
                <a:blip r:embed="rId3"/>
                <a:stretch>
                  <a:fillRect l="-1676" t="-2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2195736" y="3573016"/>
                <a:ext cx="5112568"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800" b="0" i="1" smtClean="0">
                          <a:solidFill>
                            <a:schemeClr val="bg1"/>
                          </a:solidFill>
                          <a:latin typeface="Cambria Math" panose="02040503050406030204" pitchFamily="18" charset="0"/>
                        </a:rPr>
                        <m:t>𝐺</m:t>
                      </m:r>
                      <m:r>
                        <a:rPr lang="en-US" altLang="ja-JP" sz="2800" b="0" i="1" smtClean="0">
                          <a:solidFill>
                            <a:schemeClr val="bg1"/>
                          </a:solidFill>
                          <a:latin typeface="Cambria Math" panose="02040503050406030204" pitchFamily="18" charset="0"/>
                        </a:rPr>
                        <m:t>={</m:t>
                      </m:r>
                      <m:r>
                        <a:rPr lang="ja-JP" altLang="en-US" sz="2800" i="1" dirty="0" smtClean="0">
                          <a:solidFill>
                            <a:schemeClr val="bg1"/>
                          </a:solidFill>
                          <a:latin typeface="Cambria Math" panose="02040503050406030204" pitchFamily="18" charset="0"/>
                        </a:rPr>
                        <m:t>𝒩</m:t>
                      </m:r>
                      <m:r>
                        <a:rPr lang="en-US" altLang="ja-JP" sz="2800" b="0" i="1" smtClean="0">
                          <a:solidFill>
                            <a:schemeClr val="bg1"/>
                          </a:solidFill>
                          <a:latin typeface="Cambria Math" panose="02040503050406030204" pitchFamily="18" charset="0"/>
                        </a:rPr>
                        <m:t>,</m:t>
                      </m:r>
                      <m:sSub>
                        <m:sSubPr>
                          <m:ctrlPr>
                            <a:rPr lang="en-US" altLang="ja-JP" sz="2800" i="1" smtClean="0">
                              <a:solidFill>
                                <a:schemeClr val="bg1"/>
                              </a:solidFill>
                              <a:latin typeface="Cambria Math" panose="02040503050406030204" pitchFamily="18" charset="0"/>
                            </a:rPr>
                          </m:ctrlPr>
                        </m:sSubPr>
                        <m:e>
                          <m:r>
                            <a:rPr lang="en-US" altLang="ja-JP" sz="2800" b="0" i="1" smtClean="0">
                              <a:solidFill>
                                <a:schemeClr val="bg1"/>
                              </a:solidFill>
                              <a:latin typeface="Cambria Math" panose="02040503050406030204" pitchFamily="18" charset="0"/>
                            </a:rPr>
                            <m:t>{</m:t>
                          </m:r>
                          <m:r>
                            <a:rPr lang="en-US" altLang="ja-JP" sz="2800" i="1">
                              <a:solidFill>
                                <a:schemeClr val="bg1"/>
                              </a:solidFill>
                              <a:latin typeface="Cambria Math" panose="02040503050406030204" pitchFamily="18" charset="0"/>
                              <a:ea typeface="Cambria Math" panose="02040503050406030204" pitchFamily="18" charset="0"/>
                            </a:rPr>
                            <m:t>ℛ</m:t>
                          </m:r>
                        </m:e>
                        <m:sub>
                          <m:r>
                            <a:rPr lang="en-US" altLang="ja-JP" sz="2800" i="1">
                              <a:solidFill>
                                <a:schemeClr val="bg1"/>
                              </a:solidFill>
                              <a:latin typeface="Cambria Math" panose="02040503050406030204" pitchFamily="18" charset="0"/>
                            </a:rPr>
                            <m:t>𝑖</m:t>
                          </m:r>
                        </m:sub>
                      </m:sSub>
                      <m:r>
                        <a:rPr lang="en-US" altLang="ja-JP" sz="2800" b="0" i="1" smtClean="0">
                          <a:solidFill>
                            <a:schemeClr val="bg1"/>
                          </a:solidFill>
                          <a:latin typeface="Cambria Math" panose="02040503050406030204" pitchFamily="18" charset="0"/>
                        </a:rPr>
                        <m:t>}</m:t>
                      </m:r>
                      <m:r>
                        <a:rPr lang="en-US" altLang="ja-JP" sz="2800" i="1">
                          <a:solidFill>
                            <a:schemeClr val="bg1"/>
                          </a:solidFill>
                          <a:latin typeface="Cambria Math" panose="02040503050406030204" pitchFamily="18" charset="0"/>
                        </a:rPr>
                        <m:t>𝑖</m:t>
                      </m:r>
                      <m:r>
                        <a:rPr lang="en-US" altLang="ja-JP" sz="2800" i="1">
                          <a:solidFill>
                            <a:schemeClr val="bg1"/>
                          </a:solidFill>
                          <a:latin typeface="Cambria Math" panose="02040503050406030204" pitchFamily="18" charset="0"/>
                          <a:ea typeface="Cambria Math" panose="02040503050406030204" pitchFamily="18" charset="0"/>
                        </a:rPr>
                        <m:t>∈</m:t>
                      </m:r>
                      <m:r>
                        <a:rPr lang="ja-JP" altLang="en-US" sz="2800" i="1" dirty="0">
                          <a:solidFill>
                            <a:schemeClr val="bg1"/>
                          </a:solidFill>
                          <a:latin typeface="Cambria Math" panose="02040503050406030204" pitchFamily="18" charset="0"/>
                        </a:rPr>
                        <m:t>𝒩</m:t>
                      </m:r>
                      <m:r>
                        <a:rPr lang="en-US" altLang="ja-JP" sz="2800" b="0" i="1" smtClean="0">
                          <a:solidFill>
                            <a:schemeClr val="bg1"/>
                          </a:solidFill>
                          <a:latin typeface="Cambria Math" panose="02040503050406030204" pitchFamily="18" charset="0"/>
                        </a:rPr>
                        <m:t>,</m:t>
                      </m:r>
                      <m:sSub>
                        <m:sSubPr>
                          <m:ctrlPr>
                            <a:rPr lang="en-US" altLang="ja-JP" sz="2800" b="0" i="1" smtClean="0">
                              <a:solidFill>
                                <a:schemeClr val="bg1"/>
                              </a:solidFill>
                              <a:latin typeface="Cambria Math" panose="02040503050406030204" pitchFamily="18" charset="0"/>
                            </a:rPr>
                          </m:ctrlPr>
                        </m:sSubPr>
                        <m:e>
                          <m:r>
                            <a:rPr lang="en-US" altLang="ja-JP" sz="2800" b="0" i="1" smtClean="0">
                              <a:solidFill>
                                <a:schemeClr val="bg1"/>
                              </a:solidFill>
                              <a:latin typeface="Cambria Math" panose="02040503050406030204" pitchFamily="18" charset="0"/>
                            </a:rPr>
                            <m:t>{</m:t>
                          </m:r>
                          <m:r>
                            <a:rPr lang="en-US" altLang="ja-JP" sz="2800" b="0" i="1" smtClean="0">
                              <a:solidFill>
                                <a:schemeClr val="bg1"/>
                              </a:solidFill>
                              <a:latin typeface="Cambria Math" panose="02040503050406030204" pitchFamily="18" charset="0"/>
                            </a:rPr>
                            <m:t>𝑓</m:t>
                          </m:r>
                        </m:e>
                        <m:sub>
                          <m:r>
                            <a:rPr lang="en-US" altLang="ja-JP" sz="2800" b="0" i="1" smtClean="0">
                              <a:solidFill>
                                <a:schemeClr val="bg1"/>
                              </a:solidFill>
                              <a:latin typeface="Cambria Math" panose="02040503050406030204" pitchFamily="18" charset="0"/>
                            </a:rPr>
                            <m:t>𝑖</m:t>
                          </m:r>
                        </m:sub>
                      </m:sSub>
                      <m:r>
                        <a:rPr lang="en-US" altLang="ja-JP" sz="2800" b="0" i="1" smtClean="0">
                          <a:solidFill>
                            <a:schemeClr val="bg1"/>
                          </a:solidFill>
                          <a:latin typeface="Cambria Math" panose="02040503050406030204" pitchFamily="18" charset="0"/>
                        </a:rPr>
                        <m:t>}</m:t>
                      </m:r>
                      <m:r>
                        <a:rPr lang="en-US" altLang="ja-JP" sz="2800" i="1">
                          <a:solidFill>
                            <a:schemeClr val="bg1"/>
                          </a:solidFill>
                          <a:latin typeface="Cambria Math" panose="02040503050406030204" pitchFamily="18" charset="0"/>
                        </a:rPr>
                        <m:t>𝑖</m:t>
                      </m:r>
                      <m:r>
                        <a:rPr lang="en-US" altLang="ja-JP" sz="2800" i="1">
                          <a:solidFill>
                            <a:schemeClr val="bg1"/>
                          </a:solidFill>
                          <a:latin typeface="Cambria Math" panose="02040503050406030204" pitchFamily="18" charset="0"/>
                          <a:ea typeface="Cambria Math" panose="02040503050406030204" pitchFamily="18" charset="0"/>
                        </a:rPr>
                        <m:t>∈</m:t>
                      </m:r>
                      <m:r>
                        <a:rPr lang="ja-JP" altLang="en-US" sz="2800" i="1" dirty="0">
                          <a:solidFill>
                            <a:schemeClr val="bg1"/>
                          </a:solidFill>
                          <a:latin typeface="Cambria Math" panose="02040503050406030204" pitchFamily="18" charset="0"/>
                        </a:rPr>
                        <m:t>𝒩</m:t>
                      </m:r>
                      <m:r>
                        <a:rPr lang="en-US" altLang="ja-JP" sz="2800" b="0" i="1" smtClean="0">
                          <a:solidFill>
                            <a:schemeClr val="bg1"/>
                          </a:solidFill>
                          <a:latin typeface="Cambria Math" panose="02040503050406030204" pitchFamily="18" charset="0"/>
                        </a:rPr>
                        <m:t>}</m:t>
                      </m:r>
                    </m:oMath>
                  </m:oMathPara>
                </a14:m>
                <a:endParaRPr lang="en-US" altLang="ja-JP" sz="2800">
                  <a:solidFill>
                    <a:schemeClr val="bg1"/>
                  </a:solidFill>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2195736" y="3573016"/>
                <a:ext cx="5112568" cy="884595"/>
              </a:xfrm>
              <a:prstGeom prst="rect">
                <a:avLst/>
              </a:prstGeom>
              <a:blipFill>
                <a:blip r:embed="rId4"/>
                <a:stretch>
                  <a:fillRect/>
                </a:stretch>
              </a:blipFill>
              <a:ln w="76200" cap="sq">
                <a:noFill/>
                <a:miter lim="800000"/>
                <a:headEnd type="none" w="med" len="med"/>
                <a:tailEnd type="none" w="med" len="med"/>
              </a:ln>
            </p:spPr>
            <p:txBody>
              <a:bodyPr/>
              <a:lstStyle/>
              <a:p>
                <a:r>
                  <a:rPr lang="en-US">
                    <a:noFill/>
                  </a:rPr>
                  <a:t> </a:t>
                </a:r>
              </a:p>
            </p:txBody>
          </p:sp>
        </mc:Fallback>
      </mc:AlternateContent>
      <p:sp>
        <p:nvSpPr>
          <p:cNvPr id="4" name="下矢印 7">
            <a:extLst>
              <a:ext uri="{FF2B5EF4-FFF2-40B4-BE49-F238E27FC236}">
                <a16:creationId xmlns:a16="http://schemas.microsoft.com/office/drawing/2014/main" id="{18230B22-C722-63E7-A1E7-E4405CFDE2B1}"/>
              </a:ext>
            </a:extLst>
          </p:cNvPr>
          <p:cNvSpPr/>
          <p:nvPr/>
        </p:nvSpPr>
        <p:spPr>
          <a:xfrm>
            <a:off x="4283968" y="5165159"/>
            <a:ext cx="576064" cy="576064"/>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ッター プレースホルダー 8">
            <a:extLst>
              <a:ext uri="{FF2B5EF4-FFF2-40B4-BE49-F238E27FC236}">
                <a16:creationId xmlns:a16="http://schemas.microsoft.com/office/drawing/2014/main" id="{439DFC88-2B8B-B6D5-328D-1542E28146E1}"/>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EE858708-EA72-8C78-9996-1ABAD7956B28}"/>
              </a:ext>
            </a:extLst>
          </p:cNvPr>
          <p:cNvSpPr>
            <a:spLocks noGrp="1"/>
          </p:cNvSpPr>
          <p:nvPr>
            <p:ph type="sldNum" sz="quarter" idx="12"/>
          </p:nvPr>
        </p:nvSpPr>
        <p:spPr/>
        <p:txBody>
          <a:bodyPr/>
          <a:lstStyle/>
          <a:p>
            <a:fld id="{8B45D110-FD8E-48BD-8825-CDFBF9D22CA3}" type="slidenum">
              <a:rPr kumimoji="1" lang="ja-JP" altLang="en-US" smtClean="0"/>
              <a:pPr/>
              <a:t>28</a:t>
            </a:fld>
            <a:endParaRPr kumimoji="1" lang="ja-JP" altLang="en-US"/>
          </a:p>
        </p:txBody>
      </p:sp>
    </p:spTree>
    <p:extLst>
      <p:ext uri="{BB962C8B-B14F-4D97-AF65-F5344CB8AC3E}">
        <p14:creationId xmlns:p14="http://schemas.microsoft.com/office/powerpoint/2010/main" val="36090515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6330A-AE7F-608E-54A7-26AA2A1643AF}"/>
              </a:ext>
            </a:extLst>
          </p:cNvPr>
          <p:cNvSpPr>
            <a:spLocks noGrp="1"/>
          </p:cNvSpPr>
          <p:nvPr>
            <p:ph type="title"/>
          </p:nvPr>
        </p:nvSpPr>
        <p:spPr/>
        <p:txBody>
          <a:bodyPr/>
          <a:lstStyle/>
          <a:p>
            <a:r>
              <a:rPr kumimoji="1" lang="en-US" altLang="ja-JP" sz="3600"/>
              <a:t>Adaptive bitrate streaming</a:t>
            </a:r>
            <a:r>
              <a:rPr kumimoji="1" lang="ja-JP" altLang="en-US" sz="3600"/>
              <a:t>について</a:t>
            </a:r>
            <a:endParaRPr kumimoji="1" lang="ja-JP" altLang="en-US"/>
          </a:p>
        </p:txBody>
      </p:sp>
      <p:sp>
        <p:nvSpPr>
          <p:cNvPr id="3" name="コンテンツ プレースホルダー 2">
            <a:extLst>
              <a:ext uri="{FF2B5EF4-FFF2-40B4-BE49-F238E27FC236}">
                <a16:creationId xmlns:a16="http://schemas.microsoft.com/office/drawing/2014/main" id="{96BEDE4C-60A1-59C2-6B3C-7F0A8377A136}"/>
              </a:ext>
            </a:extLst>
          </p:cNvPr>
          <p:cNvSpPr>
            <a:spLocks noGrp="1"/>
          </p:cNvSpPr>
          <p:nvPr>
            <p:ph idx="1"/>
          </p:nvPr>
        </p:nvSpPr>
        <p:spPr>
          <a:xfrm>
            <a:off x="419100" y="1187624"/>
            <a:ext cx="8627740" cy="4977680"/>
          </a:xfrm>
        </p:spPr>
        <p:txBody>
          <a:bodyPr/>
          <a:lstStyle/>
          <a:p>
            <a:r>
              <a:rPr kumimoji="1" lang="en-US" altLang="ja-JP" sz="3200"/>
              <a:t>ABS</a:t>
            </a:r>
            <a:r>
              <a:rPr kumimoji="1" lang="ja-JP" altLang="en-US" sz="3200"/>
              <a:t>：動的に画質</a:t>
            </a:r>
            <a:r>
              <a:rPr kumimoji="1" lang="en-US" altLang="ja-JP" sz="3200"/>
              <a:t>(</a:t>
            </a:r>
            <a:r>
              <a:rPr kumimoji="1" lang="ja-JP" altLang="en-US" sz="3200"/>
              <a:t>レート</a:t>
            </a:r>
            <a:r>
              <a:rPr kumimoji="1" lang="en-US" altLang="ja-JP" sz="3200"/>
              <a:t>)</a:t>
            </a:r>
            <a:r>
              <a:rPr kumimoji="1" lang="ja-JP" altLang="en-US" sz="3200"/>
              <a:t>を変更できるストリーミングプロトコル</a:t>
            </a:r>
            <a:endParaRPr kumimoji="1" lang="en-US" altLang="ja-JP" sz="3200"/>
          </a:p>
          <a:p>
            <a:endParaRPr kumimoji="1" lang="ja-JP" altLang="en-US"/>
          </a:p>
        </p:txBody>
      </p:sp>
      <p:pic>
        <p:nvPicPr>
          <p:cNvPr id="6" name="図 5" descr="モニター, 座る, ボックス, テーブル が含まれている画像&#10;&#10;自動的に生成された説明">
            <a:extLst>
              <a:ext uri="{FF2B5EF4-FFF2-40B4-BE49-F238E27FC236}">
                <a16:creationId xmlns:a16="http://schemas.microsoft.com/office/drawing/2014/main" id="{45D4F419-692E-3F99-CB11-45E028796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1797" y="4009892"/>
            <a:ext cx="1224136" cy="1446034"/>
          </a:xfrm>
          <a:prstGeom prst="rect">
            <a:avLst/>
          </a:prstGeom>
        </p:spPr>
      </p:pic>
      <p:sp>
        <p:nvSpPr>
          <p:cNvPr id="7" name="矢印: 下 6">
            <a:extLst>
              <a:ext uri="{FF2B5EF4-FFF2-40B4-BE49-F238E27FC236}">
                <a16:creationId xmlns:a16="http://schemas.microsoft.com/office/drawing/2014/main" id="{BF540177-3B9D-2EED-668C-3E7711D9AE56}"/>
              </a:ext>
            </a:extLst>
          </p:cNvPr>
          <p:cNvSpPr/>
          <p:nvPr/>
        </p:nvSpPr>
        <p:spPr>
          <a:xfrm>
            <a:off x="459141" y="3583539"/>
            <a:ext cx="200056" cy="3157829"/>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矢印: 左右 7">
            <a:extLst>
              <a:ext uri="{FF2B5EF4-FFF2-40B4-BE49-F238E27FC236}">
                <a16:creationId xmlns:a16="http://schemas.microsoft.com/office/drawing/2014/main" id="{05634771-CCC3-98CC-C22C-3FC0626CF879}"/>
              </a:ext>
            </a:extLst>
          </p:cNvPr>
          <p:cNvSpPr/>
          <p:nvPr/>
        </p:nvSpPr>
        <p:spPr>
          <a:xfrm>
            <a:off x="611559" y="3439524"/>
            <a:ext cx="1642290" cy="144016"/>
          </a:xfrm>
          <a:prstGeom prst="lef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矢印: 山形 8">
            <a:extLst>
              <a:ext uri="{FF2B5EF4-FFF2-40B4-BE49-F238E27FC236}">
                <a16:creationId xmlns:a16="http://schemas.microsoft.com/office/drawing/2014/main" id="{FCF4151C-D225-8457-A337-EE8137F38608}"/>
              </a:ext>
            </a:extLst>
          </p:cNvPr>
          <p:cNvSpPr/>
          <p:nvPr/>
        </p:nvSpPr>
        <p:spPr>
          <a:xfrm>
            <a:off x="2325857" y="4153060"/>
            <a:ext cx="440914" cy="1819580"/>
          </a:xfrm>
          <a:prstGeom prst="chevron">
            <a:avLst>
              <a:gd name="adj" fmla="val 100000"/>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テキスト ボックス 9">
            <a:extLst>
              <a:ext uri="{FF2B5EF4-FFF2-40B4-BE49-F238E27FC236}">
                <a16:creationId xmlns:a16="http://schemas.microsoft.com/office/drawing/2014/main" id="{632459B4-237A-6D66-E5BF-3232D1895CF2}"/>
              </a:ext>
            </a:extLst>
          </p:cNvPr>
          <p:cNvSpPr txBox="1"/>
          <p:nvPr/>
        </p:nvSpPr>
        <p:spPr>
          <a:xfrm>
            <a:off x="2563064" y="3513102"/>
            <a:ext cx="1462341" cy="461665"/>
          </a:xfrm>
          <a:prstGeom prst="rect">
            <a:avLst/>
          </a:prstGeom>
          <a:noFill/>
        </p:spPr>
        <p:txBody>
          <a:bodyPr wrap="square" rtlCol="0">
            <a:spAutoFit/>
          </a:bodyPr>
          <a:lstStyle/>
          <a:p>
            <a:r>
              <a:rPr kumimoji="1" lang="ja-JP" altLang="en-US" sz="2400">
                <a:solidFill>
                  <a:srgbClr val="4D4D4D"/>
                </a:solidFill>
              </a:rPr>
              <a:t>サーバー</a:t>
            </a:r>
          </a:p>
        </p:txBody>
      </p:sp>
      <p:sp>
        <p:nvSpPr>
          <p:cNvPr id="11" name="矢印: 右 10">
            <a:extLst>
              <a:ext uri="{FF2B5EF4-FFF2-40B4-BE49-F238E27FC236}">
                <a16:creationId xmlns:a16="http://schemas.microsoft.com/office/drawing/2014/main" id="{B4EA21EE-48A5-4486-75F8-996029873D90}"/>
              </a:ext>
            </a:extLst>
          </p:cNvPr>
          <p:cNvSpPr/>
          <p:nvPr/>
        </p:nvSpPr>
        <p:spPr>
          <a:xfrm>
            <a:off x="3764322" y="4489740"/>
            <a:ext cx="3819525" cy="36512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テキスト が含まれている画像&#10;&#10;自動的に生成された説明">
            <a:extLst>
              <a:ext uri="{FF2B5EF4-FFF2-40B4-BE49-F238E27FC236}">
                <a16:creationId xmlns:a16="http://schemas.microsoft.com/office/drawing/2014/main" id="{4B0E0D2F-9019-562D-396C-586CF63A4F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00563" y="3646959"/>
            <a:ext cx="608518" cy="456389"/>
          </a:xfrm>
          <a:prstGeom prst="rect">
            <a:avLst/>
          </a:prstGeom>
        </p:spPr>
      </p:pic>
      <p:sp>
        <p:nvSpPr>
          <p:cNvPr id="13" name="テキスト ボックス 12">
            <a:extLst>
              <a:ext uri="{FF2B5EF4-FFF2-40B4-BE49-F238E27FC236}">
                <a16:creationId xmlns:a16="http://schemas.microsoft.com/office/drawing/2014/main" id="{BF88395B-C325-F58D-ADD5-6CAE9E1C32FF}"/>
              </a:ext>
            </a:extLst>
          </p:cNvPr>
          <p:cNvSpPr txBox="1"/>
          <p:nvPr/>
        </p:nvSpPr>
        <p:spPr>
          <a:xfrm>
            <a:off x="719747" y="3672099"/>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pic>
        <p:nvPicPr>
          <p:cNvPr id="14" name="図 13" descr="テキスト が含まれている画像&#10;&#10;自動的に生成された説明">
            <a:extLst>
              <a:ext uri="{FF2B5EF4-FFF2-40B4-BE49-F238E27FC236}">
                <a16:creationId xmlns:a16="http://schemas.microsoft.com/office/drawing/2014/main" id="{181229DE-C898-0B0C-3E1F-686FBB0590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695105" y="6246615"/>
            <a:ext cx="608518" cy="456389"/>
          </a:xfrm>
          <a:prstGeom prst="rect">
            <a:avLst/>
          </a:prstGeom>
        </p:spPr>
      </p:pic>
      <p:pic>
        <p:nvPicPr>
          <p:cNvPr id="15" name="図 14" descr="テキスト が含まれている画像&#10;&#10;自動的に生成された説明">
            <a:extLst>
              <a:ext uri="{FF2B5EF4-FFF2-40B4-BE49-F238E27FC236}">
                <a16:creationId xmlns:a16="http://schemas.microsoft.com/office/drawing/2014/main" id="{7B2A248F-CB35-6DE2-7085-DD82E93CB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566637" y="3634324"/>
            <a:ext cx="608518" cy="456389"/>
          </a:xfrm>
          <a:prstGeom prst="rect">
            <a:avLst/>
          </a:prstGeom>
        </p:spPr>
      </p:pic>
      <p:sp>
        <p:nvSpPr>
          <p:cNvPr id="16" name="テキスト ボックス 15">
            <a:extLst>
              <a:ext uri="{FF2B5EF4-FFF2-40B4-BE49-F238E27FC236}">
                <a16:creationId xmlns:a16="http://schemas.microsoft.com/office/drawing/2014/main" id="{917DC8B0-0BE6-8FC3-1DD8-9761C6663C6A}"/>
              </a:ext>
            </a:extLst>
          </p:cNvPr>
          <p:cNvSpPr txBox="1"/>
          <p:nvPr/>
        </p:nvSpPr>
        <p:spPr>
          <a:xfrm>
            <a:off x="1609327" y="3655329"/>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20" name="フローチャート: 結合子 19">
            <a:extLst>
              <a:ext uri="{FF2B5EF4-FFF2-40B4-BE49-F238E27FC236}">
                <a16:creationId xmlns:a16="http://schemas.microsoft.com/office/drawing/2014/main" id="{E781A49D-B8C4-3004-D53B-71C95B78C489}"/>
              </a:ext>
            </a:extLst>
          </p:cNvPr>
          <p:cNvSpPr/>
          <p:nvPr/>
        </p:nvSpPr>
        <p:spPr>
          <a:xfrm flipH="1">
            <a:off x="967109" y="5127887"/>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フローチャート: 結合子 21">
            <a:extLst>
              <a:ext uri="{FF2B5EF4-FFF2-40B4-BE49-F238E27FC236}">
                <a16:creationId xmlns:a16="http://schemas.microsoft.com/office/drawing/2014/main" id="{004A4AC0-7EDD-FE83-0D42-234EFE1B47DD}"/>
              </a:ext>
            </a:extLst>
          </p:cNvPr>
          <p:cNvSpPr/>
          <p:nvPr/>
        </p:nvSpPr>
        <p:spPr>
          <a:xfrm flipH="1">
            <a:off x="981962" y="5967109"/>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3" name="図 22" descr="テキスト が含まれている画像&#10;&#10;自動的に生成された説明">
            <a:extLst>
              <a:ext uri="{FF2B5EF4-FFF2-40B4-BE49-F238E27FC236}">
                <a16:creationId xmlns:a16="http://schemas.microsoft.com/office/drawing/2014/main" id="{0F53A8E2-0011-DF7F-CE20-E740DD8E1F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17053" y="6215526"/>
            <a:ext cx="608518" cy="456390"/>
          </a:xfrm>
          <a:prstGeom prst="rect">
            <a:avLst/>
          </a:prstGeom>
        </p:spPr>
      </p:pic>
      <p:sp>
        <p:nvSpPr>
          <p:cNvPr id="24" name="テキスト ボックス 23">
            <a:extLst>
              <a:ext uri="{FF2B5EF4-FFF2-40B4-BE49-F238E27FC236}">
                <a16:creationId xmlns:a16="http://schemas.microsoft.com/office/drawing/2014/main" id="{8D9E7198-6B9E-4D24-B2E4-E390F65DFE86}"/>
              </a:ext>
            </a:extLst>
          </p:cNvPr>
          <p:cNvSpPr txBox="1"/>
          <p:nvPr/>
        </p:nvSpPr>
        <p:spPr>
          <a:xfrm>
            <a:off x="524352" y="2582037"/>
            <a:ext cx="2722713" cy="830997"/>
          </a:xfrm>
          <a:prstGeom prst="rect">
            <a:avLst/>
          </a:prstGeom>
          <a:noFill/>
        </p:spPr>
        <p:txBody>
          <a:bodyPr wrap="square" rtlCol="0">
            <a:spAutoFit/>
          </a:bodyPr>
          <a:lstStyle/>
          <a:p>
            <a:r>
              <a:rPr lang="ja-JP" altLang="en-US" sz="2400">
                <a:solidFill>
                  <a:srgbClr val="4D4D4D"/>
                </a:solidFill>
              </a:rPr>
              <a:t>選択できる</a:t>
            </a:r>
            <a:endParaRPr kumimoji="1" lang="en-US" altLang="ja-JP" sz="2400">
              <a:solidFill>
                <a:srgbClr val="4D4D4D"/>
              </a:solidFill>
            </a:endParaRPr>
          </a:p>
          <a:p>
            <a:r>
              <a:rPr kumimoji="1" lang="ja-JP" altLang="en-US" sz="2400">
                <a:solidFill>
                  <a:srgbClr val="4D4D4D"/>
                </a:solidFill>
              </a:rPr>
              <a:t>レートの種類</a:t>
            </a:r>
          </a:p>
        </p:txBody>
      </p:sp>
      <p:sp>
        <p:nvSpPr>
          <p:cNvPr id="25" name="フローチャート: 結合子 24">
            <a:extLst>
              <a:ext uri="{FF2B5EF4-FFF2-40B4-BE49-F238E27FC236}">
                <a16:creationId xmlns:a16="http://schemas.microsoft.com/office/drawing/2014/main" id="{6BB8992C-859A-D5FF-F3FD-32267756E3D8}"/>
              </a:ext>
            </a:extLst>
          </p:cNvPr>
          <p:cNvSpPr/>
          <p:nvPr/>
        </p:nvSpPr>
        <p:spPr>
          <a:xfrm flipH="1">
            <a:off x="962031" y="4331351"/>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吹き出し: 角を丸めた四角形 26">
            <a:extLst>
              <a:ext uri="{FF2B5EF4-FFF2-40B4-BE49-F238E27FC236}">
                <a16:creationId xmlns:a16="http://schemas.microsoft.com/office/drawing/2014/main" id="{B8B0866B-B7E4-0336-0CD0-77D4F1DEE9EF}"/>
              </a:ext>
            </a:extLst>
          </p:cNvPr>
          <p:cNvSpPr/>
          <p:nvPr/>
        </p:nvSpPr>
        <p:spPr>
          <a:xfrm>
            <a:off x="3437317" y="5526175"/>
            <a:ext cx="5071449" cy="881868"/>
          </a:xfrm>
          <a:prstGeom prst="wedgeRoundRectCallout">
            <a:avLst>
              <a:gd name="adj1" fmla="val -66028"/>
              <a:gd name="adj2" fmla="val 18093"/>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動画時間を</a:t>
            </a:r>
            <a:r>
              <a:rPr kumimoji="1" lang="en-US" altLang="ja-JP" sz="2400">
                <a:solidFill>
                  <a:schemeClr val="tx1"/>
                </a:solidFill>
                <a:latin typeface="Amasis MT Pro Medium" panose="02040604050005020304" pitchFamily="18" charset="0"/>
              </a:rPr>
              <a:t>2~6</a:t>
            </a:r>
            <a:r>
              <a:rPr kumimoji="1" lang="en-US" altLang="ja-JP" sz="2400">
                <a:solidFill>
                  <a:schemeClr val="tx1"/>
                </a:solidFill>
              </a:rPr>
              <a:t>s</a:t>
            </a:r>
            <a:r>
              <a:rPr kumimoji="1" lang="ja-JP" altLang="en-US" sz="2400">
                <a:solidFill>
                  <a:schemeClr val="tx1"/>
                </a:solidFill>
              </a:rPr>
              <a:t>程度（セグメント）に分割</a:t>
            </a:r>
          </a:p>
        </p:txBody>
      </p:sp>
      <p:pic>
        <p:nvPicPr>
          <p:cNvPr id="28" name="図 27" descr="テキスト が含まれている画像&#10;&#10;自動的に生成された説明">
            <a:extLst>
              <a:ext uri="{FF2B5EF4-FFF2-40B4-BE49-F238E27FC236}">
                <a16:creationId xmlns:a16="http://schemas.microsoft.com/office/drawing/2014/main" id="{7A5D1398-750B-F3EF-A55F-563F0697D7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6406214" y="4069321"/>
            <a:ext cx="608518" cy="456389"/>
          </a:xfrm>
          <a:prstGeom prst="rect">
            <a:avLst/>
          </a:prstGeom>
        </p:spPr>
      </p:pic>
      <p:pic>
        <p:nvPicPr>
          <p:cNvPr id="29" name="図 28" descr="テキスト が含まれている画像&#10;&#10;自動的に生成された説明">
            <a:extLst>
              <a:ext uri="{FF2B5EF4-FFF2-40B4-BE49-F238E27FC236}">
                <a16:creationId xmlns:a16="http://schemas.microsoft.com/office/drawing/2014/main" id="{C6F592E9-93A4-08F2-45E7-55A5CC597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226040" y="4066421"/>
            <a:ext cx="608518" cy="456389"/>
          </a:xfrm>
          <a:prstGeom prst="rect">
            <a:avLst/>
          </a:prstGeom>
        </p:spPr>
      </p:pic>
      <p:pic>
        <p:nvPicPr>
          <p:cNvPr id="30" name="図 29" descr="テキスト が含まれている画像&#10;&#10;自動的に生成された説明">
            <a:extLst>
              <a:ext uri="{FF2B5EF4-FFF2-40B4-BE49-F238E27FC236}">
                <a16:creationId xmlns:a16="http://schemas.microsoft.com/office/drawing/2014/main" id="{19D1E8F5-6114-F38C-5B8E-FC8D55A1F8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4075708" y="4072019"/>
            <a:ext cx="608518" cy="456389"/>
          </a:xfrm>
          <a:prstGeom prst="rect">
            <a:avLst/>
          </a:prstGeom>
        </p:spPr>
      </p:pic>
      <p:sp>
        <p:nvSpPr>
          <p:cNvPr id="31" name="テキスト ボックス 30">
            <a:extLst>
              <a:ext uri="{FF2B5EF4-FFF2-40B4-BE49-F238E27FC236}">
                <a16:creationId xmlns:a16="http://schemas.microsoft.com/office/drawing/2014/main" id="{47EC54B1-18C8-B370-0CEC-9E94CA10EE75}"/>
              </a:ext>
            </a:extLst>
          </p:cNvPr>
          <p:cNvSpPr txBox="1"/>
          <p:nvPr/>
        </p:nvSpPr>
        <p:spPr>
          <a:xfrm>
            <a:off x="4100700" y="4084114"/>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2" name="テキスト ボックス 31">
            <a:extLst>
              <a:ext uri="{FF2B5EF4-FFF2-40B4-BE49-F238E27FC236}">
                <a16:creationId xmlns:a16="http://schemas.microsoft.com/office/drawing/2014/main" id="{6AAC69DC-B6DA-D3BD-9D32-A0AE7C86E545}"/>
              </a:ext>
            </a:extLst>
          </p:cNvPr>
          <p:cNvSpPr txBox="1"/>
          <p:nvPr/>
        </p:nvSpPr>
        <p:spPr>
          <a:xfrm>
            <a:off x="6464683" y="4072740"/>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3" name="テキスト ボックス 32">
            <a:extLst>
              <a:ext uri="{FF2B5EF4-FFF2-40B4-BE49-F238E27FC236}">
                <a16:creationId xmlns:a16="http://schemas.microsoft.com/office/drawing/2014/main" id="{790F70C4-7F37-47DF-4EBF-8A57E32547A9}"/>
              </a:ext>
            </a:extLst>
          </p:cNvPr>
          <p:cNvSpPr txBox="1"/>
          <p:nvPr/>
        </p:nvSpPr>
        <p:spPr>
          <a:xfrm>
            <a:off x="5254648" y="4054331"/>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pic>
        <p:nvPicPr>
          <p:cNvPr id="34" name="図 33" descr="白い背景に黒い文字が書かれた紙&#10;&#10;中程度の精度で自動的に生成された説明">
            <a:extLst>
              <a:ext uri="{FF2B5EF4-FFF2-40B4-BE49-F238E27FC236}">
                <a16:creationId xmlns:a16="http://schemas.microsoft.com/office/drawing/2014/main" id="{816DF860-8083-BEEB-3E6B-85BA11D8D3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464" y="4309559"/>
            <a:ext cx="693969" cy="753291"/>
          </a:xfrm>
          <a:prstGeom prst="rect">
            <a:avLst/>
          </a:prstGeom>
        </p:spPr>
      </p:pic>
      <p:sp>
        <p:nvSpPr>
          <p:cNvPr id="35" name="テキスト ボックス 34">
            <a:extLst>
              <a:ext uri="{FF2B5EF4-FFF2-40B4-BE49-F238E27FC236}">
                <a16:creationId xmlns:a16="http://schemas.microsoft.com/office/drawing/2014/main" id="{DCBB7EE0-A52E-E906-3FB6-DA32D699B2E4}"/>
              </a:ext>
            </a:extLst>
          </p:cNvPr>
          <p:cNvSpPr txBox="1"/>
          <p:nvPr/>
        </p:nvSpPr>
        <p:spPr>
          <a:xfrm>
            <a:off x="758967" y="6218149"/>
            <a:ext cx="432048" cy="523220"/>
          </a:xfrm>
          <a:prstGeom prst="rect">
            <a:avLst/>
          </a:prstGeom>
          <a:noFill/>
        </p:spPr>
        <p:txBody>
          <a:bodyPr wrap="square" rtlCol="0">
            <a:spAutoFit/>
          </a:bodyPr>
          <a:lstStyle/>
          <a:p>
            <a:r>
              <a:rPr kumimoji="1" lang="ja-JP" altLang="en-US" sz="2800">
                <a:solidFill>
                  <a:srgbClr val="FF0000"/>
                </a:solidFill>
                <a:latin typeface="Quattrocento Sans" panose="020B0502050000020003" pitchFamily="34" charset="0"/>
              </a:rPr>
              <a:t>高</a:t>
            </a:r>
          </a:p>
        </p:txBody>
      </p:sp>
      <p:sp>
        <p:nvSpPr>
          <p:cNvPr id="36" name="テキスト ボックス 35">
            <a:extLst>
              <a:ext uri="{FF2B5EF4-FFF2-40B4-BE49-F238E27FC236}">
                <a16:creationId xmlns:a16="http://schemas.microsoft.com/office/drawing/2014/main" id="{C49807AE-863A-120F-FC8E-6B4F028ADA89}"/>
              </a:ext>
            </a:extLst>
          </p:cNvPr>
          <p:cNvSpPr txBox="1"/>
          <p:nvPr/>
        </p:nvSpPr>
        <p:spPr>
          <a:xfrm>
            <a:off x="1728359" y="6247444"/>
            <a:ext cx="432048" cy="523220"/>
          </a:xfrm>
          <a:prstGeom prst="rect">
            <a:avLst/>
          </a:prstGeom>
          <a:noFill/>
        </p:spPr>
        <p:txBody>
          <a:bodyPr wrap="square" rtlCol="0">
            <a:spAutoFit/>
          </a:bodyPr>
          <a:lstStyle/>
          <a:p>
            <a:r>
              <a:rPr kumimoji="1" lang="ja-JP" altLang="en-US" sz="2800">
                <a:solidFill>
                  <a:schemeClr val="tx2">
                    <a:lumMod val="50000"/>
                    <a:lumOff val="50000"/>
                  </a:schemeClr>
                </a:solidFill>
              </a:rPr>
              <a:t>低</a:t>
            </a:r>
            <a:endParaRPr kumimoji="1" lang="en-US" altLang="ja-JP" sz="2800">
              <a:solidFill>
                <a:schemeClr val="tx2">
                  <a:lumMod val="50000"/>
                  <a:lumOff val="50000"/>
                </a:schemeClr>
              </a:solidFill>
            </a:endParaRPr>
          </a:p>
        </p:txBody>
      </p:sp>
      <p:sp>
        <p:nvSpPr>
          <p:cNvPr id="37" name="テキスト ボックス 36">
            <a:extLst>
              <a:ext uri="{FF2B5EF4-FFF2-40B4-BE49-F238E27FC236}">
                <a16:creationId xmlns:a16="http://schemas.microsoft.com/office/drawing/2014/main" id="{EE35FCEA-891D-7788-D850-86C1EA796AA3}"/>
              </a:ext>
            </a:extLst>
          </p:cNvPr>
          <p:cNvSpPr txBox="1"/>
          <p:nvPr/>
        </p:nvSpPr>
        <p:spPr>
          <a:xfrm>
            <a:off x="-26475" y="3439524"/>
            <a:ext cx="553998" cy="1983537"/>
          </a:xfrm>
          <a:prstGeom prst="rect">
            <a:avLst/>
          </a:prstGeom>
          <a:noFill/>
        </p:spPr>
        <p:txBody>
          <a:bodyPr vert="eaVert" wrap="square" rtlCol="0">
            <a:spAutoFit/>
          </a:bodyPr>
          <a:lstStyle/>
          <a:p>
            <a:r>
              <a:rPr kumimoji="1" lang="ja-JP" altLang="en-US" sz="2400">
                <a:solidFill>
                  <a:srgbClr val="4D4D4D"/>
                </a:solidFill>
              </a:rPr>
              <a:t>動画時間</a:t>
            </a:r>
          </a:p>
        </p:txBody>
      </p:sp>
      <p:sp>
        <p:nvSpPr>
          <p:cNvPr id="38" name="テキスト ボックス 37">
            <a:extLst>
              <a:ext uri="{FF2B5EF4-FFF2-40B4-BE49-F238E27FC236}">
                <a16:creationId xmlns:a16="http://schemas.microsoft.com/office/drawing/2014/main" id="{FDCC0803-4AB8-F928-917E-BE2EF349690B}"/>
              </a:ext>
            </a:extLst>
          </p:cNvPr>
          <p:cNvSpPr txBox="1"/>
          <p:nvPr/>
        </p:nvSpPr>
        <p:spPr>
          <a:xfrm>
            <a:off x="7587025" y="3845488"/>
            <a:ext cx="1631186" cy="461665"/>
          </a:xfrm>
          <a:prstGeom prst="rect">
            <a:avLst/>
          </a:prstGeom>
          <a:noFill/>
        </p:spPr>
        <p:txBody>
          <a:bodyPr wrap="square" rtlCol="0">
            <a:spAutoFit/>
          </a:bodyPr>
          <a:lstStyle/>
          <a:p>
            <a:r>
              <a:rPr kumimoji="1" lang="ja-JP" altLang="en-US" sz="2400">
                <a:solidFill>
                  <a:srgbClr val="4D4D4D"/>
                </a:solidFill>
              </a:rPr>
              <a:t>ユーザ</a:t>
            </a:r>
          </a:p>
        </p:txBody>
      </p:sp>
      <p:sp>
        <p:nvSpPr>
          <p:cNvPr id="19" name="フローチャート: 結合子 18">
            <a:extLst>
              <a:ext uri="{FF2B5EF4-FFF2-40B4-BE49-F238E27FC236}">
                <a16:creationId xmlns:a16="http://schemas.microsoft.com/office/drawing/2014/main" id="{2592D9CC-A1D5-B6BD-1CC7-421946F7D5A0}"/>
              </a:ext>
            </a:extLst>
          </p:cNvPr>
          <p:cNvSpPr/>
          <p:nvPr/>
        </p:nvSpPr>
        <p:spPr>
          <a:xfrm flipH="1">
            <a:off x="960901" y="4732909"/>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815A2812-A1DE-8BB7-95D8-4FF1C030F4D7}"/>
              </a:ext>
            </a:extLst>
          </p:cNvPr>
          <p:cNvSpPr/>
          <p:nvPr/>
        </p:nvSpPr>
        <p:spPr>
          <a:xfrm flipH="1">
            <a:off x="960901" y="5541026"/>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328DE1AF-72C1-AD48-C8C5-76C17F14BB99}"/>
              </a:ext>
            </a:extLst>
          </p:cNvPr>
          <p:cNvSpPr/>
          <p:nvPr/>
        </p:nvSpPr>
        <p:spPr>
          <a:xfrm flipH="1">
            <a:off x="1909138" y="4364688"/>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9" name="フローチャート: 結合子 38">
            <a:extLst>
              <a:ext uri="{FF2B5EF4-FFF2-40B4-BE49-F238E27FC236}">
                <a16:creationId xmlns:a16="http://schemas.microsoft.com/office/drawing/2014/main" id="{D736968C-EB24-048D-928A-2EEE8058D09E}"/>
              </a:ext>
            </a:extLst>
          </p:cNvPr>
          <p:cNvSpPr/>
          <p:nvPr/>
        </p:nvSpPr>
        <p:spPr>
          <a:xfrm flipH="1">
            <a:off x="1926712" y="4714166"/>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0" name="フローチャート: 結合子 39">
            <a:extLst>
              <a:ext uri="{FF2B5EF4-FFF2-40B4-BE49-F238E27FC236}">
                <a16:creationId xmlns:a16="http://schemas.microsoft.com/office/drawing/2014/main" id="{095ABDE0-F6E8-1707-8B9A-5E250D1E489D}"/>
              </a:ext>
            </a:extLst>
          </p:cNvPr>
          <p:cNvSpPr/>
          <p:nvPr/>
        </p:nvSpPr>
        <p:spPr>
          <a:xfrm flipH="1">
            <a:off x="1936271" y="5159380"/>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フローチャート: 結合子 40">
            <a:extLst>
              <a:ext uri="{FF2B5EF4-FFF2-40B4-BE49-F238E27FC236}">
                <a16:creationId xmlns:a16="http://schemas.microsoft.com/office/drawing/2014/main" id="{02A1721E-B329-001C-4BE0-297BD5FEA9CA}"/>
              </a:ext>
            </a:extLst>
          </p:cNvPr>
          <p:cNvSpPr/>
          <p:nvPr/>
        </p:nvSpPr>
        <p:spPr>
          <a:xfrm flipH="1">
            <a:off x="1927131" y="5550105"/>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2" name="フローチャート: 結合子 41">
            <a:extLst>
              <a:ext uri="{FF2B5EF4-FFF2-40B4-BE49-F238E27FC236}">
                <a16:creationId xmlns:a16="http://schemas.microsoft.com/office/drawing/2014/main" id="{420BCF56-876E-0CBB-721B-6AEFC3F07156}"/>
              </a:ext>
            </a:extLst>
          </p:cNvPr>
          <p:cNvSpPr/>
          <p:nvPr/>
        </p:nvSpPr>
        <p:spPr>
          <a:xfrm flipH="1">
            <a:off x="1944384" y="6000446"/>
            <a:ext cx="45719" cy="66675"/>
          </a:xfrm>
          <a:prstGeom prst="flowChartConnector">
            <a:avLst/>
          </a:prstGeom>
          <a:solidFill>
            <a:srgbClr val="4D4D4D"/>
          </a:solidFill>
          <a:ln w="1905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4" name="直線矢印コネクタ 43">
            <a:extLst>
              <a:ext uri="{FF2B5EF4-FFF2-40B4-BE49-F238E27FC236}">
                <a16:creationId xmlns:a16="http://schemas.microsoft.com/office/drawing/2014/main" id="{DD575C73-2D12-CFC7-C6A8-82F59227E357}"/>
              </a:ext>
            </a:extLst>
          </p:cNvPr>
          <p:cNvCxnSpPr>
            <a:cxnSpLocks/>
          </p:cNvCxnSpPr>
          <p:nvPr/>
        </p:nvCxnSpPr>
        <p:spPr>
          <a:xfrm>
            <a:off x="4355976" y="2924944"/>
            <a:ext cx="3065692"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25DE8E8-F40E-BC80-C425-C696E6D774A4}"/>
              </a:ext>
            </a:extLst>
          </p:cNvPr>
          <p:cNvCxnSpPr>
            <a:cxnSpLocks/>
          </p:cNvCxnSpPr>
          <p:nvPr/>
        </p:nvCxnSpPr>
        <p:spPr>
          <a:xfrm flipH="1">
            <a:off x="4375652" y="3762020"/>
            <a:ext cx="3026339" cy="0"/>
          </a:xfrm>
          <a:prstGeom prst="straightConnector1">
            <a:avLst/>
          </a:prstGeom>
          <a:ln w="1905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4B1B15E3-0332-F8D4-6FAC-DDE7DFF903C7}"/>
              </a:ext>
            </a:extLst>
          </p:cNvPr>
          <p:cNvSpPr txBox="1"/>
          <p:nvPr/>
        </p:nvSpPr>
        <p:spPr>
          <a:xfrm>
            <a:off x="4703168" y="2551767"/>
            <a:ext cx="3164075" cy="400110"/>
          </a:xfrm>
          <a:prstGeom prst="rect">
            <a:avLst/>
          </a:prstGeom>
          <a:noFill/>
        </p:spPr>
        <p:txBody>
          <a:bodyPr wrap="square" rtlCol="0">
            <a:spAutoFit/>
          </a:bodyPr>
          <a:lstStyle/>
          <a:p>
            <a:r>
              <a:rPr kumimoji="1" lang="en-US" altLang="ja-JP" sz="2000">
                <a:solidFill>
                  <a:srgbClr val="4D4D4D"/>
                </a:solidFill>
              </a:rPr>
              <a:t>MPD</a:t>
            </a:r>
            <a:r>
              <a:rPr kumimoji="1" lang="ja-JP" altLang="en-US" sz="2000">
                <a:solidFill>
                  <a:srgbClr val="4D4D4D"/>
                </a:solidFill>
              </a:rPr>
              <a:t>ファイル送信</a:t>
            </a:r>
          </a:p>
        </p:txBody>
      </p:sp>
      <p:sp>
        <p:nvSpPr>
          <p:cNvPr id="53" name="テキスト ボックス 52">
            <a:extLst>
              <a:ext uri="{FF2B5EF4-FFF2-40B4-BE49-F238E27FC236}">
                <a16:creationId xmlns:a16="http://schemas.microsoft.com/office/drawing/2014/main" id="{4BA3CA70-6B90-537D-8549-C22636F15302}"/>
              </a:ext>
            </a:extLst>
          </p:cNvPr>
          <p:cNvSpPr txBox="1"/>
          <p:nvPr/>
        </p:nvSpPr>
        <p:spPr>
          <a:xfrm>
            <a:off x="4362463" y="3025780"/>
            <a:ext cx="4087502" cy="707886"/>
          </a:xfrm>
          <a:prstGeom prst="rect">
            <a:avLst/>
          </a:prstGeom>
          <a:noFill/>
        </p:spPr>
        <p:txBody>
          <a:bodyPr wrap="square" rtlCol="0">
            <a:spAutoFit/>
          </a:bodyPr>
          <a:lstStyle/>
          <a:p>
            <a:r>
              <a:rPr lang="ja-JP" altLang="en-US" sz="2000">
                <a:solidFill>
                  <a:srgbClr val="4D4D4D"/>
                </a:solidFill>
              </a:rPr>
              <a:t>データをレートを指定し</a:t>
            </a:r>
            <a:r>
              <a:rPr kumimoji="1" lang="ja-JP" altLang="en-US" sz="2000">
                <a:solidFill>
                  <a:srgbClr val="4D4D4D"/>
                </a:solidFill>
              </a:rPr>
              <a:t>セグメント単位で要求</a:t>
            </a:r>
          </a:p>
        </p:txBody>
      </p:sp>
      <p:sp>
        <p:nvSpPr>
          <p:cNvPr id="18" name="フッター プレースホルダー 17">
            <a:extLst>
              <a:ext uri="{FF2B5EF4-FFF2-40B4-BE49-F238E27FC236}">
                <a16:creationId xmlns:a16="http://schemas.microsoft.com/office/drawing/2014/main" id="{972F8057-89E2-F0BA-ADF5-177149C694BB}"/>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43" name="スライド番号プレースホルダー 42">
            <a:extLst>
              <a:ext uri="{FF2B5EF4-FFF2-40B4-BE49-F238E27FC236}">
                <a16:creationId xmlns:a16="http://schemas.microsoft.com/office/drawing/2014/main" id="{CABB21AD-2E47-419E-D960-DAD40D088C4F}"/>
              </a:ext>
            </a:extLst>
          </p:cNvPr>
          <p:cNvSpPr>
            <a:spLocks noGrp="1"/>
          </p:cNvSpPr>
          <p:nvPr>
            <p:ph type="sldNum" sz="quarter" idx="12"/>
          </p:nvPr>
        </p:nvSpPr>
        <p:spPr/>
        <p:txBody>
          <a:bodyPr/>
          <a:lstStyle/>
          <a:p>
            <a:fld id="{8B45D110-FD8E-48BD-8825-CDFBF9D22CA3}" type="slidenum">
              <a:rPr kumimoji="1" lang="ja-JP" altLang="en-US" smtClean="0"/>
              <a:pPr/>
              <a:t>29</a:t>
            </a:fld>
            <a:endParaRPr kumimoji="1" lang="ja-JP" altLang="en-US"/>
          </a:p>
        </p:txBody>
      </p:sp>
    </p:spTree>
    <p:extLst>
      <p:ext uri="{BB962C8B-B14F-4D97-AF65-F5344CB8AC3E}">
        <p14:creationId xmlns:p14="http://schemas.microsoft.com/office/powerpoint/2010/main" val="6866339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C0D56-BCDD-66D8-0C4A-AD4937F1F7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B5DED2-D4E4-9E33-F3C9-7DAC802A447E}"/>
              </a:ext>
            </a:extLst>
          </p:cNvPr>
          <p:cNvSpPr>
            <a:spLocks noGrp="1"/>
          </p:cNvSpPr>
          <p:nvPr>
            <p:ph type="title"/>
          </p:nvPr>
        </p:nvSpPr>
        <p:spPr/>
        <p:txBody>
          <a:bodyPr/>
          <a:lstStyle/>
          <a:p>
            <a:r>
              <a:rPr kumimoji="1" lang="ja-JP" altLang="en-US" dirty="0"/>
              <a:t>既存研究の問題点</a:t>
            </a:r>
          </a:p>
        </p:txBody>
      </p:sp>
      <p:sp>
        <p:nvSpPr>
          <p:cNvPr id="3" name="コンテンツ プレースホルダー 2">
            <a:extLst>
              <a:ext uri="{FF2B5EF4-FFF2-40B4-BE49-F238E27FC236}">
                <a16:creationId xmlns:a16="http://schemas.microsoft.com/office/drawing/2014/main" id="{46222A6A-E755-0CE5-E71B-B323831CA9F3}"/>
              </a:ext>
            </a:extLst>
          </p:cNvPr>
          <p:cNvSpPr>
            <a:spLocks noGrp="1"/>
          </p:cNvSpPr>
          <p:nvPr>
            <p:ph idx="1"/>
          </p:nvPr>
        </p:nvSpPr>
        <p:spPr>
          <a:xfrm>
            <a:off x="979465" y="4168833"/>
            <a:ext cx="7632848" cy="1740057"/>
          </a:xfrm>
        </p:spPr>
        <p:txBody>
          <a:bodyPr/>
          <a:lstStyle/>
          <a:p>
            <a:r>
              <a:rPr kumimoji="1" lang="ja-JP" altLang="en-US" sz="2800" b="1" dirty="0"/>
              <a:t>複数ユーザ</a:t>
            </a:r>
            <a:r>
              <a:rPr kumimoji="1" lang="ja-JP" altLang="en-US" sz="2800" dirty="0"/>
              <a:t>を同時に考慮する手法</a:t>
            </a:r>
            <a:endParaRPr kumimoji="1" lang="en-US" altLang="ja-JP" sz="2800" dirty="0"/>
          </a:p>
          <a:p>
            <a:pPr lvl="1"/>
            <a:r>
              <a:rPr lang="ja-JP" altLang="en-US" sz="2400" b="1" dirty="0"/>
              <a:t>ゲーム理論を用いた手法</a:t>
            </a:r>
            <a:endParaRPr lang="en-US" altLang="ja-JP" sz="2400" b="1" dirty="0"/>
          </a:p>
          <a:p>
            <a:pPr lvl="2"/>
            <a:r>
              <a:rPr lang="en-US" altLang="ja-JP" sz="2000" dirty="0">
                <a:solidFill>
                  <a:schemeClr val="tx1">
                    <a:lumMod val="60000"/>
                    <a:lumOff val="40000"/>
                  </a:schemeClr>
                </a:solidFill>
              </a:rPr>
              <a:t>[H. Yuan+, </a:t>
            </a:r>
            <a:r>
              <a:rPr lang="en-US" altLang="ja-JP" sz="2000" i="1" dirty="0">
                <a:solidFill>
                  <a:schemeClr val="tx1">
                    <a:lumMod val="60000"/>
                    <a:lumOff val="40000"/>
                  </a:schemeClr>
                </a:solidFill>
              </a:rPr>
              <a:t>IEEE </a:t>
            </a:r>
            <a:r>
              <a:rPr lang="en-US" altLang="ja-JP" sz="2000" i="1" dirty="0">
                <a:solidFill>
                  <a:schemeClr val="tx1">
                    <a:lumMod val="60000"/>
                    <a:lumOff val="40000"/>
                  </a:schemeClr>
                </a:solidFill>
                <a:effectLst/>
                <a:latin typeface="Segoe UI" panose="020B0502040204020203" pitchFamily="34" charset="0"/>
                <a:cs typeface="Segoe UI" panose="020B0502040204020203" pitchFamily="34" charset="0"/>
              </a:rPr>
              <a:t>Trans</a:t>
            </a:r>
            <a:r>
              <a:rPr lang="en-US" altLang="ja-JP" sz="2000" b="0" i="1" dirty="0">
                <a:solidFill>
                  <a:schemeClr val="tx1">
                    <a:lumMod val="60000"/>
                    <a:lumOff val="40000"/>
                  </a:schemeClr>
                </a:solidFill>
                <a:effectLst/>
                <a:latin typeface="Segoe UI" panose="020B0502040204020203" pitchFamily="34" charset="0"/>
                <a:cs typeface="Segoe UI" panose="020B0502040204020203" pitchFamily="34" charset="0"/>
              </a:rPr>
              <a:t> Mob </a:t>
            </a:r>
            <a:r>
              <a:rPr lang="en-US" altLang="ja-JP" sz="2000" b="0" i="1" dirty="0" err="1">
                <a:solidFill>
                  <a:schemeClr val="tx1">
                    <a:lumMod val="60000"/>
                    <a:lumOff val="40000"/>
                  </a:schemeClr>
                </a:solidFill>
                <a:effectLst/>
                <a:latin typeface="Segoe UI" panose="020B0502040204020203" pitchFamily="34" charset="0"/>
                <a:cs typeface="Segoe UI" panose="020B0502040204020203" pitchFamily="34" charset="0"/>
              </a:rPr>
              <a:t>Comput</a:t>
            </a:r>
            <a:r>
              <a:rPr lang="en-US" altLang="ja-JP" sz="2000" dirty="0">
                <a:solidFill>
                  <a:schemeClr val="tx1">
                    <a:lumMod val="60000"/>
                    <a:lumOff val="40000"/>
                  </a:schemeClr>
                </a:solidFill>
              </a:rPr>
              <a:t>, 2018]</a:t>
            </a:r>
            <a:endParaRPr lang="en-US" altLang="ja-JP" sz="2000" dirty="0"/>
          </a:p>
        </p:txBody>
      </p:sp>
      <p:sp>
        <p:nvSpPr>
          <p:cNvPr id="8" name="コンテンツ プレースホルダー 2">
            <a:extLst>
              <a:ext uri="{FF2B5EF4-FFF2-40B4-BE49-F238E27FC236}">
                <a16:creationId xmlns:a16="http://schemas.microsoft.com/office/drawing/2014/main" id="{08F26991-597F-4F17-8835-499AF41C35C9}"/>
              </a:ext>
            </a:extLst>
          </p:cNvPr>
          <p:cNvSpPr txBox="1">
            <a:spLocks/>
          </p:cNvSpPr>
          <p:nvPr/>
        </p:nvSpPr>
        <p:spPr>
          <a:xfrm>
            <a:off x="755576" y="1138470"/>
            <a:ext cx="7632848" cy="2610001"/>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R="0" lvl="0" algn="l" defTabSz="914400" rtl="0" eaLnBrk="1" fontAlgn="auto" latinLnBrk="0" hangingPunct="1">
              <a:lnSpc>
                <a:spcPct val="100000"/>
              </a:lnSpc>
              <a:spcBef>
                <a:spcPts val="1200"/>
              </a:spcBef>
              <a:spcAft>
                <a:spcPts val="0"/>
              </a:spcAft>
              <a:buClr>
                <a:srgbClr val="0084B4"/>
              </a:buClr>
              <a:buSzTx/>
              <a:tabLst/>
              <a:defRPr/>
            </a:pPr>
            <a:r>
              <a:rPr kumimoji="1" lang="ja-JP" altLang="en-US" sz="2800" b="1" i="0" u="none" strike="noStrike" kern="1200" cap="none" spc="0" normalizeH="0" baseline="0" noProof="0" dirty="0">
                <a:ln>
                  <a:noFill/>
                </a:ln>
                <a:solidFill>
                  <a:srgbClr val="333333">
                    <a:lumMod val="85000"/>
                    <a:lumOff val="15000"/>
                  </a:srgbClr>
                </a:solidFill>
                <a:effectLst/>
                <a:uLnTx/>
                <a:uFillTx/>
                <a:latin typeface="Segoe UI"/>
                <a:ea typeface="メイリオ"/>
                <a:cs typeface="+mn-cs"/>
              </a:rPr>
              <a:t>ユーザ個人ごと</a:t>
            </a:r>
            <a:r>
              <a:rPr kumimoji="1" lang="ja-JP" altLang="en-US" sz="2800" b="0" i="0" u="none" strike="noStrike" kern="1200" cap="none" spc="0" normalizeH="0" baseline="0" noProof="0" dirty="0">
                <a:ln>
                  <a:noFill/>
                </a:ln>
                <a:solidFill>
                  <a:srgbClr val="333333">
                    <a:lumMod val="85000"/>
                    <a:lumOff val="15000"/>
                  </a:srgbClr>
                </a:solidFill>
                <a:effectLst/>
                <a:uLnTx/>
                <a:uFillTx/>
                <a:latin typeface="Segoe UI"/>
                <a:ea typeface="メイリオ"/>
                <a:cs typeface="+mn-cs"/>
              </a:rPr>
              <a:t>に制御</a:t>
            </a:r>
            <a:endParaRPr kumimoji="1" lang="en-US" altLang="ja-JP" sz="2800" b="0" i="0" u="none" strike="noStrike" kern="1200" cap="none" spc="0" normalizeH="0" baseline="0" noProof="0" dirty="0">
              <a:ln>
                <a:noFill/>
              </a:ln>
              <a:solidFill>
                <a:srgbClr val="333333">
                  <a:lumMod val="85000"/>
                  <a:lumOff val="15000"/>
                </a:srgbClr>
              </a:solidFill>
              <a:effectLst/>
              <a:uLnTx/>
              <a:uFillTx/>
              <a:latin typeface="Segoe UI"/>
              <a:ea typeface="メイリオ"/>
              <a:cs typeface="+mn-cs"/>
            </a:endParaRPr>
          </a:p>
          <a:p>
            <a:pPr lvl="1"/>
            <a:r>
              <a:rPr lang="en-US" altLang="ja-JP" sz="2400" b="1" dirty="0"/>
              <a:t>QoE</a:t>
            </a:r>
            <a:r>
              <a:rPr lang="ja-JP" altLang="en-US" sz="2400" b="1" dirty="0"/>
              <a:t>に基づくバッファ管理手法</a:t>
            </a:r>
            <a:endParaRPr lang="en-US" altLang="ja-JP" sz="2400" b="1" dirty="0"/>
          </a:p>
          <a:p>
            <a:pPr lvl="2">
              <a:buClr>
                <a:srgbClr val="0084B4"/>
              </a:buClr>
            </a:pPr>
            <a:r>
              <a:rPr lang="en-US" altLang="ja-JP" sz="2000" dirty="0">
                <a:solidFill>
                  <a:schemeClr val="tx1">
                    <a:lumMod val="60000"/>
                    <a:lumOff val="40000"/>
                  </a:schemeClr>
                </a:solidFill>
              </a:rPr>
              <a:t>[W. Zhang+, </a:t>
            </a:r>
            <a:r>
              <a:rPr lang="en-US" altLang="ja-JP" sz="2000" i="1" dirty="0">
                <a:solidFill>
                  <a:schemeClr val="tx1">
                    <a:lumMod val="60000"/>
                    <a:lumOff val="40000"/>
                  </a:schemeClr>
                </a:solidFill>
              </a:rPr>
              <a:t>IEEE Trans Multimedia</a:t>
            </a:r>
            <a:r>
              <a:rPr lang="en-US" altLang="ja-JP" sz="2000" dirty="0">
                <a:solidFill>
                  <a:schemeClr val="tx1">
                    <a:lumMod val="60000"/>
                    <a:lumOff val="40000"/>
                  </a:schemeClr>
                </a:solidFill>
              </a:rPr>
              <a:t>, 2013]</a:t>
            </a:r>
            <a:endParaRPr lang="en-US" altLang="ja-JP" b="1" dirty="0"/>
          </a:p>
        </p:txBody>
      </p:sp>
      <p:sp>
        <p:nvSpPr>
          <p:cNvPr id="9" name="フッター プレースホルダー 8">
            <a:extLst>
              <a:ext uri="{FF2B5EF4-FFF2-40B4-BE49-F238E27FC236}">
                <a16:creationId xmlns:a16="http://schemas.microsoft.com/office/drawing/2014/main" id="{AF1D118E-DF77-3255-7102-821790433239}"/>
              </a:ext>
            </a:extLst>
          </p:cNvPr>
          <p:cNvSpPr>
            <a:spLocks noGrp="1"/>
          </p:cNvSpPr>
          <p:nvPr>
            <p:ph type="ftr" sz="quarter" idx="11"/>
          </p:nvPr>
        </p:nvSpPr>
        <p:spPr>
          <a:xfrm>
            <a:off x="115848" y="6499222"/>
            <a:ext cx="8336240" cy="252015"/>
          </a:xfrm>
        </p:spPr>
        <p:txBody>
          <a:bodyPr/>
          <a:lstStyle/>
          <a:p>
            <a:r>
              <a:rPr kumimoji="1" lang="ja-JP" altLang="en-US"/>
              <a:t>ビデオビットレート制御関数を用いた他ユーザ使用帯域制限の抑制　菊地 悠李</a:t>
            </a:r>
          </a:p>
        </p:txBody>
      </p:sp>
      <p:sp>
        <p:nvSpPr>
          <p:cNvPr id="10" name="スライド番号プレースホルダー 9">
            <a:extLst>
              <a:ext uri="{FF2B5EF4-FFF2-40B4-BE49-F238E27FC236}">
                <a16:creationId xmlns:a16="http://schemas.microsoft.com/office/drawing/2014/main" id="{EF8B8C6B-4BE9-7CD9-92E6-0191178A6375}"/>
              </a:ext>
            </a:extLst>
          </p:cNvPr>
          <p:cNvSpPr>
            <a:spLocks noGrp="1"/>
          </p:cNvSpPr>
          <p:nvPr>
            <p:ph type="sldNum" sz="quarter" idx="12"/>
          </p:nvPr>
        </p:nvSpPr>
        <p:spPr/>
        <p:txBody>
          <a:bodyPr/>
          <a:lstStyle/>
          <a:p>
            <a:fld id="{8B45D110-FD8E-48BD-8825-CDFBF9D22CA3}" type="slidenum">
              <a:rPr kumimoji="1" lang="ja-JP" altLang="en-US" smtClean="0"/>
              <a:pPr/>
              <a:t>3</a:t>
            </a:fld>
            <a:endParaRPr kumimoji="1" lang="ja-JP" altLang="en-US"/>
          </a:p>
        </p:txBody>
      </p:sp>
      <p:sp>
        <p:nvSpPr>
          <p:cNvPr id="4" name="正方形/長方形 3">
            <a:extLst>
              <a:ext uri="{FF2B5EF4-FFF2-40B4-BE49-F238E27FC236}">
                <a16:creationId xmlns:a16="http://schemas.microsoft.com/office/drawing/2014/main" id="{29DEFC3F-F36E-F839-B4B2-41AEF6605672}"/>
              </a:ext>
            </a:extLst>
          </p:cNvPr>
          <p:cNvSpPr/>
          <p:nvPr/>
        </p:nvSpPr>
        <p:spPr>
          <a:xfrm>
            <a:off x="874307" y="2653374"/>
            <a:ext cx="7208866" cy="63690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問題点</a:t>
            </a:r>
            <a:r>
              <a:rPr kumimoji="1" lang="ja-JP" altLang="en-US" sz="2800" dirty="0">
                <a:solidFill>
                  <a:schemeClr val="bg1"/>
                </a:solidFill>
              </a:rPr>
              <a:t>：複数ユーザの考慮なし</a:t>
            </a:r>
          </a:p>
        </p:txBody>
      </p:sp>
      <p:sp>
        <p:nvSpPr>
          <p:cNvPr id="6" name="正方形/長方形 5">
            <a:extLst>
              <a:ext uri="{FF2B5EF4-FFF2-40B4-BE49-F238E27FC236}">
                <a16:creationId xmlns:a16="http://schemas.microsoft.com/office/drawing/2014/main" id="{878E18C0-82A0-CB59-09F1-5F3715240AD5}"/>
              </a:ext>
            </a:extLst>
          </p:cNvPr>
          <p:cNvSpPr/>
          <p:nvPr/>
        </p:nvSpPr>
        <p:spPr>
          <a:xfrm>
            <a:off x="979465" y="5719530"/>
            <a:ext cx="7208866" cy="638942"/>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問題点</a:t>
            </a:r>
            <a:r>
              <a:rPr kumimoji="1" lang="ja-JP" altLang="en-US" sz="2800" dirty="0">
                <a:solidFill>
                  <a:schemeClr val="bg1"/>
                </a:solidFill>
              </a:rPr>
              <a:t>：他ユーザへの影響の考慮なし</a:t>
            </a:r>
          </a:p>
        </p:txBody>
      </p:sp>
      <p:sp>
        <p:nvSpPr>
          <p:cNvPr id="5" name="矢印: 下 4">
            <a:extLst>
              <a:ext uri="{FF2B5EF4-FFF2-40B4-BE49-F238E27FC236}">
                <a16:creationId xmlns:a16="http://schemas.microsoft.com/office/drawing/2014/main" id="{14715536-BD17-685E-42C6-E9FD0BE54781}"/>
              </a:ext>
            </a:extLst>
          </p:cNvPr>
          <p:cNvSpPr/>
          <p:nvPr/>
        </p:nvSpPr>
        <p:spPr>
          <a:xfrm>
            <a:off x="3918857" y="3429000"/>
            <a:ext cx="483326" cy="636903"/>
          </a:xfrm>
          <a:prstGeom prst="down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27332585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62D4520-5C6C-9A65-43AD-5595531A35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F9549D-DEC4-7C54-7C33-3911B744FCDA}"/>
              </a:ext>
            </a:extLst>
          </p:cNvPr>
          <p:cNvSpPr>
            <a:spLocks noGrp="1"/>
          </p:cNvSpPr>
          <p:nvPr>
            <p:ph type="title"/>
          </p:nvPr>
        </p:nvSpPr>
        <p:spPr/>
        <p:txBody>
          <a:bodyPr>
            <a:normAutofit/>
          </a:bodyPr>
          <a:lstStyle/>
          <a:p>
            <a:r>
              <a:rPr kumimoji="1" lang="ja-JP" altLang="en-US" dirty="0"/>
              <a:t>実験結果 </a:t>
            </a:r>
            <a:r>
              <a:rPr kumimoji="1" lang="en-US" altLang="ja-JP" dirty="0"/>
              <a:t>– </a:t>
            </a:r>
            <a:r>
              <a:rPr lang="ja-JP" altLang="en-US" dirty="0"/>
              <a:t>既存研究</a:t>
            </a:r>
            <a:endParaRPr kumimoji="1" lang="ja-JP" altLang="en-US" dirty="0"/>
          </a:p>
        </p:txBody>
      </p:sp>
      <p:sp>
        <p:nvSpPr>
          <p:cNvPr id="3" name="コンテンツ プレースホルダー 2">
            <a:extLst>
              <a:ext uri="{FF2B5EF4-FFF2-40B4-BE49-F238E27FC236}">
                <a16:creationId xmlns:a16="http://schemas.microsoft.com/office/drawing/2014/main" id="{BA796F1C-659C-74F8-00B5-2C4151E90E47}"/>
              </a:ext>
            </a:extLst>
          </p:cNvPr>
          <p:cNvSpPr>
            <a:spLocks noGrp="1"/>
          </p:cNvSpPr>
          <p:nvPr>
            <p:ph idx="1"/>
          </p:nvPr>
        </p:nvSpPr>
        <p:spPr>
          <a:xfrm>
            <a:off x="0" y="5008666"/>
            <a:ext cx="9249103" cy="1449179"/>
          </a:xfrm>
        </p:spPr>
        <p:txBody>
          <a:bodyPr>
            <a:normAutofit/>
          </a:bodyPr>
          <a:lstStyle/>
          <a:p>
            <a:r>
              <a:rPr lang="ja-JP" altLang="en-US" sz="2800"/>
              <a:t>全ユーザに同じペナルティ</a:t>
            </a:r>
            <a:endParaRPr lang="en-US" altLang="ja-JP" sz="2800"/>
          </a:p>
          <a:p>
            <a:r>
              <a:rPr lang="ja-JP" altLang="en-US" sz="2800"/>
              <a:t>既存研究では、ユーザ</a:t>
            </a:r>
            <a:r>
              <a:rPr lang="en-US" altLang="ja-JP" sz="2800"/>
              <a:t>1</a:t>
            </a:r>
            <a:r>
              <a:rPr lang="ja-JP" altLang="en-US" sz="2800"/>
              <a:t>、ユーザ</a:t>
            </a:r>
            <a:r>
              <a:rPr lang="en-US" altLang="ja-JP" sz="2800"/>
              <a:t>2</a:t>
            </a:r>
            <a:r>
              <a:rPr lang="ja-JP" altLang="en-US" sz="2800"/>
              <a:t>ともに利得減少</a:t>
            </a:r>
            <a:endParaRPr lang="en-US" altLang="ja-JP" sz="2800"/>
          </a:p>
          <a:p>
            <a:endParaRPr lang="en-US" altLang="ja-JP" sz="2800"/>
          </a:p>
          <a:p>
            <a:endParaRPr kumimoji="1" lang="en-US" altLang="ja-JP" sz="2800"/>
          </a:p>
        </p:txBody>
      </p:sp>
      <p:pic>
        <p:nvPicPr>
          <p:cNvPr id="9" name="図 8">
            <a:extLst>
              <a:ext uri="{FF2B5EF4-FFF2-40B4-BE49-F238E27FC236}">
                <a16:creationId xmlns:a16="http://schemas.microsoft.com/office/drawing/2014/main" id="{3BD06A61-63A2-ACE2-33F5-16CF85AF24E2}"/>
              </a:ext>
            </a:extLst>
          </p:cNvPr>
          <p:cNvPicPr>
            <a:picLocks noChangeAspect="1"/>
          </p:cNvPicPr>
          <p:nvPr/>
        </p:nvPicPr>
        <p:blipFill>
          <a:blip r:embed="rId3"/>
          <a:stretch>
            <a:fillRect/>
          </a:stretch>
        </p:blipFill>
        <p:spPr>
          <a:xfrm>
            <a:off x="1502134" y="1056512"/>
            <a:ext cx="6244833" cy="3753544"/>
          </a:xfrm>
          <a:prstGeom prst="rect">
            <a:avLst/>
          </a:prstGeom>
        </p:spPr>
      </p:pic>
      <p:sp>
        <p:nvSpPr>
          <p:cNvPr id="19" name="矢印: 右 18">
            <a:extLst>
              <a:ext uri="{FF2B5EF4-FFF2-40B4-BE49-F238E27FC236}">
                <a16:creationId xmlns:a16="http://schemas.microsoft.com/office/drawing/2014/main" id="{53AFFA34-A8A6-2312-FBB8-EE7F0BCEAFCB}"/>
              </a:ext>
            </a:extLst>
          </p:cNvPr>
          <p:cNvSpPr/>
          <p:nvPr/>
        </p:nvSpPr>
        <p:spPr>
          <a:xfrm rot="1065034">
            <a:off x="3824358" y="2655994"/>
            <a:ext cx="2480911" cy="291823"/>
          </a:xfrm>
          <a:prstGeom prst="rightArrow">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吹き出し: 角を丸めた四角形 20">
            <a:extLst>
              <a:ext uri="{FF2B5EF4-FFF2-40B4-BE49-F238E27FC236}">
                <a16:creationId xmlns:a16="http://schemas.microsoft.com/office/drawing/2014/main" id="{3BFFB545-50ED-12E7-B7FF-D07E0102F50F}"/>
              </a:ext>
            </a:extLst>
          </p:cNvPr>
          <p:cNvSpPr/>
          <p:nvPr/>
        </p:nvSpPr>
        <p:spPr>
          <a:xfrm>
            <a:off x="6638126" y="1354703"/>
            <a:ext cx="2505874" cy="456978"/>
          </a:xfrm>
          <a:prstGeom prst="wedgeRoundRectCallout">
            <a:avLst>
              <a:gd name="adj1" fmla="val -46647"/>
              <a:gd name="adj2" fmla="val 146449"/>
              <a:gd name="adj3" fmla="val 16667"/>
            </a:avLst>
          </a:prstGeom>
          <a:solidFill>
            <a:schemeClr val="bg1">
              <a:lumMod val="95000"/>
            </a:schemeClr>
          </a:solidFill>
          <a:ln w="19050" cap="sq">
            <a:solidFill>
              <a:schemeClr val="accent4">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4">
                    <a:lumMod val="75000"/>
                  </a:schemeClr>
                </a:solidFill>
              </a:rPr>
              <a:t>両ユーザの利得減少</a:t>
            </a:r>
          </a:p>
        </p:txBody>
      </p:sp>
      <p:sp>
        <p:nvSpPr>
          <p:cNvPr id="7" name="フッター プレースホルダー 6">
            <a:extLst>
              <a:ext uri="{FF2B5EF4-FFF2-40B4-BE49-F238E27FC236}">
                <a16:creationId xmlns:a16="http://schemas.microsoft.com/office/drawing/2014/main" id="{EB9D8274-A872-425D-F128-75BB5DD071A0}"/>
              </a:ext>
            </a:extLst>
          </p:cNvPr>
          <p:cNvSpPr>
            <a:spLocks noGrp="1"/>
          </p:cNvSpPr>
          <p:nvPr>
            <p:ph type="ftr" sz="quarter" idx="11"/>
          </p:nvPr>
        </p:nvSpPr>
        <p:spPr>
          <a:xfrm>
            <a:off x="330646" y="6383583"/>
            <a:ext cx="8275280" cy="432049"/>
          </a:xfrm>
        </p:spPr>
        <p:txBody>
          <a:bodyPr/>
          <a:lstStyle/>
          <a:p>
            <a:r>
              <a:rPr kumimoji="1" lang="ja-JP" altLang="en-US"/>
              <a:t>ビデオビットレート制御関数を用いた他ユーザ使用帯域制限の抑制　菊地 悠李</a:t>
            </a:r>
          </a:p>
        </p:txBody>
      </p:sp>
      <p:sp>
        <p:nvSpPr>
          <p:cNvPr id="8" name="スライド番号プレースホルダー 7">
            <a:extLst>
              <a:ext uri="{FF2B5EF4-FFF2-40B4-BE49-F238E27FC236}">
                <a16:creationId xmlns:a16="http://schemas.microsoft.com/office/drawing/2014/main" id="{61610D1D-C65E-9B8C-A94E-FBC183FA3984}"/>
              </a:ext>
            </a:extLst>
          </p:cNvPr>
          <p:cNvSpPr>
            <a:spLocks noGrp="1"/>
          </p:cNvSpPr>
          <p:nvPr>
            <p:ph type="sldNum" sz="quarter" idx="12"/>
          </p:nvPr>
        </p:nvSpPr>
        <p:spPr/>
        <p:txBody>
          <a:bodyPr/>
          <a:lstStyle/>
          <a:p>
            <a:fld id="{8B45D110-FD8E-48BD-8825-CDFBF9D22CA3}" type="slidenum">
              <a:rPr kumimoji="1" lang="ja-JP" altLang="en-US" smtClean="0"/>
              <a:pPr/>
              <a:t>30</a:t>
            </a:fld>
            <a:endParaRPr kumimoji="1" lang="ja-JP" altLang="en-US"/>
          </a:p>
        </p:txBody>
      </p:sp>
    </p:spTree>
    <p:extLst>
      <p:ext uri="{BB962C8B-B14F-4D97-AF65-F5344CB8AC3E}">
        <p14:creationId xmlns:p14="http://schemas.microsoft.com/office/powerpoint/2010/main" val="5025346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A3904-4E15-3C76-7FF8-90A9CDFE97E0}"/>
              </a:ext>
            </a:extLst>
          </p:cNvPr>
          <p:cNvSpPr>
            <a:spLocks noGrp="1"/>
          </p:cNvSpPr>
          <p:nvPr>
            <p:ph type="title"/>
          </p:nvPr>
        </p:nvSpPr>
        <p:spPr/>
        <p:txBody>
          <a:bodyPr/>
          <a:lstStyle/>
          <a:p>
            <a:r>
              <a:rPr kumimoji="1" lang="ja-JP" altLang="en-US" dirty="0"/>
              <a:t>実験結果 </a:t>
            </a:r>
            <a:r>
              <a:rPr kumimoji="1" lang="en-US" altLang="ja-JP" dirty="0"/>
              <a:t>– </a:t>
            </a:r>
            <a:r>
              <a:rPr kumimoji="1" lang="ja-JP" altLang="en-US" dirty="0"/>
              <a:t>提案手法</a:t>
            </a:r>
          </a:p>
        </p:txBody>
      </p:sp>
      <p:sp>
        <p:nvSpPr>
          <p:cNvPr id="3" name="コンテンツ プレースホルダー 2">
            <a:extLst>
              <a:ext uri="{FF2B5EF4-FFF2-40B4-BE49-F238E27FC236}">
                <a16:creationId xmlns:a16="http://schemas.microsoft.com/office/drawing/2014/main" id="{6DD40401-B43B-7098-03A0-160AA455D728}"/>
              </a:ext>
            </a:extLst>
          </p:cNvPr>
          <p:cNvSpPr>
            <a:spLocks noGrp="1"/>
          </p:cNvSpPr>
          <p:nvPr>
            <p:ph idx="1"/>
          </p:nvPr>
        </p:nvSpPr>
        <p:spPr>
          <a:xfrm>
            <a:off x="241738" y="5138933"/>
            <a:ext cx="8468920" cy="1719067"/>
          </a:xfrm>
        </p:spPr>
        <p:txBody>
          <a:bodyPr>
            <a:normAutofit/>
          </a:bodyPr>
          <a:lstStyle/>
          <a:p>
            <a:r>
              <a:rPr lang="ja-JP" altLang="en-US" sz="2800"/>
              <a:t>提案手法では、利己的な要求をしたユーザ</a:t>
            </a:r>
            <a:r>
              <a:rPr lang="en-US" altLang="ja-JP" sz="2800"/>
              <a:t>1</a:t>
            </a:r>
            <a:r>
              <a:rPr lang="ja-JP" altLang="en-US" sz="2800"/>
              <a:t>のみ利得が減少</a:t>
            </a:r>
            <a:endParaRPr kumimoji="1" lang="en-US" altLang="ja-JP" sz="2800"/>
          </a:p>
        </p:txBody>
      </p:sp>
      <p:pic>
        <p:nvPicPr>
          <p:cNvPr id="12" name="図 11">
            <a:extLst>
              <a:ext uri="{FF2B5EF4-FFF2-40B4-BE49-F238E27FC236}">
                <a16:creationId xmlns:a16="http://schemas.microsoft.com/office/drawing/2014/main" id="{26B541DA-FB28-3047-F982-6C1D4C525084}"/>
              </a:ext>
            </a:extLst>
          </p:cNvPr>
          <p:cNvPicPr>
            <a:picLocks noChangeAspect="1"/>
          </p:cNvPicPr>
          <p:nvPr/>
        </p:nvPicPr>
        <p:blipFill>
          <a:blip r:embed="rId3"/>
          <a:stretch>
            <a:fillRect/>
          </a:stretch>
        </p:blipFill>
        <p:spPr>
          <a:xfrm>
            <a:off x="1431513" y="1047481"/>
            <a:ext cx="6354545" cy="3754079"/>
          </a:xfrm>
          <a:prstGeom prst="rect">
            <a:avLst/>
          </a:prstGeom>
        </p:spPr>
      </p:pic>
      <p:sp>
        <p:nvSpPr>
          <p:cNvPr id="20" name="矢印: 右 19">
            <a:extLst>
              <a:ext uri="{FF2B5EF4-FFF2-40B4-BE49-F238E27FC236}">
                <a16:creationId xmlns:a16="http://schemas.microsoft.com/office/drawing/2014/main" id="{F73588E1-E901-A7A5-AB5F-5E34AA8E3E3C}"/>
              </a:ext>
            </a:extLst>
          </p:cNvPr>
          <p:cNvSpPr/>
          <p:nvPr/>
        </p:nvSpPr>
        <p:spPr>
          <a:xfrm>
            <a:off x="3991175" y="1627788"/>
            <a:ext cx="2446063" cy="284396"/>
          </a:xfrm>
          <a:prstGeom prst="rightArrow">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 name="矢印: 右 3">
            <a:extLst>
              <a:ext uri="{FF2B5EF4-FFF2-40B4-BE49-F238E27FC236}">
                <a16:creationId xmlns:a16="http://schemas.microsoft.com/office/drawing/2014/main" id="{FA8C1B90-E752-B0D5-7C94-2BA979EBAF15}"/>
              </a:ext>
            </a:extLst>
          </p:cNvPr>
          <p:cNvSpPr/>
          <p:nvPr/>
        </p:nvSpPr>
        <p:spPr>
          <a:xfrm rot="1371726">
            <a:off x="3944174" y="2697766"/>
            <a:ext cx="2480911" cy="291823"/>
          </a:xfrm>
          <a:prstGeom prst="rightArrow">
            <a:avLst/>
          </a:prstGeom>
          <a:solidFill>
            <a:schemeClr val="bg1">
              <a:lumMod val="95000"/>
            </a:schemeClr>
          </a:solidFill>
          <a:ln w="19050" cap="sq">
            <a:solidFill>
              <a:schemeClr val="tx2">
                <a:lumMod val="50000"/>
                <a:lumOff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 name="吹き出し: 角を丸めた四角形 5">
            <a:extLst>
              <a:ext uri="{FF2B5EF4-FFF2-40B4-BE49-F238E27FC236}">
                <a16:creationId xmlns:a16="http://schemas.microsoft.com/office/drawing/2014/main" id="{4D2BC0D0-6E70-2968-2CA6-CCABE5350E69}"/>
              </a:ext>
            </a:extLst>
          </p:cNvPr>
          <p:cNvSpPr/>
          <p:nvPr/>
        </p:nvSpPr>
        <p:spPr>
          <a:xfrm>
            <a:off x="6570976" y="2208663"/>
            <a:ext cx="2505874" cy="456978"/>
          </a:xfrm>
          <a:prstGeom prst="wedgeRoundRectCallout">
            <a:avLst>
              <a:gd name="adj1" fmla="val -39517"/>
              <a:gd name="adj2" fmla="val 106200"/>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1"/>
                </a:solidFill>
              </a:rPr>
              <a:t>ユーザ</a:t>
            </a:r>
            <a:r>
              <a:rPr kumimoji="1" lang="en-US" altLang="ja-JP">
                <a:solidFill>
                  <a:schemeClr val="accent1"/>
                </a:solidFill>
              </a:rPr>
              <a:t>1</a:t>
            </a:r>
            <a:r>
              <a:rPr kumimoji="1" lang="ja-JP" altLang="en-US">
                <a:solidFill>
                  <a:schemeClr val="accent1"/>
                </a:solidFill>
              </a:rPr>
              <a:t>の利得減少</a:t>
            </a:r>
          </a:p>
        </p:txBody>
      </p:sp>
      <p:sp>
        <p:nvSpPr>
          <p:cNvPr id="8" name="吹き出し: 角を丸めた四角形 7">
            <a:extLst>
              <a:ext uri="{FF2B5EF4-FFF2-40B4-BE49-F238E27FC236}">
                <a16:creationId xmlns:a16="http://schemas.microsoft.com/office/drawing/2014/main" id="{93BCACB8-5995-C97A-77DE-09C6A61F1EDA}"/>
              </a:ext>
            </a:extLst>
          </p:cNvPr>
          <p:cNvSpPr/>
          <p:nvPr/>
        </p:nvSpPr>
        <p:spPr>
          <a:xfrm>
            <a:off x="6414337" y="855701"/>
            <a:ext cx="2662513" cy="456978"/>
          </a:xfrm>
          <a:prstGeom prst="wedgeRoundRectCallout">
            <a:avLst>
              <a:gd name="adj1" fmla="val -43267"/>
              <a:gd name="adj2" fmla="val 117700"/>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2"/>
                </a:solidFill>
              </a:rPr>
              <a:t>ユーザ</a:t>
            </a:r>
            <a:r>
              <a:rPr kumimoji="1" lang="en-US" altLang="ja-JP">
                <a:solidFill>
                  <a:schemeClr val="accent2"/>
                </a:solidFill>
              </a:rPr>
              <a:t>2</a:t>
            </a:r>
            <a:r>
              <a:rPr kumimoji="1" lang="ja-JP" altLang="en-US">
                <a:solidFill>
                  <a:schemeClr val="accent2"/>
                </a:solidFill>
              </a:rPr>
              <a:t>の利得ほぼ一定</a:t>
            </a:r>
          </a:p>
        </p:txBody>
      </p:sp>
      <p:sp>
        <p:nvSpPr>
          <p:cNvPr id="10" name="フッター プレースホルダー 9">
            <a:extLst>
              <a:ext uri="{FF2B5EF4-FFF2-40B4-BE49-F238E27FC236}">
                <a16:creationId xmlns:a16="http://schemas.microsoft.com/office/drawing/2014/main" id="{327AA83B-4E5D-F3B5-8005-4C9A09AE4201}"/>
              </a:ext>
            </a:extLst>
          </p:cNvPr>
          <p:cNvSpPr>
            <a:spLocks noGrp="1"/>
          </p:cNvSpPr>
          <p:nvPr>
            <p:ph type="ftr" sz="quarter" idx="11"/>
          </p:nvPr>
        </p:nvSpPr>
        <p:spPr>
          <a:xfrm>
            <a:off x="235392" y="6431039"/>
            <a:ext cx="8376880" cy="368646"/>
          </a:xfrm>
        </p:spPr>
        <p:txBody>
          <a:bodyPr/>
          <a:lstStyle/>
          <a:p>
            <a:r>
              <a:rPr kumimoji="1" lang="ja-JP" altLang="en-US"/>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117A97AC-96B5-158B-7FA6-8C11B1C24146}"/>
              </a:ext>
            </a:extLst>
          </p:cNvPr>
          <p:cNvSpPr>
            <a:spLocks noGrp="1"/>
          </p:cNvSpPr>
          <p:nvPr>
            <p:ph type="sldNum" sz="quarter" idx="12"/>
          </p:nvPr>
        </p:nvSpPr>
        <p:spPr/>
        <p:txBody>
          <a:bodyPr/>
          <a:lstStyle/>
          <a:p>
            <a:fld id="{8B45D110-FD8E-48BD-8825-CDFBF9D22CA3}" type="slidenum">
              <a:rPr kumimoji="1" lang="ja-JP" altLang="en-US" smtClean="0"/>
              <a:pPr/>
              <a:t>31</a:t>
            </a:fld>
            <a:endParaRPr kumimoji="1" lang="ja-JP" altLang="en-US"/>
          </a:p>
        </p:txBody>
      </p:sp>
    </p:spTree>
    <p:extLst>
      <p:ext uri="{BB962C8B-B14F-4D97-AF65-F5344CB8AC3E}">
        <p14:creationId xmlns:p14="http://schemas.microsoft.com/office/powerpoint/2010/main" val="30319459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FD52F9E-F654-3B5F-EA9F-36CEA5DBF1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EC7B1F-A82B-CC32-B350-79DB80A3B72A}"/>
              </a:ext>
            </a:extLst>
          </p:cNvPr>
          <p:cNvSpPr>
            <a:spLocks noGrp="1"/>
          </p:cNvSpPr>
          <p:nvPr>
            <p:ph type="title"/>
          </p:nvPr>
        </p:nvSpPr>
        <p:spPr/>
        <p:txBody>
          <a:bodyPr/>
          <a:lstStyle/>
          <a:p>
            <a:r>
              <a:rPr kumimoji="1" lang="ja-JP" altLang="en-US"/>
              <a:t>平均貯蓄バッファ量の比較</a:t>
            </a:r>
          </a:p>
        </p:txBody>
      </p:sp>
      <p:pic>
        <p:nvPicPr>
          <p:cNvPr id="11" name="図 10" descr="グラフ&#10;&#10;低い精度で自動的に生成された説明">
            <a:extLst>
              <a:ext uri="{FF2B5EF4-FFF2-40B4-BE49-F238E27FC236}">
                <a16:creationId xmlns:a16="http://schemas.microsoft.com/office/drawing/2014/main" id="{02307138-CA12-FD4A-BA5A-4C9FAF88B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9804"/>
            <a:ext cx="9144000" cy="4798391"/>
          </a:xfrm>
          <a:prstGeom prst="rect">
            <a:avLst/>
          </a:prstGeom>
        </p:spPr>
      </p:pic>
      <p:sp>
        <p:nvSpPr>
          <p:cNvPr id="13" name="フッター プレースホルダー 12">
            <a:extLst>
              <a:ext uri="{FF2B5EF4-FFF2-40B4-BE49-F238E27FC236}">
                <a16:creationId xmlns:a16="http://schemas.microsoft.com/office/drawing/2014/main" id="{FDFC75B8-EB2A-78B1-0AA1-D91C629E7193}"/>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14" name="スライド番号プレースホルダー 13">
            <a:extLst>
              <a:ext uri="{FF2B5EF4-FFF2-40B4-BE49-F238E27FC236}">
                <a16:creationId xmlns:a16="http://schemas.microsoft.com/office/drawing/2014/main" id="{D6136862-08D0-6EF5-AFC9-91E1D54CB2C7}"/>
              </a:ext>
            </a:extLst>
          </p:cNvPr>
          <p:cNvSpPr>
            <a:spLocks noGrp="1"/>
          </p:cNvSpPr>
          <p:nvPr>
            <p:ph type="sldNum" sz="quarter" idx="12"/>
          </p:nvPr>
        </p:nvSpPr>
        <p:spPr/>
        <p:txBody>
          <a:bodyPr/>
          <a:lstStyle/>
          <a:p>
            <a:fld id="{8B45D110-FD8E-48BD-8825-CDFBF9D22CA3}" type="slidenum">
              <a:rPr kumimoji="1" lang="ja-JP" altLang="en-US" smtClean="0"/>
              <a:pPr/>
              <a:t>32</a:t>
            </a:fld>
            <a:endParaRPr kumimoji="1" lang="ja-JP" altLang="en-US"/>
          </a:p>
        </p:txBody>
      </p:sp>
    </p:spTree>
    <p:extLst>
      <p:ext uri="{BB962C8B-B14F-4D97-AF65-F5344CB8AC3E}">
        <p14:creationId xmlns:p14="http://schemas.microsoft.com/office/powerpoint/2010/main" val="18992923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矢印: 右 41">
            <a:extLst>
              <a:ext uri="{FF2B5EF4-FFF2-40B4-BE49-F238E27FC236}">
                <a16:creationId xmlns:a16="http://schemas.microsoft.com/office/drawing/2014/main" id="{E4AE11B2-A99B-5EEA-4650-D35C9459E89E}"/>
              </a:ext>
            </a:extLst>
          </p:cNvPr>
          <p:cNvSpPr/>
          <p:nvPr/>
        </p:nvSpPr>
        <p:spPr>
          <a:xfrm rot="10800000">
            <a:off x="1014098" y="4144514"/>
            <a:ext cx="1230121"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3" name="矢印: 右 42">
            <a:extLst>
              <a:ext uri="{FF2B5EF4-FFF2-40B4-BE49-F238E27FC236}">
                <a16:creationId xmlns:a16="http://schemas.microsoft.com/office/drawing/2014/main" id="{AE6D8C55-ABF3-30D8-560D-B77D4FC7B37D}"/>
              </a:ext>
            </a:extLst>
          </p:cNvPr>
          <p:cNvSpPr/>
          <p:nvPr/>
        </p:nvSpPr>
        <p:spPr>
          <a:xfrm rot="10800000">
            <a:off x="973125" y="3476852"/>
            <a:ext cx="1410518"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62735539-231E-1F97-C29F-67E68BFB7B82}"/>
              </a:ext>
            </a:extLst>
          </p:cNvPr>
          <p:cNvSpPr>
            <a:spLocks noGrp="1"/>
          </p:cNvSpPr>
          <p:nvPr>
            <p:ph type="title"/>
          </p:nvPr>
        </p:nvSpPr>
        <p:spPr/>
        <p:txBody>
          <a:bodyPr/>
          <a:lstStyle/>
          <a:p>
            <a:r>
              <a:rPr kumimoji="1" lang="ja-JP" altLang="en-US"/>
              <a:t>想定システム</a:t>
            </a:r>
          </a:p>
        </p:txBody>
      </p:sp>
      <p:sp>
        <p:nvSpPr>
          <p:cNvPr id="3" name="コンテンツ プレースホルダー 2">
            <a:extLst>
              <a:ext uri="{FF2B5EF4-FFF2-40B4-BE49-F238E27FC236}">
                <a16:creationId xmlns:a16="http://schemas.microsoft.com/office/drawing/2014/main" id="{2368FAD1-54CA-6DC0-2679-0257EF4201D7}"/>
              </a:ext>
            </a:extLst>
          </p:cNvPr>
          <p:cNvSpPr>
            <a:spLocks noGrp="1"/>
          </p:cNvSpPr>
          <p:nvPr>
            <p:ph idx="1"/>
          </p:nvPr>
        </p:nvSpPr>
        <p:spPr>
          <a:xfrm>
            <a:off x="306427" y="905691"/>
            <a:ext cx="8784976" cy="5907685"/>
          </a:xfrm>
        </p:spPr>
        <p:txBody>
          <a:bodyPr>
            <a:normAutofit/>
          </a:bodyPr>
          <a:lstStyle/>
          <a:p>
            <a:r>
              <a:rPr kumimoji="1" lang="ja-JP" altLang="en-US" b="1"/>
              <a:t>ゲーム理論</a:t>
            </a:r>
            <a:r>
              <a:rPr kumimoji="1" lang="ja-JP" altLang="en-US"/>
              <a:t>によるレート制御</a:t>
            </a:r>
            <a:endParaRPr kumimoji="1" lang="en-US" altLang="ja-JP" sz="2400"/>
          </a:p>
          <a:p>
            <a:pPr marL="0" indent="0">
              <a:buNone/>
            </a:pPr>
            <a:r>
              <a:rPr lang="ja-JP" altLang="en-US" sz="2400"/>
              <a:t>　　</a:t>
            </a:r>
            <a:r>
              <a:rPr lang="ja-JP" altLang="en-US" sz="2000" b="1"/>
              <a:t>ゲーム理論</a:t>
            </a:r>
            <a:r>
              <a:rPr lang="ja-JP" altLang="en-US" sz="2000"/>
              <a:t>：各ユーザの</a:t>
            </a:r>
            <a:r>
              <a:rPr lang="ja-JP" altLang="en-US" sz="2000" b="1">
                <a:solidFill>
                  <a:schemeClr val="tx1"/>
                </a:solidFill>
              </a:rPr>
              <a:t>利得</a:t>
            </a:r>
            <a:r>
              <a:rPr lang="ja-JP" altLang="en-US" sz="2000"/>
              <a:t>が高くなるように</a:t>
            </a:r>
            <a:r>
              <a:rPr lang="ja-JP" altLang="en-US" sz="2000" b="1"/>
              <a:t>共有資源</a:t>
            </a:r>
            <a:endParaRPr lang="en-US" altLang="ja-JP" sz="2400" b="1"/>
          </a:p>
          <a:p>
            <a:pPr marL="457200" lvl="1" indent="0">
              <a:buNone/>
            </a:pPr>
            <a:r>
              <a:rPr lang="ja-JP" altLang="en-US" sz="2000"/>
              <a:t>　　　　　　  を分配する</a:t>
            </a:r>
            <a:r>
              <a:rPr lang="ja-JP" altLang="en-US" sz="2000" b="1"/>
              <a:t>戦略</a:t>
            </a:r>
            <a:r>
              <a:rPr lang="ja-JP" altLang="en-US" sz="2000"/>
              <a:t>を決定　　　　　　　　　　　　　　　　 　　　　　　　　　　　　　　　　　　　　</a:t>
            </a:r>
            <a:endParaRPr lang="en-US" altLang="ja-JP" sz="2000"/>
          </a:p>
          <a:p>
            <a:pPr marL="0" indent="0">
              <a:buNone/>
            </a:pPr>
            <a:endParaRPr lang="en-US" altLang="ja-JP" sz="2400"/>
          </a:p>
          <a:p>
            <a:pPr marL="0" indent="0">
              <a:buNone/>
            </a:pPr>
            <a:endParaRPr lang="en-US" altLang="ja-JP" sz="2400"/>
          </a:p>
          <a:p>
            <a:pPr marL="457200" lvl="1" indent="0">
              <a:buNone/>
            </a:pPr>
            <a:endParaRPr lang="en-US" altLang="ja-JP" sz="2400"/>
          </a:p>
          <a:p>
            <a:pPr marL="457200" lvl="1" indent="0">
              <a:buNone/>
            </a:pPr>
            <a:endParaRPr lang="en-US" altLang="ja-JP" sz="2400"/>
          </a:p>
          <a:p>
            <a:pPr marL="457200" lvl="1" indent="0">
              <a:buNone/>
            </a:pPr>
            <a:endParaRPr lang="en-US" altLang="ja-JP" sz="1800">
              <a:solidFill>
                <a:schemeClr val="accent1"/>
              </a:solidFill>
            </a:endParaRPr>
          </a:p>
        </p:txBody>
      </p:sp>
      <p:sp>
        <p:nvSpPr>
          <p:cNvPr id="7" name="正方形/長方形 6">
            <a:extLst>
              <a:ext uri="{FF2B5EF4-FFF2-40B4-BE49-F238E27FC236}">
                <a16:creationId xmlns:a16="http://schemas.microsoft.com/office/drawing/2014/main" id="{D15AD584-7D3C-5CA8-F14C-D8A80D695B95}"/>
              </a:ext>
            </a:extLst>
          </p:cNvPr>
          <p:cNvSpPr/>
          <p:nvPr/>
        </p:nvSpPr>
        <p:spPr>
          <a:xfrm>
            <a:off x="1624263" y="5529478"/>
            <a:ext cx="6051886" cy="91877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a:solidFill>
                  <a:schemeClr val="bg1"/>
                </a:solidFill>
              </a:rPr>
              <a:t>他ユーザの戦略を合理的に判断し、</a:t>
            </a:r>
            <a:endParaRPr lang="en-US" altLang="ja-JP" sz="2800">
              <a:solidFill>
                <a:schemeClr val="bg1"/>
              </a:solidFill>
            </a:endParaRPr>
          </a:p>
          <a:p>
            <a:pPr algn="ctr"/>
            <a:r>
              <a:rPr lang="ja-JP" altLang="en-US" sz="2800">
                <a:solidFill>
                  <a:schemeClr val="bg1"/>
                </a:solidFill>
              </a:rPr>
              <a:t>ユーザが調節する</a:t>
            </a:r>
            <a:r>
              <a:rPr kumimoji="1" lang="ja-JP" altLang="en-US" sz="2800">
                <a:solidFill>
                  <a:schemeClr val="bg1"/>
                </a:solidFill>
              </a:rPr>
              <a:t>レート制御</a:t>
            </a:r>
          </a:p>
        </p:txBody>
      </p:sp>
      <p:pic>
        <p:nvPicPr>
          <p:cNvPr id="31" name="図 30" descr="モニター, 座る, ボックス, テーブル が含まれている画像&#10;&#10;自動的に生成された説明">
            <a:extLst>
              <a:ext uri="{FF2B5EF4-FFF2-40B4-BE49-F238E27FC236}">
                <a16:creationId xmlns:a16="http://schemas.microsoft.com/office/drawing/2014/main" id="{347C7593-30DA-3739-2C28-36F36B57C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7" y="3371509"/>
            <a:ext cx="1067799" cy="1261358"/>
          </a:xfrm>
          <a:prstGeom prst="rect">
            <a:avLst/>
          </a:prstGeom>
        </p:spPr>
      </p:pic>
      <p:sp>
        <p:nvSpPr>
          <p:cNvPr id="32" name="正方形/長方形 31">
            <a:extLst>
              <a:ext uri="{FF2B5EF4-FFF2-40B4-BE49-F238E27FC236}">
                <a16:creationId xmlns:a16="http://schemas.microsoft.com/office/drawing/2014/main" id="{76F326BB-7856-7AD6-55F3-917CD0D9DE5C}"/>
              </a:ext>
            </a:extLst>
          </p:cNvPr>
          <p:cNvSpPr/>
          <p:nvPr/>
        </p:nvSpPr>
        <p:spPr>
          <a:xfrm>
            <a:off x="2393197" y="4278632"/>
            <a:ext cx="850709" cy="128101"/>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円柱 40">
            <a:extLst>
              <a:ext uri="{FF2B5EF4-FFF2-40B4-BE49-F238E27FC236}">
                <a16:creationId xmlns:a16="http://schemas.microsoft.com/office/drawing/2014/main" id="{813654F3-15EB-7E21-ACF3-1071A28B6B23}"/>
              </a:ext>
            </a:extLst>
          </p:cNvPr>
          <p:cNvSpPr/>
          <p:nvPr/>
        </p:nvSpPr>
        <p:spPr>
          <a:xfrm rot="5400000">
            <a:off x="1471971" y="3643239"/>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6" name="テキスト ボックス 45">
            <a:extLst>
              <a:ext uri="{FF2B5EF4-FFF2-40B4-BE49-F238E27FC236}">
                <a16:creationId xmlns:a16="http://schemas.microsoft.com/office/drawing/2014/main" id="{957CA12C-C534-A5B7-D9EA-AC4BA2F341AB}"/>
              </a:ext>
            </a:extLst>
          </p:cNvPr>
          <p:cNvSpPr txBox="1"/>
          <p:nvPr/>
        </p:nvSpPr>
        <p:spPr>
          <a:xfrm>
            <a:off x="33090" y="3045973"/>
            <a:ext cx="1410518" cy="400110"/>
          </a:xfrm>
          <a:prstGeom prst="rect">
            <a:avLst/>
          </a:prstGeom>
          <a:noFill/>
        </p:spPr>
        <p:txBody>
          <a:bodyPr wrap="square" rtlCol="0">
            <a:spAutoFit/>
          </a:bodyPr>
          <a:lstStyle/>
          <a:p>
            <a:r>
              <a:rPr kumimoji="1" lang="ja-JP" altLang="en-US" sz="2000">
                <a:solidFill>
                  <a:srgbClr val="4D4D4D"/>
                </a:solidFill>
              </a:rPr>
              <a:t>サーバー</a:t>
            </a:r>
          </a:p>
        </p:txBody>
      </p:sp>
      <p:sp>
        <p:nvSpPr>
          <p:cNvPr id="59" name="吹き出し: 角を丸めた四角形 58">
            <a:extLst>
              <a:ext uri="{FF2B5EF4-FFF2-40B4-BE49-F238E27FC236}">
                <a16:creationId xmlns:a16="http://schemas.microsoft.com/office/drawing/2014/main" id="{A3BCF079-5A9B-A811-CBAC-81CDD0D9E2F5}"/>
              </a:ext>
            </a:extLst>
          </p:cNvPr>
          <p:cNvSpPr/>
          <p:nvPr/>
        </p:nvSpPr>
        <p:spPr>
          <a:xfrm>
            <a:off x="5310902" y="2458926"/>
            <a:ext cx="1599808" cy="527949"/>
          </a:xfrm>
          <a:prstGeom prst="wedgeRoundRectCallout">
            <a:avLst>
              <a:gd name="adj1" fmla="val 61784"/>
              <a:gd name="adj2" fmla="val 108405"/>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solidFill>
                  <a:schemeClr val="accent2"/>
                </a:solidFill>
              </a:rPr>
              <a:t>バッファ</a:t>
            </a:r>
            <a:endParaRPr lang="en-US" altLang="ja-JP" sz="1600">
              <a:solidFill>
                <a:schemeClr val="accent2"/>
              </a:solidFill>
            </a:endParaRPr>
          </a:p>
          <a:p>
            <a:pPr algn="ctr"/>
            <a:r>
              <a:rPr lang="ja-JP" altLang="en-US" sz="1600">
                <a:solidFill>
                  <a:schemeClr val="accent2"/>
                </a:solidFill>
              </a:rPr>
              <a:t>アンダーラン</a:t>
            </a:r>
            <a:endParaRPr kumimoji="1" lang="ja-JP" altLang="en-US" sz="1600">
              <a:solidFill>
                <a:schemeClr val="accent2"/>
              </a:solidFill>
            </a:endParaRPr>
          </a:p>
        </p:txBody>
      </p:sp>
      <p:sp>
        <p:nvSpPr>
          <p:cNvPr id="60" name="吹き出し: 角を丸めた四角形 59">
            <a:extLst>
              <a:ext uri="{FF2B5EF4-FFF2-40B4-BE49-F238E27FC236}">
                <a16:creationId xmlns:a16="http://schemas.microsoft.com/office/drawing/2014/main" id="{AD7093CB-7F75-6AB6-A972-043277C6EBFD}"/>
              </a:ext>
            </a:extLst>
          </p:cNvPr>
          <p:cNvSpPr/>
          <p:nvPr/>
        </p:nvSpPr>
        <p:spPr>
          <a:xfrm>
            <a:off x="1155561" y="2557934"/>
            <a:ext cx="1974648" cy="534315"/>
          </a:xfrm>
          <a:prstGeom prst="wedgeRoundRectCallout">
            <a:avLst>
              <a:gd name="adj1" fmla="val 20116"/>
              <a:gd name="adj2" fmla="val 86238"/>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solidFill>
                  <a:schemeClr val="accent2"/>
                </a:solidFill>
              </a:rPr>
              <a:t>帯域幅以上の要求</a:t>
            </a:r>
            <a:endParaRPr kumimoji="1" lang="ja-JP" altLang="en-US" sz="1600">
              <a:solidFill>
                <a:schemeClr val="accent2"/>
              </a:solidFill>
            </a:endParaRPr>
          </a:p>
        </p:txBody>
      </p:sp>
      <p:sp>
        <p:nvSpPr>
          <p:cNvPr id="1028" name="円柱 1027">
            <a:extLst>
              <a:ext uri="{FF2B5EF4-FFF2-40B4-BE49-F238E27FC236}">
                <a16:creationId xmlns:a16="http://schemas.microsoft.com/office/drawing/2014/main" id="{170C4DDF-BBCA-3973-E9F8-99A00EB5F3FB}"/>
              </a:ext>
            </a:extLst>
          </p:cNvPr>
          <p:cNvSpPr/>
          <p:nvPr/>
        </p:nvSpPr>
        <p:spPr>
          <a:xfrm rot="5400000">
            <a:off x="5092928" y="3559946"/>
            <a:ext cx="1200157"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29" name="矢印: 右 1028">
            <a:extLst>
              <a:ext uri="{FF2B5EF4-FFF2-40B4-BE49-F238E27FC236}">
                <a16:creationId xmlns:a16="http://schemas.microsoft.com/office/drawing/2014/main" id="{F2F20EB3-A40E-606F-7919-B9DAFB3D26C1}"/>
              </a:ext>
            </a:extLst>
          </p:cNvPr>
          <p:cNvSpPr/>
          <p:nvPr/>
        </p:nvSpPr>
        <p:spPr>
          <a:xfrm>
            <a:off x="5895052" y="3481430"/>
            <a:ext cx="1239330" cy="370505"/>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0" name="矢印: 右 1029">
            <a:extLst>
              <a:ext uri="{FF2B5EF4-FFF2-40B4-BE49-F238E27FC236}">
                <a16:creationId xmlns:a16="http://schemas.microsoft.com/office/drawing/2014/main" id="{8CD00B7B-64DB-E3FE-A2E5-49679DAA36A0}"/>
              </a:ext>
            </a:extLst>
          </p:cNvPr>
          <p:cNvSpPr/>
          <p:nvPr/>
        </p:nvSpPr>
        <p:spPr>
          <a:xfrm>
            <a:off x="5890824" y="3982905"/>
            <a:ext cx="1239330" cy="375082"/>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36" name="フローチャート: 代替処理 1035">
            <a:extLst>
              <a:ext uri="{FF2B5EF4-FFF2-40B4-BE49-F238E27FC236}">
                <a16:creationId xmlns:a16="http://schemas.microsoft.com/office/drawing/2014/main" id="{EF4F60B8-EED3-829A-52D6-D12DAE5A7FF0}"/>
              </a:ext>
            </a:extLst>
          </p:cNvPr>
          <p:cNvSpPr/>
          <p:nvPr/>
        </p:nvSpPr>
        <p:spPr>
          <a:xfrm>
            <a:off x="6388464" y="4788576"/>
            <a:ext cx="1978411" cy="590211"/>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a:solidFill>
                  <a:srgbClr val="FF0000"/>
                </a:solidFill>
              </a:rPr>
              <a:t>ペナルティ</a:t>
            </a:r>
            <a:endParaRPr kumimoji="1" lang="en-US" altLang="ja-JP" sz="2000">
              <a:solidFill>
                <a:srgbClr val="FF0000"/>
              </a:solidFill>
            </a:endParaRPr>
          </a:p>
          <a:p>
            <a:pPr algn="ctr"/>
            <a:r>
              <a:rPr lang="en-US" altLang="ja-JP" sz="2000" err="1">
                <a:solidFill>
                  <a:schemeClr val="accent1"/>
                </a:solidFill>
              </a:rPr>
              <a:t>QoE</a:t>
            </a:r>
            <a:r>
              <a:rPr kumimoji="1" lang="ja-JP" altLang="en-US" sz="2000">
                <a:solidFill>
                  <a:schemeClr val="accent1"/>
                </a:solidFill>
              </a:rPr>
              <a:t>低下</a:t>
            </a:r>
          </a:p>
        </p:txBody>
      </p:sp>
      <p:pic>
        <p:nvPicPr>
          <p:cNvPr id="1038" name="図 1037" descr="テキスト が含まれている画像&#10;&#10;自動的に生成された説明">
            <a:extLst>
              <a:ext uri="{FF2B5EF4-FFF2-40B4-BE49-F238E27FC236}">
                <a16:creationId xmlns:a16="http://schemas.microsoft.com/office/drawing/2014/main" id="{55F6D923-DC70-EBE0-6EDA-F5E2F5099F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2537960" y="4184431"/>
            <a:ext cx="500111" cy="375083"/>
          </a:xfrm>
          <a:prstGeom prst="rect">
            <a:avLst/>
          </a:prstGeom>
        </p:spPr>
      </p:pic>
      <p:sp>
        <p:nvSpPr>
          <p:cNvPr id="1037" name="テキスト ボックス 1036">
            <a:extLst>
              <a:ext uri="{FF2B5EF4-FFF2-40B4-BE49-F238E27FC236}">
                <a16:creationId xmlns:a16="http://schemas.microsoft.com/office/drawing/2014/main" id="{AF40ED53-FE4B-A1BB-E03F-2FD263CF3572}"/>
              </a:ext>
            </a:extLst>
          </p:cNvPr>
          <p:cNvSpPr txBox="1"/>
          <p:nvPr/>
        </p:nvSpPr>
        <p:spPr>
          <a:xfrm>
            <a:off x="2546659" y="4183686"/>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pic>
        <p:nvPicPr>
          <p:cNvPr id="1041" name="図 1040" descr="テキスト が含まれている画像&#10;&#10;自動的に生成された説明">
            <a:extLst>
              <a:ext uri="{FF2B5EF4-FFF2-40B4-BE49-F238E27FC236}">
                <a16:creationId xmlns:a16="http://schemas.microsoft.com/office/drawing/2014/main" id="{CCAB228E-DF84-2BF3-D592-F2DC02F73A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6399670" y="4007157"/>
            <a:ext cx="500111" cy="375083"/>
          </a:xfrm>
          <a:prstGeom prst="rect">
            <a:avLst/>
          </a:prstGeom>
        </p:spPr>
      </p:pic>
      <p:pic>
        <p:nvPicPr>
          <p:cNvPr id="1042" name="図 1041" descr="テキスト が含まれている画像&#10;&#10;自動的に生成された説明">
            <a:extLst>
              <a:ext uri="{FF2B5EF4-FFF2-40B4-BE49-F238E27FC236}">
                <a16:creationId xmlns:a16="http://schemas.microsoft.com/office/drawing/2014/main" id="{C8F86B8E-A1E8-5C5C-F4B9-30D6C3BCFD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6388465" y="3459531"/>
            <a:ext cx="500111" cy="375083"/>
          </a:xfrm>
          <a:prstGeom prst="rect">
            <a:avLst/>
          </a:prstGeom>
        </p:spPr>
      </p:pic>
      <p:sp>
        <p:nvSpPr>
          <p:cNvPr id="1043" name="テキスト ボックス 1042">
            <a:extLst>
              <a:ext uri="{FF2B5EF4-FFF2-40B4-BE49-F238E27FC236}">
                <a16:creationId xmlns:a16="http://schemas.microsoft.com/office/drawing/2014/main" id="{316DAC1D-6E83-8772-23B2-0C1FA34BB870}"/>
              </a:ext>
            </a:extLst>
          </p:cNvPr>
          <p:cNvSpPr txBox="1"/>
          <p:nvPr/>
        </p:nvSpPr>
        <p:spPr>
          <a:xfrm>
            <a:off x="6403282" y="3458910"/>
            <a:ext cx="527850" cy="461665"/>
          </a:xfrm>
          <a:prstGeom prst="rect">
            <a:avLst/>
          </a:prstGeom>
          <a:noFill/>
        </p:spPr>
        <p:txBody>
          <a:bodyPr wrap="square" rtlCol="0">
            <a:spAutoFit/>
          </a:bodyPr>
          <a:lstStyle/>
          <a:p>
            <a:r>
              <a:rPr kumimoji="1" lang="ja-JP" altLang="en-US" sz="2400">
                <a:solidFill>
                  <a:schemeClr val="accent1"/>
                </a:solidFill>
              </a:rPr>
              <a:t>小</a:t>
            </a:r>
          </a:p>
        </p:txBody>
      </p:sp>
      <p:sp>
        <p:nvSpPr>
          <p:cNvPr id="1044" name="テキスト ボックス 1043">
            <a:extLst>
              <a:ext uri="{FF2B5EF4-FFF2-40B4-BE49-F238E27FC236}">
                <a16:creationId xmlns:a16="http://schemas.microsoft.com/office/drawing/2014/main" id="{02AC8871-E6EE-835C-9E2E-B53D14F62AB6}"/>
              </a:ext>
            </a:extLst>
          </p:cNvPr>
          <p:cNvSpPr txBox="1"/>
          <p:nvPr/>
        </p:nvSpPr>
        <p:spPr>
          <a:xfrm>
            <a:off x="6412402" y="3998209"/>
            <a:ext cx="677684" cy="461665"/>
          </a:xfrm>
          <a:prstGeom prst="rect">
            <a:avLst/>
          </a:prstGeom>
          <a:noFill/>
        </p:spPr>
        <p:txBody>
          <a:bodyPr wrap="square" rtlCol="0">
            <a:spAutoFit/>
          </a:bodyPr>
          <a:lstStyle/>
          <a:p>
            <a:r>
              <a:rPr kumimoji="1" lang="ja-JP" altLang="en-US" sz="2400">
                <a:solidFill>
                  <a:schemeClr val="accent1"/>
                </a:solidFill>
              </a:rPr>
              <a:t>小</a:t>
            </a:r>
          </a:p>
        </p:txBody>
      </p:sp>
      <p:sp>
        <p:nvSpPr>
          <p:cNvPr id="1048" name="フローチャート: 代替処理 1047">
            <a:extLst>
              <a:ext uri="{FF2B5EF4-FFF2-40B4-BE49-F238E27FC236}">
                <a16:creationId xmlns:a16="http://schemas.microsoft.com/office/drawing/2014/main" id="{CD8E2EEC-6C5E-39F0-DD5C-394D82C3926A}"/>
              </a:ext>
            </a:extLst>
          </p:cNvPr>
          <p:cNvSpPr/>
          <p:nvPr/>
        </p:nvSpPr>
        <p:spPr>
          <a:xfrm>
            <a:off x="7959075" y="3405571"/>
            <a:ext cx="1071991" cy="1099376"/>
          </a:xfrm>
          <a:prstGeom prst="flowChartAlternateProcess">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a:solidFill>
                  <a:schemeClr val="accent1"/>
                </a:solidFill>
              </a:rPr>
              <a:t>要求レート</a:t>
            </a:r>
            <a:endParaRPr kumimoji="1" lang="en-US" altLang="ja-JP">
              <a:solidFill>
                <a:schemeClr val="accent1"/>
              </a:solidFill>
            </a:endParaRPr>
          </a:p>
          <a:p>
            <a:pPr algn="ctr"/>
            <a:endParaRPr kumimoji="1" lang="en-US" altLang="ja-JP">
              <a:solidFill>
                <a:schemeClr val="accent1"/>
              </a:solidFill>
            </a:endParaRPr>
          </a:p>
        </p:txBody>
      </p:sp>
      <p:sp>
        <p:nvSpPr>
          <p:cNvPr id="1050" name="矢印: 右 1049">
            <a:extLst>
              <a:ext uri="{FF2B5EF4-FFF2-40B4-BE49-F238E27FC236}">
                <a16:creationId xmlns:a16="http://schemas.microsoft.com/office/drawing/2014/main" id="{989CEE72-793D-84DC-1345-B5AC1DD32BB5}"/>
              </a:ext>
            </a:extLst>
          </p:cNvPr>
          <p:cNvSpPr/>
          <p:nvPr/>
        </p:nvSpPr>
        <p:spPr>
          <a:xfrm>
            <a:off x="3929993" y="3178840"/>
            <a:ext cx="1388623" cy="1498157"/>
          </a:xfrm>
          <a:prstGeom prst="rightArrow">
            <a:avLst>
              <a:gd name="adj1" fmla="val 50000"/>
              <a:gd name="adj2" fmla="val 39315"/>
            </a:avLst>
          </a:prstGeom>
          <a:solidFill>
            <a:schemeClr val="bg1">
              <a:lumMod val="95000"/>
            </a:schemeClr>
          </a:solidFill>
          <a:ln w="19050" cap="sq">
            <a:solidFill>
              <a:schemeClr val="accent2">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400">
                <a:solidFill>
                  <a:schemeClr val="accent1"/>
                </a:solidFill>
              </a:rPr>
              <a:t>帯域幅制限</a:t>
            </a:r>
            <a:endParaRPr kumimoji="1" lang="en-US" altLang="ja-JP" sz="1400">
              <a:solidFill>
                <a:schemeClr val="accent1"/>
              </a:solidFill>
            </a:endParaRPr>
          </a:p>
          <a:p>
            <a:pPr algn="ctr"/>
            <a:r>
              <a:rPr kumimoji="1" lang="ja-JP" altLang="en-US" sz="1400">
                <a:solidFill>
                  <a:schemeClr val="accent1"/>
                </a:solidFill>
              </a:rPr>
              <a:t>＋</a:t>
            </a:r>
            <a:endParaRPr kumimoji="1" lang="en-US" altLang="ja-JP" sz="1400">
              <a:solidFill>
                <a:schemeClr val="accent1"/>
              </a:solidFill>
            </a:endParaRPr>
          </a:p>
          <a:p>
            <a:pPr algn="ctr"/>
            <a:r>
              <a:rPr lang="ja-JP" altLang="en-US" sz="1400">
                <a:solidFill>
                  <a:schemeClr val="accent1"/>
                </a:solidFill>
              </a:rPr>
              <a:t>相互依存</a:t>
            </a:r>
            <a:endParaRPr kumimoji="1" lang="ja-JP" altLang="en-US" sz="1400">
              <a:solidFill>
                <a:schemeClr val="accent1"/>
              </a:solidFill>
            </a:endParaRPr>
          </a:p>
        </p:txBody>
      </p:sp>
      <p:sp>
        <p:nvSpPr>
          <p:cNvPr id="28" name="正方形/長方形 27">
            <a:extLst>
              <a:ext uri="{FF2B5EF4-FFF2-40B4-BE49-F238E27FC236}">
                <a16:creationId xmlns:a16="http://schemas.microsoft.com/office/drawing/2014/main" id="{59DC81C1-FB91-11D7-484C-3DF24715E6B4}"/>
              </a:ext>
            </a:extLst>
          </p:cNvPr>
          <p:cNvSpPr/>
          <p:nvPr/>
        </p:nvSpPr>
        <p:spPr>
          <a:xfrm flipV="1">
            <a:off x="2358989" y="3600734"/>
            <a:ext cx="899481" cy="11434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040" name="図 1039" descr="テキスト が含まれている画像&#10;&#10;自動的に生成された説明">
            <a:extLst>
              <a:ext uri="{FF2B5EF4-FFF2-40B4-BE49-F238E27FC236}">
                <a16:creationId xmlns:a16="http://schemas.microsoft.com/office/drawing/2014/main" id="{9814389A-5540-4A53-ED34-2A1FF7BF3A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2513442" y="3414057"/>
            <a:ext cx="509180" cy="381885"/>
          </a:xfrm>
          <a:prstGeom prst="rect">
            <a:avLst/>
          </a:prstGeom>
        </p:spPr>
      </p:pic>
      <p:sp>
        <p:nvSpPr>
          <p:cNvPr id="1039" name="テキスト ボックス 1038">
            <a:extLst>
              <a:ext uri="{FF2B5EF4-FFF2-40B4-BE49-F238E27FC236}">
                <a16:creationId xmlns:a16="http://schemas.microsoft.com/office/drawing/2014/main" id="{85DD5331-46C2-2FC5-ED12-1BA6ED5EA1CB}"/>
              </a:ext>
            </a:extLst>
          </p:cNvPr>
          <p:cNvSpPr txBox="1"/>
          <p:nvPr/>
        </p:nvSpPr>
        <p:spPr>
          <a:xfrm>
            <a:off x="2524391" y="3407135"/>
            <a:ext cx="432048" cy="461665"/>
          </a:xfrm>
          <a:prstGeom prst="rect">
            <a:avLst/>
          </a:prstGeom>
          <a:noFill/>
        </p:spPr>
        <p:txBody>
          <a:bodyPr wrap="square" rtlCol="0">
            <a:spAutoFit/>
          </a:bodyPr>
          <a:lstStyle/>
          <a:p>
            <a:r>
              <a:rPr kumimoji="1" lang="ja-JP" altLang="en-US" sz="2400">
                <a:solidFill>
                  <a:srgbClr val="FF0000"/>
                </a:solidFill>
                <a:latin typeface="Quattrocento Sans" panose="020B0502050000020003" pitchFamily="34" charset="0"/>
              </a:rPr>
              <a:t>高</a:t>
            </a:r>
          </a:p>
        </p:txBody>
      </p:sp>
      <p:pic>
        <p:nvPicPr>
          <p:cNvPr id="1051" name="図 1050">
            <a:extLst>
              <a:ext uri="{FF2B5EF4-FFF2-40B4-BE49-F238E27FC236}">
                <a16:creationId xmlns:a16="http://schemas.microsoft.com/office/drawing/2014/main" id="{D9D5585A-CCF4-BDB9-7761-8D2445B70F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4424" y="2864443"/>
            <a:ext cx="772095" cy="961526"/>
          </a:xfrm>
          <a:prstGeom prst="rect">
            <a:avLst/>
          </a:prstGeom>
        </p:spPr>
      </p:pic>
      <p:pic>
        <p:nvPicPr>
          <p:cNvPr id="1052" name="図 1051">
            <a:extLst>
              <a:ext uri="{FF2B5EF4-FFF2-40B4-BE49-F238E27FC236}">
                <a16:creationId xmlns:a16="http://schemas.microsoft.com/office/drawing/2014/main" id="{9574FB0E-3283-BF37-EC9C-BEEB2615D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5702" y="3818405"/>
            <a:ext cx="772095" cy="961526"/>
          </a:xfrm>
          <a:prstGeom prst="rect">
            <a:avLst/>
          </a:prstGeom>
        </p:spPr>
      </p:pic>
      <p:sp>
        <p:nvSpPr>
          <p:cNvPr id="1054" name="乗算記号 1053">
            <a:extLst>
              <a:ext uri="{FF2B5EF4-FFF2-40B4-BE49-F238E27FC236}">
                <a16:creationId xmlns:a16="http://schemas.microsoft.com/office/drawing/2014/main" id="{A4CDC486-8B6C-37CD-989B-03D1B3629B61}"/>
              </a:ext>
            </a:extLst>
          </p:cNvPr>
          <p:cNvSpPr/>
          <p:nvPr/>
        </p:nvSpPr>
        <p:spPr>
          <a:xfrm>
            <a:off x="8263380" y="4070636"/>
            <a:ext cx="463379" cy="389238"/>
          </a:xfrm>
          <a:prstGeom prst="mathMultiply">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6" name="図 5">
            <a:extLst>
              <a:ext uri="{FF2B5EF4-FFF2-40B4-BE49-F238E27FC236}">
                <a16:creationId xmlns:a16="http://schemas.microsoft.com/office/drawing/2014/main" id="{F3094F64-E0A3-0CD5-FB3E-5D19579E4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3017" y="3927919"/>
            <a:ext cx="713139" cy="888106"/>
          </a:xfrm>
          <a:prstGeom prst="rect">
            <a:avLst/>
          </a:prstGeom>
        </p:spPr>
      </p:pic>
      <p:pic>
        <p:nvPicPr>
          <p:cNvPr id="8" name="図 7">
            <a:extLst>
              <a:ext uri="{FF2B5EF4-FFF2-40B4-BE49-F238E27FC236}">
                <a16:creationId xmlns:a16="http://schemas.microsoft.com/office/drawing/2014/main" id="{7BC66590-CBEA-90D5-F5EF-571499A800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7756" y="3065210"/>
            <a:ext cx="713139" cy="888106"/>
          </a:xfrm>
          <a:prstGeom prst="rect">
            <a:avLst/>
          </a:prstGeom>
        </p:spPr>
      </p:pic>
      <p:sp>
        <p:nvSpPr>
          <p:cNvPr id="10" name="フッター プレースホルダー 9">
            <a:extLst>
              <a:ext uri="{FF2B5EF4-FFF2-40B4-BE49-F238E27FC236}">
                <a16:creationId xmlns:a16="http://schemas.microsoft.com/office/drawing/2014/main" id="{68D9A7B0-B6BA-CD7B-4245-68533477D64E}"/>
              </a:ext>
            </a:extLst>
          </p:cNvPr>
          <p:cNvSpPr>
            <a:spLocks noGrp="1"/>
          </p:cNvSpPr>
          <p:nvPr>
            <p:ph type="ftr" sz="quarter" idx="11"/>
          </p:nvPr>
        </p:nvSpPr>
        <p:spPr/>
        <p:txBody>
          <a:bodyPr/>
          <a:lstStyle/>
          <a:p>
            <a:r>
              <a:rPr kumimoji="1" lang="ja-JP" altLang="en-US"/>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C7CA7EDE-C7BA-80AE-3FCC-8902D8AD4E2B}"/>
              </a:ext>
            </a:extLst>
          </p:cNvPr>
          <p:cNvSpPr>
            <a:spLocks noGrp="1"/>
          </p:cNvSpPr>
          <p:nvPr>
            <p:ph type="sldNum" sz="quarter" idx="12"/>
          </p:nvPr>
        </p:nvSpPr>
        <p:spPr/>
        <p:txBody>
          <a:bodyPr/>
          <a:lstStyle/>
          <a:p>
            <a:fld id="{8B45D110-FD8E-48BD-8825-CDFBF9D22CA3}" type="slidenum">
              <a:rPr kumimoji="1" lang="ja-JP" altLang="en-US" smtClean="0"/>
              <a:pPr/>
              <a:t>33</a:t>
            </a:fld>
            <a:endParaRPr kumimoji="1" lang="ja-JP" altLang="en-US"/>
          </a:p>
        </p:txBody>
      </p:sp>
    </p:spTree>
    <p:extLst>
      <p:ext uri="{BB962C8B-B14F-4D97-AF65-F5344CB8AC3E}">
        <p14:creationId xmlns:p14="http://schemas.microsoft.com/office/powerpoint/2010/main" val="295575477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0986A081-26E6-1C0B-187A-66636E95CD7E}"/>
              </a:ext>
            </a:extLst>
          </p:cNvPr>
          <p:cNvSpPr/>
          <p:nvPr/>
        </p:nvSpPr>
        <p:spPr>
          <a:xfrm>
            <a:off x="85377" y="1031154"/>
            <a:ext cx="8973245" cy="5278166"/>
          </a:xfrm>
          <a:prstGeom prst="rect">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 name="タイトル 1">
            <a:extLst>
              <a:ext uri="{FF2B5EF4-FFF2-40B4-BE49-F238E27FC236}">
                <a16:creationId xmlns:a16="http://schemas.microsoft.com/office/drawing/2014/main" id="{9E85176D-303E-DFB1-333B-D21F6D0A430B}"/>
              </a:ext>
            </a:extLst>
          </p:cNvPr>
          <p:cNvSpPr>
            <a:spLocks noGrp="1"/>
          </p:cNvSpPr>
          <p:nvPr>
            <p:ph type="title"/>
          </p:nvPr>
        </p:nvSpPr>
        <p:spPr/>
        <p:txBody>
          <a:bodyPr/>
          <a:lstStyle/>
          <a:p>
            <a:r>
              <a:rPr kumimoji="1" lang="ja-JP" altLang="en-US" dirty="0"/>
              <a:t>提案手法</a:t>
            </a:r>
            <a:r>
              <a:rPr kumimoji="1" lang="en-US" altLang="ja-JP" dirty="0"/>
              <a:t>-</a:t>
            </a:r>
            <a:r>
              <a:rPr kumimoji="1" lang="ja-JP" altLang="en-US" dirty="0"/>
              <a:t>処理の流れ</a:t>
            </a:r>
          </a:p>
        </p:txBody>
      </p:sp>
      <p:sp>
        <p:nvSpPr>
          <p:cNvPr id="4" name="フッター プレースホルダー 3">
            <a:extLst>
              <a:ext uri="{FF2B5EF4-FFF2-40B4-BE49-F238E27FC236}">
                <a16:creationId xmlns:a16="http://schemas.microsoft.com/office/drawing/2014/main" id="{9E7EED9F-9327-3B38-5B02-DE441BBF57F7}"/>
              </a:ext>
            </a:extLst>
          </p:cNvPr>
          <p:cNvSpPr>
            <a:spLocks noGrp="1"/>
          </p:cNvSpPr>
          <p:nvPr>
            <p:ph type="ftr" sz="quarter" idx="11"/>
          </p:nvPr>
        </p:nvSpPr>
        <p:spPr>
          <a:xfrm>
            <a:off x="0" y="6457274"/>
            <a:ext cx="8315920" cy="306374"/>
          </a:xfrm>
        </p:spPr>
        <p:txBody>
          <a:bodyPr/>
          <a:lstStyle/>
          <a:p>
            <a:r>
              <a:rPr kumimoji="1" lang="ja-JP" altLang="en-US" dirty="0"/>
              <a:t>ビデオビットレート制御関数を用いた他ユーザ使用帯域制限の抑制　菊地 悠李</a:t>
            </a:r>
          </a:p>
        </p:txBody>
      </p:sp>
      <p:sp>
        <p:nvSpPr>
          <p:cNvPr id="5" name="スライド番号プレースホルダー 4">
            <a:extLst>
              <a:ext uri="{FF2B5EF4-FFF2-40B4-BE49-F238E27FC236}">
                <a16:creationId xmlns:a16="http://schemas.microsoft.com/office/drawing/2014/main" id="{ED3C1059-67DE-DDED-2E1A-60538608429F}"/>
              </a:ext>
            </a:extLst>
          </p:cNvPr>
          <p:cNvSpPr>
            <a:spLocks noGrp="1"/>
          </p:cNvSpPr>
          <p:nvPr>
            <p:ph type="sldNum" sz="quarter" idx="12"/>
          </p:nvPr>
        </p:nvSpPr>
        <p:spPr/>
        <p:txBody>
          <a:bodyPr/>
          <a:lstStyle/>
          <a:p>
            <a:fld id="{8B45D110-FD8E-48BD-8825-CDFBF9D22CA3}" type="slidenum">
              <a:rPr kumimoji="1" lang="ja-JP" altLang="en-US" smtClean="0"/>
              <a:pPr/>
              <a:t>34</a:t>
            </a:fld>
            <a:endParaRPr kumimoji="1" lang="ja-JP" altLang="en-US"/>
          </a:p>
        </p:txBody>
      </p:sp>
      <p:sp>
        <p:nvSpPr>
          <p:cNvPr id="36" name="矢印: 折線 35">
            <a:extLst>
              <a:ext uri="{FF2B5EF4-FFF2-40B4-BE49-F238E27FC236}">
                <a16:creationId xmlns:a16="http://schemas.microsoft.com/office/drawing/2014/main" id="{13511CE4-8AF7-F2C5-ECB0-ED8A9B4C8C65}"/>
              </a:ext>
            </a:extLst>
          </p:cNvPr>
          <p:cNvSpPr/>
          <p:nvPr/>
        </p:nvSpPr>
        <p:spPr>
          <a:xfrm flipH="1">
            <a:off x="4945004" y="2186276"/>
            <a:ext cx="2570018" cy="2008906"/>
          </a:xfrm>
          <a:prstGeom prst="bentArrow">
            <a:avLst>
              <a:gd name="adj1" fmla="val 6060"/>
              <a:gd name="adj2" fmla="val 6747"/>
              <a:gd name="adj3" fmla="val 9857"/>
              <a:gd name="adj4" fmla="val 43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schemeClr val="tx1"/>
              </a:solidFill>
            </a:endParaRPr>
          </a:p>
        </p:txBody>
      </p:sp>
      <p:sp>
        <p:nvSpPr>
          <p:cNvPr id="37" name="正方形/長方形 36">
            <a:extLst>
              <a:ext uri="{FF2B5EF4-FFF2-40B4-BE49-F238E27FC236}">
                <a16:creationId xmlns:a16="http://schemas.microsoft.com/office/drawing/2014/main" id="{07909277-E231-3866-C5BD-042257454220}"/>
              </a:ext>
            </a:extLst>
          </p:cNvPr>
          <p:cNvSpPr/>
          <p:nvPr/>
        </p:nvSpPr>
        <p:spPr>
          <a:xfrm>
            <a:off x="2255590" y="2129486"/>
            <a:ext cx="2570017" cy="526712"/>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各ユーザはサーバに</a:t>
            </a:r>
            <a:endParaRPr lang="en-US" altLang="ja-JP" sz="1500" dirty="0"/>
          </a:p>
          <a:p>
            <a:pPr algn="ctr"/>
            <a:r>
              <a:rPr lang="ja-JP" altLang="en-US" sz="1500" dirty="0"/>
              <a:t>レートの選択を要求</a:t>
            </a:r>
          </a:p>
        </p:txBody>
      </p:sp>
      <p:sp>
        <p:nvSpPr>
          <p:cNvPr id="38" name="正方形/長方形 37">
            <a:extLst>
              <a:ext uri="{FF2B5EF4-FFF2-40B4-BE49-F238E27FC236}">
                <a16:creationId xmlns:a16="http://schemas.microsoft.com/office/drawing/2014/main" id="{E1D37375-FD4C-CAC3-2798-CDCD60AC84B7}"/>
              </a:ext>
            </a:extLst>
          </p:cNvPr>
          <p:cNvSpPr/>
          <p:nvPr/>
        </p:nvSpPr>
        <p:spPr>
          <a:xfrm>
            <a:off x="2255589" y="4886768"/>
            <a:ext cx="2839773" cy="366199"/>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ユーザ毎のバッファ量を記録</a:t>
            </a:r>
          </a:p>
        </p:txBody>
      </p:sp>
      <p:sp>
        <p:nvSpPr>
          <p:cNvPr id="39" name="正方形/長方形 38">
            <a:extLst>
              <a:ext uri="{FF2B5EF4-FFF2-40B4-BE49-F238E27FC236}">
                <a16:creationId xmlns:a16="http://schemas.microsoft.com/office/drawing/2014/main" id="{E1784985-3472-B020-B963-B8D529D09E8E}"/>
              </a:ext>
            </a:extLst>
          </p:cNvPr>
          <p:cNvSpPr/>
          <p:nvPr/>
        </p:nvSpPr>
        <p:spPr>
          <a:xfrm>
            <a:off x="1845081" y="3970006"/>
            <a:ext cx="3763804" cy="546338"/>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ナッシュ均衡による最適レートを用いて帯域分配し、データをユーザに送信</a:t>
            </a:r>
          </a:p>
        </p:txBody>
      </p:sp>
      <p:sp>
        <p:nvSpPr>
          <p:cNvPr id="40" name="矢印: 右 39">
            <a:extLst>
              <a:ext uri="{FF2B5EF4-FFF2-40B4-BE49-F238E27FC236}">
                <a16:creationId xmlns:a16="http://schemas.microsoft.com/office/drawing/2014/main" id="{BE006C1D-EBD6-ADB8-8649-A8CA96B5BCAC}"/>
              </a:ext>
            </a:extLst>
          </p:cNvPr>
          <p:cNvSpPr/>
          <p:nvPr/>
        </p:nvSpPr>
        <p:spPr>
          <a:xfrm>
            <a:off x="1530816" y="3193076"/>
            <a:ext cx="351039" cy="273844"/>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100">
              <a:solidFill>
                <a:schemeClr val="accent1"/>
              </a:solidFill>
            </a:endParaRPr>
          </a:p>
        </p:txBody>
      </p:sp>
      <p:sp>
        <p:nvSpPr>
          <p:cNvPr id="41" name="正方形/長方形 40">
            <a:extLst>
              <a:ext uri="{FF2B5EF4-FFF2-40B4-BE49-F238E27FC236}">
                <a16:creationId xmlns:a16="http://schemas.microsoft.com/office/drawing/2014/main" id="{43DE3740-A106-2E03-A914-8342A823085F}"/>
              </a:ext>
            </a:extLst>
          </p:cNvPr>
          <p:cNvSpPr/>
          <p:nvPr/>
        </p:nvSpPr>
        <p:spPr>
          <a:xfrm>
            <a:off x="85378" y="3014448"/>
            <a:ext cx="1397129" cy="597737"/>
          </a:xfrm>
          <a:prstGeom prst="rect">
            <a:avLst/>
          </a:prstGeom>
          <a:solidFill>
            <a:srgbClr val="C4AA0E"/>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b="1" dirty="0">
                <a:solidFill>
                  <a:schemeClr val="bg1"/>
                </a:solidFill>
              </a:rPr>
              <a:t>利得関数の</a:t>
            </a:r>
            <a:endParaRPr lang="en-US" altLang="ja-JP" sz="1500" b="1">
              <a:solidFill>
                <a:schemeClr val="bg1"/>
              </a:solidFill>
            </a:endParaRPr>
          </a:p>
          <a:p>
            <a:pPr algn="ctr"/>
            <a:r>
              <a:rPr lang="ja-JP" altLang="en-US" sz="1500" b="1">
                <a:solidFill>
                  <a:schemeClr val="bg1"/>
                </a:solidFill>
              </a:rPr>
              <a:t>改善</a:t>
            </a:r>
            <a:endParaRPr lang="ja-JP" altLang="en-US" sz="1500" b="1" dirty="0">
              <a:solidFill>
                <a:schemeClr val="bg1"/>
              </a:solidFill>
            </a:endParaRPr>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5A1A6439-C093-B0E3-7E2B-5CBDDC2484B2}"/>
                  </a:ext>
                </a:extLst>
              </p:cNvPr>
              <p:cNvSpPr/>
              <p:nvPr/>
            </p:nvSpPr>
            <p:spPr>
              <a:xfrm>
                <a:off x="1930165" y="2994587"/>
                <a:ext cx="3604110" cy="655935"/>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ゲーム理論に基づく利得関数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𝑖</m:t>
                        </m:r>
                      </m:sub>
                    </m:sSub>
                  </m:oMath>
                </a14:m>
                <a:r>
                  <a:rPr lang="ja-JP" altLang="en-US" sz="1500" dirty="0"/>
                  <a:t>を用いてナッシュ均衡が導出</a:t>
                </a:r>
              </a:p>
            </p:txBody>
          </p:sp>
        </mc:Choice>
        <mc:Fallback xmlns="">
          <p:sp>
            <p:nvSpPr>
              <p:cNvPr id="42" name="正方形/長方形 41">
                <a:extLst>
                  <a:ext uri="{FF2B5EF4-FFF2-40B4-BE49-F238E27FC236}">
                    <a16:creationId xmlns:a16="http://schemas.microsoft.com/office/drawing/2014/main" id="{5A1A6439-C093-B0E3-7E2B-5CBDDC2484B2}"/>
                  </a:ext>
                </a:extLst>
              </p:cNvPr>
              <p:cNvSpPr>
                <a:spLocks noRot="1" noChangeAspect="1" noMove="1" noResize="1" noEditPoints="1" noAdjustHandles="1" noChangeArrowheads="1" noChangeShapeType="1" noTextEdit="1"/>
              </p:cNvSpPr>
              <p:nvPr/>
            </p:nvSpPr>
            <p:spPr>
              <a:xfrm>
                <a:off x="1930165" y="2994587"/>
                <a:ext cx="3604110" cy="655935"/>
              </a:xfrm>
              <a:prstGeom prst="rect">
                <a:avLst/>
              </a:prstGeom>
              <a:blipFill>
                <a:blip r:embed="rId2"/>
                <a:stretch>
                  <a:fillRect/>
                </a:stretch>
              </a:blipFill>
              <a:ln w="41275" cap="sq">
                <a:solidFill>
                  <a:schemeClr val="accent1"/>
                </a:solidFill>
                <a:miter lim="800000"/>
                <a:headEnd type="none" w="med" len="med"/>
                <a:tailEnd type="none" w="med" len="med"/>
              </a:ln>
            </p:spPr>
            <p:txBody>
              <a:bodyPr/>
              <a:lstStyle/>
              <a:p>
                <a:r>
                  <a:rPr lang="en-US">
                    <a:noFill/>
                  </a:rPr>
                  <a:t> </a:t>
                </a:r>
              </a:p>
            </p:txBody>
          </p:sp>
        </mc:Fallback>
      </mc:AlternateContent>
      <p:sp>
        <p:nvSpPr>
          <p:cNvPr id="43" name="正方形/長方形 42">
            <a:extLst>
              <a:ext uri="{FF2B5EF4-FFF2-40B4-BE49-F238E27FC236}">
                <a16:creationId xmlns:a16="http://schemas.microsoft.com/office/drawing/2014/main" id="{49513006-AF33-5357-95F9-9B20CAC4CA8F}"/>
              </a:ext>
            </a:extLst>
          </p:cNvPr>
          <p:cNvSpPr/>
          <p:nvPr/>
        </p:nvSpPr>
        <p:spPr>
          <a:xfrm>
            <a:off x="2083724" y="1233967"/>
            <a:ext cx="2970711" cy="557130"/>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動画をセグメント単位 </a:t>
            </a:r>
          </a:p>
          <a:p>
            <a:pPr algn="ctr"/>
            <a:r>
              <a:rPr lang="en-US" altLang="ja-JP" sz="1500" dirty="0"/>
              <a:t>(</a:t>
            </a:r>
            <a:r>
              <a:rPr lang="ja-JP" altLang="en-US" sz="1500" dirty="0"/>
              <a:t>数秒）に分割、エンコード</a:t>
            </a:r>
          </a:p>
        </p:txBody>
      </p:sp>
      <p:sp>
        <p:nvSpPr>
          <p:cNvPr id="44" name="正方形/長方形 43">
            <a:extLst>
              <a:ext uri="{FF2B5EF4-FFF2-40B4-BE49-F238E27FC236}">
                <a16:creationId xmlns:a16="http://schemas.microsoft.com/office/drawing/2014/main" id="{A44C0235-6291-D5E9-3CAC-7CC32EA605CD}"/>
              </a:ext>
            </a:extLst>
          </p:cNvPr>
          <p:cNvSpPr/>
          <p:nvPr/>
        </p:nvSpPr>
        <p:spPr>
          <a:xfrm>
            <a:off x="6388816" y="5896778"/>
            <a:ext cx="2189827" cy="366199"/>
          </a:xfrm>
          <a:prstGeom prst="rect">
            <a:avLst/>
          </a:prstGeom>
          <a:noFill/>
          <a:ln w="412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500" dirty="0"/>
              <a:t>送信終了</a:t>
            </a:r>
          </a:p>
        </p:txBody>
      </p:sp>
      <p:cxnSp>
        <p:nvCxnSpPr>
          <p:cNvPr id="45" name="直線矢印コネクタ 44">
            <a:extLst>
              <a:ext uri="{FF2B5EF4-FFF2-40B4-BE49-F238E27FC236}">
                <a16:creationId xmlns:a16="http://schemas.microsoft.com/office/drawing/2014/main" id="{5CB50C51-7321-9E86-4713-7DA548973B84}"/>
              </a:ext>
            </a:extLst>
          </p:cNvPr>
          <p:cNvCxnSpPr>
            <a:cxnSpLocks/>
          </p:cNvCxnSpPr>
          <p:nvPr/>
        </p:nvCxnSpPr>
        <p:spPr>
          <a:xfrm>
            <a:off x="3621915" y="1791097"/>
            <a:ext cx="0" cy="329495"/>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53E3C466-3DC7-4787-55AE-06A8AC8D1FCD}"/>
              </a:ext>
            </a:extLst>
          </p:cNvPr>
          <p:cNvCxnSpPr>
            <a:cxnSpLocks/>
          </p:cNvCxnSpPr>
          <p:nvPr/>
        </p:nvCxnSpPr>
        <p:spPr>
          <a:xfrm>
            <a:off x="3569079" y="2656198"/>
            <a:ext cx="0" cy="329495"/>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cxnSp>
        <p:nvCxnSpPr>
          <p:cNvPr id="47" name="直線矢印コネクタ 46">
            <a:extLst>
              <a:ext uri="{FF2B5EF4-FFF2-40B4-BE49-F238E27FC236}">
                <a16:creationId xmlns:a16="http://schemas.microsoft.com/office/drawing/2014/main" id="{E0ADEC20-7E47-6D87-48B7-EB963727CFA6}"/>
              </a:ext>
            </a:extLst>
          </p:cNvPr>
          <p:cNvCxnSpPr>
            <a:cxnSpLocks/>
          </p:cNvCxnSpPr>
          <p:nvPr/>
        </p:nvCxnSpPr>
        <p:spPr>
          <a:xfrm>
            <a:off x="3569079" y="3623295"/>
            <a:ext cx="0" cy="329495"/>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EB481206-F2BA-8191-BEB4-4CF8DA514BAA}"/>
              </a:ext>
            </a:extLst>
          </p:cNvPr>
          <p:cNvCxnSpPr>
            <a:cxnSpLocks/>
          </p:cNvCxnSpPr>
          <p:nvPr/>
        </p:nvCxnSpPr>
        <p:spPr>
          <a:xfrm>
            <a:off x="3621916" y="4516344"/>
            <a:ext cx="0" cy="329495"/>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7AD6BB76-C4A9-77DF-3DA7-8F7D5E8A4A51}"/>
              </a:ext>
            </a:extLst>
          </p:cNvPr>
          <p:cNvCxnSpPr>
            <a:cxnSpLocks/>
          </p:cNvCxnSpPr>
          <p:nvPr/>
        </p:nvCxnSpPr>
        <p:spPr>
          <a:xfrm>
            <a:off x="7440357" y="5567283"/>
            <a:ext cx="0" cy="329495"/>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B390775F-2992-8D05-42C5-EF2EF4C32FF4}"/>
              </a:ext>
            </a:extLst>
          </p:cNvPr>
          <p:cNvCxnSpPr>
            <a:cxnSpLocks/>
          </p:cNvCxnSpPr>
          <p:nvPr/>
        </p:nvCxnSpPr>
        <p:spPr>
          <a:xfrm>
            <a:off x="5296660" y="4966174"/>
            <a:ext cx="434610" cy="0"/>
          </a:xfrm>
          <a:prstGeom prst="straightConnector1">
            <a:avLst/>
          </a:prstGeom>
          <a:ln w="85725">
            <a:tailEnd type="triangle"/>
          </a:ln>
        </p:spPr>
        <p:style>
          <a:lnRef idx="2">
            <a:schemeClr val="accent1"/>
          </a:lnRef>
          <a:fillRef idx="0">
            <a:schemeClr val="accent1"/>
          </a:fillRef>
          <a:effectRef idx="1">
            <a:schemeClr val="accent1"/>
          </a:effectRef>
          <a:fontRef idx="minor">
            <a:schemeClr val="tx1"/>
          </a:fontRef>
        </p:style>
      </p:cxnSp>
      <p:sp>
        <p:nvSpPr>
          <p:cNvPr id="51" name="フローチャート: 判断 50">
            <a:extLst>
              <a:ext uri="{FF2B5EF4-FFF2-40B4-BE49-F238E27FC236}">
                <a16:creationId xmlns:a16="http://schemas.microsoft.com/office/drawing/2014/main" id="{49FFE1F1-9E2A-7905-339A-92095725B545}"/>
              </a:ext>
            </a:extLst>
          </p:cNvPr>
          <p:cNvSpPr/>
          <p:nvPr/>
        </p:nvSpPr>
        <p:spPr>
          <a:xfrm>
            <a:off x="5856702" y="4195188"/>
            <a:ext cx="3167310" cy="1416462"/>
          </a:xfrm>
          <a:prstGeom prst="flowChartDecision">
            <a:avLst/>
          </a:prstGeom>
          <a:noFill/>
          <a:ln w="412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500" dirty="0">
                <a:solidFill>
                  <a:schemeClr val="tx1"/>
                </a:solidFill>
              </a:rPr>
              <a:t>現在のセグメントが動画全体の終了時間か</a:t>
            </a:r>
          </a:p>
        </p:txBody>
      </p:sp>
      <p:sp>
        <p:nvSpPr>
          <p:cNvPr id="52" name="テキスト ボックス 51">
            <a:extLst>
              <a:ext uri="{FF2B5EF4-FFF2-40B4-BE49-F238E27FC236}">
                <a16:creationId xmlns:a16="http://schemas.microsoft.com/office/drawing/2014/main" id="{24212D5D-2604-B7F8-CCE2-B31347BA201D}"/>
              </a:ext>
            </a:extLst>
          </p:cNvPr>
          <p:cNvSpPr txBox="1"/>
          <p:nvPr/>
        </p:nvSpPr>
        <p:spPr>
          <a:xfrm>
            <a:off x="7728510" y="5550529"/>
            <a:ext cx="845127" cy="369332"/>
          </a:xfrm>
          <a:prstGeom prst="rect">
            <a:avLst/>
          </a:prstGeom>
          <a:noFill/>
        </p:spPr>
        <p:txBody>
          <a:bodyPr wrap="square" rtlCol="0">
            <a:spAutoFit/>
          </a:bodyPr>
          <a:lstStyle/>
          <a:p>
            <a:r>
              <a:rPr lang="en-US" altLang="ja-JP" b="1" dirty="0"/>
              <a:t>Yes</a:t>
            </a:r>
            <a:endParaRPr lang="ja-JP" altLang="en-US" b="1" dirty="0"/>
          </a:p>
        </p:txBody>
      </p:sp>
      <p:sp>
        <p:nvSpPr>
          <p:cNvPr id="53" name="テキスト ボックス 52">
            <a:extLst>
              <a:ext uri="{FF2B5EF4-FFF2-40B4-BE49-F238E27FC236}">
                <a16:creationId xmlns:a16="http://schemas.microsoft.com/office/drawing/2014/main" id="{80FE95EC-8476-3A45-D025-88CD167808B9}"/>
              </a:ext>
            </a:extLst>
          </p:cNvPr>
          <p:cNvSpPr txBox="1"/>
          <p:nvPr/>
        </p:nvSpPr>
        <p:spPr>
          <a:xfrm>
            <a:off x="7605903" y="3228488"/>
            <a:ext cx="845127" cy="369332"/>
          </a:xfrm>
          <a:prstGeom prst="rect">
            <a:avLst/>
          </a:prstGeom>
          <a:noFill/>
        </p:spPr>
        <p:txBody>
          <a:bodyPr wrap="square" rtlCol="0">
            <a:spAutoFit/>
          </a:bodyPr>
          <a:lstStyle/>
          <a:p>
            <a:r>
              <a:rPr lang="en-US" altLang="ja-JP" b="1" dirty="0"/>
              <a:t>No</a:t>
            </a:r>
            <a:endParaRPr lang="ja-JP" altLang="en-US" b="1" dirty="0"/>
          </a:p>
        </p:txBody>
      </p:sp>
      <p:sp>
        <p:nvSpPr>
          <p:cNvPr id="54" name="吹き出し: 角を丸めた四角形 53">
            <a:extLst>
              <a:ext uri="{FF2B5EF4-FFF2-40B4-BE49-F238E27FC236}">
                <a16:creationId xmlns:a16="http://schemas.microsoft.com/office/drawing/2014/main" id="{93B30EA9-1DA8-0BB2-01A8-BCD16C3D50AC}"/>
              </a:ext>
            </a:extLst>
          </p:cNvPr>
          <p:cNvSpPr/>
          <p:nvPr/>
        </p:nvSpPr>
        <p:spPr>
          <a:xfrm>
            <a:off x="119988" y="5252967"/>
            <a:ext cx="2223854" cy="764796"/>
          </a:xfrm>
          <a:prstGeom prst="wedgeRoundRectCallout">
            <a:avLst>
              <a:gd name="adj1" fmla="val 30747"/>
              <a:gd name="adj2" fmla="val -10745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solidFill>
                  <a:schemeClr val="accent1"/>
                </a:solidFill>
              </a:rPr>
              <a:t>ループするごとに最適レートが収束</a:t>
            </a:r>
          </a:p>
        </p:txBody>
      </p:sp>
      <p:sp>
        <p:nvSpPr>
          <p:cNvPr id="55" name="四角形: 角を丸くする 54">
            <a:extLst>
              <a:ext uri="{FF2B5EF4-FFF2-40B4-BE49-F238E27FC236}">
                <a16:creationId xmlns:a16="http://schemas.microsoft.com/office/drawing/2014/main" id="{4A208A51-2CF6-FB1E-4D54-2598849C131A}"/>
              </a:ext>
            </a:extLst>
          </p:cNvPr>
          <p:cNvSpPr/>
          <p:nvPr/>
        </p:nvSpPr>
        <p:spPr>
          <a:xfrm>
            <a:off x="5625155" y="871578"/>
            <a:ext cx="3309266" cy="446512"/>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dirty="0">
                <a:solidFill>
                  <a:schemeClr val="accent1"/>
                </a:solidFill>
              </a:rPr>
              <a:t>１シミュレーションの流れ</a:t>
            </a:r>
          </a:p>
        </p:txBody>
      </p:sp>
    </p:spTree>
    <p:extLst>
      <p:ext uri="{BB962C8B-B14F-4D97-AF65-F5344CB8AC3E}">
        <p14:creationId xmlns:p14="http://schemas.microsoft.com/office/powerpoint/2010/main" val="41234133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E6620-1157-6B3C-EA68-D8B00703E6EF}"/>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EADECEDD-08D5-C6B3-A8B1-9660BAD09D81}"/>
              </a:ext>
            </a:extLst>
          </p:cNvPr>
          <p:cNvSpPr>
            <a:spLocks noGrp="1"/>
          </p:cNvSpPr>
          <p:nvPr>
            <p:ph idx="1"/>
          </p:nvPr>
        </p:nvSpPr>
        <p:spPr>
          <a:xfrm>
            <a:off x="215900" y="927100"/>
            <a:ext cx="8830940" cy="5463356"/>
          </a:xfrm>
        </p:spPr>
        <p:txBody>
          <a:bodyPr>
            <a:normAutofit/>
          </a:bodyPr>
          <a:lstStyle/>
          <a:p>
            <a:r>
              <a:rPr kumimoji="1" lang="ja-JP" altLang="en-US" dirty="0"/>
              <a:t>平均貯蓄バッファ量</a:t>
            </a:r>
            <a:endParaRPr kumimoji="1" lang="en-US" altLang="ja-JP" dirty="0"/>
          </a:p>
          <a:p>
            <a:pPr marL="0" indent="0">
              <a:buNone/>
            </a:pPr>
            <a:r>
              <a:rPr lang="ja-JP" altLang="en-US" dirty="0"/>
              <a:t>　</a:t>
            </a:r>
            <a:r>
              <a:rPr lang="en-US" altLang="ja-JP" dirty="0"/>
              <a:t>	</a:t>
            </a:r>
            <a:r>
              <a:rPr lang="ja-JP" altLang="en-US" sz="2800" dirty="0"/>
              <a:t>提案手法の方が貯蓄バッファ量：大</a:t>
            </a:r>
            <a:endParaRPr lang="en-US" altLang="ja-JP" sz="2800" dirty="0"/>
          </a:p>
          <a:p>
            <a:pPr marL="0" indent="0">
              <a:buNone/>
            </a:pPr>
            <a:r>
              <a:rPr kumimoji="1" lang="ja-JP" altLang="en-US" sz="2800" dirty="0"/>
              <a:t>　　　　　　　　</a:t>
            </a:r>
            <a:r>
              <a:rPr kumimoji="1" lang="en-US" altLang="ja-JP" sz="2800" dirty="0"/>
              <a:t>	</a:t>
            </a:r>
            <a:r>
              <a:rPr kumimoji="1" lang="ja-JP" altLang="en-US" sz="2800" dirty="0"/>
              <a:t>　↓</a:t>
            </a:r>
            <a:endParaRPr kumimoji="1" lang="en-US" altLang="ja-JP" sz="2800" dirty="0"/>
          </a:p>
          <a:p>
            <a:pPr marL="0" indent="0">
              <a:buNone/>
            </a:pPr>
            <a:r>
              <a:rPr lang="ja-JP" altLang="en-US" sz="2800" dirty="0"/>
              <a:t>　</a:t>
            </a:r>
            <a:r>
              <a:rPr lang="en-US" altLang="ja-JP" sz="2800" dirty="0"/>
              <a:t>	</a:t>
            </a:r>
            <a:r>
              <a:rPr lang="ja-JP" altLang="en-US" sz="2800" dirty="0"/>
              <a:t>既存手法以上に動画</a:t>
            </a:r>
            <a:r>
              <a:rPr lang="ja-JP" altLang="en-US" sz="2800" dirty="0">
                <a:solidFill>
                  <a:schemeClr val="accent2"/>
                </a:solidFill>
              </a:rPr>
              <a:t>再生中断が起きにくい</a:t>
            </a:r>
            <a:endParaRPr lang="en-US" altLang="ja-JP" sz="2800" dirty="0">
              <a:solidFill>
                <a:schemeClr val="accent2"/>
              </a:solidFill>
            </a:endParaRPr>
          </a:p>
          <a:p>
            <a:r>
              <a:rPr lang="ja-JP" altLang="en-US" dirty="0"/>
              <a:t>最適レート</a:t>
            </a:r>
            <a:endParaRPr lang="en-US" altLang="ja-JP" dirty="0"/>
          </a:p>
          <a:p>
            <a:pPr marL="0" indent="0">
              <a:buNone/>
            </a:pPr>
            <a:r>
              <a:rPr kumimoji="1" lang="ja-JP" altLang="en-US" dirty="0"/>
              <a:t>　</a:t>
            </a:r>
            <a:r>
              <a:rPr lang="ja-JP" altLang="en-US" sz="2800" dirty="0"/>
              <a:t>使用</a:t>
            </a:r>
            <a:r>
              <a:rPr kumimoji="1" lang="ja-JP" altLang="en-US" sz="2800" dirty="0"/>
              <a:t>帯域以下の最適レート：</a:t>
            </a:r>
            <a:r>
              <a:rPr kumimoji="1" lang="ja-JP" altLang="en-US" sz="2800" dirty="0">
                <a:solidFill>
                  <a:srgbClr val="FF0000"/>
                </a:solidFill>
              </a:rPr>
              <a:t>利己的ユーザの抑制</a:t>
            </a:r>
            <a:endParaRPr kumimoji="1" lang="en-US" altLang="ja-JP" sz="2800" dirty="0">
              <a:solidFill>
                <a:srgbClr val="FF0000"/>
              </a:solidFill>
            </a:endParaRPr>
          </a:p>
          <a:p>
            <a:pPr marL="0" indent="0">
              <a:buNone/>
            </a:pPr>
            <a:r>
              <a:rPr lang="ja-JP" altLang="en-US" sz="2800" dirty="0"/>
              <a:t>　　　　　　　　　</a:t>
            </a:r>
            <a:r>
              <a:rPr lang="en-US" altLang="ja-JP" sz="2800" dirty="0"/>
              <a:t>	    </a:t>
            </a:r>
            <a:r>
              <a:rPr lang="ja-JP" altLang="en-US" sz="2800" dirty="0"/>
              <a:t>↓</a:t>
            </a:r>
            <a:endParaRPr lang="en-US" altLang="ja-JP" sz="2800" dirty="0"/>
          </a:p>
          <a:p>
            <a:pPr marL="0" indent="0">
              <a:buNone/>
            </a:pPr>
            <a:r>
              <a:rPr kumimoji="1" lang="ja-JP" altLang="en-US" sz="2800" dirty="0"/>
              <a:t>　</a:t>
            </a:r>
            <a:r>
              <a:rPr kumimoji="1" lang="en-US" altLang="ja-JP" sz="2800" dirty="0"/>
              <a:t>	</a:t>
            </a:r>
            <a:r>
              <a:rPr kumimoji="1" lang="ja-JP" altLang="en-US" sz="2800" dirty="0"/>
              <a:t>バッファの消費速度以上の貯蓄速度</a:t>
            </a:r>
            <a:endParaRPr kumimoji="1" lang="en-US" altLang="ja-JP" sz="2800" dirty="0"/>
          </a:p>
          <a:p>
            <a:pPr marL="0" indent="0">
              <a:buNone/>
            </a:pPr>
            <a:r>
              <a:rPr lang="ja-JP" altLang="en-US" sz="2800" dirty="0"/>
              <a:t>　</a:t>
            </a:r>
            <a:r>
              <a:rPr lang="en-US" altLang="ja-JP" sz="2800" dirty="0"/>
              <a:t>	</a:t>
            </a:r>
            <a:r>
              <a:rPr lang="ja-JP" altLang="en-US" sz="2800" dirty="0"/>
              <a:t>　⇒平均貯蓄バッファ量：大</a:t>
            </a:r>
            <a:endParaRPr kumimoji="1" lang="en-US" altLang="ja-JP" sz="3600" dirty="0"/>
          </a:p>
        </p:txBody>
      </p:sp>
      <p:sp>
        <p:nvSpPr>
          <p:cNvPr id="4" name="フッター プレースホルダー 3">
            <a:extLst>
              <a:ext uri="{FF2B5EF4-FFF2-40B4-BE49-F238E27FC236}">
                <a16:creationId xmlns:a16="http://schemas.microsoft.com/office/drawing/2014/main" id="{CF5C5947-F37A-15D2-59E4-4E473EB85D9F}"/>
              </a:ext>
            </a:extLst>
          </p:cNvPr>
          <p:cNvSpPr>
            <a:spLocks noGrp="1"/>
          </p:cNvSpPr>
          <p:nvPr>
            <p:ph type="ftr" sz="quarter" idx="11"/>
          </p:nvPr>
        </p:nvSpPr>
        <p:spPr>
          <a:xfrm>
            <a:off x="97160" y="6390456"/>
            <a:ext cx="8363222" cy="313979"/>
          </a:xfrm>
        </p:spPr>
        <p:txBody>
          <a:bodyPr/>
          <a:lstStyle/>
          <a:p>
            <a:r>
              <a:rPr kumimoji="1" lang="ja-JP" altLang="en-US" dirty="0"/>
              <a:t>ビデオビットレート制御関数を用いた他ユーザ使用帯域制限の抑制　菊地 悠李</a:t>
            </a:r>
          </a:p>
        </p:txBody>
      </p:sp>
      <p:sp>
        <p:nvSpPr>
          <p:cNvPr id="5" name="スライド番号プレースホルダー 4">
            <a:extLst>
              <a:ext uri="{FF2B5EF4-FFF2-40B4-BE49-F238E27FC236}">
                <a16:creationId xmlns:a16="http://schemas.microsoft.com/office/drawing/2014/main" id="{9169ECD8-7C6C-6739-D1B6-6FAF896D8FB9}"/>
              </a:ext>
            </a:extLst>
          </p:cNvPr>
          <p:cNvSpPr>
            <a:spLocks noGrp="1"/>
          </p:cNvSpPr>
          <p:nvPr>
            <p:ph type="sldNum" sz="quarter" idx="12"/>
          </p:nvPr>
        </p:nvSpPr>
        <p:spPr/>
        <p:txBody>
          <a:bodyPr/>
          <a:lstStyle/>
          <a:p>
            <a:fld id="{8B45D110-FD8E-48BD-8825-CDFBF9D22CA3}" type="slidenum">
              <a:rPr kumimoji="1" lang="ja-JP" altLang="en-US" smtClean="0"/>
              <a:pPr/>
              <a:t>35</a:t>
            </a:fld>
            <a:endParaRPr kumimoji="1" lang="ja-JP" altLang="en-US"/>
          </a:p>
        </p:txBody>
      </p:sp>
    </p:spTree>
    <p:extLst>
      <p:ext uri="{BB962C8B-B14F-4D97-AF65-F5344CB8AC3E}">
        <p14:creationId xmlns:p14="http://schemas.microsoft.com/office/powerpoint/2010/main" val="8920793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BCA31-9033-DE04-6D1F-B4C87C835577}"/>
              </a:ext>
            </a:extLst>
          </p:cNvPr>
          <p:cNvSpPr>
            <a:spLocks noGrp="1"/>
          </p:cNvSpPr>
          <p:nvPr>
            <p:ph type="title"/>
          </p:nvPr>
        </p:nvSpPr>
        <p:spPr/>
        <p:txBody>
          <a:bodyPr/>
          <a:lstStyle/>
          <a:p>
            <a:r>
              <a:rPr kumimoji="1" lang="ja-JP" altLang="en-US" dirty="0"/>
              <a:t>キーアイデア</a:t>
            </a:r>
          </a:p>
        </p:txBody>
      </p:sp>
      <p:sp>
        <p:nvSpPr>
          <p:cNvPr id="3" name="コンテンツ プレースホルダー 2">
            <a:extLst>
              <a:ext uri="{FF2B5EF4-FFF2-40B4-BE49-F238E27FC236}">
                <a16:creationId xmlns:a16="http://schemas.microsoft.com/office/drawing/2014/main" id="{8A16DE90-8A96-6001-FD76-9AA11DA6B1C1}"/>
              </a:ext>
            </a:extLst>
          </p:cNvPr>
          <p:cNvSpPr>
            <a:spLocks noGrp="1"/>
          </p:cNvSpPr>
          <p:nvPr>
            <p:ph idx="1"/>
          </p:nvPr>
        </p:nvSpPr>
        <p:spPr>
          <a:xfrm>
            <a:off x="281607" y="1054100"/>
            <a:ext cx="8925979" cy="5037371"/>
          </a:xfrm>
        </p:spPr>
        <p:txBody>
          <a:bodyPr>
            <a:normAutofit/>
          </a:bodyPr>
          <a:lstStyle/>
          <a:p>
            <a:r>
              <a:rPr lang="ja-JP" altLang="en-US" dirty="0"/>
              <a:t>要求レートに応じたペナルティで制御</a:t>
            </a:r>
            <a:endParaRPr kumimoji="1" lang="ja-JP" altLang="en-US" dirty="0"/>
          </a:p>
        </p:txBody>
      </p:sp>
      <p:sp>
        <p:nvSpPr>
          <p:cNvPr id="4" name="フッター プレースホルダー 3">
            <a:extLst>
              <a:ext uri="{FF2B5EF4-FFF2-40B4-BE49-F238E27FC236}">
                <a16:creationId xmlns:a16="http://schemas.microsoft.com/office/drawing/2014/main" id="{5B020271-2C46-E7F6-6278-2FE4CEDD67B6}"/>
              </a:ext>
            </a:extLst>
          </p:cNvPr>
          <p:cNvSpPr>
            <a:spLocks noGrp="1"/>
          </p:cNvSpPr>
          <p:nvPr>
            <p:ph type="ftr" sz="quarter" idx="11"/>
          </p:nvPr>
        </p:nvSpPr>
        <p:spPr>
          <a:xfrm>
            <a:off x="242704" y="6437815"/>
            <a:ext cx="8363222" cy="303554"/>
          </a:xfrm>
        </p:spPr>
        <p:txBody>
          <a:bodyPr/>
          <a:lstStyle/>
          <a:p>
            <a:r>
              <a:rPr kumimoji="1" lang="ja-JP" altLang="en-US" dirty="0"/>
              <a:t>ビデオビットレート制御関数を用いた他ユーザ使用帯域制限の抑制　菊地 悠李</a:t>
            </a:r>
          </a:p>
        </p:txBody>
      </p:sp>
      <p:sp>
        <p:nvSpPr>
          <p:cNvPr id="5" name="スライド番号プレースホルダー 4">
            <a:extLst>
              <a:ext uri="{FF2B5EF4-FFF2-40B4-BE49-F238E27FC236}">
                <a16:creationId xmlns:a16="http://schemas.microsoft.com/office/drawing/2014/main" id="{AA73C8A7-5FCE-73F2-752D-62AC46FB02B2}"/>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2CA18162-9693-5534-B6A1-F51A9C9202FB}"/>
              </a:ext>
            </a:extLst>
          </p:cNvPr>
          <p:cNvSpPr/>
          <p:nvPr/>
        </p:nvSpPr>
        <p:spPr>
          <a:xfrm>
            <a:off x="658820" y="5424725"/>
            <a:ext cx="7826360"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b="1" dirty="0">
                <a:solidFill>
                  <a:schemeClr val="bg1"/>
                </a:solidFill>
              </a:rPr>
              <a:t>利己的なユーザの高レート要求を抑制</a:t>
            </a:r>
            <a:endParaRPr kumimoji="1" lang="en-US" altLang="ja-JP" sz="2400" b="1" dirty="0">
              <a:solidFill>
                <a:schemeClr val="bg1"/>
              </a:solidFill>
            </a:endParaRPr>
          </a:p>
          <a:p>
            <a:pPr algn="ctr"/>
            <a:r>
              <a:rPr kumimoji="1" lang="ja-JP" altLang="en-US" sz="2400" b="1" dirty="0">
                <a:solidFill>
                  <a:schemeClr val="bg1"/>
                </a:solidFill>
              </a:rPr>
              <a:t>安定したバッファの確保</a:t>
            </a:r>
          </a:p>
        </p:txBody>
      </p:sp>
      <p:sp>
        <p:nvSpPr>
          <p:cNvPr id="11" name="円柱 10">
            <a:extLst>
              <a:ext uri="{FF2B5EF4-FFF2-40B4-BE49-F238E27FC236}">
                <a16:creationId xmlns:a16="http://schemas.microsoft.com/office/drawing/2014/main" id="{A5F7B516-A2C2-C74B-9888-4CBA73B7DE3A}"/>
              </a:ext>
            </a:extLst>
          </p:cNvPr>
          <p:cNvSpPr/>
          <p:nvPr/>
        </p:nvSpPr>
        <p:spPr>
          <a:xfrm rot="5400000">
            <a:off x="4476247" y="3406441"/>
            <a:ext cx="1186870" cy="677684"/>
          </a:xfrm>
          <a:prstGeom prst="can">
            <a:avLst/>
          </a:prstGeom>
          <a:gradFill>
            <a:gsLst>
              <a:gs pos="27000">
                <a:srgbClr val="90E1FF"/>
              </a:gs>
              <a:gs pos="22000">
                <a:schemeClr val="bg1"/>
              </a:gs>
              <a:gs pos="78000">
                <a:srgbClr val="F89496"/>
              </a:gs>
              <a:gs pos="69000">
                <a:srgbClr val="FE9192"/>
              </a:gs>
              <a:gs pos="55000">
                <a:schemeClr val="accent1">
                  <a:lumMod val="45000"/>
                  <a:lumOff val="55000"/>
                </a:schemeClr>
              </a:gs>
            </a:gsLst>
            <a:lin ang="10800000" scaled="1"/>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矢印: 上カーブ 11">
            <a:extLst>
              <a:ext uri="{FF2B5EF4-FFF2-40B4-BE49-F238E27FC236}">
                <a16:creationId xmlns:a16="http://schemas.microsoft.com/office/drawing/2014/main" id="{476763B7-9A50-8C1D-4A72-4C39D8E30E51}"/>
              </a:ext>
            </a:extLst>
          </p:cNvPr>
          <p:cNvSpPr/>
          <p:nvPr/>
        </p:nvSpPr>
        <p:spPr>
          <a:xfrm>
            <a:off x="3159282" y="4549199"/>
            <a:ext cx="3375674" cy="565270"/>
          </a:xfrm>
          <a:prstGeom prst="curvedUpArrow">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 name="矢印: 下カーブ 12">
            <a:extLst>
              <a:ext uri="{FF2B5EF4-FFF2-40B4-BE49-F238E27FC236}">
                <a16:creationId xmlns:a16="http://schemas.microsoft.com/office/drawing/2014/main" id="{575A757E-3196-75A3-E8B6-1BB22E4894EE}"/>
              </a:ext>
            </a:extLst>
          </p:cNvPr>
          <p:cNvSpPr/>
          <p:nvPr/>
        </p:nvSpPr>
        <p:spPr>
          <a:xfrm>
            <a:off x="2757503" y="2083468"/>
            <a:ext cx="3974189" cy="585493"/>
          </a:xfrm>
          <a:prstGeom prst="curvedDownArrow">
            <a:avLst/>
          </a:prstGeom>
          <a:solidFill>
            <a:srgbClr val="FF0000"/>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吹き出し: 角を丸めた四角形 13">
            <a:extLst>
              <a:ext uri="{FF2B5EF4-FFF2-40B4-BE49-F238E27FC236}">
                <a16:creationId xmlns:a16="http://schemas.microsoft.com/office/drawing/2014/main" id="{3337B81B-7CE2-B16B-B1E3-087A60AD1A82}"/>
              </a:ext>
            </a:extLst>
          </p:cNvPr>
          <p:cNvSpPr/>
          <p:nvPr/>
        </p:nvSpPr>
        <p:spPr>
          <a:xfrm>
            <a:off x="6993276" y="3835654"/>
            <a:ext cx="1885938" cy="573789"/>
          </a:xfrm>
          <a:prstGeom prst="wedgeRoundRectCallout">
            <a:avLst>
              <a:gd name="adj1" fmla="val -55306"/>
              <a:gd name="adj2" fmla="val 3130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rgbClr val="0084B4"/>
                </a:solidFill>
              </a:rPr>
              <a:t>要求レート通り</a:t>
            </a:r>
          </a:p>
        </p:txBody>
      </p:sp>
      <p:sp>
        <p:nvSpPr>
          <p:cNvPr id="15" name="矢印: 右 14">
            <a:extLst>
              <a:ext uri="{FF2B5EF4-FFF2-40B4-BE49-F238E27FC236}">
                <a16:creationId xmlns:a16="http://schemas.microsoft.com/office/drawing/2014/main" id="{52E62EA1-9866-99C8-6783-D5A3C0C6EE4B}"/>
              </a:ext>
            </a:extLst>
          </p:cNvPr>
          <p:cNvSpPr/>
          <p:nvPr/>
        </p:nvSpPr>
        <p:spPr>
          <a:xfrm>
            <a:off x="5361817" y="3215163"/>
            <a:ext cx="1041004"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矢印: 右 15">
            <a:extLst>
              <a:ext uri="{FF2B5EF4-FFF2-40B4-BE49-F238E27FC236}">
                <a16:creationId xmlns:a16="http://schemas.microsoft.com/office/drawing/2014/main" id="{A1B57C2A-835A-4723-DEAA-CDB8A37D0762}"/>
              </a:ext>
            </a:extLst>
          </p:cNvPr>
          <p:cNvSpPr/>
          <p:nvPr/>
        </p:nvSpPr>
        <p:spPr>
          <a:xfrm>
            <a:off x="5328111" y="3835654"/>
            <a:ext cx="1074710"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7" name="図 16" descr="テキスト が含まれている画像&#10;&#10;自動的に生成された説明">
            <a:extLst>
              <a:ext uri="{FF2B5EF4-FFF2-40B4-BE49-F238E27FC236}">
                <a16:creationId xmlns:a16="http://schemas.microsoft.com/office/drawing/2014/main" id="{579C4F40-D619-A4E8-C390-E1E0EC793F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616217" y="3753379"/>
            <a:ext cx="433681" cy="375083"/>
          </a:xfrm>
          <a:prstGeom prst="rect">
            <a:avLst/>
          </a:prstGeom>
        </p:spPr>
      </p:pic>
      <p:pic>
        <p:nvPicPr>
          <p:cNvPr id="18" name="図 17" descr="テキスト が含まれている画像&#10;&#10;自動的に生成された説明">
            <a:extLst>
              <a:ext uri="{FF2B5EF4-FFF2-40B4-BE49-F238E27FC236}">
                <a16:creationId xmlns:a16="http://schemas.microsoft.com/office/drawing/2014/main" id="{528A5BBB-9B89-F455-02D6-713BA0CADF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5595811" y="3130496"/>
            <a:ext cx="433681" cy="375083"/>
          </a:xfrm>
          <a:prstGeom prst="rect">
            <a:avLst/>
          </a:prstGeom>
        </p:spPr>
      </p:pic>
      <p:pic>
        <p:nvPicPr>
          <p:cNvPr id="19" name="Picture 2" descr="スーツを着た男性のイラスト（笑った顔）">
            <a:extLst>
              <a:ext uri="{FF2B5EF4-FFF2-40B4-BE49-F238E27FC236}">
                <a16:creationId xmlns:a16="http://schemas.microsoft.com/office/drawing/2014/main" id="{B0927EE1-0217-F357-C489-9766CF84A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869" y="3799404"/>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07C9C4F1-4098-6480-D600-36A30D46A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958" y="2823720"/>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21" name="矢印: 右 20">
            <a:extLst>
              <a:ext uri="{FF2B5EF4-FFF2-40B4-BE49-F238E27FC236}">
                <a16:creationId xmlns:a16="http://schemas.microsoft.com/office/drawing/2014/main" id="{8C81EECD-8EEF-165B-C881-06B8C39FEA43}"/>
              </a:ext>
            </a:extLst>
          </p:cNvPr>
          <p:cNvSpPr/>
          <p:nvPr/>
        </p:nvSpPr>
        <p:spPr>
          <a:xfrm rot="10800000">
            <a:off x="1207360" y="3724641"/>
            <a:ext cx="2540919" cy="837060"/>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矢印: 右 21">
            <a:extLst>
              <a:ext uri="{FF2B5EF4-FFF2-40B4-BE49-F238E27FC236}">
                <a16:creationId xmlns:a16="http://schemas.microsoft.com/office/drawing/2014/main" id="{F32574CF-7D8F-12C7-FED1-A636AED23F15}"/>
              </a:ext>
            </a:extLst>
          </p:cNvPr>
          <p:cNvSpPr/>
          <p:nvPr/>
        </p:nvSpPr>
        <p:spPr>
          <a:xfrm rot="10800000">
            <a:off x="1264755" y="2724249"/>
            <a:ext cx="2490668" cy="1422756"/>
          </a:xfrm>
          <a:prstGeom prst="rightArrow">
            <a:avLst>
              <a:gd name="adj1" fmla="val 62256"/>
              <a:gd name="adj2" fmla="val 56152"/>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 name="テキスト ボックス 22">
            <a:extLst>
              <a:ext uri="{FF2B5EF4-FFF2-40B4-BE49-F238E27FC236}">
                <a16:creationId xmlns:a16="http://schemas.microsoft.com/office/drawing/2014/main" id="{C451CBC3-A02E-2261-BB1A-3CF82C4C1E8C}"/>
              </a:ext>
            </a:extLst>
          </p:cNvPr>
          <p:cNvSpPr txBox="1"/>
          <p:nvPr/>
        </p:nvSpPr>
        <p:spPr>
          <a:xfrm>
            <a:off x="352735" y="2579874"/>
            <a:ext cx="1410518" cy="400110"/>
          </a:xfrm>
          <a:prstGeom prst="rect">
            <a:avLst/>
          </a:prstGeom>
          <a:noFill/>
        </p:spPr>
        <p:txBody>
          <a:bodyPr wrap="square" rtlCol="0">
            <a:spAutoFit/>
          </a:bodyPr>
          <a:lstStyle/>
          <a:p>
            <a:r>
              <a:rPr kumimoji="1" lang="ja-JP" altLang="en-US" sz="2000">
                <a:solidFill>
                  <a:srgbClr val="4D4D4D"/>
                </a:solidFill>
              </a:rPr>
              <a:t>サーバ</a:t>
            </a:r>
          </a:p>
        </p:txBody>
      </p:sp>
      <p:pic>
        <p:nvPicPr>
          <p:cNvPr id="24" name="図 23" descr="モニター, 座る, ボックス, テーブル が含まれている画像&#10;&#10;自動的に生成された説明">
            <a:extLst>
              <a:ext uri="{FF2B5EF4-FFF2-40B4-BE49-F238E27FC236}">
                <a16:creationId xmlns:a16="http://schemas.microsoft.com/office/drawing/2014/main" id="{B045ED34-DC70-6490-50E9-B98E0BD1AE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704" y="2893336"/>
            <a:ext cx="1170774" cy="1382999"/>
          </a:xfrm>
          <a:prstGeom prst="rect">
            <a:avLst/>
          </a:prstGeom>
        </p:spPr>
      </p:pic>
      <p:sp>
        <p:nvSpPr>
          <p:cNvPr id="25" name="吹き出し: 角を丸めた四角形 24">
            <a:extLst>
              <a:ext uri="{FF2B5EF4-FFF2-40B4-BE49-F238E27FC236}">
                <a16:creationId xmlns:a16="http://schemas.microsoft.com/office/drawing/2014/main" id="{AA829C4B-49D5-7720-5E07-24EF971B580E}"/>
              </a:ext>
            </a:extLst>
          </p:cNvPr>
          <p:cNvSpPr/>
          <p:nvPr/>
        </p:nvSpPr>
        <p:spPr>
          <a:xfrm>
            <a:off x="2510088" y="2460219"/>
            <a:ext cx="1479833" cy="361788"/>
          </a:xfrm>
          <a:prstGeom prst="wedgeRoundRectCallout">
            <a:avLst>
              <a:gd name="adj1" fmla="val 44542"/>
              <a:gd name="adj2" fmla="val 100157"/>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2"/>
                </a:solidFill>
              </a:rPr>
              <a:t>高レート要求</a:t>
            </a:r>
          </a:p>
        </p:txBody>
      </p:sp>
      <p:pic>
        <p:nvPicPr>
          <p:cNvPr id="26" name="Picture 2" descr="スーツを着た男性のイラスト（笑った顔）">
            <a:extLst>
              <a:ext uri="{FF2B5EF4-FFF2-40B4-BE49-F238E27FC236}">
                <a16:creationId xmlns:a16="http://schemas.microsoft.com/office/drawing/2014/main" id="{6ADAACA3-DD44-DE38-01DE-C51A88FFA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524" y="3799405"/>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スーツを着た男性のイラスト（笑った顔）">
            <a:extLst>
              <a:ext uri="{FF2B5EF4-FFF2-40B4-BE49-F238E27FC236}">
                <a16:creationId xmlns:a16="http://schemas.microsoft.com/office/drawing/2014/main" id="{8BCCE239-FB18-E68B-D685-6E83B91FB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015" y="2877512"/>
            <a:ext cx="610840" cy="831075"/>
          </a:xfrm>
          <a:prstGeom prst="rect">
            <a:avLst/>
          </a:prstGeom>
          <a:noFill/>
          <a:extLst>
            <a:ext uri="{909E8E84-426E-40DD-AFC4-6F175D3DCCD1}">
              <a14:hiddenFill xmlns:a14="http://schemas.microsoft.com/office/drawing/2010/main">
                <a:solidFill>
                  <a:srgbClr val="FFFFFF"/>
                </a:solidFill>
              </a14:hiddenFill>
            </a:ext>
          </a:extLst>
        </p:spPr>
      </p:pic>
      <p:sp>
        <p:nvSpPr>
          <p:cNvPr id="28" name="吹き出し: 角を丸めた四角形 27">
            <a:extLst>
              <a:ext uri="{FF2B5EF4-FFF2-40B4-BE49-F238E27FC236}">
                <a16:creationId xmlns:a16="http://schemas.microsoft.com/office/drawing/2014/main" id="{34217B5D-CD0F-BE4E-2A42-A41D7A094517}"/>
              </a:ext>
            </a:extLst>
          </p:cNvPr>
          <p:cNvSpPr/>
          <p:nvPr/>
        </p:nvSpPr>
        <p:spPr>
          <a:xfrm>
            <a:off x="2078469" y="4412160"/>
            <a:ext cx="1526739" cy="347985"/>
          </a:xfrm>
          <a:prstGeom prst="wedgeRoundRectCallout">
            <a:avLst>
              <a:gd name="adj1" fmla="val 62345"/>
              <a:gd name="adj2" fmla="val -3680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1"/>
                </a:solidFill>
              </a:rPr>
              <a:t>低レート要求</a:t>
            </a:r>
          </a:p>
        </p:txBody>
      </p:sp>
      <p:sp>
        <p:nvSpPr>
          <p:cNvPr id="29" name="正方形/長方形 28">
            <a:extLst>
              <a:ext uri="{FF2B5EF4-FFF2-40B4-BE49-F238E27FC236}">
                <a16:creationId xmlns:a16="http://schemas.microsoft.com/office/drawing/2014/main" id="{FF71952E-C2F1-C297-5574-9E64F91DC519}"/>
              </a:ext>
            </a:extLst>
          </p:cNvPr>
          <p:cNvSpPr/>
          <p:nvPr/>
        </p:nvSpPr>
        <p:spPr>
          <a:xfrm>
            <a:off x="5649866" y="3151848"/>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正方形/長方形 29">
            <a:extLst>
              <a:ext uri="{FF2B5EF4-FFF2-40B4-BE49-F238E27FC236}">
                <a16:creationId xmlns:a16="http://schemas.microsoft.com/office/drawing/2014/main" id="{FF449633-531A-26E0-646D-6623FBC90228}"/>
              </a:ext>
            </a:extLst>
          </p:cNvPr>
          <p:cNvSpPr/>
          <p:nvPr/>
        </p:nvSpPr>
        <p:spPr>
          <a:xfrm>
            <a:off x="5677541" y="3757100"/>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テキスト ボックス 30">
            <a:extLst>
              <a:ext uri="{FF2B5EF4-FFF2-40B4-BE49-F238E27FC236}">
                <a16:creationId xmlns:a16="http://schemas.microsoft.com/office/drawing/2014/main" id="{8ACE687F-EE02-66C3-B9D2-3CB2CF7FACAB}"/>
              </a:ext>
            </a:extLst>
          </p:cNvPr>
          <p:cNvSpPr txBox="1"/>
          <p:nvPr/>
        </p:nvSpPr>
        <p:spPr>
          <a:xfrm>
            <a:off x="4236434" y="2256882"/>
            <a:ext cx="1990246" cy="369332"/>
          </a:xfrm>
          <a:prstGeom prst="rect">
            <a:avLst/>
          </a:prstGeom>
          <a:noFill/>
        </p:spPr>
        <p:txBody>
          <a:bodyPr wrap="square" rtlCol="0">
            <a:spAutoFit/>
          </a:bodyPr>
          <a:lstStyle/>
          <a:p>
            <a:r>
              <a:rPr kumimoji="1" lang="ja-JP" altLang="en-US" dirty="0">
                <a:solidFill>
                  <a:schemeClr val="accent2"/>
                </a:solidFill>
              </a:rPr>
              <a:t>ペナルティ：５</a:t>
            </a:r>
          </a:p>
        </p:txBody>
      </p:sp>
      <p:sp>
        <p:nvSpPr>
          <p:cNvPr id="32" name="テキスト ボックス 31">
            <a:extLst>
              <a:ext uri="{FF2B5EF4-FFF2-40B4-BE49-F238E27FC236}">
                <a16:creationId xmlns:a16="http://schemas.microsoft.com/office/drawing/2014/main" id="{B5FD6EEF-8F7B-2E72-02E2-A1E0F9B12FF4}"/>
              </a:ext>
            </a:extLst>
          </p:cNvPr>
          <p:cNvSpPr txBox="1"/>
          <p:nvPr/>
        </p:nvSpPr>
        <p:spPr>
          <a:xfrm>
            <a:off x="4249688" y="4633036"/>
            <a:ext cx="1990246" cy="369332"/>
          </a:xfrm>
          <a:prstGeom prst="rect">
            <a:avLst/>
          </a:prstGeom>
          <a:noFill/>
        </p:spPr>
        <p:txBody>
          <a:bodyPr wrap="square" rtlCol="0">
            <a:spAutoFit/>
          </a:bodyPr>
          <a:lstStyle/>
          <a:p>
            <a:r>
              <a:rPr kumimoji="1" lang="ja-JP" altLang="en-US" dirty="0">
                <a:solidFill>
                  <a:schemeClr val="tx2">
                    <a:lumMod val="50000"/>
                    <a:lumOff val="50000"/>
                  </a:schemeClr>
                </a:solidFill>
              </a:rPr>
              <a:t>ペナルティ：１</a:t>
            </a:r>
          </a:p>
        </p:txBody>
      </p:sp>
      <p:sp>
        <p:nvSpPr>
          <p:cNvPr id="33" name="吹き出し: 角を丸めた四角形 32">
            <a:extLst>
              <a:ext uri="{FF2B5EF4-FFF2-40B4-BE49-F238E27FC236}">
                <a16:creationId xmlns:a16="http://schemas.microsoft.com/office/drawing/2014/main" id="{7FAEB7E3-EEDC-8829-EEFE-69C802A9C8F5}"/>
              </a:ext>
            </a:extLst>
          </p:cNvPr>
          <p:cNvSpPr/>
          <p:nvPr/>
        </p:nvSpPr>
        <p:spPr>
          <a:xfrm>
            <a:off x="7040041" y="2893336"/>
            <a:ext cx="1885938" cy="502460"/>
          </a:xfrm>
          <a:prstGeom prst="wedgeRoundRectCallout">
            <a:avLst>
              <a:gd name="adj1" fmla="val -55306"/>
              <a:gd name="adj2" fmla="val 31302"/>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rgbClr val="0084B4"/>
                </a:solidFill>
              </a:rPr>
              <a:t>低レート受信</a:t>
            </a:r>
          </a:p>
        </p:txBody>
      </p:sp>
      <p:sp>
        <p:nvSpPr>
          <p:cNvPr id="34" name="円柱 33">
            <a:extLst>
              <a:ext uri="{FF2B5EF4-FFF2-40B4-BE49-F238E27FC236}">
                <a16:creationId xmlns:a16="http://schemas.microsoft.com/office/drawing/2014/main" id="{135EA635-63DD-9CB3-B6FD-B7318684FB8D}"/>
              </a:ext>
            </a:extLst>
          </p:cNvPr>
          <p:cNvSpPr/>
          <p:nvPr/>
        </p:nvSpPr>
        <p:spPr>
          <a:xfrm rot="5400000">
            <a:off x="1861495" y="3253643"/>
            <a:ext cx="1186870" cy="677684"/>
          </a:xfrm>
          <a:prstGeom prst="can">
            <a:avLst/>
          </a:prstGeom>
          <a:gradFill>
            <a:gsLst>
              <a:gs pos="12000">
                <a:schemeClr val="accent1">
                  <a:lumMod val="40000"/>
                  <a:lumOff val="60000"/>
                </a:schemeClr>
              </a:gs>
              <a:gs pos="42000">
                <a:srgbClr val="F89496"/>
              </a:gs>
              <a:gs pos="18000">
                <a:srgbClr val="FE9192"/>
              </a:gs>
            </a:gsLst>
            <a:lin ang="10800000" scaled="1"/>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Tree>
    <p:extLst>
      <p:ext uri="{BB962C8B-B14F-4D97-AF65-F5344CB8AC3E}">
        <p14:creationId xmlns:p14="http://schemas.microsoft.com/office/powerpoint/2010/main" val="29708806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55E27CE2-7643-81CC-5DDE-D467901B4F5D}"/>
              </a:ext>
            </a:extLst>
          </p:cNvPr>
          <p:cNvSpPr/>
          <p:nvPr/>
        </p:nvSpPr>
        <p:spPr>
          <a:xfrm>
            <a:off x="5129808" y="3917418"/>
            <a:ext cx="338842" cy="15011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0" name="正方形/長方形 19">
            <a:extLst>
              <a:ext uri="{FF2B5EF4-FFF2-40B4-BE49-F238E27FC236}">
                <a16:creationId xmlns:a16="http://schemas.microsoft.com/office/drawing/2014/main" id="{64CBDD00-A9FA-E90B-54A7-B4FDD9C8F167}"/>
              </a:ext>
            </a:extLst>
          </p:cNvPr>
          <p:cNvSpPr/>
          <p:nvPr/>
        </p:nvSpPr>
        <p:spPr>
          <a:xfrm>
            <a:off x="5132726" y="3285759"/>
            <a:ext cx="338842" cy="150114"/>
          </a:xfrm>
          <a:prstGeom prst="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6" name="円柱 15">
            <a:extLst>
              <a:ext uri="{FF2B5EF4-FFF2-40B4-BE49-F238E27FC236}">
                <a16:creationId xmlns:a16="http://schemas.microsoft.com/office/drawing/2014/main" id="{9BF2344F-310F-7504-EABE-20FDDBA23ABB}"/>
              </a:ext>
            </a:extLst>
          </p:cNvPr>
          <p:cNvSpPr/>
          <p:nvPr/>
        </p:nvSpPr>
        <p:spPr>
          <a:xfrm rot="5400000">
            <a:off x="4994036" y="3346723"/>
            <a:ext cx="1186870" cy="677684"/>
          </a:xfrm>
          <a:prstGeom prst="can">
            <a:avLst/>
          </a:prstGeom>
          <a:gradFill>
            <a:gsLst>
              <a:gs pos="10000">
                <a:srgbClr val="B5EBFF"/>
              </a:gs>
              <a:gs pos="62354">
                <a:srgbClr val="F89496"/>
              </a:gs>
              <a:gs pos="50000">
                <a:srgbClr val="FE9192"/>
              </a:gs>
              <a:gs pos="49000">
                <a:schemeClr val="accent1">
                  <a:lumMod val="45000"/>
                  <a:lumOff val="55000"/>
                </a:schemeClr>
              </a:gs>
            </a:gsLst>
            <a:lin ang="10800000" scaled="1"/>
          </a:gra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p:cNvSpPr>
            <a:spLocks noGrp="1"/>
          </p:cNvSpPr>
          <p:nvPr>
            <p:ph type="title"/>
          </p:nvPr>
        </p:nvSpPr>
        <p:spPr/>
        <p:txBody>
          <a:bodyPr/>
          <a:lstStyle/>
          <a:p>
            <a:r>
              <a:rPr kumimoji="1" lang="ja-JP" altLang="en-US" dirty="0"/>
              <a:t>想定システム</a:t>
            </a:r>
          </a:p>
        </p:txBody>
      </p:sp>
      <p:sp>
        <p:nvSpPr>
          <p:cNvPr id="3" name="コンテンツ プレースホルダー 2"/>
          <p:cNvSpPr>
            <a:spLocks noGrp="1"/>
          </p:cNvSpPr>
          <p:nvPr>
            <p:ph idx="1"/>
          </p:nvPr>
        </p:nvSpPr>
        <p:spPr>
          <a:xfrm>
            <a:off x="348243" y="1076240"/>
            <a:ext cx="8723312" cy="5576725"/>
          </a:xfrm>
        </p:spPr>
        <p:txBody>
          <a:bodyPr/>
          <a:lstStyle/>
          <a:p>
            <a:pPr marL="448945" indent="-448945"/>
            <a:r>
              <a:rPr lang="ja-JP" altLang="en-US" sz="2800" dirty="0"/>
              <a:t>リンクの帯域幅が逼迫</a:t>
            </a:r>
            <a:r>
              <a:rPr lang="ja-JP" altLang="en-US" sz="2800" b="1" dirty="0"/>
              <a:t>、</a:t>
            </a:r>
            <a:r>
              <a:rPr lang="ja-JP" altLang="en-US" sz="2800" dirty="0"/>
              <a:t>複数ユーザがリンク共有</a:t>
            </a:r>
            <a:endParaRPr lang="en-US" altLang="ja-JP" sz="2800" b="1" dirty="0"/>
          </a:p>
          <a:p>
            <a:pPr marL="0" indent="0">
              <a:buNone/>
            </a:pPr>
            <a:r>
              <a:rPr kumimoji="1" lang="ja-JP" altLang="en-US" dirty="0"/>
              <a:t>　　　　　　</a:t>
            </a:r>
            <a:endParaRPr kumimoji="1" lang="en-US" altLang="ja-JP" sz="2400"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sz="2800" b="1" dirty="0"/>
          </a:p>
          <a:p>
            <a:pPr marL="0" indent="0">
              <a:buNone/>
            </a:pPr>
            <a:endParaRPr lang="en-US" altLang="ja-JP" sz="1100" b="1" dirty="0"/>
          </a:p>
          <a:p>
            <a:pPr marL="0" indent="0">
              <a:buNone/>
            </a:pPr>
            <a:r>
              <a:rPr lang="ja-JP" altLang="en-US" sz="2400" b="1" dirty="0"/>
              <a:t>　</a:t>
            </a:r>
            <a:endParaRPr lang="en-US" altLang="ja-JP" sz="2400" b="1" dirty="0"/>
          </a:p>
        </p:txBody>
      </p:sp>
      <p:sp>
        <p:nvSpPr>
          <p:cNvPr id="40" name="矢印: 右 39">
            <a:extLst>
              <a:ext uri="{FF2B5EF4-FFF2-40B4-BE49-F238E27FC236}">
                <a16:creationId xmlns:a16="http://schemas.microsoft.com/office/drawing/2014/main" id="{B8ECB432-9FC4-58F9-4C8D-6CFCC0DC5C4D}"/>
              </a:ext>
            </a:extLst>
          </p:cNvPr>
          <p:cNvSpPr/>
          <p:nvPr/>
        </p:nvSpPr>
        <p:spPr>
          <a:xfrm>
            <a:off x="5890571" y="3219119"/>
            <a:ext cx="1041004"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1" name="矢印: 右 40">
            <a:extLst>
              <a:ext uri="{FF2B5EF4-FFF2-40B4-BE49-F238E27FC236}">
                <a16:creationId xmlns:a16="http://schemas.microsoft.com/office/drawing/2014/main" id="{19B19088-E4FC-7428-F9C3-BDECCAF01334}"/>
              </a:ext>
            </a:extLst>
          </p:cNvPr>
          <p:cNvSpPr/>
          <p:nvPr/>
        </p:nvSpPr>
        <p:spPr>
          <a:xfrm>
            <a:off x="5856865" y="3839610"/>
            <a:ext cx="1074710" cy="26457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42" name="図 41" descr="テキスト が含まれている画像&#10;&#10;自動的に生成された説明">
            <a:extLst>
              <a:ext uri="{FF2B5EF4-FFF2-40B4-BE49-F238E27FC236}">
                <a16:creationId xmlns:a16="http://schemas.microsoft.com/office/drawing/2014/main" id="{1A94A794-6FA8-4B64-E5DD-07463E246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6144971" y="3757335"/>
            <a:ext cx="433681" cy="375083"/>
          </a:xfrm>
          <a:prstGeom prst="rect">
            <a:avLst/>
          </a:prstGeom>
        </p:spPr>
      </p:pic>
      <p:pic>
        <p:nvPicPr>
          <p:cNvPr id="43" name="図 42" descr="テキスト が含まれている画像&#10;&#10;自動的に生成された説明">
            <a:extLst>
              <a:ext uri="{FF2B5EF4-FFF2-40B4-BE49-F238E27FC236}">
                <a16:creationId xmlns:a16="http://schemas.microsoft.com/office/drawing/2014/main" id="{9E3BB024-0AB2-8902-7C37-169F5D6093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6124565" y="3134452"/>
            <a:ext cx="433681" cy="375083"/>
          </a:xfrm>
          <a:prstGeom prst="rect">
            <a:avLst/>
          </a:prstGeom>
        </p:spPr>
      </p:pic>
      <p:pic>
        <p:nvPicPr>
          <p:cNvPr id="2050" name="Picture 2" descr="スーツを着た男性のイラスト（笑った顔）">
            <a:extLst>
              <a:ext uri="{FF2B5EF4-FFF2-40B4-BE49-F238E27FC236}">
                <a16:creationId xmlns:a16="http://schemas.microsoft.com/office/drawing/2014/main" id="{350BA671-6B08-75FC-AD37-E6B411C31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9145" y="3676547"/>
            <a:ext cx="610840" cy="831075"/>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1E6159FE-7EC7-83D0-978A-248D34070A30}"/>
              </a:ext>
            </a:extLst>
          </p:cNvPr>
          <p:cNvSpPr/>
          <p:nvPr/>
        </p:nvSpPr>
        <p:spPr>
          <a:xfrm>
            <a:off x="1193449" y="5286573"/>
            <a:ext cx="6490084" cy="936104"/>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ゲーム理論を用いてモデル化</a:t>
            </a:r>
          </a:p>
        </p:txBody>
      </p:sp>
      <p:sp>
        <p:nvSpPr>
          <p:cNvPr id="49" name="矢印: 右 48">
            <a:extLst>
              <a:ext uri="{FF2B5EF4-FFF2-40B4-BE49-F238E27FC236}">
                <a16:creationId xmlns:a16="http://schemas.microsoft.com/office/drawing/2014/main" id="{B0F28606-16A2-6440-4A12-1351AB660669}"/>
              </a:ext>
            </a:extLst>
          </p:cNvPr>
          <p:cNvSpPr/>
          <p:nvPr/>
        </p:nvSpPr>
        <p:spPr>
          <a:xfrm rot="10800000">
            <a:off x="951349" y="3864487"/>
            <a:ext cx="2132283" cy="837060"/>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1" name="矢印: 右 50">
            <a:extLst>
              <a:ext uri="{FF2B5EF4-FFF2-40B4-BE49-F238E27FC236}">
                <a16:creationId xmlns:a16="http://schemas.microsoft.com/office/drawing/2014/main" id="{FDF8E0E1-52CD-B34E-1AAD-42A495DA8F04}"/>
              </a:ext>
            </a:extLst>
          </p:cNvPr>
          <p:cNvSpPr/>
          <p:nvPr/>
        </p:nvSpPr>
        <p:spPr>
          <a:xfrm rot="10800000">
            <a:off x="958589" y="2754445"/>
            <a:ext cx="2105642" cy="1422756"/>
          </a:xfrm>
          <a:prstGeom prst="rightArrow">
            <a:avLst>
              <a:gd name="adj1" fmla="val 62256"/>
              <a:gd name="adj2" fmla="val 56152"/>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0" name="テキスト ボックス 59">
            <a:extLst>
              <a:ext uri="{FF2B5EF4-FFF2-40B4-BE49-F238E27FC236}">
                <a16:creationId xmlns:a16="http://schemas.microsoft.com/office/drawing/2014/main" id="{66367F8E-F859-F42C-68FD-C11958FD2085}"/>
              </a:ext>
            </a:extLst>
          </p:cNvPr>
          <p:cNvSpPr txBox="1"/>
          <p:nvPr/>
        </p:nvSpPr>
        <p:spPr>
          <a:xfrm>
            <a:off x="108499" y="2671966"/>
            <a:ext cx="1410518" cy="400110"/>
          </a:xfrm>
          <a:prstGeom prst="rect">
            <a:avLst/>
          </a:prstGeom>
          <a:noFill/>
        </p:spPr>
        <p:txBody>
          <a:bodyPr wrap="square" rtlCol="0">
            <a:spAutoFit/>
          </a:bodyPr>
          <a:lstStyle/>
          <a:p>
            <a:r>
              <a:rPr kumimoji="1" lang="ja-JP" altLang="en-US" sz="2000" dirty="0">
                <a:solidFill>
                  <a:srgbClr val="4D4D4D"/>
                </a:solidFill>
              </a:rPr>
              <a:t>サーバ</a:t>
            </a:r>
          </a:p>
        </p:txBody>
      </p:sp>
      <p:pic>
        <p:nvPicPr>
          <p:cNvPr id="61" name="図 60" descr="モニター, 座る, ボックス, テーブル が含まれている画像&#10;&#10;自動的に生成された説明">
            <a:extLst>
              <a:ext uri="{FF2B5EF4-FFF2-40B4-BE49-F238E27FC236}">
                <a16:creationId xmlns:a16="http://schemas.microsoft.com/office/drawing/2014/main" id="{BA1542C5-8547-480D-8895-4F5B3F86ED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46" y="3062436"/>
            <a:ext cx="1170774" cy="1382999"/>
          </a:xfrm>
          <a:prstGeom prst="rect">
            <a:avLst/>
          </a:prstGeom>
        </p:spPr>
      </p:pic>
      <p:sp>
        <p:nvSpPr>
          <p:cNvPr id="62" name="吹き出し: 角を丸めた四角形 61">
            <a:extLst>
              <a:ext uri="{FF2B5EF4-FFF2-40B4-BE49-F238E27FC236}">
                <a16:creationId xmlns:a16="http://schemas.microsoft.com/office/drawing/2014/main" id="{B48E4390-5509-5DF2-92AC-C3BB98566ADC}"/>
              </a:ext>
            </a:extLst>
          </p:cNvPr>
          <p:cNvSpPr/>
          <p:nvPr/>
        </p:nvSpPr>
        <p:spPr>
          <a:xfrm>
            <a:off x="1947704" y="2524850"/>
            <a:ext cx="1479833" cy="361788"/>
          </a:xfrm>
          <a:prstGeom prst="wedgeRoundRectCallout">
            <a:avLst>
              <a:gd name="adj1" fmla="val 44542"/>
              <a:gd name="adj2" fmla="val 100157"/>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a:solidFill>
                  <a:schemeClr val="accent2"/>
                </a:solidFill>
              </a:rPr>
              <a:t>高レート要求</a:t>
            </a:r>
          </a:p>
        </p:txBody>
      </p:sp>
      <p:pic>
        <p:nvPicPr>
          <p:cNvPr id="63" name="Picture 2" descr="スーツを着た男性のイラスト（笑った顔）">
            <a:extLst>
              <a:ext uri="{FF2B5EF4-FFF2-40B4-BE49-F238E27FC236}">
                <a16:creationId xmlns:a16="http://schemas.microsoft.com/office/drawing/2014/main" id="{FD7C92A3-734E-BFA3-3524-35B261FA4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2246" y="3802410"/>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スーツを着た男性のイラスト（笑った顔）">
            <a:extLst>
              <a:ext uri="{FF2B5EF4-FFF2-40B4-BE49-F238E27FC236}">
                <a16:creationId xmlns:a16="http://schemas.microsoft.com/office/drawing/2014/main" id="{8DC97875-DB01-8A83-C96C-2712FFB56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107" y="2931345"/>
            <a:ext cx="610840" cy="831075"/>
          </a:xfrm>
          <a:prstGeom prst="rect">
            <a:avLst/>
          </a:prstGeom>
          <a:noFill/>
          <a:extLst>
            <a:ext uri="{909E8E84-426E-40DD-AFC4-6F175D3DCCD1}">
              <a14:hiddenFill xmlns:a14="http://schemas.microsoft.com/office/drawing/2010/main">
                <a:solidFill>
                  <a:srgbClr val="FFFFFF"/>
                </a:solidFill>
              </a14:hiddenFill>
            </a:ext>
          </a:extLst>
        </p:spPr>
      </p:pic>
      <p:sp>
        <p:nvSpPr>
          <p:cNvPr id="2049" name="吹き出し: 角を丸めた四角形 2048">
            <a:extLst>
              <a:ext uri="{FF2B5EF4-FFF2-40B4-BE49-F238E27FC236}">
                <a16:creationId xmlns:a16="http://schemas.microsoft.com/office/drawing/2014/main" id="{CB68C213-946F-529C-4440-1E4DB5A47A47}"/>
              </a:ext>
            </a:extLst>
          </p:cNvPr>
          <p:cNvSpPr/>
          <p:nvPr/>
        </p:nvSpPr>
        <p:spPr>
          <a:xfrm>
            <a:off x="1606070" y="4514266"/>
            <a:ext cx="1526739" cy="347985"/>
          </a:xfrm>
          <a:prstGeom prst="wedgeRoundRectCallout">
            <a:avLst>
              <a:gd name="adj1" fmla="val 62345"/>
              <a:gd name="adj2" fmla="val -3680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1"/>
                </a:solidFill>
              </a:rPr>
              <a:t>低レート要求</a:t>
            </a:r>
          </a:p>
        </p:txBody>
      </p:sp>
      <p:sp>
        <p:nvSpPr>
          <p:cNvPr id="7" name="正方形/長方形 6">
            <a:extLst>
              <a:ext uri="{FF2B5EF4-FFF2-40B4-BE49-F238E27FC236}">
                <a16:creationId xmlns:a16="http://schemas.microsoft.com/office/drawing/2014/main" id="{0C9F020C-E6B9-2CC4-107C-4EC76A0EED2F}"/>
              </a:ext>
            </a:extLst>
          </p:cNvPr>
          <p:cNvSpPr/>
          <p:nvPr/>
        </p:nvSpPr>
        <p:spPr>
          <a:xfrm>
            <a:off x="6178620" y="3155804"/>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正方形/長方形 7">
            <a:extLst>
              <a:ext uri="{FF2B5EF4-FFF2-40B4-BE49-F238E27FC236}">
                <a16:creationId xmlns:a16="http://schemas.microsoft.com/office/drawing/2014/main" id="{F605C0D8-5337-0523-DDF5-C2A0DCC4E410}"/>
              </a:ext>
            </a:extLst>
          </p:cNvPr>
          <p:cNvSpPr/>
          <p:nvPr/>
        </p:nvSpPr>
        <p:spPr>
          <a:xfrm>
            <a:off x="6206295" y="3761056"/>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フローチャート: 代替処理 11">
            <a:extLst>
              <a:ext uri="{FF2B5EF4-FFF2-40B4-BE49-F238E27FC236}">
                <a16:creationId xmlns:a16="http://schemas.microsoft.com/office/drawing/2014/main" id="{A97B004F-7ECF-979C-CCF7-96EEBD9BAA83}"/>
              </a:ext>
            </a:extLst>
          </p:cNvPr>
          <p:cNvSpPr/>
          <p:nvPr/>
        </p:nvSpPr>
        <p:spPr>
          <a:xfrm>
            <a:off x="1947703" y="1644159"/>
            <a:ext cx="1479833" cy="415325"/>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①レート要求</a:t>
            </a:r>
            <a:endParaRPr kumimoji="1" lang="ja-JP" altLang="en-US" sz="1600"/>
          </a:p>
        </p:txBody>
      </p:sp>
      <p:sp>
        <p:nvSpPr>
          <p:cNvPr id="13" name="フローチャート: 代替処理 12">
            <a:extLst>
              <a:ext uri="{FF2B5EF4-FFF2-40B4-BE49-F238E27FC236}">
                <a16:creationId xmlns:a16="http://schemas.microsoft.com/office/drawing/2014/main" id="{CEB3AE36-B17C-DFFF-A410-615B5A4D7EEA}"/>
              </a:ext>
            </a:extLst>
          </p:cNvPr>
          <p:cNvSpPr/>
          <p:nvPr/>
        </p:nvSpPr>
        <p:spPr>
          <a:xfrm>
            <a:off x="4235440" y="1649872"/>
            <a:ext cx="1451409" cy="415326"/>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②レート送信</a:t>
            </a:r>
            <a:endParaRPr kumimoji="1" lang="ja-JP" altLang="en-US" sz="1600" dirty="0"/>
          </a:p>
        </p:txBody>
      </p:sp>
      <p:sp>
        <p:nvSpPr>
          <p:cNvPr id="6" name="フッター プレースホルダー 5">
            <a:extLst>
              <a:ext uri="{FF2B5EF4-FFF2-40B4-BE49-F238E27FC236}">
                <a16:creationId xmlns:a16="http://schemas.microsoft.com/office/drawing/2014/main" id="{57AB298C-27A6-626A-FFC9-B8687E8EF723}"/>
              </a:ext>
            </a:extLst>
          </p:cNvPr>
          <p:cNvSpPr>
            <a:spLocks noGrp="1"/>
          </p:cNvSpPr>
          <p:nvPr>
            <p:ph type="ftr" sz="quarter" idx="11"/>
          </p:nvPr>
        </p:nvSpPr>
        <p:spPr>
          <a:xfrm>
            <a:off x="295771" y="6385929"/>
            <a:ext cx="8285440" cy="411411"/>
          </a:xfrm>
        </p:spPr>
        <p:txBody>
          <a:bodyPr/>
          <a:lstStyle/>
          <a:p>
            <a:r>
              <a:rPr kumimoji="1" lang="ja-JP" altLang="en-US"/>
              <a:t>ビデオビットレート制御関数を用いた他ユーザ使用帯域制限の抑制　菊地 悠李</a:t>
            </a:r>
          </a:p>
        </p:txBody>
      </p:sp>
      <p:sp>
        <p:nvSpPr>
          <p:cNvPr id="14" name="スライド番号プレースホルダー 13">
            <a:extLst>
              <a:ext uri="{FF2B5EF4-FFF2-40B4-BE49-F238E27FC236}">
                <a16:creationId xmlns:a16="http://schemas.microsoft.com/office/drawing/2014/main" id="{F1F6A630-F580-73F3-45C4-E1E2F68DFAA4}"/>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a:p>
        </p:txBody>
      </p:sp>
      <p:sp>
        <p:nvSpPr>
          <p:cNvPr id="5" name="円柱 4">
            <a:extLst>
              <a:ext uri="{FF2B5EF4-FFF2-40B4-BE49-F238E27FC236}">
                <a16:creationId xmlns:a16="http://schemas.microsoft.com/office/drawing/2014/main" id="{526E8735-10BB-FFAD-2453-367F9FF9EB03}"/>
              </a:ext>
            </a:extLst>
          </p:cNvPr>
          <p:cNvSpPr/>
          <p:nvPr/>
        </p:nvSpPr>
        <p:spPr>
          <a:xfrm rot="5400000">
            <a:off x="1755344" y="3337705"/>
            <a:ext cx="1186870" cy="677684"/>
          </a:xfrm>
          <a:prstGeom prst="can">
            <a:avLst/>
          </a:prstGeom>
          <a:solidFill>
            <a:schemeClr val="bg1">
              <a:lumMod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9" name="図 18" descr="モニター, 座る, ボックス, テーブル が含まれている画像&#10;&#10;自動的に生成された説明">
            <a:extLst>
              <a:ext uri="{FF2B5EF4-FFF2-40B4-BE49-F238E27FC236}">
                <a16:creationId xmlns:a16="http://schemas.microsoft.com/office/drawing/2014/main" id="{A12971CB-C33B-727C-0BF8-395379229B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7193" y="3003261"/>
            <a:ext cx="1170774" cy="1382999"/>
          </a:xfrm>
          <a:prstGeom prst="rect">
            <a:avLst/>
          </a:prstGeom>
        </p:spPr>
      </p:pic>
      <p:cxnSp>
        <p:nvCxnSpPr>
          <p:cNvPr id="23" name="直線コネクタ 22">
            <a:extLst>
              <a:ext uri="{FF2B5EF4-FFF2-40B4-BE49-F238E27FC236}">
                <a16:creationId xmlns:a16="http://schemas.microsoft.com/office/drawing/2014/main" id="{95B55CE5-3AC5-6484-CBEB-F016EC60413F}"/>
              </a:ext>
            </a:extLst>
          </p:cNvPr>
          <p:cNvCxnSpPr>
            <a:cxnSpLocks/>
          </p:cNvCxnSpPr>
          <p:nvPr/>
        </p:nvCxnSpPr>
        <p:spPr>
          <a:xfrm>
            <a:off x="4047193" y="1636655"/>
            <a:ext cx="0" cy="3405680"/>
          </a:xfrm>
          <a:prstGeom prst="line">
            <a:avLst/>
          </a:prstGeom>
          <a:ln w="44450">
            <a:solidFill>
              <a:schemeClr val="accent1"/>
            </a:solidFill>
            <a:headEnd type="none" w="med" len="med"/>
            <a:tailEnd type="none"/>
          </a:ln>
        </p:spPr>
        <p:style>
          <a:lnRef idx="1">
            <a:schemeClr val="dk1"/>
          </a:lnRef>
          <a:fillRef idx="0">
            <a:schemeClr val="dk1"/>
          </a:fillRef>
          <a:effectRef idx="0">
            <a:schemeClr val="dk1"/>
          </a:effectRef>
          <a:fontRef idx="minor">
            <a:schemeClr val="tx1"/>
          </a:fontRef>
        </p:style>
      </p:cxnSp>
      <p:sp>
        <p:nvSpPr>
          <p:cNvPr id="25" name="正方形/長方形 24">
            <a:extLst>
              <a:ext uri="{FF2B5EF4-FFF2-40B4-BE49-F238E27FC236}">
                <a16:creationId xmlns:a16="http://schemas.microsoft.com/office/drawing/2014/main" id="{A87A116E-1E4F-212E-56D8-658B9A9BF918}"/>
              </a:ext>
            </a:extLst>
          </p:cNvPr>
          <p:cNvSpPr/>
          <p:nvPr/>
        </p:nvSpPr>
        <p:spPr>
          <a:xfrm>
            <a:off x="6882093" y="3151301"/>
            <a:ext cx="1181350" cy="322559"/>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正方形/長方形 25">
            <a:extLst>
              <a:ext uri="{FF2B5EF4-FFF2-40B4-BE49-F238E27FC236}">
                <a16:creationId xmlns:a16="http://schemas.microsoft.com/office/drawing/2014/main" id="{B9E38760-AC44-69AA-6765-8337CE2B712B}"/>
              </a:ext>
            </a:extLst>
          </p:cNvPr>
          <p:cNvSpPr/>
          <p:nvPr/>
        </p:nvSpPr>
        <p:spPr>
          <a:xfrm>
            <a:off x="6882093" y="3810615"/>
            <a:ext cx="1181350" cy="322559"/>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8" name="図 27" descr="テキスト が含まれている画像&#10;&#10;自動的に生成された説明">
            <a:extLst>
              <a:ext uri="{FF2B5EF4-FFF2-40B4-BE49-F238E27FC236}">
                <a16:creationId xmlns:a16="http://schemas.microsoft.com/office/drawing/2014/main" id="{996008E2-FB94-6F7A-D193-AD3FD676FE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589981" y="3761525"/>
            <a:ext cx="433681" cy="375083"/>
          </a:xfrm>
          <a:prstGeom prst="rect">
            <a:avLst/>
          </a:prstGeom>
        </p:spPr>
      </p:pic>
      <p:sp>
        <p:nvSpPr>
          <p:cNvPr id="29" name="正方形/長方形 28">
            <a:extLst>
              <a:ext uri="{FF2B5EF4-FFF2-40B4-BE49-F238E27FC236}">
                <a16:creationId xmlns:a16="http://schemas.microsoft.com/office/drawing/2014/main" id="{1C2293BB-AB7D-2A95-BE8F-14147173BACA}"/>
              </a:ext>
            </a:extLst>
          </p:cNvPr>
          <p:cNvSpPr/>
          <p:nvPr/>
        </p:nvSpPr>
        <p:spPr>
          <a:xfrm>
            <a:off x="7654754" y="3778948"/>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30" name="図 29" descr="テキスト が含まれている画像&#10;&#10;自動的に生成された説明">
            <a:extLst>
              <a:ext uri="{FF2B5EF4-FFF2-40B4-BE49-F238E27FC236}">
                <a16:creationId xmlns:a16="http://schemas.microsoft.com/office/drawing/2014/main" id="{F58347C8-34AA-93E9-8A74-A636E0ACE5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602372" y="3110592"/>
            <a:ext cx="433681" cy="375083"/>
          </a:xfrm>
          <a:prstGeom prst="rect">
            <a:avLst/>
          </a:prstGeom>
        </p:spPr>
      </p:pic>
      <p:sp>
        <p:nvSpPr>
          <p:cNvPr id="31" name="正方形/長方形 30">
            <a:extLst>
              <a:ext uri="{FF2B5EF4-FFF2-40B4-BE49-F238E27FC236}">
                <a16:creationId xmlns:a16="http://schemas.microsoft.com/office/drawing/2014/main" id="{4A7E41E8-3E3B-3DD4-6DDF-F6B6C8B49B54}"/>
              </a:ext>
            </a:extLst>
          </p:cNvPr>
          <p:cNvSpPr/>
          <p:nvPr/>
        </p:nvSpPr>
        <p:spPr>
          <a:xfrm>
            <a:off x="7651305" y="3116801"/>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矢印: 右 31">
            <a:extLst>
              <a:ext uri="{FF2B5EF4-FFF2-40B4-BE49-F238E27FC236}">
                <a16:creationId xmlns:a16="http://schemas.microsoft.com/office/drawing/2014/main" id="{54E4EF89-F512-9733-FC0C-FBFAA5BDC4BF}"/>
              </a:ext>
            </a:extLst>
          </p:cNvPr>
          <p:cNvSpPr/>
          <p:nvPr/>
        </p:nvSpPr>
        <p:spPr>
          <a:xfrm>
            <a:off x="8088435" y="3851463"/>
            <a:ext cx="335302" cy="240621"/>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3" name="矢印: 右 32">
            <a:extLst>
              <a:ext uri="{FF2B5EF4-FFF2-40B4-BE49-F238E27FC236}">
                <a16:creationId xmlns:a16="http://schemas.microsoft.com/office/drawing/2014/main" id="{5A6892AA-A809-B7D8-C2C7-CDEC30A1527E}"/>
              </a:ext>
            </a:extLst>
          </p:cNvPr>
          <p:cNvSpPr/>
          <p:nvPr/>
        </p:nvSpPr>
        <p:spPr>
          <a:xfrm>
            <a:off x="8090883" y="3213315"/>
            <a:ext cx="335302" cy="274344"/>
          </a:xfrm>
          <a:prstGeom prst="rightArrow">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吹き出し: 角を丸めた四角形 33">
            <a:extLst>
              <a:ext uri="{FF2B5EF4-FFF2-40B4-BE49-F238E27FC236}">
                <a16:creationId xmlns:a16="http://schemas.microsoft.com/office/drawing/2014/main" id="{A30531D4-6DE3-C641-1C76-2EC32D79F088}"/>
              </a:ext>
            </a:extLst>
          </p:cNvPr>
          <p:cNvSpPr/>
          <p:nvPr/>
        </p:nvSpPr>
        <p:spPr>
          <a:xfrm>
            <a:off x="4792568" y="2528205"/>
            <a:ext cx="2075601" cy="353624"/>
          </a:xfrm>
          <a:prstGeom prst="wedgeRoundRectCallout">
            <a:avLst>
              <a:gd name="adj1" fmla="val -41247"/>
              <a:gd name="adj2" fmla="val 10379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000" dirty="0">
                <a:solidFill>
                  <a:schemeClr val="accent1"/>
                </a:solidFill>
              </a:rPr>
              <a:t>最適レート導出</a:t>
            </a:r>
          </a:p>
        </p:txBody>
      </p:sp>
      <p:pic>
        <p:nvPicPr>
          <p:cNvPr id="35" name="Picture 6">
            <a:extLst>
              <a:ext uri="{FF2B5EF4-FFF2-40B4-BE49-F238E27FC236}">
                <a16:creationId xmlns:a16="http://schemas.microsoft.com/office/drawing/2014/main" id="{E9127B6E-2C59-E0B2-08B3-615A312942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9145" y="2796597"/>
            <a:ext cx="611763" cy="83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3187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a:t>ゲーム理論による</a:t>
            </a:r>
            <a:r>
              <a:rPr lang="ja-JP" altLang="en-US" dirty="0"/>
              <a:t>モデル化</a:t>
            </a:r>
            <a:endParaRPr lang="en-US" altLang="ja-JP" sz="3600" b="1" dirty="0"/>
          </a:p>
        </p:txBody>
      </p:sp>
      <p:sp>
        <p:nvSpPr>
          <p:cNvPr id="30" name="正方形/長方形 29">
            <a:extLst>
              <a:ext uri="{FF2B5EF4-FFF2-40B4-BE49-F238E27FC236}">
                <a16:creationId xmlns:a16="http://schemas.microsoft.com/office/drawing/2014/main" id="{B48D9C30-6698-4DDA-A368-B8E53C37D53F}"/>
              </a:ext>
            </a:extLst>
          </p:cNvPr>
          <p:cNvSpPr/>
          <p:nvPr/>
        </p:nvSpPr>
        <p:spPr>
          <a:xfrm>
            <a:off x="243745" y="4663826"/>
            <a:ext cx="8656510" cy="58603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accent3"/>
                </a:solidFill>
              </a:rPr>
              <a:t>ナッシュ均衡点</a:t>
            </a:r>
            <a:r>
              <a:rPr lang="ja-JP" altLang="en-US" sz="2800" dirty="0">
                <a:solidFill>
                  <a:schemeClr val="bg1"/>
                </a:solidFill>
              </a:rPr>
              <a:t>となるレートの組み合わせ</a:t>
            </a:r>
            <a:endParaRPr lang="en-US" altLang="ja-JP" sz="2800" dirty="0">
              <a:solidFill>
                <a:schemeClr val="bg1"/>
              </a:solidFill>
            </a:endParaRPr>
          </a:p>
        </p:txBody>
      </p:sp>
      <p:sp>
        <p:nvSpPr>
          <p:cNvPr id="35" name="コンテンツ プレースホルダー 2">
            <a:extLst>
              <a:ext uri="{FF2B5EF4-FFF2-40B4-BE49-F238E27FC236}">
                <a16:creationId xmlns:a16="http://schemas.microsoft.com/office/drawing/2014/main" id="{7B79F737-5988-46F8-B237-672C5AA5631B}"/>
              </a:ext>
            </a:extLst>
          </p:cNvPr>
          <p:cNvSpPr txBox="1">
            <a:spLocks/>
          </p:cNvSpPr>
          <p:nvPr/>
        </p:nvSpPr>
        <p:spPr>
          <a:xfrm>
            <a:off x="993187" y="1041916"/>
            <a:ext cx="7750609" cy="628931"/>
          </a:xfrm>
          <a:prstGeom prst="rect">
            <a:avLst/>
          </a:prstGeom>
        </p:spPr>
        <p:txBody>
          <a:bodyPr vert="horz" lIns="91440" tIns="45720" rIns="91440" bIns="45720" rtlCol="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dirty="0"/>
              <a:t>各ユーザの利得がこれ以上最大化しない点</a:t>
            </a:r>
            <a:endParaRPr lang="en-US" altLang="ja-JP" sz="2800" dirty="0"/>
          </a:p>
        </p:txBody>
      </p:sp>
      <p:sp>
        <p:nvSpPr>
          <p:cNvPr id="38" name="正方形/長方形 37">
            <a:extLst>
              <a:ext uri="{FF2B5EF4-FFF2-40B4-BE49-F238E27FC236}">
                <a16:creationId xmlns:a16="http://schemas.microsoft.com/office/drawing/2014/main" id="{444FDADA-2348-4A2F-9C4B-BBC64F22CF92}"/>
              </a:ext>
            </a:extLst>
          </p:cNvPr>
          <p:cNvSpPr/>
          <p:nvPr/>
        </p:nvSpPr>
        <p:spPr>
          <a:xfrm>
            <a:off x="2598751" y="5819003"/>
            <a:ext cx="3854915" cy="628931"/>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bg1"/>
                </a:solidFill>
              </a:rPr>
              <a:t>最適レート 決定</a:t>
            </a:r>
            <a:endParaRPr lang="en-US" altLang="ja-JP" sz="2800" b="1" dirty="0">
              <a:solidFill>
                <a:schemeClr val="bg1"/>
              </a:solidFill>
            </a:endParaRPr>
          </a:p>
        </p:txBody>
      </p:sp>
      <p:sp>
        <p:nvSpPr>
          <p:cNvPr id="42" name="矢印: 下 41">
            <a:extLst>
              <a:ext uri="{FF2B5EF4-FFF2-40B4-BE49-F238E27FC236}">
                <a16:creationId xmlns:a16="http://schemas.microsoft.com/office/drawing/2014/main" id="{47B7DF04-11CE-4C08-95E0-FDE35EC8B0FC}"/>
              </a:ext>
            </a:extLst>
          </p:cNvPr>
          <p:cNvSpPr/>
          <p:nvPr/>
        </p:nvSpPr>
        <p:spPr>
          <a:xfrm>
            <a:off x="4180520" y="5105631"/>
            <a:ext cx="782960" cy="586033"/>
          </a:xfrm>
          <a:prstGeom prst="downArrow">
            <a:avLst>
              <a:gd name="adj1" fmla="val 50000"/>
              <a:gd name="adj2" fmla="val 46263"/>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graphicFrame>
        <p:nvGraphicFramePr>
          <p:cNvPr id="36" name="表 35">
            <a:extLst>
              <a:ext uri="{FF2B5EF4-FFF2-40B4-BE49-F238E27FC236}">
                <a16:creationId xmlns:a16="http://schemas.microsoft.com/office/drawing/2014/main" id="{4C2D575C-C7F0-B99E-12F5-61975024598D}"/>
              </a:ext>
            </a:extLst>
          </p:cNvPr>
          <p:cNvGraphicFramePr>
            <a:graphicFrameLocks noGrp="1"/>
          </p:cNvGraphicFramePr>
          <p:nvPr>
            <p:extLst>
              <p:ext uri="{D42A27DB-BD31-4B8C-83A1-F6EECF244321}">
                <p14:modId xmlns:p14="http://schemas.microsoft.com/office/powerpoint/2010/main" val="1458252979"/>
              </p:ext>
            </p:extLst>
          </p:nvPr>
        </p:nvGraphicFramePr>
        <p:xfrm>
          <a:off x="899591" y="2262179"/>
          <a:ext cx="7844206" cy="2249889"/>
        </p:xfrm>
        <a:graphic>
          <a:graphicData uri="http://schemas.openxmlformats.org/drawingml/2006/table">
            <a:tbl>
              <a:tblPr firstRow="1" bandRow="1">
                <a:tableStyleId>{5C22544A-7EE6-4342-B048-85BDC9FD1C3A}</a:tableStyleId>
              </a:tblPr>
              <a:tblGrid>
                <a:gridCol w="2672202">
                  <a:extLst>
                    <a:ext uri="{9D8B030D-6E8A-4147-A177-3AD203B41FA5}">
                      <a16:colId xmlns:a16="http://schemas.microsoft.com/office/drawing/2014/main" val="3780101079"/>
                    </a:ext>
                  </a:extLst>
                </a:gridCol>
                <a:gridCol w="2586002">
                  <a:extLst>
                    <a:ext uri="{9D8B030D-6E8A-4147-A177-3AD203B41FA5}">
                      <a16:colId xmlns:a16="http://schemas.microsoft.com/office/drawing/2014/main" val="2915632146"/>
                    </a:ext>
                  </a:extLst>
                </a:gridCol>
                <a:gridCol w="2586002">
                  <a:extLst>
                    <a:ext uri="{9D8B030D-6E8A-4147-A177-3AD203B41FA5}">
                      <a16:colId xmlns:a16="http://schemas.microsoft.com/office/drawing/2014/main" val="1504641779"/>
                    </a:ext>
                  </a:extLst>
                </a:gridCol>
              </a:tblGrid>
              <a:tr h="860295">
                <a:tc>
                  <a:txBody>
                    <a:bodyPr/>
                    <a:lstStyle/>
                    <a:p>
                      <a:r>
                        <a:rPr kumimoji="1" lang="ja-JP" altLang="en-US" dirty="0"/>
                        <a:t>　　　　ユーザ２</a:t>
                      </a:r>
                      <a:endParaRPr kumimoji="1" lang="en-US" altLang="ja-JP" dirty="0"/>
                    </a:p>
                    <a:p>
                      <a:r>
                        <a:rPr kumimoji="1" lang="ja-JP" altLang="en-US" dirty="0"/>
                        <a:t>ユーザ１</a:t>
                      </a:r>
                    </a:p>
                  </a:txBody>
                  <a:tcPr>
                    <a:lnTlToBr w="12700" cap="flat" cmpd="sng" algn="ctr">
                      <a:solidFill>
                        <a:schemeClr val="tx1"/>
                      </a:solidFill>
                      <a:prstDash val="solid"/>
                      <a:round/>
                      <a:headEnd type="none" w="med" len="med"/>
                      <a:tailEnd type="none" w="med" len="med"/>
                    </a:lnTlToBr>
                  </a:tcPr>
                </a:tc>
                <a:tc>
                  <a:txBody>
                    <a:bodyPr/>
                    <a:lstStyle/>
                    <a:p>
                      <a:endParaRPr kumimoji="1" lang="en-US" altLang="ja-JP"/>
                    </a:p>
                    <a:p>
                      <a:r>
                        <a:rPr kumimoji="1" lang="ja-JP" altLang="en-US"/>
                        <a:t>１</a:t>
                      </a:r>
                      <a:r>
                        <a:rPr kumimoji="1" lang="en-US" altLang="ja-JP"/>
                        <a:t>Mbps</a:t>
                      </a:r>
                    </a:p>
                  </a:txBody>
                  <a:tcPr/>
                </a:tc>
                <a:tc>
                  <a:txBody>
                    <a:bodyPr/>
                    <a:lstStyle/>
                    <a:p>
                      <a:endParaRPr kumimoji="1" lang="en-US" altLang="ja-JP" dirty="0"/>
                    </a:p>
                    <a:p>
                      <a:r>
                        <a:rPr kumimoji="1" lang="ja-JP" altLang="en-US" dirty="0"/>
                        <a:t>４</a:t>
                      </a:r>
                      <a:r>
                        <a:rPr kumimoji="1" lang="en-US" altLang="ja-JP" dirty="0"/>
                        <a:t>Mbps</a:t>
                      </a:r>
                    </a:p>
                  </a:txBody>
                  <a:tcPr/>
                </a:tc>
                <a:extLst>
                  <a:ext uri="{0D108BD9-81ED-4DB2-BD59-A6C34878D82A}">
                    <a16:rowId xmlns:a16="http://schemas.microsoft.com/office/drawing/2014/main" val="1801041783"/>
                  </a:ext>
                </a:extLst>
              </a:tr>
              <a:tr h="694797">
                <a:tc>
                  <a:txBody>
                    <a:bodyPr/>
                    <a:lstStyle/>
                    <a:p>
                      <a:endParaRPr kumimoji="1" lang="en-US" altLang="ja-JP" b="1"/>
                    </a:p>
                    <a:p>
                      <a:r>
                        <a:rPr kumimoji="1" lang="ja-JP" altLang="en-US" b="1"/>
                        <a:t>１</a:t>
                      </a:r>
                      <a:r>
                        <a:rPr kumimoji="1" lang="en-US" altLang="ja-JP" b="1"/>
                        <a:t>Mbps</a:t>
                      </a:r>
                    </a:p>
                  </a:txBody>
                  <a:tcPr/>
                </a:tc>
                <a:tc>
                  <a:txBody>
                    <a:bodyPr/>
                    <a:lstStyle/>
                    <a:p>
                      <a:r>
                        <a:rPr kumimoji="1" lang="ja-JP" altLang="en-US" b="1" dirty="0"/>
                        <a:t>利得</a:t>
                      </a:r>
                      <a:endParaRPr kumimoji="1" lang="en-US" altLang="ja-JP" b="1" dirty="0"/>
                    </a:p>
                    <a:p>
                      <a:r>
                        <a:rPr kumimoji="1" lang="ja-JP" altLang="en-US" dirty="0"/>
                        <a:t>　　　　</a:t>
                      </a:r>
                      <a:r>
                        <a:rPr kumimoji="1" lang="en-US" altLang="ja-JP" dirty="0"/>
                        <a:t>:</a:t>
                      </a:r>
                      <a:r>
                        <a:rPr kumimoji="1" lang="en-US" altLang="ja-JP" b="1" dirty="0"/>
                        <a:t>1.2</a:t>
                      </a:r>
                      <a:r>
                        <a:rPr kumimoji="1" lang="ja-JP" altLang="en-US" dirty="0"/>
                        <a:t>　　</a:t>
                      </a:r>
                      <a:r>
                        <a:rPr kumimoji="1" lang="ja-JP" altLang="en-US" b="1" dirty="0"/>
                        <a:t>：</a:t>
                      </a:r>
                      <a:r>
                        <a:rPr kumimoji="1" lang="en-US" altLang="ja-JP" b="1" dirty="0"/>
                        <a:t>1.2</a:t>
                      </a:r>
                      <a:endParaRPr kumimoji="1" lang="ja-JP" altLang="en-US" b="1" dirty="0"/>
                    </a:p>
                  </a:txBody>
                  <a:tcPr/>
                </a:tc>
                <a:tc>
                  <a:txBody>
                    <a:bodyPr/>
                    <a:lstStyle/>
                    <a:p>
                      <a:r>
                        <a:rPr kumimoji="1" lang="ja-JP" altLang="en-US" dirty="0"/>
                        <a:t>利得</a:t>
                      </a:r>
                      <a:endParaRPr kumimoji="1" lang="en-US" altLang="ja-JP" dirty="0"/>
                    </a:p>
                    <a:p>
                      <a:r>
                        <a:rPr kumimoji="1" lang="ja-JP" altLang="en-US" dirty="0"/>
                        <a:t>　　　　</a:t>
                      </a:r>
                      <a:r>
                        <a:rPr kumimoji="1" lang="en-US" altLang="ja-JP" dirty="0"/>
                        <a:t>:1.0</a:t>
                      </a:r>
                      <a:r>
                        <a:rPr kumimoji="1" lang="ja-JP" altLang="en-US" dirty="0"/>
                        <a:t>　　：</a:t>
                      </a:r>
                      <a:r>
                        <a:rPr kumimoji="1" lang="en-US" altLang="ja-JP" dirty="0"/>
                        <a:t>0.6</a:t>
                      </a:r>
                      <a:endParaRPr kumimoji="1" lang="ja-JP" altLang="en-US" dirty="0"/>
                    </a:p>
                  </a:txBody>
                  <a:tcPr/>
                </a:tc>
                <a:extLst>
                  <a:ext uri="{0D108BD9-81ED-4DB2-BD59-A6C34878D82A}">
                    <a16:rowId xmlns:a16="http://schemas.microsoft.com/office/drawing/2014/main" val="2585335287"/>
                  </a:ext>
                </a:extLst>
              </a:tr>
              <a:tr h="694797">
                <a:tc>
                  <a:txBody>
                    <a:bodyPr/>
                    <a:lstStyle/>
                    <a:p>
                      <a:endParaRPr kumimoji="1" lang="en-US" altLang="ja-JP" b="1" dirty="0"/>
                    </a:p>
                    <a:p>
                      <a:r>
                        <a:rPr kumimoji="1" lang="ja-JP" altLang="en-US" b="1" dirty="0"/>
                        <a:t>４</a:t>
                      </a:r>
                      <a:r>
                        <a:rPr kumimoji="1" lang="en-US" altLang="ja-JP" b="1" dirty="0"/>
                        <a:t>Mbps</a:t>
                      </a:r>
                    </a:p>
                  </a:txBody>
                  <a:tcPr/>
                </a:tc>
                <a:tc>
                  <a:txBody>
                    <a:bodyPr/>
                    <a:lstStyle/>
                    <a:p>
                      <a:r>
                        <a:rPr kumimoji="1" lang="ja-JP" altLang="en-US" dirty="0"/>
                        <a:t>利得</a:t>
                      </a:r>
                      <a:endParaRPr kumimoji="1" lang="en-US" altLang="ja-JP" dirty="0"/>
                    </a:p>
                    <a:p>
                      <a:r>
                        <a:rPr kumimoji="1" lang="ja-JP" altLang="en-US" dirty="0"/>
                        <a:t>　　　　</a:t>
                      </a:r>
                      <a:r>
                        <a:rPr kumimoji="1" lang="en-US" altLang="ja-JP" dirty="0"/>
                        <a:t>:0.6</a:t>
                      </a:r>
                      <a:r>
                        <a:rPr kumimoji="1" lang="ja-JP" altLang="en-US" dirty="0"/>
                        <a:t>　　：</a:t>
                      </a:r>
                      <a:r>
                        <a:rPr kumimoji="1" lang="en-US" altLang="ja-JP" dirty="0"/>
                        <a:t>1.0</a:t>
                      </a:r>
                      <a:r>
                        <a:rPr kumimoji="1" lang="ja-JP" altLang="en-US" dirty="0"/>
                        <a:t>　</a:t>
                      </a:r>
                    </a:p>
                  </a:txBody>
                  <a:tcPr/>
                </a:tc>
                <a:tc>
                  <a:txBody>
                    <a:bodyPr/>
                    <a:lstStyle/>
                    <a:p>
                      <a:r>
                        <a:rPr kumimoji="1" lang="ja-JP" altLang="en-US" dirty="0"/>
                        <a:t>利得</a:t>
                      </a:r>
                      <a:endParaRPr kumimoji="1" lang="en-US" altLang="ja-JP" dirty="0"/>
                    </a:p>
                    <a:p>
                      <a:r>
                        <a:rPr kumimoji="1" lang="ja-JP" altLang="en-US" dirty="0"/>
                        <a:t>　　　　</a:t>
                      </a:r>
                      <a:r>
                        <a:rPr kumimoji="1" lang="en-US" altLang="ja-JP" dirty="0"/>
                        <a:t>:-0.3</a:t>
                      </a:r>
                      <a:r>
                        <a:rPr kumimoji="1" lang="ja-JP" altLang="en-US" dirty="0"/>
                        <a:t>　  ：</a:t>
                      </a:r>
                      <a:r>
                        <a:rPr kumimoji="1" lang="en-US" altLang="ja-JP" dirty="0"/>
                        <a:t>-0.3</a:t>
                      </a:r>
                      <a:r>
                        <a:rPr kumimoji="1" lang="ja-JP" altLang="en-US" dirty="0"/>
                        <a:t>　</a:t>
                      </a:r>
                    </a:p>
                  </a:txBody>
                  <a:tcPr/>
                </a:tc>
                <a:extLst>
                  <a:ext uri="{0D108BD9-81ED-4DB2-BD59-A6C34878D82A}">
                    <a16:rowId xmlns:a16="http://schemas.microsoft.com/office/drawing/2014/main" val="1679919570"/>
                  </a:ext>
                </a:extLst>
              </a:tr>
            </a:tbl>
          </a:graphicData>
        </a:graphic>
      </p:graphicFrame>
      <p:sp>
        <p:nvSpPr>
          <p:cNvPr id="25" name="テキスト ボックス 24">
            <a:extLst>
              <a:ext uri="{FF2B5EF4-FFF2-40B4-BE49-F238E27FC236}">
                <a16:creationId xmlns:a16="http://schemas.microsoft.com/office/drawing/2014/main" id="{0F3E9DFB-1B26-DB81-7911-683D4B480712}"/>
              </a:ext>
            </a:extLst>
          </p:cNvPr>
          <p:cNvSpPr txBox="1"/>
          <p:nvPr/>
        </p:nvSpPr>
        <p:spPr>
          <a:xfrm>
            <a:off x="5988995" y="1787973"/>
            <a:ext cx="3057845" cy="400110"/>
          </a:xfrm>
          <a:prstGeom prst="rect">
            <a:avLst/>
          </a:prstGeom>
          <a:noFill/>
        </p:spPr>
        <p:txBody>
          <a:bodyPr wrap="square" rtlCol="0">
            <a:spAutoFit/>
          </a:bodyPr>
          <a:lstStyle/>
          <a:p>
            <a:r>
              <a:rPr kumimoji="1" lang="ja-JP" altLang="en-US" sz="2000" b="1">
                <a:solidFill>
                  <a:srgbClr val="4D4D4D"/>
                </a:solidFill>
              </a:rPr>
              <a:t>帯域幅：４</a:t>
            </a:r>
            <a:r>
              <a:rPr kumimoji="1" lang="en-US" altLang="ja-JP" sz="2000" b="1">
                <a:solidFill>
                  <a:srgbClr val="4D4D4D"/>
                </a:solidFill>
              </a:rPr>
              <a:t>Mbps</a:t>
            </a:r>
            <a:endParaRPr kumimoji="1" lang="ja-JP" altLang="en-US" sz="2000" b="1">
              <a:solidFill>
                <a:srgbClr val="4D4D4D"/>
              </a:solidFill>
            </a:endParaRPr>
          </a:p>
        </p:txBody>
      </p:sp>
      <p:sp>
        <p:nvSpPr>
          <p:cNvPr id="3" name="正方形/長方形 2">
            <a:extLst>
              <a:ext uri="{FF2B5EF4-FFF2-40B4-BE49-F238E27FC236}">
                <a16:creationId xmlns:a16="http://schemas.microsoft.com/office/drawing/2014/main" id="{68475865-199E-31D4-EC9F-9920D537ED04}"/>
              </a:ext>
            </a:extLst>
          </p:cNvPr>
          <p:cNvSpPr/>
          <p:nvPr/>
        </p:nvSpPr>
        <p:spPr>
          <a:xfrm>
            <a:off x="3525397" y="3103427"/>
            <a:ext cx="2502003" cy="673604"/>
          </a:xfrm>
          <a:prstGeom prst="rect">
            <a:avLst/>
          </a:prstGeom>
          <a:noFill/>
          <a:ln w="60325" cap="sq">
            <a:solidFill>
              <a:srgbClr val="FFC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4" name="グラフィックス 3" descr="ユーザー 単色塗りつぶし">
            <a:extLst>
              <a:ext uri="{FF2B5EF4-FFF2-40B4-BE49-F238E27FC236}">
                <a16:creationId xmlns:a16="http://schemas.microsoft.com/office/drawing/2014/main" id="{63BE2BBC-A8D4-A844-D916-A82D6D0092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97" y="2245178"/>
            <a:ext cx="914400" cy="914400"/>
          </a:xfrm>
          <a:prstGeom prst="rect">
            <a:avLst/>
          </a:prstGeom>
        </p:spPr>
      </p:pic>
      <p:pic>
        <p:nvPicPr>
          <p:cNvPr id="7" name="グラフィックス 6" descr="ユーザー 単色塗りつぶし">
            <a:extLst>
              <a:ext uri="{FF2B5EF4-FFF2-40B4-BE49-F238E27FC236}">
                <a16:creationId xmlns:a16="http://schemas.microsoft.com/office/drawing/2014/main" id="{C634053B-C2A4-F801-5E77-D6D316E126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10997" y="1408356"/>
            <a:ext cx="914400" cy="914400"/>
          </a:xfrm>
          <a:prstGeom prst="rect">
            <a:avLst/>
          </a:prstGeom>
        </p:spPr>
      </p:pic>
      <p:pic>
        <p:nvPicPr>
          <p:cNvPr id="8" name="グラフィックス 7" descr="ユーザー 単色塗りつぶし">
            <a:extLst>
              <a:ext uri="{FF2B5EF4-FFF2-40B4-BE49-F238E27FC236}">
                <a16:creationId xmlns:a16="http://schemas.microsoft.com/office/drawing/2014/main" id="{18CB6439-AC27-E16B-79B1-EFB3A1144E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131" y="3103427"/>
            <a:ext cx="779729" cy="779729"/>
          </a:xfrm>
          <a:prstGeom prst="rect">
            <a:avLst/>
          </a:prstGeom>
        </p:spPr>
      </p:pic>
      <p:pic>
        <p:nvPicPr>
          <p:cNvPr id="9" name="グラフィックス 8" descr="ユーザー 単色塗りつぶし">
            <a:extLst>
              <a:ext uri="{FF2B5EF4-FFF2-40B4-BE49-F238E27FC236}">
                <a16:creationId xmlns:a16="http://schemas.microsoft.com/office/drawing/2014/main" id="{6CA331FC-E4F7-3DDB-2608-A22E9209ED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1656" y="3863002"/>
            <a:ext cx="779729" cy="779729"/>
          </a:xfrm>
          <a:prstGeom prst="rect">
            <a:avLst/>
          </a:prstGeom>
        </p:spPr>
      </p:pic>
      <p:pic>
        <p:nvPicPr>
          <p:cNvPr id="10" name="グラフィックス 9" descr="ユーザー 単色塗りつぶし">
            <a:extLst>
              <a:ext uri="{FF2B5EF4-FFF2-40B4-BE49-F238E27FC236}">
                <a16:creationId xmlns:a16="http://schemas.microsoft.com/office/drawing/2014/main" id="{EE086AD0-1155-BFF0-A9C5-47CC282FAD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8102" y="3867331"/>
            <a:ext cx="731340" cy="731340"/>
          </a:xfrm>
          <a:prstGeom prst="rect">
            <a:avLst/>
          </a:prstGeom>
        </p:spPr>
      </p:pic>
      <p:pic>
        <p:nvPicPr>
          <p:cNvPr id="11" name="グラフィックス 10" descr="ユーザー 単色塗りつぶし">
            <a:extLst>
              <a:ext uri="{FF2B5EF4-FFF2-40B4-BE49-F238E27FC236}">
                <a16:creationId xmlns:a16="http://schemas.microsoft.com/office/drawing/2014/main" id="{5B112F27-CA58-5BE3-4797-2907D68965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9668" y="3165345"/>
            <a:ext cx="731340" cy="731340"/>
          </a:xfrm>
          <a:prstGeom prst="rect">
            <a:avLst/>
          </a:prstGeom>
        </p:spPr>
      </p:pic>
      <p:pic>
        <p:nvPicPr>
          <p:cNvPr id="12" name="グラフィックス 11" descr="ユーザー 単色塗りつぶし">
            <a:extLst>
              <a:ext uri="{FF2B5EF4-FFF2-40B4-BE49-F238E27FC236}">
                <a16:creationId xmlns:a16="http://schemas.microsoft.com/office/drawing/2014/main" id="{68C065B0-5504-7BBF-832E-D124562432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39005" y="3103049"/>
            <a:ext cx="779729" cy="779729"/>
          </a:xfrm>
          <a:prstGeom prst="rect">
            <a:avLst/>
          </a:prstGeom>
        </p:spPr>
      </p:pic>
      <p:pic>
        <p:nvPicPr>
          <p:cNvPr id="13" name="グラフィックス 12" descr="ユーザー 単色塗りつぶし">
            <a:extLst>
              <a:ext uri="{FF2B5EF4-FFF2-40B4-BE49-F238E27FC236}">
                <a16:creationId xmlns:a16="http://schemas.microsoft.com/office/drawing/2014/main" id="{4D66C381-B1EA-8981-6E25-2B605E1D52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49230" y="3857513"/>
            <a:ext cx="779729" cy="779729"/>
          </a:xfrm>
          <a:prstGeom prst="rect">
            <a:avLst/>
          </a:prstGeom>
        </p:spPr>
      </p:pic>
      <p:pic>
        <p:nvPicPr>
          <p:cNvPr id="14" name="グラフィックス 13" descr="ユーザー 単色塗りつぶし">
            <a:extLst>
              <a:ext uri="{FF2B5EF4-FFF2-40B4-BE49-F238E27FC236}">
                <a16:creationId xmlns:a16="http://schemas.microsoft.com/office/drawing/2014/main" id="{742DFCDB-347C-187D-E140-72EBCB242A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1701" y="3859978"/>
            <a:ext cx="746884" cy="746884"/>
          </a:xfrm>
          <a:prstGeom prst="rect">
            <a:avLst/>
          </a:prstGeom>
        </p:spPr>
      </p:pic>
      <p:pic>
        <p:nvPicPr>
          <p:cNvPr id="15" name="グラフィックス 14" descr="ユーザー 単色塗りつぶし">
            <a:extLst>
              <a:ext uri="{FF2B5EF4-FFF2-40B4-BE49-F238E27FC236}">
                <a16:creationId xmlns:a16="http://schemas.microsoft.com/office/drawing/2014/main" id="{051146E5-F654-F891-802A-6FCC26D902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3415" y="3187723"/>
            <a:ext cx="731340" cy="731340"/>
          </a:xfrm>
          <a:prstGeom prst="rect">
            <a:avLst/>
          </a:prstGeom>
        </p:spPr>
      </p:pic>
      <p:sp>
        <p:nvSpPr>
          <p:cNvPr id="17" name="フッター プレースホルダー 16">
            <a:extLst>
              <a:ext uri="{FF2B5EF4-FFF2-40B4-BE49-F238E27FC236}">
                <a16:creationId xmlns:a16="http://schemas.microsoft.com/office/drawing/2014/main" id="{74C968D1-DEAA-97AB-01B0-68CA2BAAB132}"/>
              </a:ext>
            </a:extLst>
          </p:cNvPr>
          <p:cNvSpPr>
            <a:spLocks noGrp="1"/>
          </p:cNvSpPr>
          <p:nvPr>
            <p:ph type="ftr" sz="quarter" idx="11"/>
          </p:nvPr>
        </p:nvSpPr>
        <p:spPr>
          <a:xfrm>
            <a:off x="-84120" y="6489354"/>
            <a:ext cx="8529280" cy="368646"/>
          </a:xfrm>
        </p:spPr>
        <p:txBody>
          <a:bodyPr/>
          <a:lstStyle/>
          <a:p>
            <a:r>
              <a:rPr kumimoji="1" lang="ja-JP" altLang="en-US"/>
              <a:t>ビデオビットレート制御関数を用いた他ユーザ使用帯域制限の抑制　菊地 悠李</a:t>
            </a:r>
          </a:p>
        </p:txBody>
      </p:sp>
      <p:sp>
        <p:nvSpPr>
          <p:cNvPr id="18" name="スライド番号プレースホルダー 17">
            <a:extLst>
              <a:ext uri="{FF2B5EF4-FFF2-40B4-BE49-F238E27FC236}">
                <a16:creationId xmlns:a16="http://schemas.microsoft.com/office/drawing/2014/main" id="{07F2BA4C-EDAF-C9DE-789F-958A7FDF8C43}"/>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a:p>
        </p:txBody>
      </p:sp>
      <p:sp>
        <p:nvSpPr>
          <p:cNvPr id="5" name="正方形/長方形 4">
            <a:extLst>
              <a:ext uri="{FF2B5EF4-FFF2-40B4-BE49-F238E27FC236}">
                <a16:creationId xmlns:a16="http://schemas.microsoft.com/office/drawing/2014/main" id="{B49B5B4C-4232-AD9F-7194-35A4788C6D8F}"/>
              </a:ext>
            </a:extLst>
          </p:cNvPr>
          <p:cNvSpPr/>
          <p:nvPr/>
        </p:nvSpPr>
        <p:spPr>
          <a:xfrm>
            <a:off x="3378201" y="2230508"/>
            <a:ext cx="2830718" cy="2338524"/>
          </a:xfrm>
          <a:prstGeom prst="rect">
            <a:avLst/>
          </a:prstGeom>
          <a:noFill/>
          <a:ln w="73025" cap="sq">
            <a:solidFill>
              <a:schemeClr val="accent2">
                <a:lumMod val="60000"/>
                <a:lumOff val="4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 name="正方形/長方形 5">
            <a:extLst>
              <a:ext uri="{FF2B5EF4-FFF2-40B4-BE49-F238E27FC236}">
                <a16:creationId xmlns:a16="http://schemas.microsoft.com/office/drawing/2014/main" id="{FD9BFD36-7274-9344-4A56-DDFB566AF146}"/>
              </a:ext>
            </a:extLst>
          </p:cNvPr>
          <p:cNvSpPr/>
          <p:nvPr/>
        </p:nvSpPr>
        <p:spPr>
          <a:xfrm>
            <a:off x="923231" y="3006942"/>
            <a:ext cx="7706334" cy="838025"/>
          </a:xfrm>
          <a:prstGeom prst="rect">
            <a:avLst/>
          </a:prstGeom>
          <a:noFill/>
          <a:ln w="66675" cap="sq">
            <a:solidFill>
              <a:schemeClr val="tx2">
                <a:lumMod val="25000"/>
                <a:lumOff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894280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A94FF835-7924-87C7-896B-E558EE0FA722}"/>
              </a:ext>
            </a:extLst>
          </p:cNvPr>
          <p:cNvSpPr/>
          <p:nvPr/>
        </p:nvSpPr>
        <p:spPr>
          <a:xfrm>
            <a:off x="1508381" y="2890207"/>
            <a:ext cx="5376736" cy="1187740"/>
          </a:xfrm>
          <a:prstGeom prst="roundRect">
            <a:avLst>
              <a:gd name="adj" fmla="val 12191"/>
            </a:avLst>
          </a:prstGeom>
          <a:solidFill>
            <a:schemeClr val="bg1"/>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5400" indent="0">
              <a:buNone/>
            </a:pPr>
            <a:r>
              <a:rPr kumimoji="1" lang="ja-JP" altLang="en-US" sz="2400">
                <a:solidFill>
                  <a:srgbClr val="4D4D4D"/>
                </a:solidFill>
              </a:rPr>
              <a:t>①：動画の画質品質による嬉しさ</a:t>
            </a:r>
            <a:endParaRPr kumimoji="1" lang="en-US" altLang="ja-JP" sz="2400">
              <a:solidFill>
                <a:srgbClr val="4D4D4D"/>
              </a:solidFill>
            </a:endParaRPr>
          </a:p>
          <a:p>
            <a:pPr marL="25400" indent="0">
              <a:buNone/>
            </a:pPr>
            <a:r>
              <a:rPr kumimoji="1" lang="ja-JP" altLang="en-US" sz="2400">
                <a:solidFill>
                  <a:schemeClr val="accent2"/>
                </a:solidFill>
              </a:rPr>
              <a:t>②：</a:t>
            </a:r>
            <a:r>
              <a:rPr kumimoji="1" lang="ja-JP" altLang="en-US" sz="2400" b="0">
                <a:solidFill>
                  <a:schemeClr val="accent2"/>
                </a:solidFill>
              </a:rPr>
              <a:t>各ユーザの</a:t>
            </a:r>
            <a:r>
              <a:rPr kumimoji="1" lang="ja-JP" altLang="en-US" sz="2400">
                <a:solidFill>
                  <a:schemeClr val="accent2"/>
                </a:solidFill>
              </a:rPr>
              <a:t>推定バッファ量</a:t>
            </a:r>
            <a:endParaRPr kumimoji="1" lang="en-US" altLang="ja-JP" sz="2400">
              <a:solidFill>
                <a:schemeClr val="accent2"/>
              </a:solidFill>
            </a:endParaRPr>
          </a:p>
          <a:p>
            <a:pPr marL="25400" indent="0">
              <a:buNone/>
            </a:pPr>
            <a:r>
              <a:rPr kumimoji="1" lang="ja-JP" altLang="en-US" sz="2400">
                <a:solidFill>
                  <a:srgbClr val="4D4D4D"/>
                </a:solidFill>
              </a:rPr>
              <a:t>③：レート変動を抑える項</a:t>
            </a:r>
            <a:endParaRPr kumimoji="1" lang="en-US" altLang="ja-JP" sz="2400">
              <a:solidFill>
                <a:srgbClr val="4D4D4D"/>
              </a:solidFill>
            </a:endParaRPr>
          </a:p>
        </p:txBody>
      </p:sp>
      <p:sp>
        <p:nvSpPr>
          <p:cNvPr id="2" name="タイトル 1">
            <a:extLst>
              <a:ext uri="{FF2B5EF4-FFF2-40B4-BE49-F238E27FC236}">
                <a16:creationId xmlns:a16="http://schemas.microsoft.com/office/drawing/2014/main" id="{F8E2A755-E50F-2BD1-8BE9-86882215C7AA}"/>
              </a:ext>
            </a:extLst>
          </p:cNvPr>
          <p:cNvSpPr>
            <a:spLocks noGrp="1"/>
          </p:cNvSpPr>
          <p:nvPr>
            <p:ph type="title"/>
          </p:nvPr>
        </p:nvSpPr>
        <p:spPr>
          <a:xfrm>
            <a:off x="1043608" y="50864"/>
            <a:ext cx="8003232" cy="1143000"/>
          </a:xfrm>
        </p:spPr>
        <p:txBody>
          <a:bodyPr>
            <a:normAutofit/>
          </a:bodyPr>
          <a:lstStyle/>
          <a:p>
            <a:r>
              <a:rPr lang="ja-JP" altLang="en-US" dirty="0"/>
              <a:t>ゲーム理論を用いた手法</a:t>
            </a:r>
            <a:r>
              <a:rPr lang="en-US" altLang="ja-JP" dirty="0"/>
              <a:t>-</a:t>
            </a:r>
            <a:r>
              <a:rPr kumimoji="1" lang="ja-JP" altLang="en-US" dirty="0"/>
              <a:t>利得関数</a:t>
            </a:r>
            <a:endParaRPr kumimoji="1" lang="ja-JP" altLang="en-US" sz="3600" dirty="0">
              <a:solidFill>
                <a:srgbClr val="4D4D4D"/>
              </a:solidFill>
            </a:endParaRP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BA56071-F508-8444-EBEB-E430BA9ACE8E}"/>
                  </a:ext>
                </a:extLst>
              </p:cNvPr>
              <p:cNvSpPr/>
              <p:nvPr/>
            </p:nvSpPr>
            <p:spPr>
              <a:xfrm>
                <a:off x="107504" y="1212846"/>
                <a:ext cx="9414792"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latin typeface="Cambria Math" panose="02040503050406030204" pitchFamily="18" charset="0"/>
                  </a:rPr>
                  <a:t>利得関数</a:t>
                </a:r>
                <a:endParaRPr lang="en-US" altLang="ja-JP" sz="2400" dirty="0">
                  <a:solidFill>
                    <a:srgbClr val="4D4D4D"/>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4D4D4D"/>
                              </a:solidFill>
                              <a:latin typeface="Cambria Math" panose="02040503050406030204" pitchFamily="18" charset="0"/>
                            </a:rPr>
                          </m:ctrlPr>
                        </m:sSubPr>
                        <m:e>
                          <m:r>
                            <a:rPr lang="en-US" altLang="ja-JP" sz="2400" i="1">
                              <a:solidFill>
                                <a:srgbClr val="4D4D4D"/>
                              </a:solidFill>
                              <a:latin typeface="Cambria Math" panose="02040503050406030204" pitchFamily="18" charset="0"/>
                            </a:rPr>
                            <m:t>𝑓</m:t>
                          </m:r>
                        </m:e>
                        <m:sub>
                          <m:r>
                            <a:rPr lang="en-US" altLang="ja-JP" sz="2400" i="1">
                              <a:solidFill>
                                <a:srgbClr val="4D4D4D"/>
                              </a:solidFill>
                              <a:latin typeface="Cambria Math" panose="02040503050406030204" pitchFamily="18" charset="0"/>
                            </a:rPr>
                            <m:t>𝑖</m:t>
                          </m:r>
                        </m:sub>
                      </m:sSub>
                      <m:d>
                        <m:dPr>
                          <m:ctrlPr>
                            <a:rPr lang="en-US" altLang="ja-JP" sz="2400" b="0" i="1" smtClean="0">
                              <a:solidFill>
                                <a:srgbClr val="4D4D4D"/>
                              </a:solidFill>
                              <a:latin typeface="Cambria Math" panose="02040503050406030204" pitchFamily="18" charset="0"/>
                            </a:rPr>
                          </m:ctrlPr>
                        </m:dPr>
                        <m:e>
                          <m:sSub>
                            <m:sSubPr>
                              <m:ctrlPr>
                                <a:rPr lang="en-US" altLang="ja-JP" sz="2400" b="0" i="1" smtClean="0">
                                  <a:solidFill>
                                    <a:srgbClr val="4D4D4D"/>
                                  </a:solidFill>
                                  <a:latin typeface="Cambria Math" panose="02040503050406030204" pitchFamily="18" charset="0"/>
                                </a:rPr>
                              </m:ctrlPr>
                            </m:sSubPr>
                            <m:e>
                              <m:r>
                                <a:rPr lang="en-US" altLang="ja-JP" sz="2400" b="0" i="1" smtClean="0">
                                  <a:solidFill>
                                    <a:srgbClr val="4D4D4D"/>
                                  </a:solidFill>
                                  <a:latin typeface="Cambria Math" panose="02040503050406030204" pitchFamily="18" charset="0"/>
                                </a:rPr>
                                <m:t>𝑟</m:t>
                              </m:r>
                            </m:e>
                            <m:sub>
                              <m:r>
                                <a:rPr lang="en-US" altLang="ja-JP" sz="2400" b="0" i="1" smtClean="0">
                                  <a:solidFill>
                                    <a:srgbClr val="4D4D4D"/>
                                  </a:solidFill>
                                  <a:latin typeface="Cambria Math" panose="02040503050406030204" pitchFamily="18" charset="0"/>
                                </a:rPr>
                                <m:t>𝑖</m:t>
                              </m:r>
                            </m:sub>
                          </m:sSub>
                          <m:r>
                            <a:rPr lang="en-US" altLang="ja-JP" sz="2400" b="0" i="1" smtClean="0">
                              <a:solidFill>
                                <a:srgbClr val="4D4D4D"/>
                              </a:solidFill>
                              <a:latin typeface="Cambria Math" panose="02040503050406030204" pitchFamily="18" charset="0"/>
                            </a:rPr>
                            <m:t>,</m:t>
                          </m:r>
                          <m:sSub>
                            <m:sSubPr>
                              <m:ctrlPr>
                                <a:rPr lang="en-US" altLang="ja-JP" sz="2400" i="1" dirty="0" smtClean="0">
                                  <a:solidFill>
                                    <a:srgbClr val="4D4D4D"/>
                                  </a:solidFill>
                                  <a:latin typeface="Cambria Math" panose="02040503050406030204" pitchFamily="18" charset="0"/>
                                </a:rPr>
                              </m:ctrlPr>
                            </m:sSubPr>
                            <m:e>
                              <m:r>
                                <a:rPr lang="ja-JP" altLang="en-US" sz="2400" i="1" dirty="0" smtClean="0">
                                  <a:solidFill>
                                    <a:srgbClr val="4D4D4D"/>
                                  </a:solidFill>
                                  <a:latin typeface="Cambria Math" panose="02040503050406030204" pitchFamily="18" charset="0"/>
                                </a:rPr>
                                <m:t>𝕣</m:t>
                              </m:r>
                            </m:e>
                            <m:sub>
                              <m:r>
                                <a:rPr lang="en-US" altLang="ja-JP" sz="2400" b="0" i="1" dirty="0" smtClean="0">
                                  <a:solidFill>
                                    <a:srgbClr val="4D4D4D"/>
                                  </a:solidFill>
                                  <a:latin typeface="Cambria Math" panose="02040503050406030204" pitchFamily="18" charset="0"/>
                                </a:rPr>
                                <m:t>−</m:t>
                              </m:r>
                              <m:r>
                                <a:rPr lang="en-US" altLang="ja-JP" sz="2400" i="1" dirty="0">
                                  <a:solidFill>
                                    <a:srgbClr val="4D4D4D"/>
                                  </a:solidFill>
                                  <a:latin typeface="Cambria Math" panose="02040503050406030204" pitchFamily="18" charset="0"/>
                                </a:rPr>
                                <m:t>𝑖</m:t>
                              </m:r>
                            </m:sub>
                          </m:sSub>
                        </m:e>
                      </m:d>
                      <m:r>
                        <a:rPr lang="en-US" altLang="ja-JP" sz="2400" i="1">
                          <a:solidFill>
                            <a:srgbClr val="4D4D4D"/>
                          </a:solidFill>
                          <a:latin typeface="Cambria Math" panose="02040503050406030204" pitchFamily="18" charset="0"/>
                        </a:rPr>
                        <m:t>=</m:t>
                      </m:r>
                      <m:sSub>
                        <m:sSubPr>
                          <m:ctrlPr>
                            <a:rPr lang="en-US" altLang="ja-JP" sz="2400" i="1">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𝑓</m:t>
                          </m:r>
                        </m:e>
                        <m:sub>
                          <m:r>
                            <m:rPr>
                              <m:sty m:val="p"/>
                            </m:rPr>
                            <a:rPr lang="en-US" altLang="ja-JP" sz="2400" i="0">
                              <a:solidFill>
                                <a:schemeClr val="accent1"/>
                              </a:solidFill>
                              <a:latin typeface="Cambria Math" panose="02040503050406030204" pitchFamily="18" charset="0"/>
                            </a:rPr>
                            <m:t>quality</m:t>
                          </m:r>
                        </m:sub>
                      </m:sSub>
                      <m:d>
                        <m:dPr>
                          <m:ctrlPr>
                            <a:rPr lang="en-US" altLang="ja-JP" sz="2400" i="1">
                              <a:solidFill>
                                <a:schemeClr val="accent1"/>
                              </a:solidFill>
                              <a:latin typeface="Cambria Math" panose="02040503050406030204" pitchFamily="18" charset="0"/>
                            </a:rPr>
                          </m:ctrlPr>
                        </m:dPr>
                        <m:e>
                          <m:sSub>
                            <m:sSubPr>
                              <m:ctrlPr>
                                <a:rPr lang="en-US" altLang="ja-JP" sz="2400" i="1">
                                  <a:solidFill>
                                    <a:schemeClr val="accent1"/>
                                  </a:solidFill>
                                  <a:latin typeface="Cambria Math" panose="02040503050406030204" pitchFamily="18" charset="0"/>
                                </a:rPr>
                              </m:ctrlPr>
                            </m:sSubPr>
                            <m:e>
                              <m:r>
                                <a:rPr lang="en-US" altLang="ja-JP" sz="2400" b="0" i="1" smtClean="0">
                                  <a:solidFill>
                                    <a:schemeClr val="accent1"/>
                                  </a:solidFill>
                                  <a:latin typeface="Cambria Math" panose="02040503050406030204" pitchFamily="18" charset="0"/>
                                </a:rPr>
                                <m:t>𝑟</m:t>
                              </m:r>
                            </m:e>
                            <m:sub>
                              <m:r>
                                <a:rPr lang="en-US" altLang="ja-JP" sz="2400" i="1">
                                  <a:solidFill>
                                    <a:schemeClr val="accent1"/>
                                  </a:solidFill>
                                  <a:latin typeface="Cambria Math" panose="02040503050406030204" pitchFamily="18" charset="0"/>
                                </a:rPr>
                                <m:t>𝑖</m:t>
                              </m:r>
                            </m:sub>
                          </m:sSub>
                        </m:e>
                      </m:d>
                      <m:r>
                        <a:rPr lang="en-US" altLang="ja-JP" sz="2400" i="1">
                          <a:solidFill>
                            <a:srgbClr val="4D4D4D"/>
                          </a:solidFill>
                          <a:latin typeface="Cambria Math" panose="02040503050406030204" pitchFamily="18" charset="0"/>
                        </a:rPr>
                        <m:t>+</m:t>
                      </m:r>
                      <m:r>
                        <a:rPr lang="ja-JP" altLang="en-US" sz="2400" i="1">
                          <a:solidFill>
                            <a:srgbClr val="4D4D4D"/>
                          </a:solidFill>
                          <a:latin typeface="Cambria Math" panose="02040503050406030204" pitchFamily="18" charset="0"/>
                        </a:rPr>
                        <m:t>𝜇</m:t>
                      </m:r>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b="0" i="1" smtClean="0">
                              <a:solidFill>
                                <a:schemeClr val="accent2"/>
                              </a:solidFill>
                              <a:latin typeface="Cambria Math" panose="02040503050406030204" pitchFamily="18" charset="0"/>
                            </a:rPr>
                          </m:ctrlPr>
                        </m:sSubPr>
                        <m:e>
                          <m:r>
                            <a:rPr lang="en-US" altLang="ja-JP" sz="2400" b="0" i="1" smtClean="0">
                              <a:solidFill>
                                <a:schemeClr val="accent2"/>
                              </a:solidFill>
                              <a:latin typeface="Cambria Math" panose="02040503050406030204" pitchFamily="18" charset="0"/>
                            </a:rPr>
                            <m:t>𝑓</m:t>
                          </m:r>
                        </m:e>
                        <m:sub>
                          <m:r>
                            <m:rPr>
                              <m:sty m:val="p"/>
                            </m:rPr>
                            <a:rPr lang="en-US" altLang="ja-JP" sz="2400" b="0" i="0" smtClean="0">
                              <a:solidFill>
                                <a:schemeClr val="accent2"/>
                              </a:solidFill>
                              <a:latin typeface="Cambria Math" panose="02040503050406030204" pitchFamily="18" charset="0"/>
                            </a:rPr>
                            <m:t>buffer</m:t>
                          </m:r>
                        </m:sub>
                      </m:sSub>
                      <m:r>
                        <a:rPr lang="en-US" altLang="ja-JP" sz="2400" b="0" i="1" smtClean="0">
                          <a:solidFill>
                            <a:schemeClr val="accent2"/>
                          </a:solidFill>
                          <a:latin typeface="Cambria Math" panose="02040503050406030204" pitchFamily="18" charset="0"/>
                        </a:rPr>
                        <m:t>(</m:t>
                      </m:r>
                      <m:r>
                        <a:rPr lang="ja-JP" altLang="en-US" sz="2400" i="1" dirty="0">
                          <a:solidFill>
                            <a:schemeClr val="accent2"/>
                          </a:solidFill>
                          <a:latin typeface="Cambria Math" panose="02040503050406030204" pitchFamily="18" charset="0"/>
                        </a:rPr>
                        <m:t>𝕣</m:t>
                      </m:r>
                      <m:r>
                        <a:rPr lang="en-US" altLang="ja-JP" sz="2400" b="0" i="1" smtClean="0">
                          <a:solidFill>
                            <a:schemeClr val="accent2"/>
                          </a:solidFill>
                          <a:latin typeface="Cambria Math" panose="02040503050406030204" pitchFamily="18" charset="0"/>
                        </a:rPr>
                        <m:t>)</m:t>
                      </m:r>
                      <m:r>
                        <a:rPr lang="en-US" altLang="ja-JP" sz="2400" i="1">
                          <a:solidFill>
                            <a:srgbClr val="4D4D4D"/>
                          </a:solidFill>
                          <a:latin typeface="Cambria Math" panose="02040503050406030204" pitchFamily="18" charset="0"/>
                        </a:rPr>
                        <m:t>+</m:t>
                      </m:r>
                      <m:sSub>
                        <m:sSubPr>
                          <m:ctrlPr>
                            <a:rPr lang="en-US" altLang="ja-JP" sz="2400" i="1" smtClean="0">
                              <a:solidFill>
                                <a:srgbClr val="4D4D4D"/>
                              </a:solidFill>
                              <a:latin typeface="Cambria Math" panose="02040503050406030204" pitchFamily="18" charset="0"/>
                            </a:rPr>
                          </m:ctrlPr>
                        </m:sSubPr>
                        <m:e>
                          <m:r>
                            <a:rPr lang="ja-JP" altLang="en-US" sz="2400" i="1">
                              <a:solidFill>
                                <a:srgbClr val="4D4D4D"/>
                              </a:solidFill>
                              <a:latin typeface="Cambria Math" panose="02040503050406030204" pitchFamily="18" charset="0"/>
                            </a:rPr>
                            <m:t>𝛾</m:t>
                          </m:r>
                        </m:e>
                        <m:sub>
                          <m:r>
                            <a:rPr lang="en-US" altLang="ja-JP" sz="2400" b="0" i="1" smtClean="0">
                              <a:solidFill>
                                <a:srgbClr val="4D4D4D"/>
                              </a:solidFill>
                              <a:latin typeface="Cambria Math" panose="02040503050406030204" pitchFamily="18" charset="0"/>
                            </a:rPr>
                            <m:t>𝑖</m:t>
                          </m:r>
                        </m:sub>
                      </m:sSub>
                      <m:r>
                        <a:rPr lang="en-US" altLang="ja-JP" sz="2400" i="1">
                          <a:solidFill>
                            <a:srgbClr val="4D4D4D"/>
                          </a:solidFill>
                          <a:latin typeface="Cambria Math" panose="02040503050406030204" pitchFamily="18" charset="0"/>
                          <a:ea typeface="Cambria Math" panose="02040503050406030204" pitchFamily="18" charset="0"/>
                        </a:rPr>
                        <m:t>∙</m:t>
                      </m:r>
                      <m:sSub>
                        <m:sSubPr>
                          <m:ctrlPr>
                            <a:rPr lang="en-US" altLang="ja-JP" sz="2400" i="1" smtClean="0">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𝑓</m:t>
                          </m:r>
                        </m:e>
                        <m:sub>
                          <m:r>
                            <m:rPr>
                              <m:sty m:val="p"/>
                            </m:rPr>
                            <a:rPr lang="en-US" altLang="ja-JP" sz="2400" b="0" i="0" smtClean="0">
                              <a:solidFill>
                                <a:schemeClr val="accent1"/>
                              </a:solidFill>
                              <a:latin typeface="Cambria Math" panose="02040503050406030204" pitchFamily="18" charset="0"/>
                            </a:rPr>
                            <m:t>stability</m:t>
                          </m:r>
                        </m:sub>
                      </m:sSub>
                      <m:d>
                        <m:dPr>
                          <m:ctrlPr>
                            <a:rPr lang="en-US" altLang="ja-JP" sz="2400" i="1" smtClean="0">
                              <a:solidFill>
                                <a:schemeClr val="accent1"/>
                              </a:solidFill>
                              <a:latin typeface="Cambria Math" panose="02040503050406030204" pitchFamily="18" charset="0"/>
                            </a:rPr>
                          </m:ctrlPr>
                        </m:dPr>
                        <m:e>
                          <m:sSub>
                            <m:sSubPr>
                              <m:ctrlPr>
                                <a:rPr lang="en-US" altLang="ja-JP" sz="2400" i="1">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𝑟</m:t>
                              </m:r>
                            </m:e>
                            <m:sub>
                              <m:r>
                                <a:rPr lang="en-US" altLang="ja-JP" sz="2400" i="1">
                                  <a:solidFill>
                                    <a:schemeClr val="accent1"/>
                                  </a:solidFill>
                                  <a:latin typeface="Cambria Math" panose="02040503050406030204" pitchFamily="18" charset="0"/>
                                </a:rPr>
                                <m:t>𝑖</m:t>
                              </m:r>
                            </m:sub>
                          </m:sSub>
                        </m:e>
                      </m:d>
                    </m:oMath>
                  </m:oMathPara>
                </a14:m>
                <a:endParaRPr lang="en-US" altLang="ja-JP" sz="2400" i="1" dirty="0">
                  <a:latin typeface="Cambria Math" panose="02040503050406030204" pitchFamily="18" charset="0"/>
                </a:endParaRPr>
              </a:p>
            </p:txBody>
          </p:sp>
        </mc:Choice>
        <mc:Fallback xmlns="">
          <p:sp>
            <p:nvSpPr>
              <p:cNvPr id="10" name="正方形/長方形 9">
                <a:extLst>
                  <a:ext uri="{FF2B5EF4-FFF2-40B4-BE49-F238E27FC236}">
                    <a16:creationId xmlns:a16="http://schemas.microsoft.com/office/drawing/2014/main" id="{2BA56071-F508-8444-EBEB-E430BA9ACE8E}"/>
                  </a:ext>
                </a:extLst>
              </p:cNvPr>
              <p:cNvSpPr>
                <a:spLocks noRot="1" noChangeAspect="1" noMove="1" noResize="1" noEditPoints="1" noAdjustHandles="1" noChangeArrowheads="1" noChangeShapeType="1" noTextEdit="1"/>
              </p:cNvSpPr>
              <p:nvPr/>
            </p:nvSpPr>
            <p:spPr>
              <a:xfrm>
                <a:off x="107504" y="1212846"/>
                <a:ext cx="9414792" cy="923931"/>
              </a:xfrm>
              <a:prstGeom prst="rect">
                <a:avLst/>
              </a:prstGeom>
              <a:blipFill>
                <a:blip r:embed="rId3"/>
                <a:stretch>
                  <a:fillRect l="-1036" t="-3947" b="-2632"/>
                </a:stretch>
              </a:blipFill>
              <a:ln w="76200" cap="sq">
                <a:noFill/>
                <a:miter lim="800000"/>
                <a:headEnd type="none" w="med" len="med"/>
                <a:tailEnd type="none" w="med" len="med"/>
              </a:ln>
            </p:spPr>
            <p:txBody>
              <a:bodyPr/>
              <a:lstStyle/>
              <a:p>
                <a:r>
                  <a:rPr lang="en-US">
                    <a:noFill/>
                  </a:rPr>
                  <a:t> </a:t>
                </a:r>
              </a:p>
            </p:txBody>
          </p:sp>
        </mc:Fallback>
      </mc:AlternateContent>
      <p:sp>
        <p:nvSpPr>
          <p:cNvPr id="15" name="右中かっこ 14">
            <a:extLst>
              <a:ext uri="{FF2B5EF4-FFF2-40B4-BE49-F238E27FC236}">
                <a16:creationId xmlns:a16="http://schemas.microsoft.com/office/drawing/2014/main" id="{546F0FE8-0ED2-54DB-61CD-AAF524CAEF90}"/>
              </a:ext>
            </a:extLst>
          </p:cNvPr>
          <p:cNvSpPr/>
          <p:nvPr/>
        </p:nvSpPr>
        <p:spPr>
          <a:xfrm rot="5400000">
            <a:off x="5344528" y="1461176"/>
            <a:ext cx="220370" cy="1333374"/>
          </a:xfrm>
          <a:prstGeom prst="rightBrace">
            <a:avLst>
              <a:gd name="adj1" fmla="val 0"/>
              <a:gd name="adj2" fmla="val 50000"/>
            </a:avLst>
          </a:prstGeom>
          <a:noFill/>
          <a:ln w="12700" cap="sq">
            <a:solidFill>
              <a:srgbClr val="4D4D4D"/>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B2E20D4-6A5E-5C02-2504-88EE48EF6609}"/>
              </a:ext>
            </a:extLst>
          </p:cNvPr>
          <p:cNvSpPr txBox="1"/>
          <p:nvPr/>
        </p:nvSpPr>
        <p:spPr>
          <a:xfrm>
            <a:off x="3235303" y="2388826"/>
            <a:ext cx="441146" cy="400110"/>
          </a:xfrm>
          <a:prstGeom prst="rect">
            <a:avLst/>
          </a:prstGeom>
          <a:noFill/>
        </p:spPr>
        <p:txBody>
          <a:bodyPr wrap="none" rtlCol="0">
            <a:spAutoFit/>
          </a:bodyPr>
          <a:lstStyle/>
          <a:p>
            <a:r>
              <a:rPr lang="ja-JP" altLang="en-US" sz="2000">
                <a:solidFill>
                  <a:srgbClr val="4D4D4D"/>
                </a:solidFill>
              </a:rPr>
              <a:t>①</a:t>
            </a:r>
            <a:endParaRPr kumimoji="1" lang="ja-JP" altLang="en-US" sz="2000">
              <a:solidFill>
                <a:srgbClr val="4D4D4D"/>
              </a:solidFill>
            </a:endParaRPr>
          </a:p>
        </p:txBody>
      </p:sp>
      <p:sp>
        <p:nvSpPr>
          <p:cNvPr id="17" name="テキスト ボックス 16">
            <a:extLst>
              <a:ext uri="{FF2B5EF4-FFF2-40B4-BE49-F238E27FC236}">
                <a16:creationId xmlns:a16="http://schemas.microsoft.com/office/drawing/2014/main" id="{EA29C29E-0A0D-A787-EBA9-BACF2C2FD0B3}"/>
              </a:ext>
            </a:extLst>
          </p:cNvPr>
          <p:cNvSpPr txBox="1"/>
          <p:nvPr/>
        </p:nvSpPr>
        <p:spPr>
          <a:xfrm>
            <a:off x="5246980" y="2363133"/>
            <a:ext cx="441146" cy="400110"/>
          </a:xfrm>
          <a:prstGeom prst="rect">
            <a:avLst/>
          </a:prstGeom>
          <a:noFill/>
        </p:spPr>
        <p:txBody>
          <a:bodyPr wrap="none" rtlCol="0">
            <a:spAutoFit/>
          </a:bodyPr>
          <a:lstStyle/>
          <a:p>
            <a:r>
              <a:rPr lang="ja-JP" altLang="en-US" sz="2000" dirty="0">
                <a:solidFill>
                  <a:srgbClr val="4D4D4D"/>
                </a:solidFill>
              </a:rPr>
              <a:t>②</a:t>
            </a:r>
            <a:endParaRPr kumimoji="1" lang="ja-JP" altLang="en-US" sz="2000" dirty="0">
              <a:solidFill>
                <a:srgbClr val="4D4D4D"/>
              </a:solidFill>
            </a:endParaRPr>
          </a:p>
        </p:txBody>
      </p:sp>
      <p:sp>
        <p:nvSpPr>
          <p:cNvPr id="18" name="テキスト ボックス 17">
            <a:extLst>
              <a:ext uri="{FF2B5EF4-FFF2-40B4-BE49-F238E27FC236}">
                <a16:creationId xmlns:a16="http://schemas.microsoft.com/office/drawing/2014/main" id="{0929555A-505B-175A-2F0F-F3A7F34AEDB5}"/>
              </a:ext>
            </a:extLst>
          </p:cNvPr>
          <p:cNvSpPr txBox="1"/>
          <p:nvPr/>
        </p:nvSpPr>
        <p:spPr>
          <a:xfrm>
            <a:off x="7455779" y="2341820"/>
            <a:ext cx="441146" cy="400110"/>
          </a:xfrm>
          <a:prstGeom prst="rect">
            <a:avLst/>
          </a:prstGeom>
          <a:noFill/>
        </p:spPr>
        <p:txBody>
          <a:bodyPr wrap="none" rtlCol="0">
            <a:spAutoFit/>
          </a:bodyPr>
          <a:lstStyle/>
          <a:p>
            <a:r>
              <a:rPr lang="ja-JP" altLang="en-US" sz="2000" dirty="0">
                <a:solidFill>
                  <a:srgbClr val="4D4D4D"/>
                </a:solidFill>
              </a:rPr>
              <a:t>③</a:t>
            </a:r>
            <a:endParaRPr kumimoji="1" lang="ja-JP" altLang="en-US" sz="2000" dirty="0">
              <a:solidFill>
                <a:srgbClr val="4D4D4D"/>
              </a:solidFill>
            </a:endParaRPr>
          </a:p>
        </p:txBody>
      </p:sp>
      <p:sp>
        <p:nvSpPr>
          <p:cNvPr id="24" name="右中かっこ 23">
            <a:extLst>
              <a:ext uri="{FF2B5EF4-FFF2-40B4-BE49-F238E27FC236}">
                <a16:creationId xmlns:a16="http://schemas.microsoft.com/office/drawing/2014/main" id="{DE8E0DC0-F6A7-F3C4-922D-7CAA97C52AA7}"/>
              </a:ext>
            </a:extLst>
          </p:cNvPr>
          <p:cNvSpPr/>
          <p:nvPr/>
        </p:nvSpPr>
        <p:spPr>
          <a:xfrm rot="5400000">
            <a:off x="7505702" y="1362197"/>
            <a:ext cx="341300" cy="15824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右中かっこ 25">
            <a:extLst>
              <a:ext uri="{FF2B5EF4-FFF2-40B4-BE49-F238E27FC236}">
                <a16:creationId xmlns:a16="http://schemas.microsoft.com/office/drawing/2014/main" id="{A2B265AB-BA23-D111-9B38-5E1E91C4DA65}"/>
              </a:ext>
            </a:extLst>
          </p:cNvPr>
          <p:cNvSpPr/>
          <p:nvPr/>
        </p:nvSpPr>
        <p:spPr>
          <a:xfrm rot="5400000">
            <a:off x="3296836" y="1321203"/>
            <a:ext cx="318080" cy="1800200"/>
          </a:xfrm>
          <a:prstGeom prst="rightBrace">
            <a:avLst>
              <a:gd name="adj1" fmla="val 8333"/>
              <a:gd name="adj2" fmla="val 5027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681BDB7-38B6-DF90-1A90-13184AD9E699}"/>
              </a:ext>
            </a:extLst>
          </p:cNvPr>
          <p:cNvSpPr txBox="1"/>
          <p:nvPr/>
        </p:nvSpPr>
        <p:spPr>
          <a:xfrm>
            <a:off x="5364088" y="1261394"/>
            <a:ext cx="4081237" cy="369332"/>
          </a:xfrm>
          <a:prstGeom prst="rect">
            <a:avLst/>
          </a:prstGeom>
          <a:noFill/>
        </p:spPr>
        <p:txBody>
          <a:bodyPr wrap="square">
            <a:spAutoFit/>
          </a:bodyPr>
          <a:lstStyle/>
          <a:p>
            <a:r>
              <a:rPr lang="en-US" altLang="ja-JP">
                <a:solidFill>
                  <a:schemeClr val="tx1">
                    <a:lumMod val="60000"/>
                    <a:lumOff val="40000"/>
                  </a:schemeClr>
                </a:solidFill>
              </a:rPr>
              <a:t>[T</a:t>
            </a:r>
            <a:r>
              <a:rPr lang="en-US" altLang="ja-JP" b="0" i="0" u="none" strike="noStrike" baseline="0">
                <a:solidFill>
                  <a:schemeClr val="tx1">
                    <a:lumMod val="60000"/>
                    <a:lumOff val="40000"/>
                  </a:schemeClr>
                </a:solidFill>
              </a:rPr>
              <a:t>. Yanagisawa </a:t>
            </a:r>
            <a:r>
              <a:rPr lang="en-US" altLang="ja-JP">
                <a:solidFill>
                  <a:schemeClr val="tx1">
                    <a:lumMod val="60000"/>
                    <a:lumOff val="40000"/>
                  </a:schemeClr>
                </a:solidFill>
              </a:rPr>
              <a:t>+,</a:t>
            </a:r>
            <a:r>
              <a:rPr lang="en-US" altLang="ja-JP" b="0" i="1" u="none" strike="noStrike" baseline="0">
                <a:solidFill>
                  <a:schemeClr val="tx1">
                    <a:lumMod val="60000"/>
                    <a:lumOff val="40000"/>
                  </a:schemeClr>
                </a:solidFill>
              </a:rPr>
              <a:t> </a:t>
            </a:r>
            <a:r>
              <a:rPr lang="en-US" altLang="ja-JP" sz="1800" b="0" i="1" u="none" strike="noStrike" baseline="0">
                <a:solidFill>
                  <a:schemeClr val="tx1">
                    <a:lumMod val="60000"/>
                    <a:lumOff val="40000"/>
                  </a:schemeClr>
                </a:solidFill>
                <a:latin typeface="Segoe UI" panose="020B0502040204020203" pitchFamily="34" charset="0"/>
                <a:cs typeface="Segoe UI" panose="020B0502040204020203" pitchFamily="34" charset="0"/>
              </a:rPr>
              <a:t>ICOIN </a:t>
            </a:r>
            <a:r>
              <a:rPr lang="en-US" altLang="ja-JP" b="0" i="1" u="none" strike="noStrike" baseline="0">
                <a:solidFill>
                  <a:schemeClr val="tx1">
                    <a:lumMod val="60000"/>
                    <a:lumOff val="40000"/>
                  </a:schemeClr>
                </a:solidFill>
              </a:rPr>
              <a:t>Conf ,</a:t>
            </a:r>
            <a:r>
              <a:rPr lang="en-US" altLang="ja-JP">
                <a:solidFill>
                  <a:schemeClr val="tx1">
                    <a:lumMod val="60000"/>
                    <a:lumOff val="40000"/>
                  </a:schemeClr>
                </a:solidFill>
              </a:rPr>
              <a:t>2022]</a:t>
            </a:r>
          </a:p>
        </p:txBody>
      </p:sp>
      <p:sp>
        <p:nvSpPr>
          <p:cNvPr id="7" name="コンテンツ プレースホルダー 6">
            <a:extLst>
              <a:ext uri="{FF2B5EF4-FFF2-40B4-BE49-F238E27FC236}">
                <a16:creationId xmlns:a16="http://schemas.microsoft.com/office/drawing/2014/main" id="{A017DC3C-2221-6FF6-BF4A-A5BFDEC8DAEE}"/>
              </a:ext>
            </a:extLst>
          </p:cNvPr>
          <p:cNvSpPr>
            <a:spLocks noGrp="1"/>
          </p:cNvSpPr>
          <p:nvPr>
            <p:ph idx="1"/>
          </p:nvPr>
        </p:nvSpPr>
        <p:spPr>
          <a:xfrm>
            <a:off x="324273" y="4323787"/>
            <a:ext cx="8064151" cy="939628"/>
          </a:xfrm>
        </p:spPr>
        <p:txBody>
          <a:bodyPr>
            <a:normAutofit lnSpcReduction="10000"/>
          </a:bodyPr>
          <a:lstStyle/>
          <a:p>
            <a:r>
              <a:rPr lang="ja-JP" altLang="en-US" sz="2400"/>
              <a:t>①：レートに対する嬉しさの単調増加関数</a:t>
            </a:r>
            <a:endParaRPr lang="en-US" altLang="ja-JP" sz="2400"/>
          </a:p>
          <a:p>
            <a:r>
              <a:rPr lang="ja-JP" altLang="en-US" sz="2400"/>
              <a:t>③：前のレートから大きく変動させない調整関数</a:t>
            </a:r>
            <a:endParaRPr lang="en-US" altLang="ja-JP" sz="2400"/>
          </a:p>
          <a:p>
            <a:pPr marL="0" indent="0">
              <a:buNone/>
            </a:pPr>
            <a:endParaRPr lang="en-US" altLang="ja-JP" sz="2400"/>
          </a:p>
        </p:txBody>
      </p:sp>
      <p:sp>
        <p:nvSpPr>
          <p:cNvPr id="9" name="正方形/長方形 8">
            <a:extLst>
              <a:ext uri="{FF2B5EF4-FFF2-40B4-BE49-F238E27FC236}">
                <a16:creationId xmlns:a16="http://schemas.microsoft.com/office/drawing/2014/main" id="{8ABD257E-7112-3DCA-5002-80F1572F3217}"/>
              </a:ext>
            </a:extLst>
          </p:cNvPr>
          <p:cNvSpPr/>
          <p:nvPr/>
        </p:nvSpPr>
        <p:spPr>
          <a:xfrm>
            <a:off x="1877799" y="5520110"/>
            <a:ext cx="5388401" cy="68902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800" dirty="0">
                <a:solidFill>
                  <a:schemeClr val="bg1"/>
                </a:solidFill>
              </a:rPr>
              <a:t>レート制御は②に依存</a:t>
            </a:r>
          </a:p>
        </p:txBody>
      </p:sp>
      <p:sp>
        <p:nvSpPr>
          <p:cNvPr id="8" name="フッター プレースホルダー 7">
            <a:extLst>
              <a:ext uri="{FF2B5EF4-FFF2-40B4-BE49-F238E27FC236}">
                <a16:creationId xmlns:a16="http://schemas.microsoft.com/office/drawing/2014/main" id="{C9DD92E8-C555-6338-BBF5-7A78C593D5A1}"/>
              </a:ext>
            </a:extLst>
          </p:cNvPr>
          <p:cNvSpPr>
            <a:spLocks noGrp="1"/>
          </p:cNvSpPr>
          <p:nvPr>
            <p:ph type="ftr" sz="quarter" idx="11"/>
          </p:nvPr>
        </p:nvSpPr>
        <p:spPr>
          <a:xfrm>
            <a:off x="165730" y="6465828"/>
            <a:ext cx="8510726" cy="341299"/>
          </a:xfrm>
        </p:spPr>
        <p:txBody>
          <a:bodyPr/>
          <a:lstStyle/>
          <a:p>
            <a:r>
              <a:rPr kumimoji="1" lang="ja-JP" altLang="en-US" dirty="0"/>
              <a:t>ビデオビットレート制御関数を用いた他ユーザ使用帯域制限の抑制　菊地 悠李</a:t>
            </a:r>
          </a:p>
        </p:txBody>
      </p:sp>
      <p:sp>
        <p:nvSpPr>
          <p:cNvPr id="11" name="スライド番号プレースホルダー 10">
            <a:extLst>
              <a:ext uri="{FF2B5EF4-FFF2-40B4-BE49-F238E27FC236}">
                <a16:creationId xmlns:a16="http://schemas.microsoft.com/office/drawing/2014/main" id="{DD9A5D7E-8208-0705-122A-6D29B5BE5C51}"/>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a:p>
        </p:txBody>
      </p:sp>
    </p:spTree>
    <p:extLst>
      <p:ext uri="{BB962C8B-B14F-4D97-AF65-F5344CB8AC3E}">
        <p14:creationId xmlns:p14="http://schemas.microsoft.com/office/powerpoint/2010/main" val="29058682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D8CE7-61B1-1C03-3CB5-9463502FF5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A90452-68E2-503D-C6D9-C19F80FC3CA2}"/>
              </a:ext>
            </a:extLst>
          </p:cNvPr>
          <p:cNvSpPr>
            <a:spLocks noGrp="1"/>
          </p:cNvSpPr>
          <p:nvPr>
            <p:ph type="title"/>
          </p:nvPr>
        </p:nvSpPr>
        <p:spPr/>
        <p:txBody>
          <a:bodyPr>
            <a:normAutofit/>
          </a:bodyPr>
          <a:lstStyle/>
          <a:p>
            <a:r>
              <a:rPr lang="ja-JP" altLang="en-US" dirty="0"/>
              <a:t>ゲーム理論を用いた手法</a:t>
            </a:r>
            <a:r>
              <a:rPr lang="en-US" altLang="ja-JP" dirty="0"/>
              <a:t>-</a:t>
            </a:r>
            <a:r>
              <a:rPr kumimoji="1" lang="ja-JP" altLang="en-US" dirty="0"/>
              <a:t>利得関数</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D28DCD75-27F6-411D-40C8-08ED40D7D2D2}"/>
                  </a:ext>
                </a:extLst>
              </p:cNvPr>
              <p:cNvSpPr/>
              <p:nvPr/>
            </p:nvSpPr>
            <p:spPr>
              <a:xfrm>
                <a:off x="91334" y="4418055"/>
                <a:ext cx="8646107"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800" dirty="0">
                    <a:solidFill>
                      <a:srgbClr val="4D4D4D"/>
                    </a:solidFill>
                    <a:latin typeface="Cambria Math" panose="02040503050406030204" pitchFamily="18" charset="0"/>
                  </a:rPr>
                  <a:t>既存研究の利得関数</a:t>
                </a:r>
                <a:r>
                  <a:rPr lang="en-US" altLang="ja-JP" sz="2800" dirty="0">
                    <a:solidFill>
                      <a:srgbClr val="4D4D4D"/>
                    </a:solidFill>
                    <a:latin typeface="Cambria Math" panose="02040503050406030204" pitchFamily="18" charset="0"/>
                  </a:rPr>
                  <a:t>(</a:t>
                </a:r>
                <a:r>
                  <a:rPr lang="ja-JP" altLang="en-US" sz="2800" dirty="0">
                    <a:solidFill>
                      <a:srgbClr val="4D4D4D"/>
                    </a:solidFill>
                    <a:latin typeface="Cambria Math" panose="02040503050406030204" pitchFamily="18" charset="0"/>
                  </a:rPr>
                  <a:t>第二項</a:t>
                </a:r>
                <a:r>
                  <a:rPr lang="en-US" altLang="ja-JP" sz="2800" dirty="0">
                    <a:solidFill>
                      <a:srgbClr val="4D4D4D"/>
                    </a:solidFill>
                    <a:latin typeface="Cambria Math" panose="02040503050406030204" pitchFamily="18" charset="0"/>
                  </a:rPr>
                  <a:t>)</a:t>
                </a:r>
              </a:p>
              <a:p>
                <a:r>
                  <a:rPr lang="ja-JP" altLang="en-US" sz="2800" dirty="0"/>
                  <a:t>バッファの変動量：</a:t>
                </a:r>
                <a14:m>
                  <m:oMath xmlns:m="http://schemas.openxmlformats.org/officeDocument/2006/math">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𝑓</m:t>
                        </m:r>
                      </m:e>
                      <m:sub>
                        <m:r>
                          <m:rPr>
                            <m:sty m:val="p"/>
                          </m:rPr>
                          <a:rPr lang="en-US" altLang="ja-JP" sz="2800">
                            <a:solidFill>
                              <a:srgbClr val="4D4D4D"/>
                            </a:solidFill>
                            <a:latin typeface="Cambria Math" panose="02040503050406030204" pitchFamily="18" charset="0"/>
                          </a:rPr>
                          <m:t>buffer</m:t>
                        </m:r>
                      </m:sub>
                    </m:sSub>
                    <m:d>
                      <m:dPr>
                        <m:ctrlPr>
                          <a:rPr lang="en-US" altLang="ja-JP" sz="2800" i="1">
                            <a:solidFill>
                              <a:srgbClr val="4D4D4D"/>
                            </a:solidFill>
                            <a:latin typeface="Cambria Math" panose="02040503050406030204" pitchFamily="18" charset="0"/>
                          </a:rPr>
                        </m:ctrlPr>
                      </m:dPr>
                      <m:e>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r>
                          <a:rPr lang="en-US" altLang="ja-JP" sz="2800" i="1">
                            <a:solidFill>
                              <a:srgbClr val="4D4D4D"/>
                            </a:solidFill>
                            <a:latin typeface="Cambria Math" panose="02040503050406030204" pitchFamily="18" charset="0"/>
                          </a:rPr>
                          <m:t>,</m:t>
                        </m:r>
                        <m:sSub>
                          <m:sSubPr>
                            <m:ctrlPr>
                              <a:rPr lang="en-US" altLang="ja-JP" sz="2800" i="1" dirty="0">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𝕣</m:t>
                            </m:r>
                          </m:e>
                          <m:sub>
                            <m:r>
                              <a:rPr lang="en-US" altLang="ja-JP" sz="2800" i="1" dirty="0">
                                <a:solidFill>
                                  <a:srgbClr val="4D4D4D"/>
                                </a:solidFill>
                                <a:latin typeface="Cambria Math" panose="02040503050406030204" pitchFamily="18" charset="0"/>
                              </a:rPr>
                              <m:t>−</m:t>
                            </m:r>
                            <m:r>
                              <a:rPr lang="en-US" altLang="ja-JP" sz="2800" i="1" dirty="0">
                                <a:solidFill>
                                  <a:srgbClr val="4D4D4D"/>
                                </a:solidFill>
                                <a:latin typeface="Cambria Math" panose="02040503050406030204" pitchFamily="18" charset="0"/>
                              </a:rPr>
                              <m:t>𝑖</m:t>
                            </m:r>
                          </m:sub>
                        </m:sSub>
                      </m:e>
                    </m:d>
                    <m:r>
                      <a:rPr lang="en-US" altLang="ja-JP" sz="2800" i="1">
                        <a:solidFill>
                          <a:srgbClr val="4D4D4D"/>
                        </a:solidFill>
                        <a:latin typeface="Cambria Math" panose="02040503050406030204" pitchFamily="18" charset="0"/>
                      </a:rPr>
                      <m:t>=</m:t>
                    </m:r>
                    <m:r>
                      <a:rPr lang="en-US" altLang="ja-JP" sz="2800" i="1" smtClean="0">
                        <a:solidFill>
                          <a:srgbClr val="FF0000"/>
                        </a:solidFill>
                        <a:latin typeface="Cambria Math" panose="02040503050406030204" pitchFamily="18" charset="0"/>
                      </a:rPr>
                      <m:t>𝑇</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𝑟</m:t>
                        </m:r>
                      </m:e>
                      <m:sub>
                        <m:r>
                          <a:rPr lang="en-US" altLang="ja-JP" sz="2800" i="1">
                            <a:solidFill>
                              <a:srgbClr val="FF0000"/>
                            </a:solidFill>
                            <a:latin typeface="Cambria Math" panose="02040503050406030204" pitchFamily="18" charset="0"/>
                          </a:rPr>
                          <m:t>𝑖</m:t>
                        </m:r>
                      </m:sub>
                    </m:sSub>
                    <m:r>
                      <a:rPr lang="en-US" altLang="ja-JP" sz="2800" i="1" smtClean="0">
                        <a:solidFill>
                          <a:schemeClr val="tx2">
                            <a:lumMod val="75000"/>
                            <a:lumOff val="25000"/>
                          </a:schemeClr>
                        </a:solidFill>
                        <a:latin typeface="Cambria Math" panose="02040503050406030204" pitchFamily="18" charset="0"/>
                      </a:rPr>
                      <m:t>−</m:t>
                    </m:r>
                    <m:r>
                      <a:rPr lang="en-US" altLang="ja-JP" sz="2800" i="1" smtClean="0">
                        <a:solidFill>
                          <a:schemeClr val="tx2">
                            <a:lumMod val="75000"/>
                            <a:lumOff val="25000"/>
                          </a:schemeClr>
                        </a:solidFill>
                        <a:latin typeface="Cambria Math" panose="02040503050406030204" pitchFamily="18" charset="0"/>
                      </a:rPr>
                      <m:t>𝑇</m:t>
                    </m:r>
                    <m:sSub>
                      <m:sSubPr>
                        <m:ctrlPr>
                          <a:rPr lang="en-US" altLang="ja-JP" sz="2800" i="1" smtClean="0">
                            <a:solidFill>
                              <a:schemeClr val="tx2">
                                <a:lumMod val="75000"/>
                                <a:lumOff val="25000"/>
                              </a:schemeClr>
                            </a:solidFill>
                            <a:latin typeface="Cambria Math" panose="02040503050406030204" pitchFamily="18" charset="0"/>
                          </a:rPr>
                        </m:ctrlPr>
                      </m:sSubPr>
                      <m:e>
                        <m:r>
                          <a:rPr lang="en-US" altLang="ja-JP" sz="2800" i="1">
                            <a:solidFill>
                              <a:schemeClr val="tx2">
                                <a:lumMod val="75000"/>
                                <a:lumOff val="25000"/>
                              </a:schemeClr>
                            </a:solidFill>
                            <a:latin typeface="Cambria Math" panose="02040503050406030204" pitchFamily="18" charset="0"/>
                          </a:rPr>
                          <m:t>𝑟</m:t>
                        </m:r>
                      </m:e>
                      <m:sub>
                        <m:r>
                          <a:rPr lang="en-US" altLang="ja-JP" sz="2800" i="1">
                            <a:solidFill>
                              <a:schemeClr val="tx2">
                                <a:lumMod val="75000"/>
                                <a:lumOff val="25000"/>
                              </a:schemeClr>
                            </a:solidFill>
                            <a:latin typeface="Cambria Math" panose="02040503050406030204" pitchFamily="18" charset="0"/>
                          </a:rPr>
                          <m:t>𝑖</m:t>
                        </m:r>
                      </m:sub>
                    </m:sSub>
                    <m:d>
                      <m:dPr>
                        <m:ctrlPr>
                          <a:rPr lang="en-US" altLang="ja-JP" sz="2800" i="1" smtClean="0">
                            <a:solidFill>
                              <a:schemeClr val="tx1"/>
                            </a:solidFill>
                            <a:latin typeface="Cambria Math" panose="02040503050406030204" pitchFamily="18" charset="0"/>
                          </a:rPr>
                        </m:ctrlPr>
                      </m:dPr>
                      <m:e>
                        <m:f>
                          <m:fPr>
                            <m:ctrlPr>
                              <a:rPr lang="en-US" altLang="ja-JP" sz="2800" i="1" smtClean="0">
                                <a:solidFill>
                                  <a:schemeClr val="tx1"/>
                                </a:solidFill>
                                <a:latin typeface="Cambria Math" panose="02040503050406030204" pitchFamily="18" charset="0"/>
                              </a:rPr>
                            </m:ctrlPr>
                          </m:fPr>
                          <m:num>
                            <m:nary>
                              <m:naryPr>
                                <m:chr m:val="∑"/>
                                <m:limLoc m:val="subSup"/>
                                <m:ctrlPr>
                                  <a:rPr lang="en-US" altLang="ja-JP" sz="2800" i="1">
                                    <a:solidFill>
                                      <a:schemeClr val="tx1"/>
                                    </a:solidFill>
                                    <a:latin typeface="Cambria Math" panose="02040503050406030204" pitchFamily="18" charset="0"/>
                                  </a:rPr>
                                </m:ctrlPr>
                              </m:naryPr>
                              <m:sub>
                                <m:r>
                                  <m:rPr>
                                    <m:brk m:alnAt="1"/>
                                  </m:rPr>
                                  <a:rPr lang="en-US" altLang="ja-JP" sz="2800" b="0" i="1" smtClean="0">
                                    <a:solidFill>
                                      <a:schemeClr val="tx1"/>
                                    </a:solidFill>
                                    <a:latin typeface="Cambria Math" panose="02040503050406030204" pitchFamily="18" charset="0"/>
                                  </a:rPr>
                                  <m:t>𝑗</m:t>
                                </m:r>
                                <m:r>
                                  <a:rPr lang="en-US" altLang="ja-JP" sz="2800" i="1">
                                    <a:solidFill>
                                      <a:schemeClr val="tx1"/>
                                    </a:solidFill>
                                    <a:latin typeface="Cambria Math" panose="02040503050406030204" pitchFamily="18" charset="0"/>
                                  </a:rPr>
                                  <m:t>=1</m:t>
                                </m:r>
                              </m:sub>
                              <m:sup>
                                <m:r>
                                  <a:rPr lang="en-US" altLang="ja-JP" sz="2800" i="1">
                                    <a:solidFill>
                                      <a:schemeClr val="tx1"/>
                                    </a:solidFill>
                                    <a:latin typeface="Cambria Math" panose="02040503050406030204" pitchFamily="18" charset="0"/>
                                  </a:rPr>
                                  <m:t>𝑁</m:t>
                                </m:r>
                              </m:sup>
                              <m:e>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𝑟</m:t>
                                    </m:r>
                                  </m:e>
                                  <m:sub>
                                    <m:r>
                                      <a:rPr lang="en-US" altLang="ja-JP" sz="2800" b="0" i="1" smtClean="0">
                                        <a:solidFill>
                                          <a:schemeClr val="tx1"/>
                                        </a:solidFill>
                                        <a:latin typeface="Cambria Math" panose="02040503050406030204" pitchFamily="18" charset="0"/>
                                      </a:rPr>
                                      <m:t>𝑗</m:t>
                                    </m:r>
                                  </m:sub>
                                </m:sSub>
                              </m:e>
                            </m:nary>
                          </m:num>
                          <m:den>
                            <m:r>
                              <m:rPr>
                                <m:sty m:val="p"/>
                              </m:rPr>
                              <a:rPr lang="en-US" altLang="ja-JP" sz="2800">
                                <a:solidFill>
                                  <a:schemeClr val="tx1"/>
                                </a:solidFill>
                                <a:latin typeface="Cambria Math" panose="02040503050406030204" pitchFamily="18" charset="0"/>
                              </a:rPr>
                              <m:t>B</m:t>
                            </m:r>
                          </m:den>
                        </m:f>
                      </m:e>
                    </m:d>
                  </m:oMath>
                </a14:m>
                <a:endParaRPr lang="en-US" altLang="ja-JP" sz="2800" b="0" i="1" dirty="0">
                  <a:solidFill>
                    <a:srgbClr val="4D4D4D"/>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D28DCD75-27F6-411D-40C8-08ED40D7D2D2}"/>
                  </a:ext>
                </a:extLst>
              </p:cNvPr>
              <p:cNvSpPr>
                <a:spLocks noRot="1" noChangeAspect="1" noMove="1" noResize="1" noEditPoints="1" noAdjustHandles="1" noChangeArrowheads="1" noChangeShapeType="1" noTextEdit="1"/>
              </p:cNvSpPr>
              <p:nvPr/>
            </p:nvSpPr>
            <p:spPr>
              <a:xfrm>
                <a:off x="91334" y="4418055"/>
                <a:ext cx="8646107" cy="923931"/>
              </a:xfrm>
              <a:prstGeom prst="rect">
                <a:avLst/>
              </a:prstGeom>
              <a:blipFill>
                <a:blip r:embed="rId3"/>
                <a:stretch>
                  <a:fillRect l="-1481" t="-39073" b="-25828"/>
                </a:stretch>
              </a:blipFill>
              <a:ln w="76200" cap="sq">
                <a:noFill/>
                <a:miter lim="800000"/>
                <a:headEnd type="none" w="med" len="med"/>
                <a:tailEnd type="none" w="med" len="med"/>
              </a:ln>
            </p:spPr>
            <p:txBody>
              <a:bodyPr/>
              <a:lstStyle/>
              <a:p>
                <a:r>
                  <a:rPr lang="en-US">
                    <a:noFill/>
                  </a:rPr>
                  <a:t> </a:t>
                </a:r>
              </a:p>
            </p:txBody>
          </p:sp>
        </mc:Fallback>
      </mc:AlternateContent>
      <p:sp>
        <p:nvSpPr>
          <p:cNvPr id="8" name="矢印: 右 7">
            <a:extLst>
              <a:ext uri="{FF2B5EF4-FFF2-40B4-BE49-F238E27FC236}">
                <a16:creationId xmlns:a16="http://schemas.microsoft.com/office/drawing/2014/main" id="{6C535513-35F4-8F90-E94E-9E6F115C392B}"/>
              </a:ext>
            </a:extLst>
          </p:cNvPr>
          <p:cNvSpPr/>
          <p:nvPr/>
        </p:nvSpPr>
        <p:spPr>
          <a:xfrm>
            <a:off x="7548958" y="2844327"/>
            <a:ext cx="1443436" cy="176749"/>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矢印: 右 8">
            <a:extLst>
              <a:ext uri="{FF2B5EF4-FFF2-40B4-BE49-F238E27FC236}">
                <a16:creationId xmlns:a16="http://schemas.microsoft.com/office/drawing/2014/main" id="{93AB8E97-A729-C92B-9DA9-EA5F6FA42FBF}"/>
              </a:ext>
            </a:extLst>
          </p:cNvPr>
          <p:cNvSpPr/>
          <p:nvPr/>
        </p:nvSpPr>
        <p:spPr>
          <a:xfrm>
            <a:off x="7548958" y="1973569"/>
            <a:ext cx="1443436" cy="176749"/>
          </a:xfrm>
          <a:prstGeom prst="rightArrow">
            <a:avLst/>
          </a:prstGeom>
          <a:solidFill>
            <a:schemeClr val="bg1">
              <a:lumMod val="95000"/>
            </a:schemeClr>
          </a:solidFill>
          <a:ln w="19050" cap="sq">
            <a:solidFill>
              <a:schemeClr val="tx2">
                <a:lumMod val="75000"/>
                <a:lumOff val="2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矢印: 右 9">
            <a:extLst>
              <a:ext uri="{FF2B5EF4-FFF2-40B4-BE49-F238E27FC236}">
                <a16:creationId xmlns:a16="http://schemas.microsoft.com/office/drawing/2014/main" id="{2EEE7F0A-9032-CCB1-0D78-A70C0EC4730D}"/>
              </a:ext>
            </a:extLst>
          </p:cNvPr>
          <p:cNvSpPr/>
          <p:nvPr/>
        </p:nvSpPr>
        <p:spPr>
          <a:xfrm>
            <a:off x="3047285" y="1927085"/>
            <a:ext cx="1367103" cy="261338"/>
          </a:xfrm>
          <a:prstGeom prst="right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 name="矢印: 右 10">
            <a:extLst>
              <a:ext uri="{FF2B5EF4-FFF2-40B4-BE49-F238E27FC236}">
                <a16:creationId xmlns:a16="http://schemas.microsoft.com/office/drawing/2014/main" id="{FDB25705-7FB3-D64E-F04C-357B49827D16}"/>
              </a:ext>
            </a:extLst>
          </p:cNvPr>
          <p:cNvSpPr/>
          <p:nvPr/>
        </p:nvSpPr>
        <p:spPr>
          <a:xfrm>
            <a:off x="3100519" y="2758938"/>
            <a:ext cx="1368152" cy="220730"/>
          </a:xfrm>
          <a:prstGeom prst="rightArrow">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2" name="図 11" descr="テキスト が含まれている画像&#10;&#10;自動的に生成された説明">
            <a:extLst>
              <a:ext uri="{FF2B5EF4-FFF2-40B4-BE49-F238E27FC236}">
                <a16:creationId xmlns:a16="http://schemas.microsoft.com/office/drawing/2014/main" id="{3A2C7AA2-BC2C-BEE1-429A-075DA15011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608181" y="1814891"/>
            <a:ext cx="586049" cy="447439"/>
          </a:xfrm>
          <a:prstGeom prst="rect">
            <a:avLst/>
          </a:prstGeom>
        </p:spPr>
      </p:pic>
      <p:pic>
        <p:nvPicPr>
          <p:cNvPr id="13" name="図 12" descr="テキスト が含まれている画像&#10;&#10;自動的に生成された説明">
            <a:extLst>
              <a:ext uri="{FF2B5EF4-FFF2-40B4-BE49-F238E27FC236}">
                <a16:creationId xmlns:a16="http://schemas.microsoft.com/office/drawing/2014/main" id="{3EF092E9-E6EC-12D9-BDB6-D68499D25B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608181" y="2662128"/>
            <a:ext cx="586049" cy="447439"/>
          </a:xfrm>
          <a:prstGeom prst="rect">
            <a:avLst/>
          </a:prstGeom>
        </p:spPr>
      </p:pic>
      <p:sp>
        <p:nvSpPr>
          <p:cNvPr id="14" name="正方形/長方形 13">
            <a:extLst>
              <a:ext uri="{FF2B5EF4-FFF2-40B4-BE49-F238E27FC236}">
                <a16:creationId xmlns:a16="http://schemas.microsoft.com/office/drawing/2014/main" id="{8D3B9405-3D96-28C5-A6F3-AEAB280EEAF0}"/>
              </a:ext>
            </a:extLst>
          </p:cNvPr>
          <p:cNvSpPr/>
          <p:nvPr/>
        </p:nvSpPr>
        <p:spPr>
          <a:xfrm>
            <a:off x="1403428" y="2818163"/>
            <a:ext cx="827930" cy="140933"/>
          </a:xfrm>
          <a:prstGeom prst="rect">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正方形/長方形 14">
            <a:extLst>
              <a:ext uri="{FF2B5EF4-FFF2-40B4-BE49-F238E27FC236}">
                <a16:creationId xmlns:a16="http://schemas.microsoft.com/office/drawing/2014/main" id="{DCB3E0A3-F973-5DFF-EE86-A1826BFCB2F0}"/>
              </a:ext>
            </a:extLst>
          </p:cNvPr>
          <p:cNvSpPr/>
          <p:nvPr/>
        </p:nvSpPr>
        <p:spPr>
          <a:xfrm>
            <a:off x="1361294" y="2011842"/>
            <a:ext cx="827930" cy="140933"/>
          </a:xfrm>
          <a:prstGeom prst="rect">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16" name="図 15" descr="モニター, 座る, ボックス, テーブル が含まれている画像&#10;&#10;自動的に生成された説明">
            <a:extLst>
              <a:ext uri="{FF2B5EF4-FFF2-40B4-BE49-F238E27FC236}">
                <a16:creationId xmlns:a16="http://schemas.microsoft.com/office/drawing/2014/main" id="{58D7D17D-1177-AD5B-C5D4-E2843C5673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55" y="1617026"/>
            <a:ext cx="1179651" cy="1537502"/>
          </a:xfrm>
          <a:prstGeom prst="rect">
            <a:avLst/>
          </a:prstGeom>
        </p:spPr>
      </p:pic>
      <p:sp>
        <p:nvSpPr>
          <p:cNvPr id="17" name="正方形/長方形 16">
            <a:extLst>
              <a:ext uri="{FF2B5EF4-FFF2-40B4-BE49-F238E27FC236}">
                <a16:creationId xmlns:a16="http://schemas.microsoft.com/office/drawing/2014/main" id="{6C9FF1A8-837A-25C4-DAC3-A9068D02D383}"/>
              </a:ext>
            </a:extLst>
          </p:cNvPr>
          <p:cNvSpPr/>
          <p:nvPr/>
        </p:nvSpPr>
        <p:spPr>
          <a:xfrm>
            <a:off x="4956670" y="1902290"/>
            <a:ext cx="2592288" cy="360040"/>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 name="正方形/長方形 17">
            <a:extLst>
              <a:ext uri="{FF2B5EF4-FFF2-40B4-BE49-F238E27FC236}">
                <a16:creationId xmlns:a16="http://schemas.microsoft.com/office/drawing/2014/main" id="{E1F42DFD-A27B-0C69-3E7A-823FBB4BC50D}"/>
              </a:ext>
            </a:extLst>
          </p:cNvPr>
          <p:cNvSpPr/>
          <p:nvPr/>
        </p:nvSpPr>
        <p:spPr>
          <a:xfrm>
            <a:off x="4956670" y="2743053"/>
            <a:ext cx="2592288" cy="360040"/>
          </a:xfrm>
          <a:prstGeom prst="rect">
            <a:avLst/>
          </a:prstGeom>
          <a:solidFill>
            <a:schemeClr val="bg1">
              <a:lumMod val="95000"/>
            </a:schemeClr>
          </a:solidFill>
          <a:ln w="19050" cap="sq">
            <a:solidFill>
              <a:schemeClr val="tx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23" name="図 22" descr="テキスト が含まれている画像&#10;&#10;自動的に生成された説明">
            <a:extLst>
              <a:ext uri="{FF2B5EF4-FFF2-40B4-BE49-F238E27FC236}">
                <a16:creationId xmlns:a16="http://schemas.microsoft.com/office/drawing/2014/main" id="{DC7E38E5-7BDB-3013-41D2-7D2AE3E4C9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055532" y="1858589"/>
            <a:ext cx="690282" cy="447439"/>
          </a:xfrm>
          <a:prstGeom prst="rect">
            <a:avLst/>
          </a:prstGeom>
        </p:spPr>
      </p:pic>
      <p:pic>
        <p:nvPicPr>
          <p:cNvPr id="24" name="図 23" descr="テキスト が含まれている画像&#10;&#10;自動的に生成された説明">
            <a:extLst>
              <a:ext uri="{FF2B5EF4-FFF2-40B4-BE49-F238E27FC236}">
                <a16:creationId xmlns:a16="http://schemas.microsoft.com/office/drawing/2014/main" id="{3590F175-4394-A4D8-4E79-3957FF6EB1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036957" y="2719651"/>
            <a:ext cx="708855" cy="447439"/>
          </a:xfrm>
          <a:prstGeom prst="rect">
            <a:avLst/>
          </a:prstGeom>
        </p:spPr>
      </p:pic>
      <p:sp>
        <p:nvSpPr>
          <p:cNvPr id="25" name="テキスト ボックス 24">
            <a:extLst>
              <a:ext uri="{FF2B5EF4-FFF2-40B4-BE49-F238E27FC236}">
                <a16:creationId xmlns:a16="http://schemas.microsoft.com/office/drawing/2014/main" id="{1AF1D3FF-A1A4-3E5A-2709-B8A5D080C3FB}"/>
              </a:ext>
            </a:extLst>
          </p:cNvPr>
          <p:cNvSpPr txBox="1"/>
          <p:nvPr/>
        </p:nvSpPr>
        <p:spPr>
          <a:xfrm>
            <a:off x="5658296" y="1489781"/>
            <a:ext cx="1368152" cy="400110"/>
          </a:xfrm>
          <a:prstGeom prst="rect">
            <a:avLst/>
          </a:prstGeom>
          <a:noFill/>
        </p:spPr>
        <p:txBody>
          <a:bodyPr wrap="square" rtlCol="0">
            <a:spAutoFit/>
          </a:bodyPr>
          <a:lstStyle/>
          <a:p>
            <a:r>
              <a:rPr lang="ja-JP" altLang="en-US" sz="2000" b="1">
                <a:solidFill>
                  <a:srgbClr val="4D4D4D"/>
                </a:solidFill>
              </a:rPr>
              <a:t>バッファ</a:t>
            </a:r>
            <a:endParaRPr kumimoji="1" lang="ja-JP" altLang="en-US" sz="2000" b="1">
              <a:solidFill>
                <a:srgbClr val="4D4D4D"/>
              </a:solidFill>
            </a:endParaRPr>
          </a:p>
        </p:txBody>
      </p:sp>
      <p:pic>
        <p:nvPicPr>
          <p:cNvPr id="27" name="図 26" descr="テキスト が含まれている画像&#10;&#10;自動的に生成された説明">
            <a:extLst>
              <a:ext uri="{FF2B5EF4-FFF2-40B4-BE49-F238E27FC236}">
                <a16:creationId xmlns:a16="http://schemas.microsoft.com/office/drawing/2014/main" id="{712EEBD1-14DA-C5E4-896B-EF5E97175B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000252" y="1877491"/>
            <a:ext cx="504056" cy="384839"/>
          </a:xfrm>
          <a:prstGeom prst="rect">
            <a:avLst/>
          </a:prstGeom>
        </p:spPr>
      </p:pic>
      <p:pic>
        <p:nvPicPr>
          <p:cNvPr id="28" name="図 27" descr="テキスト が含まれている画像&#10;&#10;自動的に生成された説明">
            <a:extLst>
              <a:ext uri="{FF2B5EF4-FFF2-40B4-BE49-F238E27FC236}">
                <a16:creationId xmlns:a16="http://schemas.microsoft.com/office/drawing/2014/main" id="{CAA1DE4F-678E-45C6-C47F-60964A52EA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7041146" y="2734647"/>
            <a:ext cx="504056" cy="384839"/>
          </a:xfrm>
          <a:prstGeom prst="rect">
            <a:avLst/>
          </a:prstGeom>
        </p:spPr>
      </p:pic>
      <p:pic>
        <p:nvPicPr>
          <p:cNvPr id="29" name="図 28" descr="テキスト が含まれている画像&#10;&#10;自動的に生成された説明">
            <a:extLst>
              <a:ext uri="{FF2B5EF4-FFF2-40B4-BE49-F238E27FC236}">
                <a16:creationId xmlns:a16="http://schemas.microsoft.com/office/drawing/2014/main" id="{E00DA409-7668-45AB-A7CC-9CE993A85F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6579999" y="2730653"/>
            <a:ext cx="504056" cy="384839"/>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2771B63-96FE-3892-27E6-B0499AA76C17}"/>
                  </a:ext>
                </a:extLst>
              </p:cNvPr>
              <p:cNvSpPr txBox="1"/>
              <p:nvPr/>
            </p:nvSpPr>
            <p:spPr>
              <a:xfrm>
                <a:off x="3481668" y="1805209"/>
                <a:ext cx="8238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i="1" smtClean="0">
                          <a:solidFill>
                            <a:srgbClr val="FF0000"/>
                          </a:solidFill>
                          <a:latin typeface="Cambria Math" panose="02040503050406030204" pitchFamily="18" charset="0"/>
                        </a:rPr>
                        <m:t>𝑇</m:t>
                      </m:r>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𝑟</m:t>
                          </m:r>
                        </m:e>
                        <m:sub>
                          <m:r>
                            <a:rPr lang="en-US" altLang="ja-JP" sz="2000" b="0" i="1" smtClean="0">
                              <a:solidFill>
                                <a:srgbClr val="FF0000"/>
                              </a:solidFill>
                              <a:latin typeface="Cambria Math" panose="02040503050406030204" pitchFamily="18" charset="0"/>
                            </a:rPr>
                            <m:t>𝑖</m:t>
                          </m:r>
                        </m:sub>
                      </m:sSub>
                    </m:oMath>
                  </m:oMathPara>
                </a14:m>
                <a:endParaRPr kumimoji="1" lang="ja-JP" altLang="en-US" sz="2000">
                  <a:solidFill>
                    <a:srgbClr val="FF0000"/>
                  </a:solidFill>
                </a:endParaRPr>
              </a:p>
            </p:txBody>
          </p:sp>
        </mc:Choice>
        <mc:Fallback xmlns="">
          <p:sp>
            <p:nvSpPr>
              <p:cNvPr id="30" name="テキスト ボックス 29">
                <a:extLst>
                  <a:ext uri="{FF2B5EF4-FFF2-40B4-BE49-F238E27FC236}">
                    <a16:creationId xmlns:a16="http://schemas.microsoft.com/office/drawing/2014/main" id="{82771B63-96FE-3892-27E6-B0499AA76C17}"/>
                  </a:ext>
                </a:extLst>
              </p:cNvPr>
              <p:cNvSpPr txBox="1">
                <a:spLocks noRot="1" noChangeAspect="1" noMove="1" noResize="1" noEditPoints="1" noAdjustHandles="1" noChangeArrowheads="1" noChangeShapeType="1" noTextEdit="1"/>
              </p:cNvSpPr>
              <p:nvPr/>
            </p:nvSpPr>
            <p:spPr>
              <a:xfrm>
                <a:off x="3481668" y="1805209"/>
                <a:ext cx="823827" cy="400110"/>
              </a:xfrm>
              <a:prstGeom prst="rect">
                <a:avLst/>
              </a:prstGeom>
              <a:blipFill>
                <a:blip r:embed="rId7"/>
                <a:stretch>
                  <a:fillRect b="-4545"/>
                </a:stretch>
              </a:blipFill>
            </p:spPr>
            <p:txBody>
              <a:bodyPr/>
              <a:lstStyle/>
              <a:p>
                <a:r>
                  <a:rPr lang="en-US">
                    <a:noFill/>
                  </a:rPr>
                  <a:t> </a:t>
                </a:r>
              </a:p>
            </p:txBody>
          </p:sp>
        </mc:Fallback>
      </mc:AlternateContent>
      <p:sp>
        <p:nvSpPr>
          <p:cNvPr id="3" name="左中かっこ 2">
            <a:extLst>
              <a:ext uri="{FF2B5EF4-FFF2-40B4-BE49-F238E27FC236}">
                <a16:creationId xmlns:a16="http://schemas.microsoft.com/office/drawing/2014/main" id="{00670B37-A94E-8200-426D-BB9BC9C28F40}"/>
              </a:ext>
            </a:extLst>
          </p:cNvPr>
          <p:cNvSpPr/>
          <p:nvPr/>
        </p:nvSpPr>
        <p:spPr>
          <a:xfrm rot="16200000">
            <a:off x="7124470" y="1989340"/>
            <a:ext cx="197297" cy="792875"/>
          </a:xfrm>
          <a:prstGeom prst="leftBrace">
            <a:avLst>
              <a:gd name="adj1" fmla="val 0"/>
              <a:gd name="adj2" fmla="val 5155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0E3D5FD-ABE0-AE5A-FB1A-CD868EDEA270}"/>
              </a:ext>
            </a:extLst>
          </p:cNvPr>
          <p:cNvSpPr txBox="1"/>
          <p:nvPr/>
        </p:nvSpPr>
        <p:spPr>
          <a:xfrm>
            <a:off x="6366431" y="2434799"/>
            <a:ext cx="2061979" cy="338554"/>
          </a:xfrm>
          <a:prstGeom prst="rect">
            <a:avLst/>
          </a:prstGeom>
          <a:noFill/>
        </p:spPr>
        <p:txBody>
          <a:bodyPr wrap="square" rtlCol="0">
            <a:spAutoFit/>
          </a:bodyPr>
          <a:lstStyle/>
          <a:p>
            <a:r>
              <a:rPr kumimoji="1" lang="ja-JP" altLang="en-US" sz="1600">
                <a:solidFill>
                  <a:srgbClr val="4D4D4D"/>
                </a:solidFill>
              </a:rPr>
              <a:t>残っているデータ量</a:t>
            </a:r>
          </a:p>
        </p:txBody>
      </p:sp>
      <p:sp>
        <p:nvSpPr>
          <p:cNvPr id="35" name="テキスト ボックス 34">
            <a:extLst>
              <a:ext uri="{FF2B5EF4-FFF2-40B4-BE49-F238E27FC236}">
                <a16:creationId xmlns:a16="http://schemas.microsoft.com/office/drawing/2014/main" id="{945A8573-CB27-BD0D-FF4B-2B644E58D490}"/>
              </a:ext>
            </a:extLst>
          </p:cNvPr>
          <p:cNvSpPr txBox="1"/>
          <p:nvPr/>
        </p:nvSpPr>
        <p:spPr>
          <a:xfrm>
            <a:off x="1570681" y="5630825"/>
            <a:ext cx="7118254" cy="461665"/>
          </a:xfrm>
          <a:prstGeom prst="rect">
            <a:avLst/>
          </a:prstGeom>
          <a:noFill/>
        </p:spPr>
        <p:txBody>
          <a:bodyPr wrap="square" rtlCol="0">
            <a:spAutoFit/>
          </a:bodyPr>
          <a:lstStyle/>
          <a:p>
            <a:r>
              <a:rPr lang="ja-JP" altLang="en-US" sz="2400"/>
              <a:t>バッファにおける：</a:t>
            </a:r>
            <a:r>
              <a:rPr lang="ja-JP" altLang="en-US" sz="2400">
                <a:solidFill>
                  <a:srgbClr val="FF0000"/>
                </a:solidFill>
              </a:rPr>
              <a:t>貯蓄データ量 </a:t>
            </a:r>
            <a:r>
              <a:rPr lang="ja-JP" altLang="en-US" sz="2400">
                <a:solidFill>
                  <a:schemeClr val="tx2">
                    <a:lumMod val="75000"/>
                    <a:lumOff val="25000"/>
                  </a:schemeClr>
                </a:solidFill>
              </a:rPr>
              <a:t>ー 消費データ量</a:t>
            </a:r>
            <a:endParaRPr lang="en-US" altLang="ja-JP" sz="2400">
              <a:solidFill>
                <a:schemeClr val="tx2">
                  <a:lumMod val="75000"/>
                  <a:lumOff val="25000"/>
                </a:schemeClr>
              </a:solidFill>
            </a:endParaRPr>
          </a:p>
        </p:txBody>
      </p:sp>
      <p:sp>
        <p:nvSpPr>
          <p:cNvPr id="37" name="吹き出し: 角を丸めた四角形 36">
            <a:extLst>
              <a:ext uri="{FF2B5EF4-FFF2-40B4-BE49-F238E27FC236}">
                <a16:creationId xmlns:a16="http://schemas.microsoft.com/office/drawing/2014/main" id="{4C4987CD-BCFF-0C65-11BC-B1242D04136A}"/>
              </a:ext>
            </a:extLst>
          </p:cNvPr>
          <p:cNvSpPr/>
          <p:nvPr/>
        </p:nvSpPr>
        <p:spPr>
          <a:xfrm>
            <a:off x="2842280" y="3354956"/>
            <a:ext cx="1839286" cy="492541"/>
          </a:xfrm>
          <a:prstGeom prst="wedgeRoundRectCallout">
            <a:avLst>
              <a:gd name="adj1" fmla="val 16469"/>
              <a:gd name="adj2" fmla="val -82810"/>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a:solidFill>
                  <a:srgbClr val="FF0000"/>
                </a:solidFill>
              </a:rPr>
              <a:t>貯蓄データ量</a:t>
            </a:r>
            <a:endParaRPr kumimoji="1" lang="ja-JP" altLang="en-US" sz="2000">
              <a:solidFill>
                <a:srgbClr val="FF0000"/>
              </a:solidFill>
            </a:endParaRPr>
          </a:p>
        </p:txBody>
      </p:sp>
      <p:sp>
        <p:nvSpPr>
          <p:cNvPr id="38" name="吹き出し: 角を丸めた四角形 37">
            <a:extLst>
              <a:ext uri="{FF2B5EF4-FFF2-40B4-BE49-F238E27FC236}">
                <a16:creationId xmlns:a16="http://schemas.microsoft.com/office/drawing/2014/main" id="{1A12D586-B8C4-E871-60A1-34566DEE8A56}"/>
              </a:ext>
            </a:extLst>
          </p:cNvPr>
          <p:cNvSpPr/>
          <p:nvPr/>
        </p:nvSpPr>
        <p:spPr>
          <a:xfrm>
            <a:off x="7207554" y="3440512"/>
            <a:ext cx="1839286" cy="586733"/>
          </a:xfrm>
          <a:prstGeom prst="wedgeRoundRectCallout">
            <a:avLst>
              <a:gd name="adj1" fmla="val 16469"/>
              <a:gd name="adj2" fmla="val -82810"/>
              <a:gd name="adj3" fmla="val 16667"/>
            </a:avLst>
          </a:prstGeom>
          <a:solidFill>
            <a:schemeClr val="bg1">
              <a:lumMod val="95000"/>
            </a:schemeClr>
          </a:solidFill>
          <a:ln w="19050" cap="sq">
            <a:solidFill>
              <a:schemeClr val="tx2">
                <a:lumMod val="50000"/>
                <a:lumOff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000">
                <a:solidFill>
                  <a:schemeClr val="tx2">
                    <a:lumMod val="50000"/>
                    <a:lumOff val="50000"/>
                  </a:schemeClr>
                </a:solidFill>
              </a:rPr>
              <a:t>消費データ量</a:t>
            </a:r>
            <a:endParaRPr kumimoji="1" lang="ja-JP" altLang="en-US" sz="2000">
              <a:solidFill>
                <a:schemeClr val="tx2">
                  <a:lumMod val="50000"/>
                  <a:lumOff val="50000"/>
                </a:schemeClr>
              </a:solidFill>
            </a:endParaRPr>
          </a:p>
        </p:txBody>
      </p:sp>
      <p:sp>
        <p:nvSpPr>
          <p:cNvPr id="42" name="左中かっこ 41">
            <a:extLst>
              <a:ext uri="{FF2B5EF4-FFF2-40B4-BE49-F238E27FC236}">
                <a16:creationId xmlns:a16="http://schemas.microsoft.com/office/drawing/2014/main" id="{5FED35E4-5415-CD1A-FFF6-61E460A5CA86}"/>
              </a:ext>
            </a:extLst>
          </p:cNvPr>
          <p:cNvSpPr/>
          <p:nvPr/>
        </p:nvSpPr>
        <p:spPr>
          <a:xfrm>
            <a:off x="1435980" y="1666365"/>
            <a:ext cx="471545" cy="1526665"/>
          </a:xfrm>
          <a:prstGeom prst="leftBrace">
            <a:avLst>
              <a:gd name="adj1" fmla="val 0"/>
              <a:gd name="adj2" fmla="val 5212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9FE5DA7-52C2-1BEE-2A29-58A7E2E0886B}"/>
              </a:ext>
            </a:extLst>
          </p:cNvPr>
          <p:cNvSpPr txBox="1"/>
          <p:nvPr/>
        </p:nvSpPr>
        <p:spPr>
          <a:xfrm flipH="1">
            <a:off x="1153953" y="2190797"/>
            <a:ext cx="83326" cy="523220"/>
          </a:xfrm>
          <a:prstGeom prst="rect">
            <a:avLst/>
          </a:prstGeom>
          <a:noFill/>
        </p:spPr>
        <p:txBody>
          <a:bodyPr wrap="square" rtlCol="0">
            <a:spAutoFit/>
          </a:bodyPr>
          <a:lstStyle/>
          <a:p>
            <a:r>
              <a:rPr kumimoji="1" lang="en-US" altLang="ja-JP" sz="2800">
                <a:solidFill>
                  <a:srgbClr val="4D4D4D"/>
                </a:solidFill>
              </a:rPr>
              <a:t>B</a:t>
            </a:r>
            <a:endParaRPr kumimoji="1" lang="ja-JP" altLang="en-US" sz="2800">
              <a:solidFill>
                <a:srgbClr val="4D4D4D"/>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845C0AC-C7FF-9179-5FFF-ACC74BF58AB3}"/>
                  </a:ext>
                </a:extLst>
              </p:cNvPr>
              <p:cNvSpPr txBox="1"/>
              <p:nvPr/>
            </p:nvSpPr>
            <p:spPr>
              <a:xfrm>
                <a:off x="7999835" y="1882253"/>
                <a:ext cx="8238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i="1" smtClean="0">
                          <a:solidFill>
                            <a:schemeClr val="tx2">
                              <a:lumMod val="75000"/>
                              <a:lumOff val="25000"/>
                            </a:schemeClr>
                          </a:solidFill>
                          <a:latin typeface="Cambria Math" panose="02040503050406030204" pitchFamily="18" charset="0"/>
                        </a:rPr>
                        <m:t>−</m:t>
                      </m:r>
                      <m:r>
                        <a:rPr lang="en-US" altLang="ja-JP" sz="2000" i="1" smtClean="0">
                          <a:solidFill>
                            <a:schemeClr val="tx2">
                              <a:lumMod val="75000"/>
                              <a:lumOff val="25000"/>
                            </a:schemeClr>
                          </a:solidFill>
                          <a:latin typeface="Cambria Math" panose="02040503050406030204" pitchFamily="18" charset="0"/>
                        </a:rPr>
                        <m:t>𝑇</m:t>
                      </m:r>
                      <m:sSub>
                        <m:sSubPr>
                          <m:ctrlPr>
                            <a:rPr lang="en-US" altLang="ja-JP" sz="2000" b="0" i="1" smtClean="0">
                              <a:solidFill>
                                <a:schemeClr val="tx2">
                                  <a:lumMod val="75000"/>
                                  <a:lumOff val="25000"/>
                                </a:schemeClr>
                              </a:solidFill>
                              <a:latin typeface="Cambria Math" panose="02040503050406030204" pitchFamily="18" charset="0"/>
                            </a:rPr>
                          </m:ctrlPr>
                        </m:sSubPr>
                        <m:e>
                          <m:r>
                            <a:rPr lang="en-US" altLang="ja-JP" sz="2000" b="0" i="1" smtClean="0">
                              <a:solidFill>
                                <a:schemeClr val="tx2">
                                  <a:lumMod val="75000"/>
                                  <a:lumOff val="25000"/>
                                </a:schemeClr>
                              </a:solidFill>
                              <a:latin typeface="Cambria Math" panose="02040503050406030204" pitchFamily="18" charset="0"/>
                            </a:rPr>
                            <m:t>𝑟</m:t>
                          </m:r>
                        </m:e>
                        <m:sub>
                          <m:r>
                            <a:rPr lang="en-US" altLang="ja-JP" sz="2000" b="0" i="1" smtClean="0">
                              <a:solidFill>
                                <a:schemeClr val="tx2">
                                  <a:lumMod val="75000"/>
                                  <a:lumOff val="25000"/>
                                </a:schemeClr>
                              </a:solidFill>
                              <a:latin typeface="Cambria Math" panose="02040503050406030204" pitchFamily="18" charset="0"/>
                            </a:rPr>
                            <m:t>𝑖</m:t>
                          </m:r>
                        </m:sub>
                      </m:sSub>
                    </m:oMath>
                  </m:oMathPara>
                </a14:m>
                <a:endParaRPr kumimoji="1" lang="ja-JP" altLang="en-US" sz="2000">
                  <a:solidFill>
                    <a:schemeClr val="tx2">
                      <a:lumMod val="75000"/>
                      <a:lumOff val="25000"/>
                    </a:schemeClr>
                  </a:solidFill>
                </a:endParaRPr>
              </a:p>
            </p:txBody>
          </p:sp>
        </mc:Choice>
        <mc:Fallback xmlns="">
          <p:sp>
            <p:nvSpPr>
              <p:cNvPr id="54" name="テキスト ボックス 53">
                <a:extLst>
                  <a:ext uri="{FF2B5EF4-FFF2-40B4-BE49-F238E27FC236}">
                    <a16:creationId xmlns:a16="http://schemas.microsoft.com/office/drawing/2014/main" id="{0845C0AC-C7FF-9179-5FFF-ACC74BF58AB3}"/>
                  </a:ext>
                </a:extLst>
              </p:cNvPr>
              <p:cNvSpPr txBox="1">
                <a:spLocks noRot="1" noChangeAspect="1" noMove="1" noResize="1" noEditPoints="1" noAdjustHandles="1" noChangeArrowheads="1" noChangeShapeType="1" noTextEdit="1"/>
              </p:cNvSpPr>
              <p:nvPr/>
            </p:nvSpPr>
            <p:spPr>
              <a:xfrm>
                <a:off x="7999835" y="1882253"/>
                <a:ext cx="823827" cy="400110"/>
              </a:xfrm>
              <a:prstGeom prst="rect">
                <a:avLst/>
              </a:prstGeom>
              <a:blipFill>
                <a:blip r:embed="rId8"/>
                <a:stretch>
                  <a:fillRect b="-4615"/>
                </a:stretch>
              </a:blipFill>
            </p:spPr>
            <p:txBody>
              <a:bodyPr/>
              <a:lstStyle/>
              <a:p>
                <a:r>
                  <a:rPr lang="en-US">
                    <a:noFill/>
                  </a:rPr>
                  <a:t> </a:t>
                </a:r>
              </a:p>
            </p:txBody>
          </p:sp>
        </mc:Fallback>
      </mc:AlternateContent>
      <p:sp>
        <p:nvSpPr>
          <p:cNvPr id="19" name="円柱 18">
            <a:extLst>
              <a:ext uri="{FF2B5EF4-FFF2-40B4-BE49-F238E27FC236}">
                <a16:creationId xmlns:a16="http://schemas.microsoft.com/office/drawing/2014/main" id="{3C91DA82-30D2-3A05-52E3-D2DC2CE9B8E6}"/>
              </a:ext>
            </a:extLst>
          </p:cNvPr>
          <p:cNvSpPr/>
          <p:nvPr/>
        </p:nvSpPr>
        <p:spPr>
          <a:xfrm rot="5400000">
            <a:off x="1699625" y="1745623"/>
            <a:ext cx="1526666" cy="1368152"/>
          </a:xfrm>
          <a:prstGeom prst="can">
            <a:avLst/>
          </a:prstGeom>
          <a:solidFill>
            <a:schemeClr val="bg1">
              <a:lumMod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i="1">
              <a:solidFill>
                <a:schemeClr val="accent1"/>
              </a:solidFill>
            </a:endParaRPr>
          </a:p>
        </p:txBody>
      </p:sp>
      <p:sp>
        <p:nvSpPr>
          <p:cNvPr id="20" name="テキスト ボックス 19">
            <a:extLst>
              <a:ext uri="{FF2B5EF4-FFF2-40B4-BE49-F238E27FC236}">
                <a16:creationId xmlns:a16="http://schemas.microsoft.com/office/drawing/2014/main" id="{6DFD0196-C688-6DA6-DE5B-B69F29C98406}"/>
              </a:ext>
            </a:extLst>
          </p:cNvPr>
          <p:cNvSpPr txBox="1"/>
          <p:nvPr/>
        </p:nvSpPr>
        <p:spPr>
          <a:xfrm>
            <a:off x="133236" y="1263001"/>
            <a:ext cx="964687" cy="369332"/>
          </a:xfrm>
          <a:prstGeom prst="rect">
            <a:avLst/>
          </a:prstGeom>
          <a:noFill/>
        </p:spPr>
        <p:txBody>
          <a:bodyPr wrap="square" rtlCol="0">
            <a:spAutoFit/>
          </a:bodyPr>
          <a:lstStyle/>
          <a:p>
            <a:r>
              <a:rPr kumimoji="1" lang="ja-JP" altLang="en-US">
                <a:solidFill>
                  <a:srgbClr val="4D4D4D"/>
                </a:solidFill>
              </a:rPr>
              <a:t>サーバ</a:t>
            </a:r>
          </a:p>
        </p:txBody>
      </p:sp>
      <p:sp>
        <p:nvSpPr>
          <p:cNvPr id="21" name="テキスト ボックス 20">
            <a:extLst>
              <a:ext uri="{FF2B5EF4-FFF2-40B4-BE49-F238E27FC236}">
                <a16:creationId xmlns:a16="http://schemas.microsoft.com/office/drawing/2014/main" id="{C21A47F9-F372-4D00-6BBF-90D75222D418}"/>
              </a:ext>
            </a:extLst>
          </p:cNvPr>
          <p:cNvSpPr txBox="1"/>
          <p:nvPr/>
        </p:nvSpPr>
        <p:spPr>
          <a:xfrm>
            <a:off x="1734881" y="1280944"/>
            <a:ext cx="1456154" cy="369332"/>
          </a:xfrm>
          <a:prstGeom prst="rect">
            <a:avLst/>
          </a:prstGeom>
          <a:noFill/>
        </p:spPr>
        <p:txBody>
          <a:bodyPr wrap="square" rtlCol="0">
            <a:spAutoFit/>
          </a:bodyPr>
          <a:lstStyle/>
          <a:p>
            <a:r>
              <a:rPr kumimoji="1" lang="ja-JP" altLang="en-US">
                <a:solidFill>
                  <a:srgbClr val="4D4D4D"/>
                </a:solidFill>
              </a:rPr>
              <a:t>共有リンク</a:t>
            </a:r>
          </a:p>
        </p:txBody>
      </p:sp>
      <p:sp>
        <p:nvSpPr>
          <p:cNvPr id="26" name="正方形/長方形 25">
            <a:extLst>
              <a:ext uri="{FF2B5EF4-FFF2-40B4-BE49-F238E27FC236}">
                <a16:creationId xmlns:a16="http://schemas.microsoft.com/office/drawing/2014/main" id="{EE09618B-B90B-6ADD-31D9-BE3FE0AE0186}"/>
              </a:ext>
            </a:extLst>
          </p:cNvPr>
          <p:cNvSpPr/>
          <p:nvPr/>
        </p:nvSpPr>
        <p:spPr>
          <a:xfrm>
            <a:off x="3748514" y="2713055"/>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正方形/長方形 30">
            <a:extLst>
              <a:ext uri="{FF2B5EF4-FFF2-40B4-BE49-F238E27FC236}">
                <a16:creationId xmlns:a16="http://schemas.microsoft.com/office/drawing/2014/main" id="{2AE21D23-0C4F-FAAD-17CD-AC7300DC112A}"/>
              </a:ext>
            </a:extLst>
          </p:cNvPr>
          <p:cNvSpPr/>
          <p:nvPr/>
        </p:nvSpPr>
        <p:spPr>
          <a:xfrm>
            <a:off x="6671165" y="2758831"/>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正方形/長方形 31">
            <a:extLst>
              <a:ext uri="{FF2B5EF4-FFF2-40B4-BE49-F238E27FC236}">
                <a16:creationId xmlns:a16="http://schemas.microsoft.com/office/drawing/2014/main" id="{9BBECF6E-4B79-9176-FEBF-FD211AF362C9}"/>
              </a:ext>
            </a:extLst>
          </p:cNvPr>
          <p:cNvSpPr/>
          <p:nvPr/>
        </p:nvSpPr>
        <p:spPr>
          <a:xfrm>
            <a:off x="7127370" y="2771238"/>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正方形/長方形 32">
            <a:extLst>
              <a:ext uri="{FF2B5EF4-FFF2-40B4-BE49-F238E27FC236}">
                <a16:creationId xmlns:a16="http://schemas.microsoft.com/office/drawing/2014/main" id="{6B7A31C5-0B37-FAB3-97FC-A363245692D9}"/>
              </a:ext>
            </a:extLst>
          </p:cNvPr>
          <p:cNvSpPr/>
          <p:nvPr/>
        </p:nvSpPr>
        <p:spPr>
          <a:xfrm>
            <a:off x="8215673" y="2793160"/>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正方形/長方形 33">
            <a:extLst>
              <a:ext uri="{FF2B5EF4-FFF2-40B4-BE49-F238E27FC236}">
                <a16:creationId xmlns:a16="http://schemas.microsoft.com/office/drawing/2014/main" id="{5C3EFC68-C008-F06C-DD8E-EBD65912E6AE}"/>
              </a:ext>
            </a:extLst>
          </p:cNvPr>
          <p:cNvSpPr/>
          <p:nvPr/>
        </p:nvSpPr>
        <p:spPr>
          <a:xfrm>
            <a:off x="7076569" y="1904574"/>
            <a:ext cx="351422" cy="31249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6" name="フッター プレースホルダー 35">
            <a:extLst>
              <a:ext uri="{FF2B5EF4-FFF2-40B4-BE49-F238E27FC236}">
                <a16:creationId xmlns:a16="http://schemas.microsoft.com/office/drawing/2014/main" id="{C07B521D-51C3-7FF2-5753-E6B71A583F9F}"/>
              </a:ext>
            </a:extLst>
          </p:cNvPr>
          <p:cNvSpPr>
            <a:spLocks noGrp="1"/>
          </p:cNvSpPr>
          <p:nvPr>
            <p:ph type="ftr" sz="quarter" idx="11"/>
          </p:nvPr>
        </p:nvSpPr>
        <p:spPr>
          <a:xfrm>
            <a:off x="271667" y="6357191"/>
            <a:ext cx="8285440" cy="461665"/>
          </a:xfrm>
        </p:spPr>
        <p:txBody>
          <a:bodyPr/>
          <a:lstStyle/>
          <a:p>
            <a:r>
              <a:rPr kumimoji="1" lang="ja-JP" altLang="en-US"/>
              <a:t>ビデオビットレート制御関数を用いた他ユーザ使用帯域制限の抑制　菊地 悠李</a:t>
            </a:r>
          </a:p>
        </p:txBody>
      </p:sp>
      <p:sp>
        <p:nvSpPr>
          <p:cNvPr id="39" name="スライド番号プレースホルダー 38">
            <a:extLst>
              <a:ext uri="{FF2B5EF4-FFF2-40B4-BE49-F238E27FC236}">
                <a16:creationId xmlns:a16="http://schemas.microsoft.com/office/drawing/2014/main" id="{8AA233D0-B25D-6E16-F097-2D3E7AF06F16}"/>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a:p>
        </p:txBody>
      </p:sp>
    </p:spTree>
    <p:extLst>
      <p:ext uri="{BB962C8B-B14F-4D97-AF65-F5344CB8AC3E}">
        <p14:creationId xmlns:p14="http://schemas.microsoft.com/office/powerpoint/2010/main" val="25253587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A9AB7-2FBA-B040-33AA-C04FBFEA48DC}"/>
            </a:ext>
          </a:extLst>
        </p:cNvPr>
        <p:cNvGrpSpPr/>
        <p:nvPr/>
      </p:nvGrpSpPr>
      <p:grpSpPr>
        <a:xfrm>
          <a:off x="0" y="0"/>
          <a:ext cx="0" cy="0"/>
          <a:chOff x="0" y="0"/>
          <a:chExt cx="0" cy="0"/>
        </a:xfrm>
      </p:grpSpPr>
      <p:sp>
        <p:nvSpPr>
          <p:cNvPr id="3" name="円柱 2">
            <a:extLst>
              <a:ext uri="{FF2B5EF4-FFF2-40B4-BE49-F238E27FC236}">
                <a16:creationId xmlns:a16="http://schemas.microsoft.com/office/drawing/2014/main" id="{C2BE644E-79A4-8E0A-88C9-EF90B449F358}"/>
              </a:ext>
            </a:extLst>
          </p:cNvPr>
          <p:cNvSpPr/>
          <p:nvPr/>
        </p:nvSpPr>
        <p:spPr>
          <a:xfrm rot="5400000">
            <a:off x="4230333" y="2361358"/>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矢印: 上カーブ 87">
            <a:extLst>
              <a:ext uri="{FF2B5EF4-FFF2-40B4-BE49-F238E27FC236}">
                <a16:creationId xmlns:a16="http://schemas.microsoft.com/office/drawing/2014/main" id="{758F8A2C-45B2-9725-4BCA-897B703F42C1}"/>
              </a:ext>
            </a:extLst>
          </p:cNvPr>
          <p:cNvSpPr/>
          <p:nvPr/>
        </p:nvSpPr>
        <p:spPr>
          <a:xfrm>
            <a:off x="2783371" y="3553315"/>
            <a:ext cx="3662006" cy="645091"/>
          </a:xfrm>
          <a:prstGeom prst="curvedUpArrow">
            <a:avLst/>
          </a:prstGeom>
          <a:solidFill>
            <a:srgbClr val="FF0000"/>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6" name="矢印: 下カーブ 85">
            <a:extLst>
              <a:ext uri="{FF2B5EF4-FFF2-40B4-BE49-F238E27FC236}">
                <a16:creationId xmlns:a16="http://schemas.microsoft.com/office/drawing/2014/main" id="{FAD8FD2F-EC83-A205-B15F-3569A01109BC}"/>
              </a:ext>
            </a:extLst>
          </p:cNvPr>
          <p:cNvSpPr/>
          <p:nvPr/>
        </p:nvSpPr>
        <p:spPr>
          <a:xfrm>
            <a:off x="2500828" y="994115"/>
            <a:ext cx="3974189" cy="585493"/>
          </a:xfrm>
          <a:prstGeom prst="curvedDownArrow">
            <a:avLst/>
          </a:prstGeom>
          <a:solidFill>
            <a:srgbClr val="FF0000"/>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4DC28E4-1A78-5AB7-0334-78854514E4A5}"/>
              </a:ext>
            </a:extLst>
          </p:cNvPr>
          <p:cNvSpPr>
            <a:spLocks noGrp="1"/>
          </p:cNvSpPr>
          <p:nvPr>
            <p:ph type="title"/>
          </p:nvPr>
        </p:nvSpPr>
        <p:spPr>
          <a:xfrm>
            <a:off x="1148418" y="99667"/>
            <a:ext cx="8028384" cy="1143000"/>
          </a:xfrm>
        </p:spPr>
        <p:txBody>
          <a:bodyPr>
            <a:normAutofit/>
          </a:bodyPr>
          <a:lstStyle/>
          <a:p>
            <a:r>
              <a:rPr lang="ja-JP" altLang="en-US" dirty="0"/>
              <a:t>ゲーム理論を用いた手法</a:t>
            </a:r>
            <a:r>
              <a:rPr lang="en-US" altLang="ja-JP" dirty="0"/>
              <a:t>-</a:t>
            </a:r>
            <a:r>
              <a:rPr kumimoji="1" lang="ja-JP" altLang="en-US" dirty="0"/>
              <a:t>利得関数</a:t>
            </a: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5F748B0-E719-16B4-0802-B14BEA8C8CA7}"/>
                  </a:ext>
                </a:extLst>
              </p:cNvPr>
              <p:cNvSpPr/>
              <p:nvPr/>
            </p:nvSpPr>
            <p:spPr>
              <a:xfrm>
                <a:off x="147012" y="4451746"/>
                <a:ext cx="8646107" cy="923931"/>
              </a:xfrm>
              <a:prstGeom prst="rect">
                <a:avLst/>
              </a:prstGeom>
              <a:no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800" dirty="0">
                    <a:solidFill>
                      <a:srgbClr val="4D4D4D"/>
                    </a:solidFill>
                    <a:latin typeface="Cambria Math" panose="02040503050406030204" pitchFamily="18" charset="0"/>
                  </a:rPr>
                  <a:t>既存研究の利得関数（第二項）</a:t>
                </a:r>
                <a:endParaRPr lang="en-US" altLang="ja-JP" sz="2800" b="0" i="1" dirty="0">
                  <a:solidFill>
                    <a:srgbClr val="4D4D4D"/>
                  </a:solidFill>
                  <a:latin typeface="Cambria Math" panose="02040503050406030204" pitchFamily="18" charset="0"/>
                </a:endParaRPr>
              </a:p>
              <a:p>
                <a:r>
                  <a:rPr lang="ja-JP" altLang="en-US" sz="2800" dirty="0"/>
                  <a:t>バッファの変動量：</a:t>
                </a:r>
                <a14:m>
                  <m:oMath xmlns:m="http://schemas.openxmlformats.org/officeDocument/2006/math">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𝑓</m:t>
                        </m:r>
                      </m:e>
                      <m:sub>
                        <m:r>
                          <m:rPr>
                            <m:sty m:val="p"/>
                          </m:rPr>
                          <a:rPr lang="en-US" altLang="ja-JP" sz="2800">
                            <a:solidFill>
                              <a:srgbClr val="4D4D4D"/>
                            </a:solidFill>
                            <a:latin typeface="Cambria Math" panose="02040503050406030204" pitchFamily="18" charset="0"/>
                          </a:rPr>
                          <m:t>buffer</m:t>
                        </m:r>
                      </m:sub>
                    </m:sSub>
                    <m:d>
                      <m:dPr>
                        <m:ctrlPr>
                          <a:rPr lang="en-US" altLang="ja-JP" sz="2800" i="1">
                            <a:solidFill>
                              <a:srgbClr val="4D4D4D"/>
                            </a:solidFill>
                            <a:latin typeface="Cambria Math" panose="02040503050406030204" pitchFamily="18" charset="0"/>
                          </a:rPr>
                        </m:ctrlPr>
                      </m:dPr>
                      <m:e>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r>
                          <a:rPr lang="en-US" altLang="ja-JP" sz="2800" i="1">
                            <a:solidFill>
                              <a:srgbClr val="4D4D4D"/>
                            </a:solidFill>
                            <a:latin typeface="Cambria Math" panose="02040503050406030204" pitchFamily="18" charset="0"/>
                          </a:rPr>
                          <m:t>,</m:t>
                        </m:r>
                        <m:sSub>
                          <m:sSubPr>
                            <m:ctrlPr>
                              <a:rPr lang="en-US" altLang="ja-JP" sz="2800" i="1" dirty="0">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𝕣</m:t>
                            </m:r>
                          </m:e>
                          <m:sub>
                            <m:r>
                              <a:rPr lang="en-US" altLang="ja-JP" sz="2800" i="1" dirty="0">
                                <a:solidFill>
                                  <a:srgbClr val="4D4D4D"/>
                                </a:solidFill>
                                <a:latin typeface="Cambria Math" panose="02040503050406030204" pitchFamily="18" charset="0"/>
                              </a:rPr>
                              <m:t>−</m:t>
                            </m:r>
                            <m:r>
                              <a:rPr lang="en-US" altLang="ja-JP" sz="2800" i="1" dirty="0">
                                <a:solidFill>
                                  <a:srgbClr val="4D4D4D"/>
                                </a:solidFill>
                                <a:latin typeface="Cambria Math" panose="02040503050406030204" pitchFamily="18" charset="0"/>
                              </a:rPr>
                              <m:t>𝑖</m:t>
                            </m:r>
                          </m:sub>
                        </m:sSub>
                      </m:e>
                    </m:d>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𝑇</m:t>
                    </m:r>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𝑇</m:t>
                    </m:r>
                    <m:sSub>
                      <m:sSubPr>
                        <m:ctrlPr>
                          <a:rPr lang="en-US" altLang="ja-JP" sz="2800" i="1">
                            <a:solidFill>
                              <a:srgbClr val="4D4D4D"/>
                            </a:solidFill>
                            <a:latin typeface="Cambria Math" panose="02040503050406030204" pitchFamily="18" charset="0"/>
                          </a:rPr>
                        </m:ctrlPr>
                      </m:sSubPr>
                      <m:e>
                        <m:r>
                          <a:rPr lang="en-US" altLang="ja-JP" sz="2800" i="1">
                            <a:solidFill>
                              <a:srgbClr val="4D4D4D"/>
                            </a:solidFill>
                            <a:latin typeface="Cambria Math" panose="02040503050406030204" pitchFamily="18" charset="0"/>
                          </a:rPr>
                          <m:t>𝑟</m:t>
                        </m:r>
                      </m:e>
                      <m:sub>
                        <m:r>
                          <a:rPr lang="en-US" altLang="ja-JP" sz="2800" i="1">
                            <a:solidFill>
                              <a:srgbClr val="4D4D4D"/>
                            </a:solidFill>
                            <a:latin typeface="Cambria Math" panose="02040503050406030204" pitchFamily="18" charset="0"/>
                          </a:rPr>
                          <m:t>𝑖</m:t>
                        </m:r>
                      </m:sub>
                    </m:sSub>
                    <m:d>
                      <m:dPr>
                        <m:ctrlPr>
                          <a:rPr lang="en-US" altLang="ja-JP" sz="2800" i="1" smtClean="0">
                            <a:solidFill>
                              <a:srgbClr val="4D4D4D"/>
                            </a:solidFill>
                            <a:latin typeface="Cambria Math" panose="02040503050406030204" pitchFamily="18" charset="0"/>
                          </a:rPr>
                        </m:ctrlPr>
                      </m:dPr>
                      <m:e>
                        <m:f>
                          <m:fPr>
                            <m:ctrlPr>
                              <a:rPr lang="en-US" altLang="ja-JP" sz="2800" i="1" smtClean="0">
                                <a:solidFill>
                                  <a:schemeClr val="tx1"/>
                                </a:solidFill>
                                <a:latin typeface="Cambria Math" panose="02040503050406030204" pitchFamily="18" charset="0"/>
                              </a:rPr>
                            </m:ctrlPr>
                          </m:fPr>
                          <m:num>
                            <m:nary>
                              <m:naryPr>
                                <m:chr m:val="∑"/>
                                <m:limLoc m:val="subSup"/>
                                <m:ctrlPr>
                                  <a:rPr lang="en-US" altLang="ja-JP" sz="2800" i="1">
                                    <a:solidFill>
                                      <a:schemeClr val="tx1"/>
                                    </a:solidFill>
                                    <a:latin typeface="Cambria Math" panose="02040503050406030204" pitchFamily="18" charset="0"/>
                                  </a:rPr>
                                </m:ctrlPr>
                              </m:naryPr>
                              <m:sub>
                                <m:r>
                                  <m:rPr>
                                    <m:brk m:alnAt="1"/>
                                  </m:rPr>
                                  <a:rPr lang="en-US" altLang="ja-JP" sz="2800" b="0" i="1" smtClean="0">
                                    <a:solidFill>
                                      <a:schemeClr val="tx1"/>
                                    </a:solidFill>
                                    <a:latin typeface="Cambria Math" panose="02040503050406030204" pitchFamily="18" charset="0"/>
                                  </a:rPr>
                                  <m:t>𝑗</m:t>
                                </m:r>
                                <m:r>
                                  <a:rPr lang="en-US" altLang="ja-JP" sz="2800" i="1">
                                    <a:solidFill>
                                      <a:schemeClr val="tx1"/>
                                    </a:solidFill>
                                    <a:latin typeface="Cambria Math" panose="02040503050406030204" pitchFamily="18" charset="0"/>
                                  </a:rPr>
                                  <m:t>=1</m:t>
                                </m:r>
                              </m:sub>
                              <m:sup>
                                <m:r>
                                  <a:rPr lang="en-US" altLang="ja-JP" sz="2800" i="1">
                                    <a:solidFill>
                                      <a:schemeClr val="tx1"/>
                                    </a:solidFill>
                                    <a:latin typeface="Cambria Math" panose="02040503050406030204" pitchFamily="18" charset="0"/>
                                  </a:rPr>
                                  <m:t>𝑁</m:t>
                                </m:r>
                              </m:sup>
                              <m:e>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𝑟</m:t>
                                    </m:r>
                                  </m:e>
                                  <m:sub>
                                    <m:r>
                                      <a:rPr lang="en-US" altLang="ja-JP" sz="2800" b="0" i="1" smtClean="0">
                                        <a:solidFill>
                                          <a:schemeClr val="tx1"/>
                                        </a:solidFill>
                                        <a:latin typeface="Cambria Math" panose="02040503050406030204" pitchFamily="18" charset="0"/>
                                      </a:rPr>
                                      <m:t>𝑗</m:t>
                                    </m:r>
                                  </m:sub>
                                </m:sSub>
                              </m:e>
                            </m:nary>
                          </m:num>
                          <m:den>
                            <m:r>
                              <m:rPr>
                                <m:sty m:val="p"/>
                              </m:rPr>
                              <a:rPr lang="en-US" altLang="ja-JP" sz="2800">
                                <a:solidFill>
                                  <a:schemeClr val="tx1"/>
                                </a:solidFill>
                                <a:latin typeface="Cambria Math" panose="02040503050406030204" pitchFamily="18" charset="0"/>
                              </a:rPr>
                              <m:t>B</m:t>
                            </m:r>
                          </m:den>
                        </m:f>
                      </m:e>
                    </m:d>
                  </m:oMath>
                </a14:m>
                <a:endParaRPr lang="en-US" altLang="ja-JP" sz="2400" b="0" i="1" dirty="0">
                  <a:solidFill>
                    <a:srgbClr val="4D4D4D"/>
                  </a:solidFill>
                  <a:latin typeface="Cambria Math" panose="02040503050406030204" pitchFamily="18" charset="0"/>
                </a:endParaRPr>
              </a:p>
            </p:txBody>
          </p:sp>
        </mc:Choice>
        <mc:Fallback xmlns="">
          <p:sp>
            <p:nvSpPr>
              <p:cNvPr id="6" name="正方形/長方形 5">
                <a:extLst>
                  <a:ext uri="{FF2B5EF4-FFF2-40B4-BE49-F238E27FC236}">
                    <a16:creationId xmlns:a16="http://schemas.microsoft.com/office/drawing/2014/main" id="{45F748B0-E719-16B4-0802-B14BEA8C8CA7}"/>
                  </a:ext>
                </a:extLst>
              </p:cNvPr>
              <p:cNvSpPr>
                <a:spLocks noRot="1" noChangeAspect="1" noMove="1" noResize="1" noEditPoints="1" noAdjustHandles="1" noChangeArrowheads="1" noChangeShapeType="1" noTextEdit="1"/>
              </p:cNvSpPr>
              <p:nvPr/>
            </p:nvSpPr>
            <p:spPr>
              <a:xfrm>
                <a:off x="147012" y="4451746"/>
                <a:ext cx="8646107" cy="923931"/>
              </a:xfrm>
              <a:prstGeom prst="rect">
                <a:avLst/>
              </a:prstGeom>
              <a:blipFill>
                <a:blip r:embed="rId3"/>
                <a:stretch>
                  <a:fillRect l="-1410" t="-38816" b="-25000"/>
                </a:stretch>
              </a:blipFill>
              <a:ln w="76200" cap="sq">
                <a:noFill/>
                <a:miter lim="800000"/>
                <a:headEnd type="none" w="med" len="med"/>
                <a:tailEnd type="none" w="med" len="med"/>
              </a:ln>
            </p:spPr>
            <p:txBody>
              <a:bodyPr/>
              <a:lstStyle/>
              <a:p>
                <a:r>
                  <a:rPr lang="en-US">
                    <a:noFill/>
                  </a:rPr>
                  <a:t> </a:t>
                </a:r>
              </a:p>
            </p:txBody>
          </p:sp>
        </mc:Fallback>
      </mc:AlternateContent>
      <p:sp>
        <p:nvSpPr>
          <p:cNvPr id="33" name="正方形/長方形 32">
            <a:extLst>
              <a:ext uri="{FF2B5EF4-FFF2-40B4-BE49-F238E27FC236}">
                <a16:creationId xmlns:a16="http://schemas.microsoft.com/office/drawing/2014/main" id="{9FCC4BD0-1BF1-80BA-6CA8-0252D90F12E6}"/>
              </a:ext>
            </a:extLst>
          </p:cNvPr>
          <p:cNvSpPr/>
          <p:nvPr/>
        </p:nvSpPr>
        <p:spPr>
          <a:xfrm>
            <a:off x="582203" y="5760569"/>
            <a:ext cx="7775727" cy="689023"/>
          </a:xfrm>
          <a:prstGeom prst="rect">
            <a:avLst/>
          </a:prstGeom>
          <a:solidFill>
            <a:schemeClr val="accent1"/>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dirty="0">
                <a:solidFill>
                  <a:schemeClr val="bg1"/>
                </a:solidFill>
              </a:rPr>
              <a:t>既存研究の</a:t>
            </a:r>
            <a:r>
              <a:rPr lang="ja-JP" altLang="en-US" sz="2800" b="1" dirty="0">
                <a:solidFill>
                  <a:schemeClr val="bg1"/>
                </a:solidFill>
              </a:rPr>
              <a:t>ペナルティは全ユーザ同じ値</a:t>
            </a:r>
            <a:endParaRPr kumimoji="1" lang="ja-JP" altLang="en-US" sz="2800" dirty="0">
              <a:solidFill>
                <a:schemeClr val="bg1"/>
              </a:solidFill>
            </a:endParaRPr>
          </a:p>
        </p:txBody>
      </p:sp>
      <p:sp>
        <p:nvSpPr>
          <p:cNvPr id="55" name="吹き出し: 角を丸めた四角形 54">
            <a:extLst>
              <a:ext uri="{FF2B5EF4-FFF2-40B4-BE49-F238E27FC236}">
                <a16:creationId xmlns:a16="http://schemas.microsoft.com/office/drawing/2014/main" id="{79FEF610-1A6E-8376-5611-F68A8CEBDAB1}"/>
              </a:ext>
            </a:extLst>
          </p:cNvPr>
          <p:cNvSpPr/>
          <p:nvPr/>
        </p:nvSpPr>
        <p:spPr>
          <a:xfrm>
            <a:off x="7416200" y="3907614"/>
            <a:ext cx="1527596" cy="527306"/>
          </a:xfrm>
          <a:prstGeom prst="wedgeRoundRectCallout">
            <a:avLst>
              <a:gd name="adj1" fmla="val 9494"/>
              <a:gd name="adj2" fmla="val 91172"/>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b="1">
                <a:solidFill>
                  <a:srgbClr val="FF0000"/>
                </a:solidFill>
              </a:rPr>
              <a:t>ペナルティ</a:t>
            </a:r>
            <a:endParaRPr kumimoji="1" lang="ja-JP" altLang="en-US" sz="1600" b="1">
              <a:solidFill>
                <a:srgbClr val="FF0000"/>
              </a:solidFill>
            </a:endParaRPr>
          </a:p>
        </p:txBody>
      </p:sp>
      <p:sp>
        <p:nvSpPr>
          <p:cNvPr id="60" name="矢印: 右 59">
            <a:extLst>
              <a:ext uri="{FF2B5EF4-FFF2-40B4-BE49-F238E27FC236}">
                <a16:creationId xmlns:a16="http://schemas.microsoft.com/office/drawing/2014/main" id="{5B88BFB1-4D95-A00F-8A0D-7B861B01F2B3}"/>
              </a:ext>
            </a:extLst>
          </p:cNvPr>
          <p:cNvSpPr/>
          <p:nvPr/>
        </p:nvSpPr>
        <p:spPr>
          <a:xfrm rot="10800000">
            <a:off x="869469" y="2722240"/>
            <a:ext cx="2540919" cy="831074"/>
          </a:xfrm>
          <a:prstGeom prst="rightArrow">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1" name="矢印: 右 60">
            <a:extLst>
              <a:ext uri="{FF2B5EF4-FFF2-40B4-BE49-F238E27FC236}">
                <a16:creationId xmlns:a16="http://schemas.microsoft.com/office/drawing/2014/main" id="{6599423F-FB51-7DB6-4241-A810725ECC35}"/>
              </a:ext>
            </a:extLst>
          </p:cNvPr>
          <p:cNvSpPr/>
          <p:nvPr/>
        </p:nvSpPr>
        <p:spPr>
          <a:xfrm rot="10800000">
            <a:off x="926862" y="1715862"/>
            <a:ext cx="2490668" cy="1422756"/>
          </a:xfrm>
          <a:prstGeom prst="rightArrow">
            <a:avLst>
              <a:gd name="adj1" fmla="val 62256"/>
              <a:gd name="adj2" fmla="val 56152"/>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2" name="円柱 61">
            <a:extLst>
              <a:ext uri="{FF2B5EF4-FFF2-40B4-BE49-F238E27FC236}">
                <a16:creationId xmlns:a16="http://schemas.microsoft.com/office/drawing/2014/main" id="{0F87CEB0-28AF-6D70-2A33-AE537EAD3E6F}"/>
              </a:ext>
            </a:extLst>
          </p:cNvPr>
          <p:cNvSpPr/>
          <p:nvPr/>
        </p:nvSpPr>
        <p:spPr>
          <a:xfrm rot="5400000">
            <a:off x="1721465" y="2301986"/>
            <a:ext cx="1186870" cy="677684"/>
          </a:xfrm>
          <a:prstGeom prst="can">
            <a:avLst/>
          </a:prstGeom>
          <a:solidFill>
            <a:schemeClr val="accent1">
              <a:lumMod val="5000"/>
              <a:lumOff val="95000"/>
            </a:schemeClr>
          </a:solidFill>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3" name="テキスト ボックス 62">
            <a:extLst>
              <a:ext uri="{FF2B5EF4-FFF2-40B4-BE49-F238E27FC236}">
                <a16:creationId xmlns:a16="http://schemas.microsoft.com/office/drawing/2014/main" id="{5BEFDCEF-7BA2-85AC-AD04-50F354DC9DF6}"/>
              </a:ext>
            </a:extLst>
          </p:cNvPr>
          <p:cNvSpPr txBox="1"/>
          <p:nvPr/>
        </p:nvSpPr>
        <p:spPr>
          <a:xfrm>
            <a:off x="39807" y="1607800"/>
            <a:ext cx="1410518" cy="400110"/>
          </a:xfrm>
          <a:prstGeom prst="rect">
            <a:avLst/>
          </a:prstGeom>
          <a:noFill/>
        </p:spPr>
        <p:txBody>
          <a:bodyPr wrap="square" rtlCol="0">
            <a:spAutoFit/>
          </a:bodyPr>
          <a:lstStyle/>
          <a:p>
            <a:r>
              <a:rPr kumimoji="1" lang="ja-JP" altLang="en-US" sz="2000">
                <a:solidFill>
                  <a:srgbClr val="4D4D4D"/>
                </a:solidFill>
              </a:rPr>
              <a:t>サーバ</a:t>
            </a:r>
          </a:p>
        </p:txBody>
      </p:sp>
      <p:sp>
        <p:nvSpPr>
          <p:cNvPr id="64" name="吹き出し: 角を丸めた四角形 63">
            <a:extLst>
              <a:ext uri="{FF2B5EF4-FFF2-40B4-BE49-F238E27FC236}">
                <a16:creationId xmlns:a16="http://schemas.microsoft.com/office/drawing/2014/main" id="{6529EF76-36AD-6B0E-8E3F-E098D48A97B2}"/>
              </a:ext>
            </a:extLst>
          </p:cNvPr>
          <p:cNvSpPr/>
          <p:nvPr/>
        </p:nvSpPr>
        <p:spPr>
          <a:xfrm>
            <a:off x="6983240" y="2476953"/>
            <a:ext cx="1992251" cy="710915"/>
          </a:xfrm>
          <a:prstGeom prst="wedgeRoundRectCallout">
            <a:avLst>
              <a:gd name="adj1" fmla="val -61109"/>
              <a:gd name="adj2" fmla="val 42390"/>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rgbClr val="0084B4"/>
                </a:solidFill>
              </a:rPr>
              <a:t>高レートの人と</a:t>
            </a:r>
            <a:endParaRPr kumimoji="1" lang="en-US" altLang="ja-JP" sz="1600">
              <a:solidFill>
                <a:srgbClr val="0084B4"/>
              </a:solidFill>
            </a:endParaRPr>
          </a:p>
          <a:p>
            <a:pPr algn="ctr"/>
            <a:r>
              <a:rPr kumimoji="1" lang="ja-JP" altLang="en-US" sz="1600" b="1">
                <a:solidFill>
                  <a:srgbClr val="0084B4"/>
                </a:solidFill>
              </a:rPr>
              <a:t>同じペナルティ</a:t>
            </a:r>
          </a:p>
        </p:txBody>
      </p:sp>
      <p:sp>
        <p:nvSpPr>
          <p:cNvPr id="65" name="矢印: 右 64">
            <a:extLst>
              <a:ext uri="{FF2B5EF4-FFF2-40B4-BE49-F238E27FC236}">
                <a16:creationId xmlns:a16="http://schemas.microsoft.com/office/drawing/2014/main" id="{48D4FEC2-24DF-BBA5-C4B1-7666B57DADB7}"/>
              </a:ext>
            </a:extLst>
          </p:cNvPr>
          <p:cNvSpPr/>
          <p:nvPr/>
        </p:nvSpPr>
        <p:spPr>
          <a:xfrm>
            <a:off x="5103700" y="2274569"/>
            <a:ext cx="1041004" cy="264571"/>
          </a:xfrm>
          <a:prstGeom prst="rightArrow">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6" name="矢印: 右 65">
            <a:extLst>
              <a:ext uri="{FF2B5EF4-FFF2-40B4-BE49-F238E27FC236}">
                <a16:creationId xmlns:a16="http://schemas.microsoft.com/office/drawing/2014/main" id="{6A741E86-E22C-3FBD-7C84-354E746E4173}"/>
              </a:ext>
            </a:extLst>
          </p:cNvPr>
          <p:cNvSpPr/>
          <p:nvPr/>
        </p:nvSpPr>
        <p:spPr>
          <a:xfrm>
            <a:off x="5069994" y="2895060"/>
            <a:ext cx="1074710" cy="264571"/>
          </a:xfrm>
          <a:prstGeom prst="rightArrow">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pic>
        <p:nvPicPr>
          <p:cNvPr id="67" name="図 66" descr="テキスト が含まれている画像&#10;&#10;自動的に生成された説明">
            <a:extLst>
              <a:ext uri="{FF2B5EF4-FFF2-40B4-BE49-F238E27FC236}">
                <a16:creationId xmlns:a16="http://schemas.microsoft.com/office/drawing/2014/main" id="{12D9184B-893A-682C-6BB8-A5514691DC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5358100" y="2812785"/>
            <a:ext cx="433681" cy="375083"/>
          </a:xfrm>
          <a:prstGeom prst="rect">
            <a:avLst/>
          </a:prstGeom>
        </p:spPr>
      </p:pic>
      <p:pic>
        <p:nvPicPr>
          <p:cNvPr id="68" name="図 67" descr="テキスト が含まれている画像&#10;&#10;自動的に生成された説明">
            <a:extLst>
              <a:ext uri="{FF2B5EF4-FFF2-40B4-BE49-F238E27FC236}">
                <a16:creationId xmlns:a16="http://schemas.microsoft.com/office/drawing/2014/main" id="{1DD9FC56-ABF4-4017-406E-DA1AF90249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5337694" y="2189902"/>
            <a:ext cx="433681" cy="375083"/>
          </a:xfrm>
          <a:prstGeom prst="rect">
            <a:avLst/>
          </a:prstGeom>
        </p:spPr>
      </p:pic>
      <p:pic>
        <p:nvPicPr>
          <p:cNvPr id="69" name="図 68" descr="モニター, 座る, ボックス, テーブル が含まれている画像&#10;&#10;自動的に生成された説明">
            <a:extLst>
              <a:ext uri="{FF2B5EF4-FFF2-40B4-BE49-F238E27FC236}">
                <a16:creationId xmlns:a16="http://schemas.microsoft.com/office/drawing/2014/main" id="{0CEB7984-369C-C87B-2AAE-4380808738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89" y="1884949"/>
            <a:ext cx="1170774" cy="1382999"/>
          </a:xfrm>
          <a:prstGeom prst="rect">
            <a:avLst/>
          </a:prstGeom>
        </p:spPr>
      </p:pic>
      <p:sp>
        <p:nvSpPr>
          <p:cNvPr id="70" name="吹き出し: 角を丸めた四角形 69">
            <a:extLst>
              <a:ext uri="{FF2B5EF4-FFF2-40B4-BE49-F238E27FC236}">
                <a16:creationId xmlns:a16="http://schemas.microsoft.com/office/drawing/2014/main" id="{E4616FA4-63B5-F3BF-5D15-A91231A24D1F}"/>
              </a:ext>
            </a:extLst>
          </p:cNvPr>
          <p:cNvSpPr/>
          <p:nvPr/>
        </p:nvSpPr>
        <p:spPr>
          <a:xfrm>
            <a:off x="2348072" y="1286861"/>
            <a:ext cx="1218576" cy="527949"/>
          </a:xfrm>
          <a:prstGeom prst="wedgeRoundRectCallout">
            <a:avLst>
              <a:gd name="adj1" fmla="val 53966"/>
              <a:gd name="adj2" fmla="val 85226"/>
              <a:gd name="adj3" fmla="val 16667"/>
            </a:avLst>
          </a:prstGeom>
          <a:solidFill>
            <a:schemeClr val="bg1">
              <a:lumMod val="95000"/>
            </a:schemeClr>
          </a:solidFill>
          <a:ln w="19050" cap="sq">
            <a:solidFill>
              <a:srgbClr val="FF0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2"/>
                </a:solidFill>
              </a:rPr>
              <a:t>高レート要求</a:t>
            </a:r>
          </a:p>
        </p:txBody>
      </p:sp>
      <p:pic>
        <p:nvPicPr>
          <p:cNvPr id="73" name="Picture 2" descr="スーツを着た男性のイラスト（笑った顔）">
            <a:extLst>
              <a:ext uri="{FF2B5EF4-FFF2-40B4-BE49-F238E27FC236}">
                <a16:creationId xmlns:a16="http://schemas.microsoft.com/office/drawing/2014/main" id="{B61F8FC6-5E53-60F7-097F-0DB2E36D08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631" y="2791018"/>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スーツを着た男性のイラスト（笑った顔）">
            <a:extLst>
              <a:ext uri="{FF2B5EF4-FFF2-40B4-BE49-F238E27FC236}">
                <a16:creationId xmlns:a16="http://schemas.microsoft.com/office/drawing/2014/main" id="{1E02B35D-F11D-FE23-DD62-BC1DDACDA3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122" y="1869125"/>
            <a:ext cx="610840" cy="83107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a:extLst>
              <a:ext uri="{FF2B5EF4-FFF2-40B4-BE49-F238E27FC236}">
                <a16:creationId xmlns:a16="http://schemas.microsoft.com/office/drawing/2014/main" id="{5A56A170-9C43-ADE2-044C-881259ED6A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966" y="1778332"/>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76" name="吹き出し: 角を丸めた四角形 75">
            <a:extLst>
              <a:ext uri="{FF2B5EF4-FFF2-40B4-BE49-F238E27FC236}">
                <a16:creationId xmlns:a16="http://schemas.microsoft.com/office/drawing/2014/main" id="{65963710-6667-7E2F-9ED7-DC63F948EFEF}"/>
              </a:ext>
            </a:extLst>
          </p:cNvPr>
          <p:cNvSpPr/>
          <p:nvPr/>
        </p:nvSpPr>
        <p:spPr>
          <a:xfrm>
            <a:off x="1740576" y="3403773"/>
            <a:ext cx="1526739" cy="347985"/>
          </a:xfrm>
          <a:prstGeom prst="wedgeRoundRectCallout">
            <a:avLst>
              <a:gd name="adj1" fmla="val 62345"/>
              <a:gd name="adj2" fmla="val -3680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a:solidFill>
                  <a:schemeClr val="accent1"/>
                </a:solidFill>
              </a:rPr>
              <a:t>低レート要求</a:t>
            </a:r>
          </a:p>
        </p:txBody>
      </p:sp>
      <p:pic>
        <p:nvPicPr>
          <p:cNvPr id="81" name="Picture 6">
            <a:extLst>
              <a:ext uri="{FF2B5EF4-FFF2-40B4-BE49-F238E27FC236}">
                <a16:creationId xmlns:a16="http://schemas.microsoft.com/office/drawing/2014/main" id="{7CBBE891-DA0E-68E2-604C-F9CE7340C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4967" y="2745661"/>
            <a:ext cx="611763" cy="8310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6EF5AC0B-C1A4-44E6-C814-2031E42B5341}"/>
              </a:ext>
            </a:extLst>
          </p:cNvPr>
          <p:cNvSpPr/>
          <p:nvPr/>
        </p:nvSpPr>
        <p:spPr>
          <a:xfrm>
            <a:off x="5419424" y="2833090"/>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正方形/長方形 7">
            <a:extLst>
              <a:ext uri="{FF2B5EF4-FFF2-40B4-BE49-F238E27FC236}">
                <a16:creationId xmlns:a16="http://schemas.microsoft.com/office/drawing/2014/main" id="{6218B56F-83A0-98DA-40C7-297D6B854104}"/>
              </a:ext>
            </a:extLst>
          </p:cNvPr>
          <p:cNvSpPr/>
          <p:nvPr/>
        </p:nvSpPr>
        <p:spPr>
          <a:xfrm>
            <a:off x="5408058" y="2227590"/>
            <a:ext cx="311032" cy="331855"/>
          </a:xfrm>
          <a:prstGeom prst="rect">
            <a:avLst/>
          </a:prstGeom>
          <a:solidFill>
            <a:schemeClr val="bg1"/>
          </a:solidFill>
          <a:ln w="19050" cap="sq">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テキスト ボックス 8">
            <a:extLst>
              <a:ext uri="{FF2B5EF4-FFF2-40B4-BE49-F238E27FC236}">
                <a16:creationId xmlns:a16="http://schemas.microsoft.com/office/drawing/2014/main" id="{E1046F4A-46F5-F470-F2CC-47FC1596AEC6}"/>
              </a:ext>
            </a:extLst>
          </p:cNvPr>
          <p:cNvSpPr txBox="1"/>
          <p:nvPr/>
        </p:nvSpPr>
        <p:spPr>
          <a:xfrm>
            <a:off x="4074871" y="1164567"/>
            <a:ext cx="1990246" cy="369332"/>
          </a:xfrm>
          <a:prstGeom prst="rect">
            <a:avLst/>
          </a:prstGeom>
          <a:noFill/>
        </p:spPr>
        <p:txBody>
          <a:bodyPr wrap="square" rtlCol="0">
            <a:spAutoFit/>
          </a:bodyPr>
          <a:lstStyle/>
          <a:p>
            <a:r>
              <a:rPr kumimoji="1" lang="ja-JP" altLang="en-US">
                <a:solidFill>
                  <a:schemeClr val="accent2"/>
                </a:solidFill>
              </a:rPr>
              <a:t>ペナルティ：３</a:t>
            </a:r>
          </a:p>
        </p:txBody>
      </p:sp>
      <p:sp>
        <p:nvSpPr>
          <p:cNvPr id="10" name="テキスト ボックス 9">
            <a:extLst>
              <a:ext uri="{FF2B5EF4-FFF2-40B4-BE49-F238E27FC236}">
                <a16:creationId xmlns:a16="http://schemas.microsoft.com/office/drawing/2014/main" id="{B2253953-85E0-7EE8-561C-AA05FB00B3C2}"/>
              </a:ext>
            </a:extLst>
          </p:cNvPr>
          <p:cNvSpPr txBox="1"/>
          <p:nvPr/>
        </p:nvSpPr>
        <p:spPr>
          <a:xfrm>
            <a:off x="4074871" y="3677000"/>
            <a:ext cx="1990246" cy="369332"/>
          </a:xfrm>
          <a:prstGeom prst="rect">
            <a:avLst/>
          </a:prstGeom>
          <a:noFill/>
        </p:spPr>
        <p:txBody>
          <a:bodyPr wrap="square" rtlCol="0">
            <a:spAutoFit/>
          </a:bodyPr>
          <a:lstStyle/>
          <a:p>
            <a:r>
              <a:rPr kumimoji="1" lang="ja-JP" altLang="en-US">
                <a:solidFill>
                  <a:schemeClr val="accent2"/>
                </a:solidFill>
              </a:rPr>
              <a:t>ペナルティ：３</a:t>
            </a:r>
          </a:p>
        </p:txBody>
      </p:sp>
      <p:sp>
        <p:nvSpPr>
          <p:cNvPr id="11" name="正方形/長方形 10">
            <a:extLst>
              <a:ext uri="{FF2B5EF4-FFF2-40B4-BE49-F238E27FC236}">
                <a16:creationId xmlns:a16="http://schemas.microsoft.com/office/drawing/2014/main" id="{E636B26F-4FE5-F299-FBDF-E9C81522F1C4}"/>
              </a:ext>
            </a:extLst>
          </p:cNvPr>
          <p:cNvSpPr/>
          <p:nvPr/>
        </p:nvSpPr>
        <p:spPr>
          <a:xfrm>
            <a:off x="7341476" y="4665270"/>
            <a:ext cx="1451643" cy="963747"/>
          </a:xfrm>
          <a:prstGeom prst="rect">
            <a:avLst/>
          </a:prstGeom>
          <a:no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フローチャート: 代替処理 11">
            <a:extLst>
              <a:ext uri="{FF2B5EF4-FFF2-40B4-BE49-F238E27FC236}">
                <a16:creationId xmlns:a16="http://schemas.microsoft.com/office/drawing/2014/main" id="{FFC148EA-F5FD-B4DA-084E-037851D3E317}"/>
              </a:ext>
            </a:extLst>
          </p:cNvPr>
          <p:cNvSpPr/>
          <p:nvPr/>
        </p:nvSpPr>
        <p:spPr>
          <a:xfrm>
            <a:off x="364639" y="1172007"/>
            <a:ext cx="1567557" cy="361892"/>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①レート要求</a:t>
            </a:r>
            <a:endParaRPr kumimoji="1" lang="ja-JP" altLang="en-US" sz="1600"/>
          </a:p>
        </p:txBody>
      </p:sp>
      <p:sp>
        <p:nvSpPr>
          <p:cNvPr id="13" name="フローチャート: 代替処理 12">
            <a:extLst>
              <a:ext uri="{FF2B5EF4-FFF2-40B4-BE49-F238E27FC236}">
                <a16:creationId xmlns:a16="http://schemas.microsoft.com/office/drawing/2014/main" id="{18EB60B6-1C51-7D67-5D3D-8EA4985467F7}"/>
              </a:ext>
            </a:extLst>
          </p:cNvPr>
          <p:cNvSpPr/>
          <p:nvPr/>
        </p:nvSpPr>
        <p:spPr>
          <a:xfrm>
            <a:off x="6983240" y="1162345"/>
            <a:ext cx="1451409" cy="382779"/>
          </a:xfrm>
          <a:prstGeom prst="flowChartAlternateProcess">
            <a:avLst/>
          </a:prstGeom>
          <a:solidFill>
            <a:schemeClr val="bg1">
              <a:lumMod val="95000"/>
            </a:schemeClr>
          </a:solidFill>
          <a:ln w="19050" cap="sq">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a:t>②レート送信</a:t>
            </a:r>
            <a:endParaRPr kumimoji="1" lang="ja-JP" altLang="en-US" sz="1600"/>
          </a:p>
        </p:txBody>
      </p:sp>
      <p:sp>
        <p:nvSpPr>
          <p:cNvPr id="14" name="左中かっこ 13">
            <a:extLst>
              <a:ext uri="{FF2B5EF4-FFF2-40B4-BE49-F238E27FC236}">
                <a16:creationId xmlns:a16="http://schemas.microsoft.com/office/drawing/2014/main" id="{9C7D3B58-D3D3-E9C3-4A9A-5380E911A0D3}"/>
              </a:ext>
            </a:extLst>
          </p:cNvPr>
          <p:cNvSpPr/>
          <p:nvPr/>
        </p:nvSpPr>
        <p:spPr>
          <a:xfrm>
            <a:off x="1473850" y="2068804"/>
            <a:ext cx="566391" cy="1136526"/>
          </a:xfrm>
          <a:prstGeom prst="leftBrace">
            <a:avLst>
              <a:gd name="adj1" fmla="val 0"/>
              <a:gd name="adj2" fmla="val 52128"/>
            </a:avLst>
          </a:prstGeom>
          <a:ln w="19050" cap="sq">
            <a:solidFill>
              <a:schemeClr val="accent1"/>
            </a:solidFill>
            <a:miter lim="800000"/>
            <a:headEnd type="none"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AF3F0C9-39DB-356A-3865-01088E3F8C38}"/>
              </a:ext>
            </a:extLst>
          </p:cNvPr>
          <p:cNvSpPr txBox="1"/>
          <p:nvPr/>
        </p:nvSpPr>
        <p:spPr>
          <a:xfrm flipH="1">
            <a:off x="1212270" y="2356570"/>
            <a:ext cx="83326" cy="523220"/>
          </a:xfrm>
          <a:prstGeom prst="rect">
            <a:avLst/>
          </a:prstGeom>
          <a:noFill/>
        </p:spPr>
        <p:txBody>
          <a:bodyPr wrap="square" rtlCol="0">
            <a:spAutoFit/>
          </a:bodyPr>
          <a:lstStyle/>
          <a:p>
            <a:r>
              <a:rPr kumimoji="1" lang="en-US" altLang="ja-JP" sz="2800">
                <a:solidFill>
                  <a:srgbClr val="4D4D4D"/>
                </a:solidFill>
              </a:rPr>
              <a:t>B</a:t>
            </a:r>
            <a:endParaRPr kumimoji="1" lang="ja-JP" altLang="en-US" sz="2800">
              <a:solidFill>
                <a:srgbClr val="4D4D4D"/>
              </a:solidFill>
            </a:endParaRPr>
          </a:p>
        </p:txBody>
      </p:sp>
      <p:sp>
        <p:nvSpPr>
          <p:cNvPr id="17" name="フッター プレースホルダー 16">
            <a:extLst>
              <a:ext uri="{FF2B5EF4-FFF2-40B4-BE49-F238E27FC236}">
                <a16:creationId xmlns:a16="http://schemas.microsoft.com/office/drawing/2014/main" id="{FF7DF973-C2D6-3F49-1EC2-0D2FE8BEB7D2}"/>
              </a:ext>
            </a:extLst>
          </p:cNvPr>
          <p:cNvSpPr>
            <a:spLocks noGrp="1"/>
          </p:cNvSpPr>
          <p:nvPr>
            <p:ph type="ftr" sz="quarter" idx="11"/>
          </p:nvPr>
        </p:nvSpPr>
        <p:spPr>
          <a:xfrm>
            <a:off x="147012" y="6513188"/>
            <a:ext cx="8336240" cy="471483"/>
          </a:xfrm>
        </p:spPr>
        <p:txBody>
          <a:bodyPr/>
          <a:lstStyle/>
          <a:p>
            <a:r>
              <a:rPr kumimoji="1" lang="ja-JP" altLang="en-US"/>
              <a:t>ビデオビットレート制御関数を用いた他ユーザ使用帯域制限の抑制　菊地 悠李</a:t>
            </a:r>
          </a:p>
        </p:txBody>
      </p:sp>
      <p:sp>
        <p:nvSpPr>
          <p:cNvPr id="18" name="スライド番号プレースホルダー 17">
            <a:extLst>
              <a:ext uri="{FF2B5EF4-FFF2-40B4-BE49-F238E27FC236}">
                <a16:creationId xmlns:a16="http://schemas.microsoft.com/office/drawing/2014/main" id="{D2C2FD3D-3D2C-25B4-67AF-50E9A3A96086}"/>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a:p>
        </p:txBody>
      </p:sp>
    </p:spTree>
    <p:extLst>
      <p:ext uri="{BB962C8B-B14F-4D97-AF65-F5344CB8AC3E}">
        <p14:creationId xmlns:p14="http://schemas.microsoft.com/office/powerpoint/2010/main" val="3918745775"/>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a:headEnd type="none" w="med" len="med"/>
          <a:tailEnd type="triangle"/>
        </a:ln>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fc5048d-9704-40ed-8a4c-a35ccf36a936}" enabled="0" method="" siteId="{bfc5048d-9704-40ed-8a4c-a35ccf36a936}" removed="1"/>
</clbl:labelList>
</file>

<file path=docProps/app.xml><?xml version="1.0" encoding="utf-8"?>
<Properties xmlns="http://schemas.openxmlformats.org/officeDocument/2006/extended-properties" xmlns:vt="http://schemas.openxmlformats.org/officeDocument/2006/docPropsVTypes">
  <Template>Office Theme</Template>
  <TotalTime>2756</TotalTime>
  <Words>5827</Words>
  <Application>Microsoft Office PowerPoint</Application>
  <PresentationFormat>画面に合わせる (4:3)</PresentationFormat>
  <Paragraphs>614</Paragraphs>
  <Slides>35</Slides>
  <Notes>32</Notes>
  <HiddenSlides>20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35</vt:i4>
      </vt:variant>
    </vt:vector>
  </HeadingPairs>
  <TitlesOfParts>
    <vt:vector size="49" baseType="lpstr">
      <vt:lpstr>.AppleSystemUIFont</vt:lpstr>
      <vt:lpstr>UICTFontTextStyleBody</vt:lpstr>
      <vt:lpstr>ui-sans-serif</vt:lpstr>
      <vt:lpstr>游ゴシック</vt:lpstr>
      <vt:lpstr>游明朝</vt:lpstr>
      <vt:lpstr>Amasis MT Pro Medium</vt:lpstr>
      <vt:lpstr>Arial</vt:lpstr>
      <vt:lpstr>Calibri</vt:lpstr>
      <vt:lpstr>Cambria Math</vt:lpstr>
      <vt:lpstr>Quattrocento Sans</vt:lpstr>
      <vt:lpstr>Segoe UI</vt:lpstr>
      <vt:lpstr>Wingdings</vt:lpstr>
      <vt:lpstr>Office ​​テーマ</vt:lpstr>
      <vt:lpstr>Office ​​テーマ</vt:lpstr>
      <vt:lpstr>ビデオビットレート制御関数を用いた 他ユーザ使用帯域制限の抑制</vt:lpstr>
      <vt:lpstr>研究の背景と目的</vt:lpstr>
      <vt:lpstr>既存研究の問題点</vt:lpstr>
      <vt:lpstr>キーアイデア</vt:lpstr>
      <vt:lpstr>想定システム</vt:lpstr>
      <vt:lpstr>ゲーム理論によるモデル化</vt:lpstr>
      <vt:lpstr>ゲーム理論を用いた手法-利得関数</vt:lpstr>
      <vt:lpstr>ゲーム理論を用いた手法-利得関数</vt:lpstr>
      <vt:lpstr>ゲーム理論を用いた手法-利得関数</vt:lpstr>
      <vt:lpstr>提案手法</vt:lpstr>
      <vt:lpstr>数値計算の概要</vt:lpstr>
      <vt:lpstr>実験結果 – 平均貯蓄バッファ量</vt:lpstr>
      <vt:lpstr>実験結果 – 最適レート</vt:lpstr>
      <vt:lpstr>まとめ</vt:lpstr>
      <vt:lpstr>関連するSDGsのロゴ</vt:lpstr>
      <vt:lpstr>関数の比較</vt:lpstr>
      <vt:lpstr>研究の背景と目的</vt:lpstr>
      <vt:lpstr>研究の背景と目的</vt:lpstr>
      <vt:lpstr>これまでのレート制御</vt:lpstr>
      <vt:lpstr>ゲーム理論を用いた手法の問題点</vt:lpstr>
      <vt:lpstr>キーアイデア</vt:lpstr>
      <vt:lpstr>ゲーム理論を用いた手法</vt:lpstr>
      <vt:lpstr>既存研究の問題点</vt:lpstr>
      <vt:lpstr>処理の流れ</vt:lpstr>
      <vt:lpstr>提案手法-関数の説明</vt:lpstr>
      <vt:lpstr>提案手法-関数の説明</vt:lpstr>
      <vt:lpstr>提案手法-変数の説明</vt:lpstr>
      <vt:lpstr>提案手法のモデル化</vt:lpstr>
      <vt:lpstr>Adaptive bitrate streamingについて</vt:lpstr>
      <vt:lpstr>実験結果 – 既存研究</vt:lpstr>
      <vt:lpstr>実験結果 – 提案手法</vt:lpstr>
      <vt:lpstr>平均貯蓄バッファ量の比較</vt:lpstr>
      <vt:lpstr>想定システム</vt:lpstr>
      <vt:lpstr>提案手法-処理の流れ</vt:lpstr>
      <vt:lpstr>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ビデオビットレート制御関数を用いた 他ユーザ使用帯域制限の抑制</dc:title>
  <dc:creator>菊地　悠李</dc:creator>
  <cp:lastModifiedBy>菊地　悠李</cp:lastModifiedBy>
  <cp:revision>2</cp:revision>
  <dcterms:created xsi:type="dcterms:W3CDTF">2025-01-28T08:19:15Z</dcterms:created>
  <dcterms:modified xsi:type="dcterms:W3CDTF">2025-02-04T04:32:56Z</dcterms:modified>
</cp:coreProperties>
</file>