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1430000" cy="6445250"/>
  <p:notesSz cx="11430000" cy="6445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52" y="2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FA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FA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FA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FA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090909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43564" y="1549400"/>
            <a:ext cx="5915659" cy="107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FA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2925" y="1933574"/>
            <a:ext cx="6057900" cy="3886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49" cy="643864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7311" y="1500822"/>
            <a:ext cx="5812155" cy="34592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68580">
              <a:lnSpc>
                <a:spcPts val="5850"/>
              </a:lnSpc>
              <a:spcBef>
                <a:spcPts val="75"/>
              </a:spcBef>
            </a:pPr>
            <a:r>
              <a:rPr sz="4650" dirty="0">
                <a:solidFill>
                  <a:srgbClr val="FAEBEB"/>
                </a:solidFill>
                <a:latin typeface="Aptos Black" panose="020B0004020202020204" pitchFamily="34" charset="0"/>
                <a:cs typeface="Arial MT"/>
              </a:rPr>
              <a:t>Data Visualization</a:t>
            </a:r>
            <a:endParaRPr sz="4650" dirty="0">
              <a:latin typeface="Aptos Black" panose="020B0004020202020204" pitchFamily="34" charset="0"/>
              <a:cs typeface="Arial MT"/>
            </a:endParaRPr>
          </a:p>
          <a:p>
            <a:pPr marL="12700" marR="68580">
              <a:lnSpc>
                <a:spcPts val="5780"/>
              </a:lnSpc>
              <a:spcBef>
                <a:spcPts val="55"/>
              </a:spcBef>
            </a:pPr>
            <a:r>
              <a:rPr sz="4650" dirty="0">
                <a:solidFill>
                  <a:srgbClr val="FAEBEB"/>
                </a:solidFill>
                <a:latin typeface="Aptos Black" panose="020B0004020202020204" pitchFamily="34" charset="0"/>
                <a:cs typeface="Arial MT"/>
              </a:rPr>
              <a:t>Tools for Energy Analysis</a:t>
            </a:r>
            <a:endParaRPr lang="en-CA" sz="4650" dirty="0">
              <a:solidFill>
                <a:srgbClr val="FAEBEB"/>
              </a:solidFill>
              <a:latin typeface="Aptos Black" panose="020B0004020202020204" pitchFamily="34" charset="0"/>
              <a:cs typeface="Arial MT"/>
            </a:endParaRPr>
          </a:p>
          <a:p>
            <a:pPr marL="12700" marR="68580">
              <a:lnSpc>
                <a:spcPts val="5780"/>
              </a:lnSpc>
              <a:spcBef>
                <a:spcPts val="55"/>
              </a:spcBef>
            </a:pPr>
            <a:endParaRPr sz="4650" dirty="0">
              <a:latin typeface="Aptos Black" panose="020B0004020202020204" pitchFamily="3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sz="1250" dirty="0">
                <a:solidFill>
                  <a:srgbClr val="FFE5E5"/>
                </a:solidFill>
                <a:latin typeface="Aptos Black" panose="020B0004020202020204" pitchFamily="34" charset="0"/>
                <a:cs typeface="Tahoma"/>
              </a:rPr>
              <a:t>Evaluation report on tools for analyzing peak usage and energy inefficiencies.</a:t>
            </a:r>
            <a:endParaRPr sz="1250" dirty="0">
              <a:latin typeface="Aptos Black" panose="020B0004020202020204" pitchFamily="34" charset="0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dirty="0">
                <a:latin typeface="Aptos Black" panose="020B0004020202020204" pitchFamily="34" charset="0"/>
              </a:rPr>
              <a:t>Looker: Advanced Data Modeling with LookML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57750" y="3038474"/>
            <a:ext cx="361950" cy="371475"/>
            <a:chOff x="4857750" y="3038474"/>
            <a:chExt cx="361950" cy="371475"/>
          </a:xfrm>
        </p:grpSpPr>
        <p:sp>
          <p:nvSpPr>
            <p:cNvPr id="5" name="object 5"/>
            <p:cNvSpPr/>
            <p:nvPr/>
          </p:nvSpPr>
          <p:spPr>
            <a:xfrm>
              <a:off x="4862512" y="3043237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303606" y="0"/>
                  </a:moveTo>
                  <a:lnTo>
                    <a:pt x="48818" y="0"/>
                  </a:lnTo>
                  <a:lnTo>
                    <a:pt x="45415" y="330"/>
                  </a:lnTo>
                  <a:lnTo>
                    <a:pt x="10706" y="20370"/>
                  </a:lnTo>
                  <a:lnTo>
                    <a:pt x="0" y="48806"/>
                  </a:lnTo>
                  <a:lnTo>
                    <a:pt x="0" y="309702"/>
                  </a:lnTo>
                  <a:lnTo>
                    <a:pt x="0" y="313131"/>
                  </a:lnTo>
                  <a:lnTo>
                    <a:pt x="17729" y="349072"/>
                  </a:lnTo>
                  <a:lnTo>
                    <a:pt x="48818" y="361950"/>
                  </a:lnTo>
                  <a:lnTo>
                    <a:pt x="303606" y="361950"/>
                  </a:lnTo>
                  <a:lnTo>
                    <a:pt x="339547" y="344220"/>
                  </a:lnTo>
                  <a:lnTo>
                    <a:pt x="352425" y="313131"/>
                  </a:lnTo>
                  <a:lnTo>
                    <a:pt x="352425" y="48806"/>
                  </a:lnTo>
                  <a:lnTo>
                    <a:pt x="334695" y="12877"/>
                  </a:lnTo>
                  <a:lnTo>
                    <a:pt x="307009" y="330"/>
                  </a:lnTo>
                  <a:lnTo>
                    <a:pt x="303606" y="0"/>
                  </a:lnTo>
                  <a:close/>
                </a:path>
              </a:pathLst>
            </a:custGeom>
            <a:solidFill>
              <a:srgbClr val="730A0A"/>
            </a:solidFill>
          </p:spPr>
          <p:txBody>
            <a:bodyPr wrap="square" lIns="0" tIns="0" rIns="0" bIns="0" rtlCol="0"/>
            <a:lstStyle/>
            <a:p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862512" y="3043237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0" y="309702"/>
                  </a:moveTo>
                  <a:lnTo>
                    <a:pt x="0" y="52247"/>
                  </a:lnTo>
                  <a:lnTo>
                    <a:pt x="0" y="48806"/>
                  </a:lnTo>
                  <a:lnTo>
                    <a:pt x="330" y="45415"/>
                  </a:lnTo>
                  <a:lnTo>
                    <a:pt x="1003" y="42049"/>
                  </a:lnTo>
                  <a:lnTo>
                    <a:pt x="1676" y="38684"/>
                  </a:lnTo>
                  <a:lnTo>
                    <a:pt x="2667" y="35420"/>
                  </a:lnTo>
                  <a:lnTo>
                    <a:pt x="3975" y="32258"/>
                  </a:lnTo>
                  <a:lnTo>
                    <a:pt x="5283" y="29083"/>
                  </a:lnTo>
                  <a:lnTo>
                    <a:pt x="35420" y="2667"/>
                  </a:lnTo>
                  <a:lnTo>
                    <a:pt x="48818" y="0"/>
                  </a:lnTo>
                  <a:lnTo>
                    <a:pt x="52247" y="0"/>
                  </a:lnTo>
                  <a:lnTo>
                    <a:pt x="300177" y="0"/>
                  </a:lnTo>
                  <a:lnTo>
                    <a:pt x="303606" y="0"/>
                  </a:lnTo>
                  <a:lnTo>
                    <a:pt x="307009" y="330"/>
                  </a:lnTo>
                  <a:lnTo>
                    <a:pt x="329196" y="8801"/>
                  </a:lnTo>
                  <a:lnTo>
                    <a:pt x="332054" y="10706"/>
                  </a:lnTo>
                  <a:lnTo>
                    <a:pt x="348449" y="32258"/>
                  </a:lnTo>
                  <a:lnTo>
                    <a:pt x="349758" y="35420"/>
                  </a:lnTo>
                  <a:lnTo>
                    <a:pt x="350748" y="38684"/>
                  </a:lnTo>
                  <a:lnTo>
                    <a:pt x="351421" y="42049"/>
                  </a:lnTo>
                  <a:lnTo>
                    <a:pt x="352094" y="45415"/>
                  </a:lnTo>
                  <a:lnTo>
                    <a:pt x="352425" y="48806"/>
                  </a:lnTo>
                  <a:lnTo>
                    <a:pt x="352425" y="52247"/>
                  </a:lnTo>
                  <a:lnTo>
                    <a:pt x="352425" y="309702"/>
                  </a:lnTo>
                  <a:lnTo>
                    <a:pt x="352425" y="313131"/>
                  </a:lnTo>
                  <a:lnTo>
                    <a:pt x="352094" y="316534"/>
                  </a:lnTo>
                  <a:lnTo>
                    <a:pt x="351421" y="319900"/>
                  </a:lnTo>
                  <a:lnTo>
                    <a:pt x="350748" y="323265"/>
                  </a:lnTo>
                  <a:lnTo>
                    <a:pt x="337121" y="346646"/>
                  </a:lnTo>
                  <a:lnTo>
                    <a:pt x="334695" y="349072"/>
                  </a:lnTo>
                  <a:lnTo>
                    <a:pt x="332054" y="351243"/>
                  </a:lnTo>
                  <a:lnTo>
                    <a:pt x="329196" y="353148"/>
                  </a:lnTo>
                  <a:lnTo>
                    <a:pt x="326351" y="355053"/>
                  </a:lnTo>
                  <a:lnTo>
                    <a:pt x="303606" y="361950"/>
                  </a:lnTo>
                  <a:lnTo>
                    <a:pt x="300177" y="361950"/>
                  </a:lnTo>
                  <a:lnTo>
                    <a:pt x="52247" y="361950"/>
                  </a:lnTo>
                  <a:lnTo>
                    <a:pt x="48818" y="361950"/>
                  </a:lnTo>
                  <a:lnTo>
                    <a:pt x="45415" y="361619"/>
                  </a:lnTo>
                  <a:lnTo>
                    <a:pt x="15303" y="346646"/>
                  </a:lnTo>
                  <a:lnTo>
                    <a:pt x="12877" y="344220"/>
                  </a:lnTo>
                  <a:lnTo>
                    <a:pt x="0" y="313131"/>
                  </a:lnTo>
                  <a:lnTo>
                    <a:pt x="0" y="309702"/>
                  </a:lnTo>
                  <a:close/>
                </a:path>
              </a:pathLst>
            </a:custGeom>
            <a:ln w="9525">
              <a:solidFill>
                <a:srgbClr val="8C2323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ptos" panose="020B0004020202020204" pitchFamily="34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51018" y="3063875"/>
            <a:ext cx="17716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FFE5E5"/>
                </a:solidFill>
                <a:latin typeface="Aptos" panose="020B0004020202020204" pitchFamily="34" charset="0"/>
                <a:cs typeface="Verdana"/>
              </a:rPr>
              <a:t>1</a:t>
            </a:r>
            <a:endParaRPr sz="2000">
              <a:latin typeface="Aptos" panose="020B0004020202020204" pitchFamily="34" charset="0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2797" y="3040062"/>
            <a:ext cx="2270760" cy="8534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FFE5E5"/>
                </a:solidFill>
                <a:latin typeface="Aptos" panose="020B0004020202020204" pitchFamily="34" charset="0"/>
                <a:cs typeface="Verdana"/>
              </a:rPr>
              <a:t>LookML</a:t>
            </a:r>
            <a:endParaRPr sz="1650">
              <a:latin typeface="Aptos" panose="020B0004020202020204" pitchFamily="34" charset="0"/>
              <a:cs typeface="Verdana"/>
            </a:endParaRPr>
          </a:p>
          <a:p>
            <a:pPr marL="12700" marR="5080">
              <a:lnSpc>
                <a:spcPct val="135000"/>
              </a:lnSpc>
              <a:spcBef>
                <a:spcPts val="445"/>
              </a:spcBef>
            </a:pPr>
            <a:r>
              <a:rPr sz="1250" dirty="0">
                <a:solidFill>
                  <a:srgbClr val="FFE5E5"/>
                </a:solidFill>
                <a:latin typeface="Aptos" panose="020B0004020202020204" pitchFamily="34" charset="0"/>
                <a:cs typeface="Tahoma"/>
              </a:rPr>
              <a:t>Develop complex, customized energy data models.</a:t>
            </a:r>
            <a:endParaRPr sz="1250">
              <a:latin typeface="Aptos" panose="020B0004020202020204" pitchFamily="34" charset="0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943850" y="3038474"/>
            <a:ext cx="361950" cy="371475"/>
            <a:chOff x="7943850" y="3038474"/>
            <a:chExt cx="361950" cy="371475"/>
          </a:xfrm>
        </p:grpSpPr>
        <p:sp>
          <p:nvSpPr>
            <p:cNvPr id="10" name="object 10"/>
            <p:cNvSpPr/>
            <p:nvPr/>
          </p:nvSpPr>
          <p:spPr>
            <a:xfrm>
              <a:off x="7948612" y="3043237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303606" y="0"/>
                  </a:moveTo>
                  <a:lnTo>
                    <a:pt x="48818" y="0"/>
                  </a:lnTo>
                  <a:lnTo>
                    <a:pt x="45415" y="330"/>
                  </a:lnTo>
                  <a:lnTo>
                    <a:pt x="10706" y="20370"/>
                  </a:lnTo>
                  <a:lnTo>
                    <a:pt x="0" y="48806"/>
                  </a:lnTo>
                  <a:lnTo>
                    <a:pt x="0" y="309702"/>
                  </a:lnTo>
                  <a:lnTo>
                    <a:pt x="0" y="313131"/>
                  </a:lnTo>
                  <a:lnTo>
                    <a:pt x="17729" y="349072"/>
                  </a:lnTo>
                  <a:lnTo>
                    <a:pt x="48818" y="361950"/>
                  </a:lnTo>
                  <a:lnTo>
                    <a:pt x="303606" y="361950"/>
                  </a:lnTo>
                  <a:lnTo>
                    <a:pt x="339547" y="344220"/>
                  </a:lnTo>
                  <a:lnTo>
                    <a:pt x="352425" y="313131"/>
                  </a:lnTo>
                  <a:lnTo>
                    <a:pt x="352425" y="48806"/>
                  </a:lnTo>
                  <a:lnTo>
                    <a:pt x="334695" y="12877"/>
                  </a:lnTo>
                  <a:lnTo>
                    <a:pt x="307009" y="330"/>
                  </a:lnTo>
                  <a:lnTo>
                    <a:pt x="303606" y="0"/>
                  </a:lnTo>
                  <a:close/>
                </a:path>
              </a:pathLst>
            </a:custGeom>
            <a:solidFill>
              <a:srgbClr val="730A0A"/>
            </a:solidFill>
          </p:spPr>
          <p:txBody>
            <a:bodyPr wrap="square" lIns="0" tIns="0" rIns="0" bIns="0" rtlCol="0"/>
            <a:lstStyle/>
            <a:p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7948612" y="3043237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0" y="309702"/>
                  </a:moveTo>
                  <a:lnTo>
                    <a:pt x="0" y="52247"/>
                  </a:lnTo>
                  <a:lnTo>
                    <a:pt x="0" y="48806"/>
                  </a:lnTo>
                  <a:lnTo>
                    <a:pt x="330" y="45415"/>
                  </a:lnTo>
                  <a:lnTo>
                    <a:pt x="1003" y="42049"/>
                  </a:lnTo>
                  <a:lnTo>
                    <a:pt x="1676" y="38684"/>
                  </a:lnTo>
                  <a:lnTo>
                    <a:pt x="2667" y="35420"/>
                  </a:lnTo>
                  <a:lnTo>
                    <a:pt x="3975" y="32258"/>
                  </a:lnTo>
                  <a:lnTo>
                    <a:pt x="5283" y="29083"/>
                  </a:lnTo>
                  <a:lnTo>
                    <a:pt x="6896" y="26073"/>
                  </a:lnTo>
                  <a:lnTo>
                    <a:pt x="8801" y="23215"/>
                  </a:lnTo>
                  <a:lnTo>
                    <a:pt x="10706" y="20370"/>
                  </a:lnTo>
                  <a:lnTo>
                    <a:pt x="12877" y="17729"/>
                  </a:lnTo>
                  <a:lnTo>
                    <a:pt x="15303" y="15303"/>
                  </a:lnTo>
                  <a:lnTo>
                    <a:pt x="17729" y="12877"/>
                  </a:lnTo>
                  <a:lnTo>
                    <a:pt x="42049" y="1003"/>
                  </a:lnTo>
                  <a:lnTo>
                    <a:pt x="45415" y="330"/>
                  </a:lnTo>
                  <a:lnTo>
                    <a:pt x="48818" y="0"/>
                  </a:lnTo>
                  <a:lnTo>
                    <a:pt x="52247" y="0"/>
                  </a:lnTo>
                  <a:lnTo>
                    <a:pt x="300177" y="0"/>
                  </a:lnTo>
                  <a:lnTo>
                    <a:pt x="303606" y="0"/>
                  </a:lnTo>
                  <a:lnTo>
                    <a:pt x="307009" y="330"/>
                  </a:lnTo>
                  <a:lnTo>
                    <a:pt x="310375" y="1003"/>
                  </a:lnTo>
                  <a:lnTo>
                    <a:pt x="313740" y="1676"/>
                  </a:lnTo>
                  <a:lnTo>
                    <a:pt x="329196" y="8801"/>
                  </a:lnTo>
                  <a:lnTo>
                    <a:pt x="332054" y="10706"/>
                  </a:lnTo>
                  <a:lnTo>
                    <a:pt x="334695" y="12877"/>
                  </a:lnTo>
                  <a:lnTo>
                    <a:pt x="337121" y="15303"/>
                  </a:lnTo>
                  <a:lnTo>
                    <a:pt x="339547" y="17729"/>
                  </a:lnTo>
                  <a:lnTo>
                    <a:pt x="352425" y="48806"/>
                  </a:lnTo>
                  <a:lnTo>
                    <a:pt x="352425" y="52247"/>
                  </a:lnTo>
                  <a:lnTo>
                    <a:pt x="352425" y="309702"/>
                  </a:lnTo>
                  <a:lnTo>
                    <a:pt x="352425" y="313131"/>
                  </a:lnTo>
                  <a:lnTo>
                    <a:pt x="352082" y="316534"/>
                  </a:lnTo>
                  <a:lnTo>
                    <a:pt x="337121" y="346646"/>
                  </a:lnTo>
                  <a:lnTo>
                    <a:pt x="334695" y="349072"/>
                  </a:lnTo>
                  <a:lnTo>
                    <a:pt x="332054" y="351243"/>
                  </a:lnTo>
                  <a:lnTo>
                    <a:pt x="329196" y="353148"/>
                  </a:lnTo>
                  <a:lnTo>
                    <a:pt x="326351" y="355053"/>
                  </a:lnTo>
                  <a:lnTo>
                    <a:pt x="303606" y="361950"/>
                  </a:lnTo>
                  <a:lnTo>
                    <a:pt x="300177" y="361950"/>
                  </a:lnTo>
                  <a:lnTo>
                    <a:pt x="52247" y="361950"/>
                  </a:lnTo>
                  <a:lnTo>
                    <a:pt x="48818" y="361950"/>
                  </a:lnTo>
                  <a:lnTo>
                    <a:pt x="45415" y="361619"/>
                  </a:lnTo>
                  <a:lnTo>
                    <a:pt x="15303" y="346646"/>
                  </a:lnTo>
                  <a:lnTo>
                    <a:pt x="12877" y="344220"/>
                  </a:lnTo>
                  <a:lnTo>
                    <a:pt x="1003" y="319900"/>
                  </a:lnTo>
                  <a:lnTo>
                    <a:pt x="330" y="316534"/>
                  </a:lnTo>
                  <a:lnTo>
                    <a:pt x="0" y="313131"/>
                  </a:lnTo>
                  <a:lnTo>
                    <a:pt x="0" y="309702"/>
                  </a:lnTo>
                  <a:close/>
                </a:path>
              </a:pathLst>
            </a:custGeom>
            <a:ln w="9525">
              <a:solidFill>
                <a:srgbClr val="8C2323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ptos" panose="020B0004020202020204" pitchFamily="34" charset="0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002587" y="3063875"/>
            <a:ext cx="24066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FFE5E5"/>
                </a:solidFill>
                <a:latin typeface="Aptos" panose="020B0004020202020204" pitchFamily="34" charset="0"/>
                <a:cs typeface="Verdana"/>
              </a:rPr>
              <a:t>2</a:t>
            </a:r>
            <a:endParaRPr sz="2000">
              <a:latin typeface="Aptos" panose="020B0004020202020204" pitchFamily="34" charset="0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56066" y="3040062"/>
            <a:ext cx="2278380" cy="8534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FFE5E5"/>
                </a:solidFill>
                <a:latin typeface="Aptos" panose="020B0004020202020204" pitchFamily="34" charset="0"/>
                <a:cs typeface="Verdana"/>
              </a:rPr>
              <a:t>Cloud Integration</a:t>
            </a:r>
            <a:endParaRPr sz="1650">
              <a:latin typeface="Aptos" panose="020B0004020202020204" pitchFamily="34" charset="0"/>
              <a:cs typeface="Verdana"/>
            </a:endParaRPr>
          </a:p>
          <a:p>
            <a:pPr marL="12700" marR="36830">
              <a:lnSpc>
                <a:spcPct val="135000"/>
              </a:lnSpc>
              <a:spcBef>
                <a:spcPts val="445"/>
              </a:spcBef>
            </a:pPr>
            <a:r>
              <a:rPr sz="1250" dirty="0">
                <a:solidFill>
                  <a:srgbClr val="FFE5E5"/>
                </a:solidFill>
                <a:latin typeface="Aptos" panose="020B0004020202020204" pitchFamily="34" charset="0"/>
                <a:cs typeface="Tahoma"/>
              </a:rPr>
              <a:t>Works with Google Cloud and BigQuery.</a:t>
            </a:r>
            <a:endParaRPr sz="1250">
              <a:latin typeface="Aptos" panose="020B0004020202020204" pitchFamily="34" charset="0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857750" y="4276725"/>
            <a:ext cx="361950" cy="361950"/>
            <a:chOff x="4857750" y="4276725"/>
            <a:chExt cx="361950" cy="361950"/>
          </a:xfrm>
        </p:grpSpPr>
        <p:sp>
          <p:nvSpPr>
            <p:cNvPr id="15" name="object 15"/>
            <p:cNvSpPr/>
            <p:nvPr/>
          </p:nvSpPr>
          <p:spPr>
            <a:xfrm>
              <a:off x="4862512" y="4281487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303606" y="0"/>
                  </a:moveTo>
                  <a:lnTo>
                    <a:pt x="48818" y="0"/>
                  </a:lnTo>
                  <a:lnTo>
                    <a:pt x="45415" y="330"/>
                  </a:lnTo>
                  <a:lnTo>
                    <a:pt x="10706" y="20370"/>
                  </a:lnTo>
                  <a:lnTo>
                    <a:pt x="0" y="48806"/>
                  </a:lnTo>
                  <a:lnTo>
                    <a:pt x="0" y="300177"/>
                  </a:lnTo>
                  <a:lnTo>
                    <a:pt x="0" y="303606"/>
                  </a:lnTo>
                  <a:lnTo>
                    <a:pt x="17729" y="339547"/>
                  </a:lnTo>
                  <a:lnTo>
                    <a:pt x="48818" y="352425"/>
                  </a:lnTo>
                  <a:lnTo>
                    <a:pt x="303606" y="352425"/>
                  </a:lnTo>
                  <a:lnTo>
                    <a:pt x="339547" y="334695"/>
                  </a:lnTo>
                  <a:lnTo>
                    <a:pt x="352425" y="303606"/>
                  </a:lnTo>
                  <a:lnTo>
                    <a:pt x="352425" y="48806"/>
                  </a:lnTo>
                  <a:lnTo>
                    <a:pt x="334695" y="12877"/>
                  </a:lnTo>
                  <a:lnTo>
                    <a:pt x="307009" y="330"/>
                  </a:lnTo>
                  <a:lnTo>
                    <a:pt x="303606" y="0"/>
                  </a:lnTo>
                  <a:close/>
                </a:path>
              </a:pathLst>
            </a:custGeom>
            <a:solidFill>
              <a:srgbClr val="730A0A"/>
            </a:solidFill>
          </p:spPr>
          <p:txBody>
            <a:bodyPr wrap="square" lIns="0" tIns="0" rIns="0" bIns="0" rtlCol="0"/>
            <a:lstStyle/>
            <a:p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862512" y="4281487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0" y="300177"/>
                  </a:moveTo>
                  <a:lnTo>
                    <a:pt x="0" y="52247"/>
                  </a:lnTo>
                  <a:lnTo>
                    <a:pt x="0" y="48806"/>
                  </a:lnTo>
                  <a:lnTo>
                    <a:pt x="330" y="45415"/>
                  </a:lnTo>
                  <a:lnTo>
                    <a:pt x="1003" y="42049"/>
                  </a:lnTo>
                  <a:lnTo>
                    <a:pt x="1676" y="38684"/>
                  </a:lnTo>
                  <a:lnTo>
                    <a:pt x="2667" y="35420"/>
                  </a:lnTo>
                  <a:lnTo>
                    <a:pt x="3975" y="32258"/>
                  </a:lnTo>
                  <a:lnTo>
                    <a:pt x="5283" y="29083"/>
                  </a:lnTo>
                  <a:lnTo>
                    <a:pt x="15303" y="15303"/>
                  </a:lnTo>
                  <a:lnTo>
                    <a:pt x="17729" y="12877"/>
                  </a:lnTo>
                  <a:lnTo>
                    <a:pt x="48818" y="0"/>
                  </a:lnTo>
                  <a:lnTo>
                    <a:pt x="52247" y="0"/>
                  </a:lnTo>
                  <a:lnTo>
                    <a:pt x="300177" y="0"/>
                  </a:lnTo>
                  <a:lnTo>
                    <a:pt x="303606" y="0"/>
                  </a:lnTo>
                  <a:lnTo>
                    <a:pt x="307009" y="330"/>
                  </a:lnTo>
                  <a:lnTo>
                    <a:pt x="329196" y="8801"/>
                  </a:lnTo>
                  <a:lnTo>
                    <a:pt x="332054" y="10706"/>
                  </a:lnTo>
                  <a:lnTo>
                    <a:pt x="334695" y="12877"/>
                  </a:lnTo>
                  <a:lnTo>
                    <a:pt x="337121" y="15303"/>
                  </a:lnTo>
                  <a:lnTo>
                    <a:pt x="339547" y="17729"/>
                  </a:lnTo>
                  <a:lnTo>
                    <a:pt x="348449" y="32258"/>
                  </a:lnTo>
                  <a:lnTo>
                    <a:pt x="349758" y="35420"/>
                  </a:lnTo>
                  <a:lnTo>
                    <a:pt x="350748" y="38684"/>
                  </a:lnTo>
                  <a:lnTo>
                    <a:pt x="351421" y="42049"/>
                  </a:lnTo>
                  <a:lnTo>
                    <a:pt x="352094" y="45415"/>
                  </a:lnTo>
                  <a:lnTo>
                    <a:pt x="352425" y="48806"/>
                  </a:lnTo>
                  <a:lnTo>
                    <a:pt x="352425" y="52247"/>
                  </a:lnTo>
                  <a:lnTo>
                    <a:pt x="352425" y="300177"/>
                  </a:lnTo>
                  <a:lnTo>
                    <a:pt x="352425" y="303606"/>
                  </a:lnTo>
                  <a:lnTo>
                    <a:pt x="352094" y="307009"/>
                  </a:lnTo>
                  <a:lnTo>
                    <a:pt x="351421" y="310375"/>
                  </a:lnTo>
                  <a:lnTo>
                    <a:pt x="350748" y="313740"/>
                  </a:lnTo>
                  <a:lnTo>
                    <a:pt x="349758" y="317004"/>
                  </a:lnTo>
                  <a:lnTo>
                    <a:pt x="348449" y="320167"/>
                  </a:lnTo>
                  <a:lnTo>
                    <a:pt x="347141" y="323342"/>
                  </a:lnTo>
                  <a:lnTo>
                    <a:pt x="337121" y="337121"/>
                  </a:lnTo>
                  <a:lnTo>
                    <a:pt x="334695" y="339547"/>
                  </a:lnTo>
                  <a:lnTo>
                    <a:pt x="332054" y="341718"/>
                  </a:lnTo>
                  <a:lnTo>
                    <a:pt x="329196" y="343623"/>
                  </a:lnTo>
                  <a:lnTo>
                    <a:pt x="326351" y="345528"/>
                  </a:lnTo>
                  <a:lnTo>
                    <a:pt x="303606" y="352425"/>
                  </a:lnTo>
                  <a:lnTo>
                    <a:pt x="300177" y="352425"/>
                  </a:lnTo>
                  <a:lnTo>
                    <a:pt x="52247" y="352425"/>
                  </a:lnTo>
                  <a:lnTo>
                    <a:pt x="48818" y="352425"/>
                  </a:lnTo>
                  <a:lnTo>
                    <a:pt x="45415" y="352094"/>
                  </a:lnTo>
                  <a:lnTo>
                    <a:pt x="15303" y="337121"/>
                  </a:lnTo>
                  <a:lnTo>
                    <a:pt x="12877" y="334695"/>
                  </a:lnTo>
                  <a:lnTo>
                    <a:pt x="3975" y="320167"/>
                  </a:lnTo>
                  <a:lnTo>
                    <a:pt x="2667" y="317004"/>
                  </a:lnTo>
                  <a:lnTo>
                    <a:pt x="1676" y="313740"/>
                  </a:lnTo>
                  <a:lnTo>
                    <a:pt x="1003" y="310375"/>
                  </a:lnTo>
                  <a:lnTo>
                    <a:pt x="330" y="307009"/>
                  </a:lnTo>
                  <a:lnTo>
                    <a:pt x="0" y="303606"/>
                  </a:lnTo>
                  <a:lnTo>
                    <a:pt x="0" y="300177"/>
                  </a:lnTo>
                  <a:close/>
                </a:path>
              </a:pathLst>
            </a:custGeom>
            <a:ln w="9525">
              <a:solidFill>
                <a:srgbClr val="8C2323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ptos" panose="020B0004020202020204" pitchFamily="34" charset="0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913363" y="4292600"/>
            <a:ext cx="25209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FFE5E5"/>
                </a:solidFill>
                <a:latin typeface="Aptos" panose="020B0004020202020204" pitchFamily="34" charset="0"/>
                <a:cs typeface="Verdana"/>
              </a:rPr>
              <a:t>3</a:t>
            </a:r>
            <a:endParaRPr sz="2000">
              <a:latin typeface="Aptos" panose="020B0004020202020204" pitchFamily="34" charset="0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72796" y="4135437"/>
            <a:ext cx="3775075" cy="72961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solidFill>
                  <a:srgbClr val="FFE5E5"/>
                </a:solidFill>
                <a:latin typeface="Aptos" panose="020B0004020202020204" pitchFamily="34" charset="0"/>
                <a:cs typeface="Verdana"/>
              </a:rPr>
              <a:t>Technical Focus</a:t>
            </a:r>
            <a:endParaRPr sz="1650">
              <a:latin typeface="Aptos" panose="020B0004020202020204" pitchFamily="34" charset="0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250" dirty="0">
                <a:solidFill>
                  <a:srgbClr val="FFE5E5"/>
                </a:solidFill>
                <a:latin typeface="Aptos" panose="020B0004020202020204" pitchFamily="34" charset="0"/>
                <a:cs typeface="Tahoma"/>
              </a:rPr>
              <a:t>Ideal for companies with data modeling expertise.</a:t>
            </a:r>
            <a:endParaRPr sz="1250">
              <a:latin typeface="Aptos" panose="020B0004020202020204" pitchFamily="34" charset="0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49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7311" y="615950"/>
            <a:ext cx="4624289" cy="106798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dirty="0">
                <a:latin typeface="Aptos Black" panose="020B0004020202020204" pitchFamily="34" charset="0"/>
                <a:cs typeface="Arial MT"/>
              </a:rPr>
              <a:t>Comparison of Tools: Pros and Cons</a:t>
            </a:r>
          </a:p>
        </p:txBody>
      </p:sp>
      <p:sp>
        <p:nvSpPr>
          <p:cNvPr id="4" name="object 4"/>
          <p:cNvSpPr/>
          <p:nvPr/>
        </p:nvSpPr>
        <p:spPr>
          <a:xfrm>
            <a:off x="576262" y="1928812"/>
            <a:ext cx="5991225" cy="3895725"/>
          </a:xfrm>
          <a:custGeom>
            <a:avLst/>
            <a:gdLst/>
            <a:ahLst/>
            <a:cxnLst/>
            <a:rect l="l" t="t" r="r" b="b"/>
            <a:pathLst>
              <a:path w="5991225" h="3895725">
                <a:moveTo>
                  <a:pt x="0" y="3843477"/>
                </a:moveTo>
                <a:lnTo>
                  <a:pt x="0" y="52247"/>
                </a:lnTo>
                <a:lnTo>
                  <a:pt x="0" y="48806"/>
                </a:lnTo>
                <a:lnTo>
                  <a:pt x="332" y="45415"/>
                </a:lnTo>
                <a:lnTo>
                  <a:pt x="1002" y="42049"/>
                </a:lnTo>
                <a:lnTo>
                  <a:pt x="1671" y="38684"/>
                </a:lnTo>
                <a:lnTo>
                  <a:pt x="2664" y="35420"/>
                </a:lnTo>
                <a:lnTo>
                  <a:pt x="3978" y="32258"/>
                </a:lnTo>
                <a:lnTo>
                  <a:pt x="5288" y="29083"/>
                </a:lnTo>
                <a:lnTo>
                  <a:pt x="15304" y="15303"/>
                </a:lnTo>
                <a:lnTo>
                  <a:pt x="17725" y="12877"/>
                </a:lnTo>
                <a:lnTo>
                  <a:pt x="20364" y="10706"/>
                </a:lnTo>
                <a:lnTo>
                  <a:pt x="23216" y="8801"/>
                </a:lnTo>
                <a:lnTo>
                  <a:pt x="26069" y="6896"/>
                </a:lnTo>
                <a:lnTo>
                  <a:pt x="29080" y="5283"/>
                </a:lnTo>
                <a:lnTo>
                  <a:pt x="32251" y="3975"/>
                </a:lnTo>
                <a:lnTo>
                  <a:pt x="35421" y="2667"/>
                </a:lnTo>
                <a:lnTo>
                  <a:pt x="38685" y="1676"/>
                </a:lnTo>
                <a:lnTo>
                  <a:pt x="42053" y="1003"/>
                </a:lnTo>
                <a:lnTo>
                  <a:pt x="45417" y="330"/>
                </a:lnTo>
                <a:lnTo>
                  <a:pt x="48816" y="0"/>
                </a:lnTo>
                <a:lnTo>
                  <a:pt x="52243" y="0"/>
                </a:lnTo>
                <a:lnTo>
                  <a:pt x="5938977" y="0"/>
                </a:lnTo>
                <a:lnTo>
                  <a:pt x="5942406" y="0"/>
                </a:lnTo>
                <a:lnTo>
                  <a:pt x="5945809" y="330"/>
                </a:lnTo>
                <a:lnTo>
                  <a:pt x="5949175" y="1003"/>
                </a:lnTo>
                <a:lnTo>
                  <a:pt x="5952540" y="1676"/>
                </a:lnTo>
                <a:lnTo>
                  <a:pt x="5975921" y="15303"/>
                </a:lnTo>
                <a:lnTo>
                  <a:pt x="5978347" y="17729"/>
                </a:lnTo>
                <a:lnTo>
                  <a:pt x="5987249" y="32258"/>
                </a:lnTo>
                <a:lnTo>
                  <a:pt x="5988558" y="35420"/>
                </a:lnTo>
                <a:lnTo>
                  <a:pt x="5989548" y="38684"/>
                </a:lnTo>
                <a:lnTo>
                  <a:pt x="5990221" y="42049"/>
                </a:lnTo>
                <a:lnTo>
                  <a:pt x="5990882" y="45415"/>
                </a:lnTo>
                <a:lnTo>
                  <a:pt x="5991225" y="48806"/>
                </a:lnTo>
                <a:lnTo>
                  <a:pt x="5991225" y="52247"/>
                </a:lnTo>
                <a:lnTo>
                  <a:pt x="5991225" y="3843477"/>
                </a:lnTo>
                <a:lnTo>
                  <a:pt x="5991225" y="3846910"/>
                </a:lnTo>
                <a:lnTo>
                  <a:pt x="5990882" y="3850308"/>
                </a:lnTo>
                <a:lnTo>
                  <a:pt x="5990221" y="3853671"/>
                </a:lnTo>
                <a:lnTo>
                  <a:pt x="5989548" y="3857035"/>
                </a:lnTo>
                <a:lnTo>
                  <a:pt x="5988558" y="3860304"/>
                </a:lnTo>
                <a:lnTo>
                  <a:pt x="5987249" y="3863469"/>
                </a:lnTo>
                <a:lnTo>
                  <a:pt x="5985941" y="3866639"/>
                </a:lnTo>
                <a:lnTo>
                  <a:pt x="5975921" y="3880421"/>
                </a:lnTo>
                <a:lnTo>
                  <a:pt x="5973495" y="3882847"/>
                </a:lnTo>
                <a:lnTo>
                  <a:pt x="5942406" y="3895726"/>
                </a:lnTo>
                <a:lnTo>
                  <a:pt x="5938977" y="3895726"/>
                </a:lnTo>
                <a:lnTo>
                  <a:pt x="52243" y="3895726"/>
                </a:lnTo>
                <a:lnTo>
                  <a:pt x="48816" y="3895726"/>
                </a:lnTo>
                <a:lnTo>
                  <a:pt x="45417" y="3895388"/>
                </a:lnTo>
                <a:lnTo>
                  <a:pt x="15304" y="3880421"/>
                </a:lnTo>
                <a:lnTo>
                  <a:pt x="12879" y="3877995"/>
                </a:lnTo>
                <a:lnTo>
                  <a:pt x="3978" y="3863469"/>
                </a:lnTo>
                <a:lnTo>
                  <a:pt x="2664" y="3860304"/>
                </a:lnTo>
                <a:lnTo>
                  <a:pt x="1671" y="3857035"/>
                </a:lnTo>
                <a:lnTo>
                  <a:pt x="1002" y="3853671"/>
                </a:lnTo>
                <a:lnTo>
                  <a:pt x="332" y="3850308"/>
                </a:lnTo>
                <a:lnTo>
                  <a:pt x="0" y="3846910"/>
                </a:lnTo>
                <a:lnTo>
                  <a:pt x="0" y="3843477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1025" y="1933574"/>
          <a:ext cx="5981065" cy="388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5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5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50" spc="-1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Tableau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127000" marB="0">
                    <a:lnR w="9525">
                      <a:solidFill>
                        <a:srgbClr val="151515"/>
                      </a:solidFill>
                      <a:prstDash val="solid"/>
                    </a:lnR>
                    <a:solidFill>
                      <a:srgbClr val="FFFFFF">
                        <a:alpha val="39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50" spc="6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Advanced</a:t>
                      </a:r>
                      <a:r>
                        <a:rPr sz="1250" spc="5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visuals,</a:t>
                      </a:r>
                      <a:r>
                        <a:rPr sz="1250" spc="5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high</a:t>
                      </a:r>
                      <a:r>
                        <a:rPr sz="1250" spc="5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7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costs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151515"/>
                      </a:solidFill>
                      <a:prstDash val="solid"/>
                    </a:lnL>
                    <a:solidFill>
                      <a:srgbClr val="FFFFFF">
                        <a:alpha val="391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5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Power</a:t>
                      </a:r>
                      <a:r>
                        <a:rPr sz="1250" spc="5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25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BI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127000" marB="0">
                    <a:lnR w="9525">
                      <a:solidFill>
                        <a:srgbClr val="151515"/>
                      </a:solidFill>
                      <a:prstDash val="solid"/>
                    </a:lnR>
                    <a:solidFill>
                      <a:srgbClr val="000000">
                        <a:alpha val="39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2560" marR="551815">
                        <a:lnSpc>
                          <a:spcPct val="135000"/>
                        </a:lnSpc>
                        <a:spcBef>
                          <a:spcPts val="475"/>
                        </a:spcBef>
                      </a:pPr>
                      <a:r>
                        <a:rPr sz="1250" spc="75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User-</a:t>
                      </a:r>
                      <a:r>
                        <a:rPr sz="1250" spc="-3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friendly,</a:t>
                      </a:r>
                      <a:r>
                        <a:rPr sz="1250" spc="-25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limited</a:t>
                      </a:r>
                      <a:r>
                        <a:rPr sz="1250" spc="-25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complex </a:t>
                      </a:r>
                      <a:r>
                        <a:rPr sz="1250" spc="5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graphs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9525">
                      <a:solidFill>
                        <a:srgbClr val="151515"/>
                      </a:solidFill>
                      <a:prstDash val="solid"/>
                    </a:lnL>
                    <a:solidFill>
                      <a:srgbClr val="000000">
                        <a:alpha val="391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5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Google</a:t>
                      </a:r>
                      <a:r>
                        <a:rPr sz="1250" spc="17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1250" spc="17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Studio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127000" marB="0">
                    <a:lnR w="9525">
                      <a:solidFill>
                        <a:srgbClr val="151515"/>
                      </a:solidFill>
                      <a:prstDash val="solid"/>
                    </a:lnR>
                    <a:solidFill>
                      <a:srgbClr val="FFFFFF">
                        <a:alpha val="39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5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Simple,</a:t>
                      </a:r>
                      <a:r>
                        <a:rPr sz="1250" spc="5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lacks</a:t>
                      </a:r>
                      <a:r>
                        <a:rPr sz="1250" spc="1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55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advanced</a:t>
                      </a:r>
                      <a:r>
                        <a:rPr sz="1250" spc="1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analytics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151515"/>
                      </a:solidFill>
                      <a:prstDash val="solid"/>
                    </a:lnL>
                    <a:solidFill>
                      <a:srgbClr val="FFFFFF">
                        <a:alpha val="391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5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Qlik</a:t>
                      </a:r>
                      <a:r>
                        <a:rPr sz="1250" spc="-4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65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Sense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127000" marB="0">
                    <a:lnR w="9525">
                      <a:solidFill>
                        <a:srgbClr val="151515"/>
                      </a:solidFill>
                      <a:prstDash val="solid"/>
                    </a:lnR>
                    <a:solidFill>
                      <a:srgbClr val="000000">
                        <a:alpha val="39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2560" marR="678815">
                        <a:lnSpc>
                          <a:spcPct val="135000"/>
                        </a:lnSpc>
                        <a:spcBef>
                          <a:spcPts val="475"/>
                        </a:spcBef>
                      </a:pPr>
                      <a:r>
                        <a:rPr sz="125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Scalable</a:t>
                      </a:r>
                      <a:r>
                        <a:rPr sz="1250" spc="85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AI</a:t>
                      </a:r>
                      <a:r>
                        <a:rPr sz="1250" spc="85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insights,</a:t>
                      </a:r>
                      <a:r>
                        <a:rPr sz="1250" spc="85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requires training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9525">
                      <a:solidFill>
                        <a:srgbClr val="151515"/>
                      </a:solidFill>
                      <a:prstDash val="solid"/>
                    </a:lnL>
                    <a:solidFill>
                      <a:srgbClr val="000000">
                        <a:alpha val="391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50" spc="7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Domo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127000" marB="0">
                    <a:lnR w="9525">
                      <a:solidFill>
                        <a:srgbClr val="151515"/>
                      </a:solidFill>
                      <a:prstDash val="solid"/>
                    </a:lnR>
                    <a:solidFill>
                      <a:srgbClr val="FFFFFF">
                        <a:alpha val="39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2560" marR="827405">
                        <a:lnSpc>
                          <a:spcPct val="140000"/>
                        </a:lnSpc>
                        <a:spcBef>
                          <a:spcPts val="400"/>
                        </a:spcBef>
                      </a:pPr>
                      <a:r>
                        <a:rPr sz="125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Real-time</a:t>
                      </a:r>
                      <a:r>
                        <a:rPr sz="1250" spc="11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analytics,</a:t>
                      </a:r>
                      <a:r>
                        <a:rPr sz="1250" spc="114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costly </a:t>
                      </a:r>
                      <a:r>
                        <a:rPr sz="1250" spc="4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subscriptions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L w="9525">
                      <a:solidFill>
                        <a:srgbClr val="151515"/>
                      </a:solidFill>
                      <a:prstDash val="solid"/>
                    </a:lnL>
                    <a:solidFill>
                      <a:srgbClr val="FFFFFF">
                        <a:alpha val="391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50" spc="-1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Looker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127000" marB="0">
                    <a:lnR w="9525">
                      <a:solidFill>
                        <a:srgbClr val="151515"/>
                      </a:solidFill>
                      <a:prstDash val="solid"/>
                    </a:lnR>
                    <a:solidFill>
                      <a:srgbClr val="000000">
                        <a:alpha val="39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2560" marR="630555">
                        <a:lnSpc>
                          <a:spcPct val="140000"/>
                        </a:lnSpc>
                        <a:spcBef>
                          <a:spcPts val="400"/>
                        </a:spcBef>
                      </a:pPr>
                      <a:r>
                        <a:rPr sz="1250" spc="6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Advanced</a:t>
                      </a:r>
                      <a:r>
                        <a:rPr sz="1250" spc="-15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modeling,</a:t>
                      </a:r>
                      <a:r>
                        <a:rPr sz="1250" spc="-1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 requires </a:t>
                      </a:r>
                      <a:r>
                        <a:rPr sz="125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technical</a:t>
                      </a:r>
                      <a:r>
                        <a:rPr sz="1250" spc="14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20" dirty="0">
                          <a:solidFill>
                            <a:srgbClr val="FFE5E5"/>
                          </a:solidFill>
                          <a:latin typeface="Trebuchet MS"/>
                          <a:cs typeface="Trebuchet MS"/>
                        </a:rPr>
                        <a:t>skill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L w="9525">
                      <a:solidFill>
                        <a:srgbClr val="151515"/>
                      </a:solidFill>
                      <a:prstDash val="solid"/>
                    </a:lnL>
                    <a:solidFill>
                      <a:srgbClr val="000000">
                        <a:alpha val="391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439535"/>
          </a:xfrm>
          <a:custGeom>
            <a:avLst/>
            <a:gdLst/>
            <a:ahLst/>
            <a:cxnLst/>
            <a:rect l="l" t="t" r="r" b="b"/>
            <a:pathLst>
              <a:path w="11165840" h="6439535">
                <a:moveTo>
                  <a:pt x="11165784" y="0"/>
                </a:moveTo>
                <a:lnTo>
                  <a:pt x="0" y="0"/>
                </a:lnTo>
                <a:lnTo>
                  <a:pt x="0" y="6438935"/>
                </a:lnTo>
                <a:lnTo>
                  <a:pt x="11165784" y="6438935"/>
                </a:lnTo>
                <a:lnTo>
                  <a:pt x="11165784" y="0"/>
                </a:lnTo>
                <a:close/>
              </a:path>
            </a:pathLst>
          </a:custGeom>
          <a:solidFill>
            <a:srgbClr val="090909">
              <a:alpha val="94898"/>
            </a:srgbClr>
          </a:solidFill>
        </p:spPr>
        <p:txBody>
          <a:bodyPr wrap="square" lIns="0" tIns="0" rIns="0" bIns="0" rtlCol="0"/>
          <a:lstStyle/>
          <a:p>
            <a:endParaRPr>
              <a:latin typeface="Aptos" panose="020B00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7"/>
            <a:ext cx="11165783" cy="19912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135" y="2434467"/>
            <a:ext cx="582676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latin typeface="Aptos Black" panose="020B0004020202020204" pitchFamily="34" charset="0"/>
                <a:cs typeface="Arial MT"/>
              </a:rPr>
              <a:t>Key Benefits of Tableau</a:t>
            </a:r>
          </a:p>
        </p:txBody>
      </p:sp>
      <p:sp>
        <p:nvSpPr>
          <p:cNvPr id="5" name="object 5"/>
          <p:cNvSpPr/>
          <p:nvPr/>
        </p:nvSpPr>
        <p:spPr>
          <a:xfrm>
            <a:off x="557252" y="3279948"/>
            <a:ext cx="399415" cy="222250"/>
          </a:xfrm>
          <a:custGeom>
            <a:avLst/>
            <a:gdLst/>
            <a:ahLst/>
            <a:cxnLst/>
            <a:rect l="l" t="t" r="r" b="b"/>
            <a:pathLst>
              <a:path w="399415" h="222250">
                <a:moveTo>
                  <a:pt x="393845" y="0"/>
                </a:moveTo>
                <a:lnTo>
                  <a:pt x="260147" y="0"/>
                </a:lnTo>
                <a:lnTo>
                  <a:pt x="255175" y="4974"/>
                </a:lnTo>
                <a:lnTo>
                  <a:pt x="255175" y="11054"/>
                </a:lnTo>
                <a:lnTo>
                  <a:pt x="255175" y="17133"/>
                </a:lnTo>
                <a:lnTo>
                  <a:pt x="260147" y="22095"/>
                </a:lnTo>
                <a:lnTo>
                  <a:pt x="361108" y="22095"/>
                </a:lnTo>
                <a:lnTo>
                  <a:pt x="222026" y="161184"/>
                </a:lnTo>
                <a:lnTo>
                  <a:pt x="137154" y="76311"/>
                </a:lnTo>
                <a:lnTo>
                  <a:pt x="130107" y="76311"/>
                </a:lnTo>
                <a:lnTo>
                  <a:pt x="0" y="206418"/>
                </a:lnTo>
                <a:lnTo>
                  <a:pt x="0" y="213464"/>
                </a:lnTo>
                <a:lnTo>
                  <a:pt x="8562" y="222025"/>
                </a:lnTo>
                <a:lnTo>
                  <a:pt x="15609" y="222025"/>
                </a:lnTo>
                <a:lnTo>
                  <a:pt x="133630" y="104003"/>
                </a:lnTo>
                <a:lnTo>
                  <a:pt x="218503" y="188875"/>
                </a:lnTo>
                <a:lnTo>
                  <a:pt x="225550" y="188875"/>
                </a:lnTo>
                <a:lnTo>
                  <a:pt x="376719" y="37703"/>
                </a:lnTo>
                <a:lnTo>
                  <a:pt x="376719" y="138666"/>
                </a:lnTo>
                <a:lnTo>
                  <a:pt x="381691" y="143641"/>
                </a:lnTo>
                <a:lnTo>
                  <a:pt x="393845" y="143641"/>
                </a:lnTo>
                <a:lnTo>
                  <a:pt x="398818" y="138666"/>
                </a:lnTo>
                <a:lnTo>
                  <a:pt x="398818" y="4974"/>
                </a:lnTo>
                <a:lnTo>
                  <a:pt x="393845" y="0"/>
                </a:lnTo>
                <a:close/>
              </a:path>
            </a:pathLst>
          </a:custGeom>
          <a:solidFill>
            <a:srgbClr val="C91212"/>
          </a:solidFill>
        </p:spPr>
        <p:txBody>
          <a:bodyPr wrap="square" lIns="0" tIns="0" rIns="0" bIns="0" rtlCol="0"/>
          <a:lstStyle/>
          <a:p>
            <a:endParaRPr>
              <a:latin typeface="Aptos" panose="020B00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135" y="3611526"/>
            <a:ext cx="4529455" cy="71374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650" dirty="0">
                <a:solidFill>
                  <a:srgbClr val="FFE5E5"/>
                </a:solidFill>
                <a:latin typeface="Aptos" panose="020B0004020202020204" pitchFamily="34" charset="0"/>
                <a:cs typeface="Arial MT"/>
              </a:rPr>
              <a:t>Trend Monitoring</a:t>
            </a:r>
            <a:endParaRPr sz="1650">
              <a:latin typeface="Aptos" panose="020B0004020202020204" pitchFamily="3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50" dirty="0">
                <a:solidFill>
                  <a:srgbClr val="FFE5E5"/>
                </a:solidFill>
                <a:latin typeface="Aptos" panose="020B0004020202020204" pitchFamily="34" charset="0"/>
                <a:cs typeface="Tahoma"/>
              </a:rPr>
              <a:t>Identifies attendance patterns, optimizes resource allocation.</a:t>
            </a:r>
            <a:endParaRPr sz="1250">
              <a:latin typeface="Aptos" panose="020B0004020202020204" pitchFamily="34" charset="0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53580" y="3191552"/>
            <a:ext cx="298450" cy="391160"/>
          </a:xfrm>
          <a:custGeom>
            <a:avLst/>
            <a:gdLst/>
            <a:ahLst/>
            <a:cxnLst/>
            <a:rect l="l" t="t" r="r" b="b"/>
            <a:pathLst>
              <a:path w="298450" h="391160">
                <a:moveTo>
                  <a:pt x="170997" y="0"/>
                </a:moveTo>
                <a:lnTo>
                  <a:pt x="49724" y="0"/>
                </a:lnTo>
                <a:lnTo>
                  <a:pt x="30383" y="3912"/>
                </a:lnTo>
                <a:lnTo>
                  <a:pt x="14576" y="14576"/>
                </a:lnTo>
                <a:lnTo>
                  <a:pt x="3912" y="30383"/>
                </a:lnTo>
                <a:lnTo>
                  <a:pt x="0" y="49724"/>
                </a:lnTo>
                <a:lnTo>
                  <a:pt x="0" y="348062"/>
                </a:lnTo>
                <a:lnTo>
                  <a:pt x="3912" y="367398"/>
                </a:lnTo>
                <a:lnTo>
                  <a:pt x="14576" y="383206"/>
                </a:lnTo>
                <a:lnTo>
                  <a:pt x="25832" y="390802"/>
                </a:lnTo>
                <a:lnTo>
                  <a:pt x="272500" y="390802"/>
                </a:lnTo>
                <a:lnTo>
                  <a:pt x="283756" y="383206"/>
                </a:lnTo>
                <a:lnTo>
                  <a:pt x="290694" y="372924"/>
                </a:lnTo>
                <a:lnTo>
                  <a:pt x="49724" y="372924"/>
                </a:lnTo>
                <a:lnTo>
                  <a:pt x="40035" y="370973"/>
                </a:lnTo>
                <a:lnTo>
                  <a:pt x="32134" y="365648"/>
                </a:lnTo>
                <a:lnTo>
                  <a:pt x="26812" y="357746"/>
                </a:lnTo>
                <a:lnTo>
                  <a:pt x="24862" y="348062"/>
                </a:lnTo>
                <a:lnTo>
                  <a:pt x="24862" y="49724"/>
                </a:lnTo>
                <a:lnTo>
                  <a:pt x="26812" y="40035"/>
                </a:lnTo>
                <a:lnTo>
                  <a:pt x="32134" y="32134"/>
                </a:lnTo>
                <a:lnTo>
                  <a:pt x="40035" y="26812"/>
                </a:lnTo>
                <a:lnTo>
                  <a:pt x="49724" y="24862"/>
                </a:lnTo>
                <a:lnTo>
                  <a:pt x="211257" y="24862"/>
                </a:lnTo>
                <a:lnTo>
                  <a:pt x="197336" y="10954"/>
                </a:lnTo>
                <a:lnTo>
                  <a:pt x="191656" y="6291"/>
                </a:lnTo>
                <a:lnTo>
                  <a:pt x="185241" y="2853"/>
                </a:lnTo>
                <a:lnTo>
                  <a:pt x="178290" y="727"/>
                </a:lnTo>
                <a:lnTo>
                  <a:pt x="170997" y="0"/>
                </a:lnTo>
                <a:close/>
              </a:path>
              <a:path w="298450" h="391160">
                <a:moveTo>
                  <a:pt x="211257" y="24862"/>
                </a:moveTo>
                <a:lnTo>
                  <a:pt x="149162" y="24862"/>
                </a:lnTo>
                <a:lnTo>
                  <a:pt x="149162" y="111881"/>
                </a:lnTo>
                <a:lnTo>
                  <a:pt x="152095" y="126391"/>
                </a:lnTo>
                <a:lnTo>
                  <a:pt x="160090" y="138246"/>
                </a:lnTo>
                <a:lnTo>
                  <a:pt x="171945" y="146242"/>
                </a:lnTo>
                <a:lnTo>
                  <a:pt x="186456" y="149174"/>
                </a:lnTo>
                <a:lnTo>
                  <a:pt x="273474" y="149174"/>
                </a:lnTo>
                <a:lnTo>
                  <a:pt x="273474" y="348062"/>
                </a:lnTo>
                <a:lnTo>
                  <a:pt x="271523" y="357746"/>
                </a:lnTo>
                <a:lnTo>
                  <a:pt x="266198" y="365648"/>
                </a:lnTo>
                <a:lnTo>
                  <a:pt x="258296" y="370973"/>
                </a:lnTo>
                <a:lnTo>
                  <a:pt x="248612" y="372924"/>
                </a:lnTo>
                <a:lnTo>
                  <a:pt x="290694" y="372924"/>
                </a:lnTo>
                <a:lnTo>
                  <a:pt x="294423" y="367398"/>
                </a:lnTo>
                <a:lnTo>
                  <a:pt x="298337" y="348062"/>
                </a:lnTo>
                <a:lnTo>
                  <a:pt x="298251" y="126391"/>
                </a:lnTo>
                <a:lnTo>
                  <a:pt x="298043" y="124312"/>
                </a:lnTo>
                <a:lnTo>
                  <a:pt x="179620" y="124312"/>
                </a:lnTo>
                <a:lnTo>
                  <a:pt x="174024" y="118704"/>
                </a:lnTo>
                <a:lnTo>
                  <a:pt x="174024" y="25247"/>
                </a:lnTo>
                <a:lnTo>
                  <a:pt x="211642" y="25247"/>
                </a:lnTo>
                <a:lnTo>
                  <a:pt x="211257" y="24862"/>
                </a:lnTo>
                <a:close/>
              </a:path>
              <a:path w="298450" h="391160">
                <a:moveTo>
                  <a:pt x="211642" y="25247"/>
                </a:moveTo>
                <a:lnTo>
                  <a:pt x="174024" y="25247"/>
                </a:lnTo>
                <a:lnTo>
                  <a:pt x="176208" y="25792"/>
                </a:lnTo>
                <a:lnTo>
                  <a:pt x="178143" y="26872"/>
                </a:lnTo>
                <a:lnTo>
                  <a:pt x="269814" y="118555"/>
                </a:lnTo>
                <a:lnTo>
                  <a:pt x="271452" y="120106"/>
                </a:lnTo>
                <a:lnTo>
                  <a:pt x="272544" y="122128"/>
                </a:lnTo>
                <a:lnTo>
                  <a:pt x="273090" y="124312"/>
                </a:lnTo>
                <a:lnTo>
                  <a:pt x="298043" y="124312"/>
                </a:lnTo>
                <a:lnTo>
                  <a:pt x="297607" y="119960"/>
                </a:lnTo>
                <a:lnTo>
                  <a:pt x="295479" y="113008"/>
                </a:lnTo>
                <a:lnTo>
                  <a:pt x="292040" y="106594"/>
                </a:lnTo>
                <a:lnTo>
                  <a:pt x="287382" y="100913"/>
                </a:lnTo>
                <a:lnTo>
                  <a:pt x="211642" y="25247"/>
                </a:lnTo>
                <a:close/>
              </a:path>
            </a:pathLst>
          </a:custGeom>
          <a:solidFill>
            <a:srgbClr val="C91212"/>
          </a:solidFill>
        </p:spPr>
        <p:txBody>
          <a:bodyPr wrap="square" lIns="0" tIns="0" rIns="0" bIns="0" rtlCol="0"/>
          <a:lstStyle/>
          <a:p>
            <a:endParaRPr>
              <a:latin typeface="Aptos" panose="020B00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89405" y="3611526"/>
            <a:ext cx="3908425" cy="71374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650" dirty="0">
                <a:solidFill>
                  <a:srgbClr val="FFE5E5"/>
                </a:solidFill>
                <a:latin typeface="Aptos" panose="020B0004020202020204" pitchFamily="34" charset="0"/>
                <a:cs typeface="Arial MT"/>
              </a:rPr>
              <a:t>Data Integration</a:t>
            </a:r>
            <a:endParaRPr sz="1650">
              <a:latin typeface="Aptos" panose="020B0004020202020204" pitchFamily="3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50" dirty="0">
                <a:solidFill>
                  <a:srgbClr val="FFE5E5"/>
                </a:solidFill>
                <a:latin typeface="Aptos" panose="020B0004020202020204" pitchFamily="34" charset="0"/>
                <a:cs typeface="Tahoma"/>
              </a:rPr>
              <a:t>Consolidates multiple sources into single dashboard.</a:t>
            </a:r>
            <a:endParaRPr sz="1250">
              <a:latin typeface="Aptos" panose="020B0004020202020204" pitchFamily="34" charset="0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8289" y="4838507"/>
            <a:ext cx="399415" cy="391160"/>
          </a:xfrm>
          <a:custGeom>
            <a:avLst/>
            <a:gdLst/>
            <a:ahLst/>
            <a:cxnLst/>
            <a:rect l="l" t="t" r="r" b="b"/>
            <a:pathLst>
              <a:path w="399415" h="391160">
                <a:moveTo>
                  <a:pt x="301979" y="284354"/>
                </a:moveTo>
                <a:lnTo>
                  <a:pt x="266713" y="284354"/>
                </a:lnTo>
                <a:lnTo>
                  <a:pt x="373242" y="390802"/>
                </a:lnTo>
                <a:lnTo>
                  <a:pt x="397453" y="390802"/>
                </a:lnTo>
                <a:lnTo>
                  <a:pt x="398944" y="389309"/>
                </a:lnTo>
                <a:lnTo>
                  <a:pt x="398944" y="381385"/>
                </a:lnTo>
                <a:lnTo>
                  <a:pt x="301979" y="284354"/>
                </a:lnTo>
                <a:close/>
              </a:path>
              <a:path w="399415" h="391160">
                <a:moveTo>
                  <a:pt x="161589" y="0"/>
                </a:moveTo>
                <a:lnTo>
                  <a:pt x="118632" y="5769"/>
                </a:lnTo>
                <a:lnTo>
                  <a:pt x="80028" y="22056"/>
                </a:lnTo>
                <a:lnTo>
                  <a:pt x="47323" y="47321"/>
                </a:lnTo>
                <a:lnTo>
                  <a:pt x="22058" y="80024"/>
                </a:lnTo>
                <a:lnTo>
                  <a:pt x="5771" y="118628"/>
                </a:lnTo>
                <a:lnTo>
                  <a:pt x="0" y="161592"/>
                </a:lnTo>
                <a:lnTo>
                  <a:pt x="5771" y="204562"/>
                </a:lnTo>
                <a:lnTo>
                  <a:pt x="22058" y="243168"/>
                </a:lnTo>
                <a:lnTo>
                  <a:pt x="47323" y="275874"/>
                </a:lnTo>
                <a:lnTo>
                  <a:pt x="80028" y="301139"/>
                </a:lnTo>
                <a:lnTo>
                  <a:pt x="118632" y="317427"/>
                </a:lnTo>
                <a:lnTo>
                  <a:pt x="161598" y="323198"/>
                </a:lnTo>
                <a:lnTo>
                  <a:pt x="191002" y="320538"/>
                </a:lnTo>
                <a:lnTo>
                  <a:pt x="218643" y="312867"/>
                </a:lnTo>
                <a:lnTo>
                  <a:pt x="244040" y="300650"/>
                </a:lnTo>
                <a:lnTo>
                  <a:pt x="247260" y="298336"/>
                </a:lnTo>
                <a:lnTo>
                  <a:pt x="161598" y="298336"/>
                </a:lnTo>
                <a:lnTo>
                  <a:pt x="154880" y="298171"/>
                </a:lnTo>
                <a:lnTo>
                  <a:pt x="115540" y="290346"/>
                </a:lnTo>
                <a:lnTo>
                  <a:pt x="80137" y="271423"/>
                </a:lnTo>
                <a:lnTo>
                  <a:pt x="51773" y="243059"/>
                </a:lnTo>
                <a:lnTo>
                  <a:pt x="32852" y="207651"/>
                </a:lnTo>
                <a:lnTo>
                  <a:pt x="25025" y="168312"/>
                </a:lnTo>
                <a:lnTo>
                  <a:pt x="24861" y="161592"/>
                </a:lnTo>
                <a:lnTo>
                  <a:pt x="25025" y="154879"/>
                </a:lnTo>
                <a:lnTo>
                  <a:pt x="32852" y="115533"/>
                </a:lnTo>
                <a:lnTo>
                  <a:pt x="51857" y="80024"/>
                </a:lnTo>
                <a:lnTo>
                  <a:pt x="80137" y="51768"/>
                </a:lnTo>
                <a:lnTo>
                  <a:pt x="115540" y="32850"/>
                </a:lnTo>
                <a:lnTo>
                  <a:pt x="154880" y="25024"/>
                </a:lnTo>
                <a:lnTo>
                  <a:pt x="161598" y="24861"/>
                </a:lnTo>
                <a:lnTo>
                  <a:pt x="246799" y="24861"/>
                </a:lnTo>
                <a:lnTo>
                  <a:pt x="243169" y="22056"/>
                </a:lnTo>
                <a:lnTo>
                  <a:pt x="204564" y="5769"/>
                </a:lnTo>
                <a:lnTo>
                  <a:pt x="161589" y="0"/>
                </a:lnTo>
                <a:close/>
              </a:path>
              <a:path w="399415" h="391160">
                <a:moveTo>
                  <a:pt x="246799" y="24861"/>
                </a:moveTo>
                <a:lnTo>
                  <a:pt x="161598" y="24861"/>
                </a:lnTo>
                <a:lnTo>
                  <a:pt x="168316" y="25024"/>
                </a:lnTo>
                <a:lnTo>
                  <a:pt x="175000" y="25515"/>
                </a:lnTo>
                <a:lnTo>
                  <a:pt x="213924" y="35270"/>
                </a:lnTo>
                <a:lnTo>
                  <a:pt x="248344" y="55892"/>
                </a:lnTo>
                <a:lnTo>
                  <a:pt x="275292" y="85627"/>
                </a:lnTo>
                <a:lnTo>
                  <a:pt x="292448" y="121899"/>
                </a:lnTo>
                <a:lnTo>
                  <a:pt x="298336" y="161592"/>
                </a:lnTo>
                <a:lnTo>
                  <a:pt x="298171" y="168312"/>
                </a:lnTo>
                <a:lnTo>
                  <a:pt x="290345" y="207651"/>
                </a:lnTo>
                <a:lnTo>
                  <a:pt x="271338" y="243168"/>
                </a:lnTo>
                <a:lnTo>
                  <a:pt x="243059" y="271423"/>
                </a:lnTo>
                <a:lnTo>
                  <a:pt x="207655" y="290346"/>
                </a:lnTo>
                <a:lnTo>
                  <a:pt x="168316" y="298171"/>
                </a:lnTo>
                <a:lnTo>
                  <a:pt x="161598" y="298336"/>
                </a:lnTo>
                <a:lnTo>
                  <a:pt x="247260" y="298336"/>
                </a:lnTo>
                <a:lnTo>
                  <a:pt x="266713" y="284354"/>
                </a:lnTo>
                <a:lnTo>
                  <a:pt x="301979" y="284354"/>
                </a:lnTo>
                <a:lnTo>
                  <a:pt x="284349" y="266712"/>
                </a:lnTo>
                <a:lnTo>
                  <a:pt x="300645" y="244039"/>
                </a:lnTo>
                <a:lnTo>
                  <a:pt x="312863" y="218641"/>
                </a:lnTo>
                <a:lnTo>
                  <a:pt x="320536" y="190999"/>
                </a:lnTo>
                <a:lnTo>
                  <a:pt x="323197" y="161592"/>
                </a:lnTo>
                <a:lnTo>
                  <a:pt x="317426" y="118628"/>
                </a:lnTo>
                <a:lnTo>
                  <a:pt x="301138" y="80024"/>
                </a:lnTo>
                <a:lnTo>
                  <a:pt x="275873" y="47321"/>
                </a:lnTo>
                <a:lnTo>
                  <a:pt x="246799" y="24861"/>
                </a:lnTo>
                <a:close/>
              </a:path>
            </a:pathLst>
          </a:custGeom>
          <a:solidFill>
            <a:srgbClr val="C91212"/>
          </a:solidFill>
        </p:spPr>
        <p:txBody>
          <a:bodyPr wrap="square" lIns="0" tIns="0" rIns="0" bIns="0" rtlCol="0"/>
          <a:lstStyle/>
          <a:p>
            <a:endParaRPr>
              <a:latin typeface="Aptos" panose="020B00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135" y="5388748"/>
            <a:ext cx="3970654" cy="583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dirty="0">
                <a:solidFill>
                  <a:srgbClr val="FFE5E5"/>
                </a:solidFill>
                <a:latin typeface="Aptos" panose="020B0004020202020204" pitchFamily="34" charset="0"/>
                <a:cs typeface="Arial MT"/>
              </a:rPr>
              <a:t>Custom Visualization</a:t>
            </a:r>
            <a:endParaRPr sz="1650">
              <a:latin typeface="Aptos" panose="020B0004020202020204" pitchFamily="3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250" dirty="0">
                <a:solidFill>
                  <a:srgbClr val="FFE5E5"/>
                </a:solidFill>
                <a:latin typeface="Aptos" panose="020B0004020202020204" pitchFamily="34" charset="0"/>
                <a:cs typeface="Tahoma"/>
              </a:rPr>
              <a:t>Tailors detailed visuals to key performance indicators.</a:t>
            </a:r>
            <a:endParaRPr sz="1250">
              <a:latin typeface="Aptos" panose="020B0004020202020204" pitchFamily="34" charset="0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03854" y="4877040"/>
            <a:ext cx="398145" cy="320040"/>
          </a:xfrm>
          <a:custGeom>
            <a:avLst/>
            <a:gdLst/>
            <a:ahLst/>
            <a:cxnLst/>
            <a:rect l="l" t="t" r="r" b="b"/>
            <a:pathLst>
              <a:path w="398145" h="320039">
                <a:moveTo>
                  <a:pt x="77068" y="0"/>
                </a:moveTo>
                <a:lnTo>
                  <a:pt x="71473" y="2853"/>
                </a:lnTo>
                <a:lnTo>
                  <a:pt x="67987" y="13237"/>
                </a:lnTo>
                <a:lnTo>
                  <a:pt x="70791" y="18832"/>
                </a:lnTo>
                <a:lnTo>
                  <a:pt x="159422" y="48422"/>
                </a:lnTo>
                <a:lnTo>
                  <a:pt x="163100" y="59141"/>
                </a:lnTo>
                <a:lnTo>
                  <a:pt x="169519" y="68229"/>
                </a:lnTo>
                <a:lnTo>
                  <a:pt x="178179" y="75195"/>
                </a:lnTo>
                <a:lnTo>
                  <a:pt x="188577" y="79550"/>
                </a:lnTo>
                <a:lnTo>
                  <a:pt x="188577" y="299577"/>
                </a:lnTo>
                <a:lnTo>
                  <a:pt x="63769" y="299577"/>
                </a:lnTo>
                <a:lnTo>
                  <a:pt x="59290" y="304056"/>
                </a:lnTo>
                <a:lnTo>
                  <a:pt x="59290" y="314986"/>
                </a:lnTo>
                <a:lnTo>
                  <a:pt x="63769" y="319465"/>
                </a:lnTo>
                <a:lnTo>
                  <a:pt x="203986" y="319465"/>
                </a:lnTo>
                <a:lnTo>
                  <a:pt x="208465" y="314986"/>
                </a:lnTo>
                <a:lnTo>
                  <a:pt x="208465" y="79550"/>
                </a:lnTo>
                <a:lnTo>
                  <a:pt x="214866" y="77937"/>
                </a:lnTo>
                <a:lnTo>
                  <a:pt x="220648" y="74711"/>
                </a:lnTo>
                <a:lnTo>
                  <a:pt x="225362" y="70418"/>
                </a:lnTo>
                <a:lnTo>
                  <a:pt x="288190" y="70418"/>
                </a:lnTo>
                <a:lnTo>
                  <a:pt x="259672" y="60915"/>
                </a:lnTo>
                <a:lnTo>
                  <a:pt x="195823" y="60915"/>
                </a:lnTo>
                <a:lnTo>
                  <a:pt x="193279" y="60406"/>
                </a:lnTo>
                <a:lnTo>
                  <a:pt x="178565" y="43658"/>
                </a:lnTo>
                <a:lnTo>
                  <a:pt x="178565" y="38385"/>
                </a:lnTo>
                <a:lnTo>
                  <a:pt x="179074" y="35842"/>
                </a:lnTo>
                <a:lnTo>
                  <a:pt x="181084" y="30966"/>
                </a:lnTo>
                <a:lnTo>
                  <a:pt x="182523" y="28820"/>
                </a:lnTo>
                <a:lnTo>
                  <a:pt x="183382" y="27964"/>
                </a:lnTo>
                <a:lnTo>
                  <a:pt x="160849" y="27964"/>
                </a:lnTo>
                <a:lnTo>
                  <a:pt x="77068" y="0"/>
                </a:lnTo>
                <a:close/>
              </a:path>
              <a:path w="398145" h="320039">
                <a:moveTo>
                  <a:pt x="324378" y="130465"/>
                </a:moveTo>
                <a:lnTo>
                  <a:pt x="312071" y="130465"/>
                </a:lnTo>
                <a:lnTo>
                  <a:pt x="306289" y="133691"/>
                </a:lnTo>
                <a:lnTo>
                  <a:pt x="303113" y="138976"/>
                </a:lnTo>
                <a:lnTo>
                  <a:pt x="245932" y="232943"/>
                </a:lnTo>
                <a:lnTo>
                  <a:pt x="242783" y="239015"/>
                </a:lnTo>
                <a:lnTo>
                  <a:pt x="240512" y="245409"/>
                </a:lnTo>
                <a:lnTo>
                  <a:pt x="239137" y="252034"/>
                </a:lnTo>
                <a:lnTo>
                  <a:pt x="238674" y="258798"/>
                </a:lnTo>
                <a:lnTo>
                  <a:pt x="238674" y="259802"/>
                </a:lnTo>
                <a:lnTo>
                  <a:pt x="244924" y="283021"/>
                </a:lnTo>
                <a:lnTo>
                  <a:pt x="261971" y="301986"/>
                </a:lnTo>
                <a:lnTo>
                  <a:pt x="287256" y="314775"/>
                </a:lnTo>
                <a:lnTo>
                  <a:pt x="318224" y="319465"/>
                </a:lnTo>
                <a:lnTo>
                  <a:pt x="349195" y="314775"/>
                </a:lnTo>
                <a:lnTo>
                  <a:pt x="374484" y="301986"/>
                </a:lnTo>
                <a:lnTo>
                  <a:pt x="376650" y="299577"/>
                </a:lnTo>
                <a:lnTo>
                  <a:pt x="318224" y="299577"/>
                </a:lnTo>
                <a:lnTo>
                  <a:pt x="305164" y="298589"/>
                </a:lnTo>
                <a:lnTo>
                  <a:pt x="267025" y="279870"/>
                </a:lnTo>
                <a:lnTo>
                  <a:pt x="258562" y="259802"/>
                </a:lnTo>
                <a:lnTo>
                  <a:pt x="377887" y="259802"/>
                </a:lnTo>
                <a:lnTo>
                  <a:pt x="377887" y="258798"/>
                </a:lnTo>
                <a:lnTo>
                  <a:pt x="397787" y="258798"/>
                </a:lnTo>
                <a:lnTo>
                  <a:pt x="397322" y="251999"/>
                </a:lnTo>
                <a:lnTo>
                  <a:pt x="395941" y="245363"/>
                </a:lnTo>
                <a:lnTo>
                  <a:pt x="393996" y="239915"/>
                </a:lnTo>
                <a:lnTo>
                  <a:pt x="264964" y="239915"/>
                </a:lnTo>
                <a:lnTo>
                  <a:pt x="318224" y="152462"/>
                </a:lnTo>
                <a:lnTo>
                  <a:pt x="341522" y="152462"/>
                </a:lnTo>
                <a:lnTo>
                  <a:pt x="330097" y="133691"/>
                </a:lnTo>
                <a:lnTo>
                  <a:pt x="324378" y="130465"/>
                </a:lnTo>
                <a:close/>
              </a:path>
              <a:path w="398145" h="320039">
                <a:moveTo>
                  <a:pt x="397787" y="258798"/>
                </a:moveTo>
                <a:lnTo>
                  <a:pt x="377887" y="258798"/>
                </a:lnTo>
                <a:lnTo>
                  <a:pt x="377887" y="259802"/>
                </a:lnTo>
                <a:lnTo>
                  <a:pt x="376984" y="266513"/>
                </a:lnTo>
                <a:lnTo>
                  <a:pt x="343178" y="295817"/>
                </a:lnTo>
                <a:lnTo>
                  <a:pt x="318224" y="299577"/>
                </a:lnTo>
                <a:lnTo>
                  <a:pt x="376650" y="299577"/>
                </a:lnTo>
                <a:lnTo>
                  <a:pt x="391535" y="283021"/>
                </a:lnTo>
                <a:lnTo>
                  <a:pt x="397787" y="259802"/>
                </a:lnTo>
                <a:lnTo>
                  <a:pt x="397787" y="258798"/>
                </a:lnTo>
                <a:close/>
              </a:path>
              <a:path w="398145" h="320039">
                <a:moveTo>
                  <a:pt x="85716" y="50965"/>
                </a:moveTo>
                <a:lnTo>
                  <a:pt x="73396" y="50965"/>
                </a:lnTo>
                <a:lnTo>
                  <a:pt x="67627" y="54203"/>
                </a:lnTo>
                <a:lnTo>
                  <a:pt x="64451" y="59476"/>
                </a:lnTo>
                <a:lnTo>
                  <a:pt x="7270" y="153455"/>
                </a:lnTo>
                <a:lnTo>
                  <a:pt x="4113" y="159486"/>
                </a:lnTo>
                <a:lnTo>
                  <a:pt x="1839" y="165863"/>
                </a:lnTo>
                <a:lnTo>
                  <a:pt x="462" y="172484"/>
                </a:lnTo>
                <a:lnTo>
                  <a:pt x="0" y="179248"/>
                </a:lnTo>
                <a:lnTo>
                  <a:pt x="0" y="180240"/>
                </a:lnTo>
                <a:lnTo>
                  <a:pt x="6252" y="203466"/>
                </a:lnTo>
                <a:lnTo>
                  <a:pt x="23302" y="222434"/>
                </a:lnTo>
                <a:lnTo>
                  <a:pt x="48592" y="235225"/>
                </a:lnTo>
                <a:lnTo>
                  <a:pt x="79562" y="239915"/>
                </a:lnTo>
                <a:lnTo>
                  <a:pt x="110525" y="235225"/>
                </a:lnTo>
                <a:lnTo>
                  <a:pt x="135811" y="222434"/>
                </a:lnTo>
                <a:lnTo>
                  <a:pt x="137974" y="220027"/>
                </a:lnTo>
                <a:lnTo>
                  <a:pt x="79562" y="220027"/>
                </a:lnTo>
                <a:lnTo>
                  <a:pt x="66496" y="219038"/>
                </a:lnTo>
                <a:lnTo>
                  <a:pt x="28361" y="200314"/>
                </a:lnTo>
                <a:lnTo>
                  <a:pt x="19887" y="180240"/>
                </a:lnTo>
                <a:lnTo>
                  <a:pt x="139224" y="180240"/>
                </a:lnTo>
                <a:lnTo>
                  <a:pt x="139224" y="179248"/>
                </a:lnTo>
                <a:lnTo>
                  <a:pt x="159112" y="179248"/>
                </a:lnTo>
                <a:lnTo>
                  <a:pt x="158649" y="172448"/>
                </a:lnTo>
                <a:lnTo>
                  <a:pt x="157273" y="165808"/>
                </a:lnTo>
                <a:lnTo>
                  <a:pt x="155329" y="160353"/>
                </a:lnTo>
                <a:lnTo>
                  <a:pt x="26289" y="160353"/>
                </a:lnTo>
                <a:lnTo>
                  <a:pt x="79562" y="72900"/>
                </a:lnTo>
                <a:lnTo>
                  <a:pt x="102861" y="72900"/>
                </a:lnTo>
                <a:lnTo>
                  <a:pt x="91484" y="54203"/>
                </a:lnTo>
                <a:lnTo>
                  <a:pt x="85716" y="50965"/>
                </a:lnTo>
                <a:close/>
              </a:path>
              <a:path w="398145" h="320039">
                <a:moveTo>
                  <a:pt x="341522" y="152462"/>
                </a:moveTo>
                <a:lnTo>
                  <a:pt x="318224" y="152462"/>
                </a:lnTo>
                <a:lnTo>
                  <a:pt x="371485" y="239915"/>
                </a:lnTo>
                <a:lnTo>
                  <a:pt x="393996" y="239915"/>
                </a:lnTo>
                <a:lnTo>
                  <a:pt x="393662" y="238980"/>
                </a:lnTo>
                <a:lnTo>
                  <a:pt x="390504" y="232943"/>
                </a:lnTo>
                <a:lnTo>
                  <a:pt x="341522" y="152462"/>
                </a:lnTo>
                <a:close/>
              </a:path>
              <a:path w="398145" h="320039">
                <a:moveTo>
                  <a:pt x="159112" y="179248"/>
                </a:moveTo>
                <a:lnTo>
                  <a:pt x="139224" y="179248"/>
                </a:lnTo>
                <a:lnTo>
                  <a:pt x="139224" y="180240"/>
                </a:lnTo>
                <a:lnTo>
                  <a:pt x="138320" y="186956"/>
                </a:lnTo>
                <a:lnTo>
                  <a:pt x="135532" y="193717"/>
                </a:lnTo>
                <a:lnTo>
                  <a:pt x="130751" y="200314"/>
                </a:lnTo>
                <a:lnTo>
                  <a:pt x="123865" y="206542"/>
                </a:lnTo>
                <a:lnTo>
                  <a:pt x="114940" y="212004"/>
                </a:lnTo>
                <a:lnTo>
                  <a:pt x="104477" y="216267"/>
                </a:lnTo>
                <a:lnTo>
                  <a:pt x="92604" y="219039"/>
                </a:lnTo>
                <a:lnTo>
                  <a:pt x="79562" y="220027"/>
                </a:lnTo>
                <a:lnTo>
                  <a:pt x="137974" y="220027"/>
                </a:lnTo>
                <a:lnTo>
                  <a:pt x="152860" y="203466"/>
                </a:lnTo>
                <a:lnTo>
                  <a:pt x="159112" y="180240"/>
                </a:lnTo>
                <a:lnTo>
                  <a:pt x="159112" y="179248"/>
                </a:lnTo>
                <a:close/>
              </a:path>
              <a:path w="398145" h="320039">
                <a:moveTo>
                  <a:pt x="123865" y="206480"/>
                </a:moveTo>
                <a:close/>
              </a:path>
              <a:path w="398145" h="320039">
                <a:moveTo>
                  <a:pt x="102861" y="72900"/>
                </a:moveTo>
                <a:lnTo>
                  <a:pt x="79562" y="72900"/>
                </a:lnTo>
                <a:lnTo>
                  <a:pt x="132823" y="160353"/>
                </a:lnTo>
                <a:lnTo>
                  <a:pt x="155329" y="160353"/>
                </a:lnTo>
                <a:lnTo>
                  <a:pt x="154998" y="159425"/>
                </a:lnTo>
                <a:lnTo>
                  <a:pt x="151842" y="153393"/>
                </a:lnTo>
                <a:lnTo>
                  <a:pt x="102861" y="72900"/>
                </a:lnTo>
                <a:close/>
              </a:path>
              <a:path w="398145" h="320039">
                <a:moveTo>
                  <a:pt x="288190" y="70418"/>
                </a:moveTo>
                <a:lnTo>
                  <a:pt x="225362" y="70418"/>
                </a:lnTo>
                <a:lnTo>
                  <a:pt x="319961" y="101931"/>
                </a:lnTo>
                <a:lnTo>
                  <a:pt x="325557" y="99139"/>
                </a:lnTo>
                <a:lnTo>
                  <a:pt x="329030" y="88693"/>
                </a:lnTo>
                <a:lnTo>
                  <a:pt x="326239" y="83098"/>
                </a:lnTo>
                <a:lnTo>
                  <a:pt x="288190" y="70418"/>
                </a:lnTo>
                <a:close/>
              </a:path>
              <a:path w="398145" h="320039">
                <a:moveTo>
                  <a:pt x="232113" y="21128"/>
                </a:moveTo>
                <a:lnTo>
                  <a:pt x="201095" y="21128"/>
                </a:lnTo>
                <a:lnTo>
                  <a:pt x="203626" y="21636"/>
                </a:lnTo>
                <a:lnTo>
                  <a:pt x="208502" y="23659"/>
                </a:lnTo>
                <a:lnTo>
                  <a:pt x="218340" y="38385"/>
                </a:lnTo>
                <a:lnTo>
                  <a:pt x="218340" y="43658"/>
                </a:lnTo>
                <a:lnTo>
                  <a:pt x="201095" y="60915"/>
                </a:lnTo>
                <a:lnTo>
                  <a:pt x="259672" y="60915"/>
                </a:lnTo>
                <a:lnTo>
                  <a:pt x="236367" y="53149"/>
                </a:lnTo>
                <a:lnTo>
                  <a:pt x="237607" y="49352"/>
                </a:lnTo>
                <a:lnTo>
                  <a:pt x="238228" y="45246"/>
                </a:lnTo>
                <a:lnTo>
                  <a:pt x="238228" y="41028"/>
                </a:lnTo>
                <a:lnTo>
                  <a:pt x="235097" y="25552"/>
                </a:lnTo>
                <a:lnTo>
                  <a:pt x="232113" y="21128"/>
                </a:lnTo>
                <a:close/>
              </a:path>
              <a:path w="398145" h="320039">
                <a:moveTo>
                  <a:pt x="198453" y="1240"/>
                </a:moveTo>
                <a:lnTo>
                  <a:pt x="185995" y="3231"/>
                </a:lnTo>
                <a:lnTo>
                  <a:pt x="175152" y="8777"/>
                </a:lnTo>
                <a:lnTo>
                  <a:pt x="166559" y="17235"/>
                </a:lnTo>
                <a:lnTo>
                  <a:pt x="160849" y="27964"/>
                </a:lnTo>
                <a:lnTo>
                  <a:pt x="183382" y="27964"/>
                </a:lnTo>
                <a:lnTo>
                  <a:pt x="186257" y="25098"/>
                </a:lnTo>
                <a:lnTo>
                  <a:pt x="188404" y="23659"/>
                </a:lnTo>
                <a:lnTo>
                  <a:pt x="193279" y="21636"/>
                </a:lnTo>
                <a:lnTo>
                  <a:pt x="195823" y="21128"/>
                </a:lnTo>
                <a:lnTo>
                  <a:pt x="232113" y="21128"/>
                </a:lnTo>
                <a:lnTo>
                  <a:pt x="226566" y="12904"/>
                </a:lnTo>
                <a:lnTo>
                  <a:pt x="213921" y="4371"/>
                </a:lnTo>
                <a:lnTo>
                  <a:pt x="198453" y="1240"/>
                </a:lnTo>
                <a:close/>
              </a:path>
            </a:pathLst>
          </a:custGeom>
          <a:solidFill>
            <a:srgbClr val="C91212"/>
          </a:solidFill>
        </p:spPr>
        <p:txBody>
          <a:bodyPr wrap="square" lIns="0" tIns="0" rIns="0" bIns="0" rtlCol="0"/>
          <a:lstStyle/>
          <a:p>
            <a:endParaRPr>
              <a:latin typeface="Aptos" panose="020B00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89386" y="5388748"/>
            <a:ext cx="2692614" cy="766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dirty="0">
                <a:solidFill>
                  <a:schemeClr val="bg1"/>
                </a:solidFill>
                <a:latin typeface="Aptos" panose="020B0004020202020204" pitchFamily="34" charset="0"/>
                <a:cs typeface="Arial MT"/>
              </a:rPr>
              <a:t>Scalability</a:t>
            </a: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lang="en-CA" sz="1250" dirty="0">
                <a:solidFill>
                  <a:schemeClr val="bg1"/>
                </a:solidFill>
                <a:latin typeface="Aptos" panose="020B0004020202020204" pitchFamily="34" charset="0"/>
                <a:cs typeface="Tahoma"/>
              </a:rPr>
              <a:t>Support Future needs, including predictive analytics</a:t>
            </a:r>
            <a:endParaRPr sz="1250" dirty="0">
              <a:solidFill>
                <a:schemeClr val="bg1"/>
              </a:solidFill>
              <a:latin typeface="Aptos" panose="020B0004020202020204" pitchFamily="34" charset="0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090909">
              <a:alpha val="94898"/>
            </a:srgbClr>
          </a:solidFill>
        </p:spPr>
        <p:txBody>
          <a:bodyPr wrap="square" lIns="0" tIns="0" rIns="0" bIns="0" rtlCol="0"/>
          <a:lstStyle/>
          <a:p>
            <a:endParaRPr>
              <a:latin typeface="Aptos" panose="020B00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49" cy="643864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7311" y="1149350"/>
            <a:ext cx="5805170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dirty="0">
                <a:latin typeface="Aptos Black" panose="020B0004020202020204" pitchFamily="34" charset="0"/>
              </a:rPr>
              <a:t>Conclusion: Tableau as Optimal Choice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71500" y="2638424"/>
            <a:ext cx="361950" cy="371475"/>
            <a:chOff x="571500" y="2638424"/>
            <a:chExt cx="361950" cy="371475"/>
          </a:xfrm>
        </p:grpSpPr>
        <p:sp>
          <p:nvSpPr>
            <p:cNvPr id="6" name="object 6"/>
            <p:cNvSpPr/>
            <p:nvPr/>
          </p:nvSpPr>
          <p:spPr>
            <a:xfrm>
              <a:off x="576262" y="2643187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303610" y="0"/>
                  </a:moveTo>
                  <a:lnTo>
                    <a:pt x="48816" y="0"/>
                  </a:lnTo>
                  <a:lnTo>
                    <a:pt x="45417" y="330"/>
                  </a:lnTo>
                  <a:lnTo>
                    <a:pt x="10711" y="20370"/>
                  </a:lnTo>
                  <a:lnTo>
                    <a:pt x="0" y="48806"/>
                  </a:lnTo>
                  <a:lnTo>
                    <a:pt x="0" y="309702"/>
                  </a:lnTo>
                  <a:lnTo>
                    <a:pt x="0" y="313131"/>
                  </a:lnTo>
                  <a:lnTo>
                    <a:pt x="17725" y="349072"/>
                  </a:lnTo>
                  <a:lnTo>
                    <a:pt x="48816" y="361950"/>
                  </a:lnTo>
                  <a:lnTo>
                    <a:pt x="303610" y="361950"/>
                  </a:lnTo>
                  <a:lnTo>
                    <a:pt x="339545" y="344220"/>
                  </a:lnTo>
                  <a:lnTo>
                    <a:pt x="352425" y="313131"/>
                  </a:lnTo>
                  <a:lnTo>
                    <a:pt x="352425" y="48806"/>
                  </a:lnTo>
                  <a:lnTo>
                    <a:pt x="334694" y="12877"/>
                  </a:lnTo>
                  <a:lnTo>
                    <a:pt x="307007" y="330"/>
                  </a:lnTo>
                  <a:lnTo>
                    <a:pt x="303610" y="0"/>
                  </a:lnTo>
                  <a:close/>
                </a:path>
              </a:pathLst>
            </a:custGeom>
            <a:solidFill>
              <a:srgbClr val="730A0A"/>
            </a:solidFill>
          </p:spPr>
          <p:txBody>
            <a:bodyPr wrap="square" lIns="0" tIns="0" rIns="0" bIns="0" rtlCol="0"/>
            <a:lstStyle/>
            <a:p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76262" y="2643187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0" y="309702"/>
                  </a:moveTo>
                  <a:lnTo>
                    <a:pt x="0" y="52247"/>
                  </a:lnTo>
                  <a:lnTo>
                    <a:pt x="0" y="48806"/>
                  </a:lnTo>
                  <a:lnTo>
                    <a:pt x="332" y="45415"/>
                  </a:lnTo>
                  <a:lnTo>
                    <a:pt x="1002" y="42049"/>
                  </a:lnTo>
                  <a:lnTo>
                    <a:pt x="1671" y="38684"/>
                  </a:lnTo>
                  <a:lnTo>
                    <a:pt x="2664" y="35420"/>
                  </a:lnTo>
                  <a:lnTo>
                    <a:pt x="3978" y="32258"/>
                  </a:lnTo>
                  <a:lnTo>
                    <a:pt x="5288" y="29083"/>
                  </a:lnTo>
                  <a:lnTo>
                    <a:pt x="15304" y="15303"/>
                  </a:lnTo>
                  <a:lnTo>
                    <a:pt x="17725" y="12877"/>
                  </a:lnTo>
                  <a:lnTo>
                    <a:pt x="20364" y="10706"/>
                  </a:lnTo>
                  <a:lnTo>
                    <a:pt x="23216" y="8801"/>
                  </a:lnTo>
                  <a:lnTo>
                    <a:pt x="26069" y="6896"/>
                  </a:lnTo>
                  <a:lnTo>
                    <a:pt x="29080" y="5283"/>
                  </a:lnTo>
                  <a:lnTo>
                    <a:pt x="32251" y="3975"/>
                  </a:lnTo>
                  <a:lnTo>
                    <a:pt x="35421" y="2667"/>
                  </a:lnTo>
                  <a:lnTo>
                    <a:pt x="38685" y="1676"/>
                  </a:lnTo>
                  <a:lnTo>
                    <a:pt x="42053" y="1003"/>
                  </a:lnTo>
                  <a:lnTo>
                    <a:pt x="45417" y="330"/>
                  </a:lnTo>
                  <a:lnTo>
                    <a:pt x="48816" y="0"/>
                  </a:lnTo>
                  <a:lnTo>
                    <a:pt x="52243" y="0"/>
                  </a:lnTo>
                  <a:lnTo>
                    <a:pt x="300181" y="0"/>
                  </a:lnTo>
                  <a:lnTo>
                    <a:pt x="303610" y="0"/>
                  </a:lnTo>
                  <a:lnTo>
                    <a:pt x="307007" y="330"/>
                  </a:lnTo>
                  <a:lnTo>
                    <a:pt x="310371" y="1003"/>
                  </a:lnTo>
                  <a:lnTo>
                    <a:pt x="313739" y="1676"/>
                  </a:lnTo>
                  <a:lnTo>
                    <a:pt x="317003" y="2667"/>
                  </a:lnTo>
                  <a:lnTo>
                    <a:pt x="320173" y="3975"/>
                  </a:lnTo>
                  <a:lnTo>
                    <a:pt x="323344" y="5283"/>
                  </a:lnTo>
                  <a:lnTo>
                    <a:pt x="348446" y="32258"/>
                  </a:lnTo>
                  <a:lnTo>
                    <a:pt x="349760" y="35420"/>
                  </a:lnTo>
                  <a:lnTo>
                    <a:pt x="350753" y="38684"/>
                  </a:lnTo>
                  <a:lnTo>
                    <a:pt x="351422" y="42049"/>
                  </a:lnTo>
                  <a:lnTo>
                    <a:pt x="352092" y="45415"/>
                  </a:lnTo>
                  <a:lnTo>
                    <a:pt x="352425" y="48806"/>
                  </a:lnTo>
                  <a:lnTo>
                    <a:pt x="352425" y="52247"/>
                  </a:lnTo>
                  <a:lnTo>
                    <a:pt x="352425" y="309702"/>
                  </a:lnTo>
                  <a:lnTo>
                    <a:pt x="352425" y="313131"/>
                  </a:lnTo>
                  <a:lnTo>
                    <a:pt x="352092" y="316534"/>
                  </a:lnTo>
                  <a:lnTo>
                    <a:pt x="337120" y="346646"/>
                  </a:lnTo>
                  <a:lnTo>
                    <a:pt x="334694" y="349072"/>
                  </a:lnTo>
                  <a:lnTo>
                    <a:pt x="310371" y="360946"/>
                  </a:lnTo>
                  <a:lnTo>
                    <a:pt x="307007" y="361619"/>
                  </a:lnTo>
                  <a:lnTo>
                    <a:pt x="303610" y="361950"/>
                  </a:lnTo>
                  <a:lnTo>
                    <a:pt x="300181" y="361950"/>
                  </a:lnTo>
                  <a:lnTo>
                    <a:pt x="52243" y="361950"/>
                  </a:lnTo>
                  <a:lnTo>
                    <a:pt x="48816" y="361950"/>
                  </a:lnTo>
                  <a:lnTo>
                    <a:pt x="45417" y="361619"/>
                  </a:lnTo>
                  <a:lnTo>
                    <a:pt x="42053" y="360946"/>
                  </a:lnTo>
                  <a:lnTo>
                    <a:pt x="38685" y="360273"/>
                  </a:lnTo>
                  <a:lnTo>
                    <a:pt x="23216" y="353148"/>
                  </a:lnTo>
                  <a:lnTo>
                    <a:pt x="20364" y="351243"/>
                  </a:lnTo>
                  <a:lnTo>
                    <a:pt x="17725" y="349072"/>
                  </a:lnTo>
                  <a:lnTo>
                    <a:pt x="15304" y="346646"/>
                  </a:lnTo>
                  <a:lnTo>
                    <a:pt x="12879" y="344220"/>
                  </a:lnTo>
                  <a:lnTo>
                    <a:pt x="0" y="313131"/>
                  </a:lnTo>
                  <a:lnTo>
                    <a:pt x="0" y="309702"/>
                  </a:lnTo>
                  <a:close/>
                </a:path>
              </a:pathLst>
            </a:custGeom>
            <a:ln w="9525">
              <a:solidFill>
                <a:srgbClr val="8C2323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ptos" panose="020B0004020202020204" pitchFamily="34" charset="0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64766" y="2663825"/>
            <a:ext cx="17716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FFE5E5"/>
                </a:solidFill>
                <a:latin typeface="Aptos" panose="020B0004020202020204" pitchFamily="34" charset="0"/>
                <a:cs typeface="Verdana"/>
              </a:rPr>
              <a:t>1</a:t>
            </a:r>
            <a:endParaRPr sz="2000">
              <a:latin typeface="Aptos" panose="020B0004020202020204" pitchFamily="34" charset="0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6544" y="2640012"/>
            <a:ext cx="2297430" cy="11201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277495">
              <a:lnSpc>
                <a:spcPct val="106100"/>
              </a:lnSpc>
              <a:spcBef>
                <a:spcPts val="15"/>
              </a:spcBef>
            </a:pPr>
            <a:r>
              <a:rPr sz="1650" dirty="0">
                <a:solidFill>
                  <a:srgbClr val="FFE5E5"/>
                </a:solidFill>
                <a:latin typeface="Aptos" panose="020B0004020202020204" pitchFamily="34" charset="0"/>
                <a:cs typeface="Verdana"/>
              </a:rPr>
              <a:t>Comprehensive Solution</a:t>
            </a:r>
            <a:endParaRPr sz="1650">
              <a:latin typeface="Aptos" panose="020B0004020202020204" pitchFamily="34" charset="0"/>
              <a:cs typeface="Verdana"/>
            </a:endParaRPr>
          </a:p>
          <a:p>
            <a:pPr marL="12700" marR="5080">
              <a:lnSpc>
                <a:spcPct val="135000"/>
              </a:lnSpc>
              <a:spcBef>
                <a:spcPts val="445"/>
              </a:spcBef>
            </a:pPr>
            <a:r>
              <a:rPr sz="1250" dirty="0">
                <a:solidFill>
                  <a:srgbClr val="FFE5E5"/>
                </a:solidFill>
                <a:latin typeface="Aptos" panose="020B0004020202020204" pitchFamily="34" charset="0"/>
                <a:cs typeface="Trebuchet MS"/>
              </a:rPr>
              <a:t>Meets current and future data analysis needs.</a:t>
            </a:r>
            <a:endParaRPr sz="1250">
              <a:latin typeface="Aptos" panose="020B0004020202020204" pitchFamily="34" charset="0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57600" y="2638424"/>
            <a:ext cx="361950" cy="371475"/>
            <a:chOff x="3657600" y="2638424"/>
            <a:chExt cx="361950" cy="371475"/>
          </a:xfrm>
        </p:grpSpPr>
        <p:sp>
          <p:nvSpPr>
            <p:cNvPr id="11" name="object 11"/>
            <p:cNvSpPr/>
            <p:nvPr/>
          </p:nvSpPr>
          <p:spPr>
            <a:xfrm>
              <a:off x="3662362" y="2643187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303606" y="0"/>
                  </a:moveTo>
                  <a:lnTo>
                    <a:pt x="48818" y="0"/>
                  </a:lnTo>
                  <a:lnTo>
                    <a:pt x="45415" y="330"/>
                  </a:lnTo>
                  <a:lnTo>
                    <a:pt x="10706" y="20370"/>
                  </a:lnTo>
                  <a:lnTo>
                    <a:pt x="0" y="48806"/>
                  </a:lnTo>
                  <a:lnTo>
                    <a:pt x="0" y="309702"/>
                  </a:lnTo>
                  <a:lnTo>
                    <a:pt x="0" y="313131"/>
                  </a:lnTo>
                  <a:lnTo>
                    <a:pt x="17729" y="349072"/>
                  </a:lnTo>
                  <a:lnTo>
                    <a:pt x="48818" y="361950"/>
                  </a:lnTo>
                  <a:lnTo>
                    <a:pt x="303606" y="361950"/>
                  </a:lnTo>
                  <a:lnTo>
                    <a:pt x="339547" y="344220"/>
                  </a:lnTo>
                  <a:lnTo>
                    <a:pt x="352425" y="313131"/>
                  </a:lnTo>
                  <a:lnTo>
                    <a:pt x="352425" y="48806"/>
                  </a:lnTo>
                  <a:lnTo>
                    <a:pt x="334695" y="12877"/>
                  </a:lnTo>
                  <a:lnTo>
                    <a:pt x="307009" y="330"/>
                  </a:lnTo>
                  <a:lnTo>
                    <a:pt x="303606" y="0"/>
                  </a:lnTo>
                  <a:close/>
                </a:path>
              </a:pathLst>
            </a:custGeom>
            <a:solidFill>
              <a:srgbClr val="730A0A"/>
            </a:solidFill>
          </p:spPr>
          <p:txBody>
            <a:bodyPr wrap="square" lIns="0" tIns="0" rIns="0" bIns="0" rtlCol="0"/>
            <a:lstStyle/>
            <a:p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662362" y="2643187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0" y="309702"/>
                  </a:moveTo>
                  <a:lnTo>
                    <a:pt x="0" y="52247"/>
                  </a:lnTo>
                  <a:lnTo>
                    <a:pt x="0" y="48806"/>
                  </a:lnTo>
                  <a:lnTo>
                    <a:pt x="330" y="45415"/>
                  </a:lnTo>
                  <a:lnTo>
                    <a:pt x="1003" y="42049"/>
                  </a:lnTo>
                  <a:lnTo>
                    <a:pt x="1676" y="38684"/>
                  </a:lnTo>
                  <a:lnTo>
                    <a:pt x="2667" y="35420"/>
                  </a:lnTo>
                  <a:lnTo>
                    <a:pt x="3975" y="32258"/>
                  </a:lnTo>
                  <a:lnTo>
                    <a:pt x="5283" y="29083"/>
                  </a:lnTo>
                  <a:lnTo>
                    <a:pt x="35420" y="2667"/>
                  </a:lnTo>
                  <a:lnTo>
                    <a:pt x="48818" y="0"/>
                  </a:lnTo>
                  <a:lnTo>
                    <a:pt x="52247" y="0"/>
                  </a:lnTo>
                  <a:lnTo>
                    <a:pt x="300177" y="0"/>
                  </a:lnTo>
                  <a:lnTo>
                    <a:pt x="303606" y="0"/>
                  </a:lnTo>
                  <a:lnTo>
                    <a:pt x="307009" y="330"/>
                  </a:lnTo>
                  <a:lnTo>
                    <a:pt x="341718" y="20370"/>
                  </a:lnTo>
                  <a:lnTo>
                    <a:pt x="348449" y="32258"/>
                  </a:lnTo>
                  <a:lnTo>
                    <a:pt x="349758" y="35420"/>
                  </a:lnTo>
                  <a:lnTo>
                    <a:pt x="350748" y="38684"/>
                  </a:lnTo>
                  <a:lnTo>
                    <a:pt x="351421" y="42049"/>
                  </a:lnTo>
                  <a:lnTo>
                    <a:pt x="352094" y="45415"/>
                  </a:lnTo>
                  <a:lnTo>
                    <a:pt x="352425" y="48806"/>
                  </a:lnTo>
                  <a:lnTo>
                    <a:pt x="352425" y="52247"/>
                  </a:lnTo>
                  <a:lnTo>
                    <a:pt x="352425" y="309702"/>
                  </a:lnTo>
                  <a:lnTo>
                    <a:pt x="352425" y="313131"/>
                  </a:lnTo>
                  <a:lnTo>
                    <a:pt x="352094" y="316534"/>
                  </a:lnTo>
                  <a:lnTo>
                    <a:pt x="337121" y="346646"/>
                  </a:lnTo>
                  <a:lnTo>
                    <a:pt x="334695" y="349072"/>
                  </a:lnTo>
                  <a:lnTo>
                    <a:pt x="303606" y="361950"/>
                  </a:lnTo>
                  <a:lnTo>
                    <a:pt x="300177" y="361950"/>
                  </a:lnTo>
                  <a:lnTo>
                    <a:pt x="52247" y="361950"/>
                  </a:lnTo>
                  <a:lnTo>
                    <a:pt x="48818" y="361950"/>
                  </a:lnTo>
                  <a:lnTo>
                    <a:pt x="45415" y="361619"/>
                  </a:lnTo>
                  <a:lnTo>
                    <a:pt x="15303" y="346646"/>
                  </a:lnTo>
                  <a:lnTo>
                    <a:pt x="12877" y="344220"/>
                  </a:lnTo>
                  <a:lnTo>
                    <a:pt x="0" y="313131"/>
                  </a:lnTo>
                  <a:lnTo>
                    <a:pt x="0" y="309702"/>
                  </a:lnTo>
                  <a:close/>
                </a:path>
              </a:pathLst>
            </a:custGeom>
            <a:ln w="9525">
              <a:solidFill>
                <a:srgbClr val="8C2323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ptos" panose="020B0004020202020204" pitchFamily="34" charset="0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716337" y="2663825"/>
            <a:ext cx="24066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FFE5E5"/>
                </a:solidFill>
                <a:latin typeface="Aptos" panose="020B0004020202020204" pitchFamily="34" charset="0"/>
                <a:cs typeface="Verdana"/>
              </a:rPr>
              <a:t>2</a:t>
            </a:r>
            <a:endParaRPr sz="2000">
              <a:latin typeface="Aptos" panose="020B0004020202020204" pitchFamily="34" charset="0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69816" y="2640012"/>
            <a:ext cx="2373630" cy="11201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482600">
              <a:lnSpc>
                <a:spcPct val="106100"/>
              </a:lnSpc>
              <a:spcBef>
                <a:spcPts val="15"/>
              </a:spcBef>
            </a:pPr>
            <a:r>
              <a:rPr sz="1650" dirty="0">
                <a:solidFill>
                  <a:srgbClr val="FFE5E5"/>
                </a:solidFill>
                <a:latin typeface="Aptos" panose="020B0004020202020204" pitchFamily="34" charset="0"/>
                <a:cs typeface="Verdana"/>
              </a:rPr>
              <a:t>High-Level Customization</a:t>
            </a:r>
            <a:endParaRPr sz="1650" dirty="0">
              <a:latin typeface="Aptos" panose="020B0004020202020204" pitchFamily="34" charset="0"/>
              <a:cs typeface="Verdana"/>
            </a:endParaRPr>
          </a:p>
          <a:p>
            <a:pPr marL="12700" marR="5080">
              <a:lnSpc>
                <a:spcPct val="135000"/>
              </a:lnSpc>
              <a:spcBef>
                <a:spcPts val="445"/>
              </a:spcBef>
            </a:pPr>
            <a:r>
              <a:rPr sz="1250" dirty="0">
                <a:solidFill>
                  <a:srgbClr val="FFE5E5"/>
                </a:solidFill>
                <a:latin typeface="Aptos" panose="020B0004020202020204" pitchFamily="34" charset="0"/>
                <a:cs typeface="Trebuchet MS"/>
              </a:rPr>
              <a:t>Tailors visualizations to Toronto FC's specific requirements.</a:t>
            </a:r>
            <a:endParaRPr sz="1250" dirty="0">
              <a:latin typeface="Aptos" panose="020B0004020202020204" pitchFamily="34" charset="0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1500" y="4143375"/>
            <a:ext cx="361950" cy="361950"/>
            <a:chOff x="571500" y="4143375"/>
            <a:chExt cx="361950" cy="361950"/>
          </a:xfrm>
        </p:grpSpPr>
        <p:sp>
          <p:nvSpPr>
            <p:cNvPr id="16" name="object 16"/>
            <p:cNvSpPr/>
            <p:nvPr/>
          </p:nvSpPr>
          <p:spPr>
            <a:xfrm>
              <a:off x="576262" y="4148137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303610" y="0"/>
                  </a:moveTo>
                  <a:lnTo>
                    <a:pt x="48816" y="0"/>
                  </a:lnTo>
                  <a:lnTo>
                    <a:pt x="45417" y="330"/>
                  </a:lnTo>
                  <a:lnTo>
                    <a:pt x="10711" y="20370"/>
                  </a:lnTo>
                  <a:lnTo>
                    <a:pt x="0" y="48806"/>
                  </a:lnTo>
                  <a:lnTo>
                    <a:pt x="0" y="300177"/>
                  </a:lnTo>
                  <a:lnTo>
                    <a:pt x="0" y="303606"/>
                  </a:lnTo>
                  <a:lnTo>
                    <a:pt x="17725" y="339547"/>
                  </a:lnTo>
                  <a:lnTo>
                    <a:pt x="48816" y="352425"/>
                  </a:lnTo>
                  <a:lnTo>
                    <a:pt x="303610" y="352425"/>
                  </a:lnTo>
                  <a:lnTo>
                    <a:pt x="339545" y="334695"/>
                  </a:lnTo>
                  <a:lnTo>
                    <a:pt x="352425" y="303606"/>
                  </a:lnTo>
                  <a:lnTo>
                    <a:pt x="352425" y="48806"/>
                  </a:lnTo>
                  <a:lnTo>
                    <a:pt x="334694" y="12877"/>
                  </a:lnTo>
                  <a:lnTo>
                    <a:pt x="307007" y="330"/>
                  </a:lnTo>
                  <a:lnTo>
                    <a:pt x="303610" y="0"/>
                  </a:lnTo>
                  <a:close/>
                </a:path>
              </a:pathLst>
            </a:custGeom>
            <a:solidFill>
              <a:srgbClr val="730A0A"/>
            </a:solidFill>
          </p:spPr>
          <p:txBody>
            <a:bodyPr wrap="square" lIns="0" tIns="0" rIns="0" bIns="0" rtlCol="0"/>
            <a:lstStyle/>
            <a:p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76262" y="4148137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0" y="300177"/>
                  </a:moveTo>
                  <a:lnTo>
                    <a:pt x="0" y="52247"/>
                  </a:lnTo>
                  <a:lnTo>
                    <a:pt x="0" y="48806"/>
                  </a:lnTo>
                  <a:lnTo>
                    <a:pt x="332" y="45415"/>
                  </a:lnTo>
                  <a:lnTo>
                    <a:pt x="1002" y="42049"/>
                  </a:lnTo>
                  <a:lnTo>
                    <a:pt x="1671" y="38684"/>
                  </a:lnTo>
                  <a:lnTo>
                    <a:pt x="2664" y="35420"/>
                  </a:lnTo>
                  <a:lnTo>
                    <a:pt x="3978" y="32258"/>
                  </a:lnTo>
                  <a:lnTo>
                    <a:pt x="5288" y="29083"/>
                  </a:lnTo>
                  <a:lnTo>
                    <a:pt x="15304" y="15303"/>
                  </a:lnTo>
                  <a:lnTo>
                    <a:pt x="17725" y="12877"/>
                  </a:lnTo>
                  <a:lnTo>
                    <a:pt x="20364" y="10706"/>
                  </a:lnTo>
                  <a:lnTo>
                    <a:pt x="23216" y="8801"/>
                  </a:lnTo>
                  <a:lnTo>
                    <a:pt x="26069" y="6896"/>
                  </a:lnTo>
                  <a:lnTo>
                    <a:pt x="29080" y="5283"/>
                  </a:lnTo>
                  <a:lnTo>
                    <a:pt x="32251" y="3975"/>
                  </a:lnTo>
                  <a:lnTo>
                    <a:pt x="35421" y="2667"/>
                  </a:lnTo>
                  <a:lnTo>
                    <a:pt x="38685" y="1676"/>
                  </a:lnTo>
                  <a:lnTo>
                    <a:pt x="42053" y="1003"/>
                  </a:lnTo>
                  <a:lnTo>
                    <a:pt x="45417" y="330"/>
                  </a:lnTo>
                  <a:lnTo>
                    <a:pt x="48816" y="0"/>
                  </a:lnTo>
                  <a:lnTo>
                    <a:pt x="52243" y="0"/>
                  </a:lnTo>
                  <a:lnTo>
                    <a:pt x="300181" y="0"/>
                  </a:lnTo>
                  <a:lnTo>
                    <a:pt x="303610" y="0"/>
                  </a:lnTo>
                  <a:lnTo>
                    <a:pt x="307007" y="330"/>
                  </a:lnTo>
                  <a:lnTo>
                    <a:pt x="310371" y="1003"/>
                  </a:lnTo>
                  <a:lnTo>
                    <a:pt x="313739" y="1676"/>
                  </a:lnTo>
                  <a:lnTo>
                    <a:pt x="317003" y="2667"/>
                  </a:lnTo>
                  <a:lnTo>
                    <a:pt x="320173" y="3975"/>
                  </a:lnTo>
                  <a:lnTo>
                    <a:pt x="323344" y="5283"/>
                  </a:lnTo>
                  <a:lnTo>
                    <a:pt x="337120" y="15303"/>
                  </a:lnTo>
                  <a:lnTo>
                    <a:pt x="339545" y="17729"/>
                  </a:lnTo>
                  <a:lnTo>
                    <a:pt x="348446" y="32258"/>
                  </a:lnTo>
                  <a:lnTo>
                    <a:pt x="349760" y="35420"/>
                  </a:lnTo>
                  <a:lnTo>
                    <a:pt x="350753" y="38684"/>
                  </a:lnTo>
                  <a:lnTo>
                    <a:pt x="351422" y="42049"/>
                  </a:lnTo>
                  <a:lnTo>
                    <a:pt x="352092" y="45415"/>
                  </a:lnTo>
                  <a:lnTo>
                    <a:pt x="352425" y="48806"/>
                  </a:lnTo>
                  <a:lnTo>
                    <a:pt x="352425" y="52247"/>
                  </a:lnTo>
                  <a:lnTo>
                    <a:pt x="352425" y="300177"/>
                  </a:lnTo>
                  <a:lnTo>
                    <a:pt x="352425" y="303606"/>
                  </a:lnTo>
                  <a:lnTo>
                    <a:pt x="352092" y="307009"/>
                  </a:lnTo>
                  <a:lnTo>
                    <a:pt x="351422" y="310375"/>
                  </a:lnTo>
                  <a:lnTo>
                    <a:pt x="350753" y="313740"/>
                  </a:lnTo>
                  <a:lnTo>
                    <a:pt x="337120" y="337121"/>
                  </a:lnTo>
                  <a:lnTo>
                    <a:pt x="334694" y="339547"/>
                  </a:lnTo>
                  <a:lnTo>
                    <a:pt x="310371" y="351421"/>
                  </a:lnTo>
                  <a:lnTo>
                    <a:pt x="307007" y="352094"/>
                  </a:lnTo>
                  <a:lnTo>
                    <a:pt x="303610" y="352425"/>
                  </a:lnTo>
                  <a:lnTo>
                    <a:pt x="300181" y="352425"/>
                  </a:lnTo>
                  <a:lnTo>
                    <a:pt x="52243" y="352425"/>
                  </a:lnTo>
                  <a:lnTo>
                    <a:pt x="48816" y="352425"/>
                  </a:lnTo>
                  <a:lnTo>
                    <a:pt x="45417" y="352094"/>
                  </a:lnTo>
                  <a:lnTo>
                    <a:pt x="42053" y="351421"/>
                  </a:lnTo>
                  <a:lnTo>
                    <a:pt x="38685" y="350748"/>
                  </a:lnTo>
                  <a:lnTo>
                    <a:pt x="23216" y="343623"/>
                  </a:lnTo>
                  <a:lnTo>
                    <a:pt x="20364" y="341718"/>
                  </a:lnTo>
                  <a:lnTo>
                    <a:pt x="17725" y="339547"/>
                  </a:lnTo>
                  <a:lnTo>
                    <a:pt x="15304" y="337121"/>
                  </a:lnTo>
                  <a:lnTo>
                    <a:pt x="12879" y="334695"/>
                  </a:lnTo>
                  <a:lnTo>
                    <a:pt x="0" y="303606"/>
                  </a:lnTo>
                  <a:lnTo>
                    <a:pt x="0" y="300177"/>
                  </a:lnTo>
                  <a:close/>
                </a:path>
              </a:pathLst>
            </a:custGeom>
            <a:ln w="9525">
              <a:solidFill>
                <a:srgbClr val="8C2323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ptos" panose="020B0004020202020204" pitchFamily="34" charset="0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27112" y="4168775"/>
            <a:ext cx="25209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FFE5E5"/>
                </a:solidFill>
                <a:latin typeface="Aptos" panose="020B0004020202020204" pitchFamily="34" charset="0"/>
                <a:cs typeface="Verdana"/>
              </a:rPr>
              <a:t>3</a:t>
            </a:r>
            <a:endParaRPr sz="2000">
              <a:latin typeface="Aptos" panose="020B0004020202020204" pitchFamily="34" charset="0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86544" y="4144962"/>
            <a:ext cx="2115820" cy="11201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619125">
              <a:lnSpc>
                <a:spcPct val="106100"/>
              </a:lnSpc>
              <a:spcBef>
                <a:spcPts val="15"/>
              </a:spcBef>
            </a:pPr>
            <a:r>
              <a:rPr sz="1650" dirty="0">
                <a:solidFill>
                  <a:srgbClr val="FFE5E5"/>
                </a:solidFill>
                <a:latin typeface="Aptos" panose="020B0004020202020204" pitchFamily="34" charset="0"/>
                <a:cs typeface="Verdana"/>
              </a:rPr>
              <a:t>Seamless Integration</a:t>
            </a:r>
            <a:endParaRPr sz="1650">
              <a:latin typeface="Aptos" panose="020B0004020202020204" pitchFamily="34" charset="0"/>
              <a:cs typeface="Verdana"/>
            </a:endParaRPr>
          </a:p>
          <a:p>
            <a:pPr marL="12700" marR="5080">
              <a:lnSpc>
                <a:spcPct val="140000"/>
              </a:lnSpc>
              <a:spcBef>
                <a:spcPts val="295"/>
              </a:spcBef>
            </a:pPr>
            <a:r>
              <a:rPr sz="1250" dirty="0">
                <a:solidFill>
                  <a:srgbClr val="FFE5E5"/>
                </a:solidFill>
                <a:latin typeface="Aptos" panose="020B0004020202020204" pitchFamily="34" charset="0"/>
                <a:cs typeface="Trebuchet MS"/>
              </a:rPr>
              <a:t>Incorporates diverse data sources for holistic insights.</a:t>
            </a:r>
            <a:endParaRPr sz="1250">
              <a:latin typeface="Aptos" panose="020B0004020202020204" pitchFamily="34" charset="0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657600" y="4143375"/>
            <a:ext cx="361950" cy="361950"/>
            <a:chOff x="3657600" y="4143375"/>
            <a:chExt cx="361950" cy="361950"/>
          </a:xfrm>
        </p:grpSpPr>
        <p:sp>
          <p:nvSpPr>
            <p:cNvPr id="21" name="object 21"/>
            <p:cNvSpPr/>
            <p:nvPr/>
          </p:nvSpPr>
          <p:spPr>
            <a:xfrm>
              <a:off x="3662362" y="4148137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303606" y="0"/>
                  </a:moveTo>
                  <a:lnTo>
                    <a:pt x="48818" y="0"/>
                  </a:lnTo>
                  <a:lnTo>
                    <a:pt x="45415" y="330"/>
                  </a:lnTo>
                  <a:lnTo>
                    <a:pt x="10706" y="20370"/>
                  </a:lnTo>
                  <a:lnTo>
                    <a:pt x="0" y="48806"/>
                  </a:lnTo>
                  <a:lnTo>
                    <a:pt x="0" y="300177"/>
                  </a:lnTo>
                  <a:lnTo>
                    <a:pt x="0" y="303606"/>
                  </a:lnTo>
                  <a:lnTo>
                    <a:pt x="17729" y="339547"/>
                  </a:lnTo>
                  <a:lnTo>
                    <a:pt x="48818" y="352425"/>
                  </a:lnTo>
                  <a:lnTo>
                    <a:pt x="303606" y="352425"/>
                  </a:lnTo>
                  <a:lnTo>
                    <a:pt x="339547" y="334695"/>
                  </a:lnTo>
                  <a:lnTo>
                    <a:pt x="352425" y="303606"/>
                  </a:lnTo>
                  <a:lnTo>
                    <a:pt x="352425" y="48806"/>
                  </a:lnTo>
                  <a:lnTo>
                    <a:pt x="334695" y="12877"/>
                  </a:lnTo>
                  <a:lnTo>
                    <a:pt x="307009" y="330"/>
                  </a:lnTo>
                  <a:lnTo>
                    <a:pt x="303606" y="0"/>
                  </a:lnTo>
                  <a:close/>
                </a:path>
              </a:pathLst>
            </a:custGeom>
            <a:solidFill>
              <a:srgbClr val="730A0A"/>
            </a:solidFill>
          </p:spPr>
          <p:txBody>
            <a:bodyPr wrap="square" lIns="0" tIns="0" rIns="0" bIns="0" rtlCol="0"/>
            <a:lstStyle/>
            <a:p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662362" y="4148137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0" y="300177"/>
                  </a:moveTo>
                  <a:lnTo>
                    <a:pt x="0" y="52247"/>
                  </a:lnTo>
                  <a:lnTo>
                    <a:pt x="0" y="48806"/>
                  </a:lnTo>
                  <a:lnTo>
                    <a:pt x="330" y="45415"/>
                  </a:lnTo>
                  <a:lnTo>
                    <a:pt x="1003" y="42049"/>
                  </a:lnTo>
                  <a:lnTo>
                    <a:pt x="1676" y="38684"/>
                  </a:lnTo>
                  <a:lnTo>
                    <a:pt x="2667" y="35420"/>
                  </a:lnTo>
                  <a:lnTo>
                    <a:pt x="3975" y="32258"/>
                  </a:lnTo>
                  <a:lnTo>
                    <a:pt x="5283" y="29083"/>
                  </a:lnTo>
                  <a:lnTo>
                    <a:pt x="15303" y="15303"/>
                  </a:lnTo>
                  <a:lnTo>
                    <a:pt x="17729" y="12877"/>
                  </a:lnTo>
                  <a:lnTo>
                    <a:pt x="48818" y="0"/>
                  </a:lnTo>
                  <a:lnTo>
                    <a:pt x="52247" y="0"/>
                  </a:lnTo>
                  <a:lnTo>
                    <a:pt x="300177" y="0"/>
                  </a:lnTo>
                  <a:lnTo>
                    <a:pt x="303606" y="0"/>
                  </a:lnTo>
                  <a:lnTo>
                    <a:pt x="307009" y="330"/>
                  </a:lnTo>
                  <a:lnTo>
                    <a:pt x="337121" y="15303"/>
                  </a:lnTo>
                  <a:lnTo>
                    <a:pt x="339547" y="17729"/>
                  </a:lnTo>
                  <a:lnTo>
                    <a:pt x="348449" y="32258"/>
                  </a:lnTo>
                  <a:lnTo>
                    <a:pt x="349758" y="35420"/>
                  </a:lnTo>
                  <a:lnTo>
                    <a:pt x="350748" y="38684"/>
                  </a:lnTo>
                  <a:lnTo>
                    <a:pt x="351421" y="42049"/>
                  </a:lnTo>
                  <a:lnTo>
                    <a:pt x="352094" y="45415"/>
                  </a:lnTo>
                  <a:lnTo>
                    <a:pt x="352425" y="48806"/>
                  </a:lnTo>
                  <a:lnTo>
                    <a:pt x="352425" y="52247"/>
                  </a:lnTo>
                  <a:lnTo>
                    <a:pt x="352425" y="300177"/>
                  </a:lnTo>
                  <a:lnTo>
                    <a:pt x="352425" y="303606"/>
                  </a:lnTo>
                  <a:lnTo>
                    <a:pt x="352094" y="307009"/>
                  </a:lnTo>
                  <a:lnTo>
                    <a:pt x="337121" y="337121"/>
                  </a:lnTo>
                  <a:lnTo>
                    <a:pt x="334695" y="339547"/>
                  </a:lnTo>
                  <a:lnTo>
                    <a:pt x="303606" y="352425"/>
                  </a:lnTo>
                  <a:lnTo>
                    <a:pt x="300177" y="352425"/>
                  </a:lnTo>
                  <a:lnTo>
                    <a:pt x="52247" y="352425"/>
                  </a:lnTo>
                  <a:lnTo>
                    <a:pt x="48818" y="352425"/>
                  </a:lnTo>
                  <a:lnTo>
                    <a:pt x="45415" y="352094"/>
                  </a:lnTo>
                  <a:lnTo>
                    <a:pt x="15303" y="337121"/>
                  </a:lnTo>
                  <a:lnTo>
                    <a:pt x="12877" y="334695"/>
                  </a:lnTo>
                  <a:lnTo>
                    <a:pt x="0" y="303606"/>
                  </a:lnTo>
                  <a:lnTo>
                    <a:pt x="0" y="300177"/>
                  </a:lnTo>
                  <a:close/>
                </a:path>
              </a:pathLst>
            </a:custGeom>
            <a:ln w="9525">
              <a:solidFill>
                <a:srgbClr val="8C2323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ptos" panose="020B0004020202020204" pitchFamily="34" charset="0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704881" y="4168775"/>
            <a:ext cx="26352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FFE5E5"/>
                </a:solidFill>
                <a:latin typeface="Aptos" panose="020B0004020202020204" pitchFamily="34" charset="0"/>
                <a:cs typeface="Verdana"/>
              </a:rPr>
              <a:t>4</a:t>
            </a:r>
            <a:endParaRPr sz="2000">
              <a:latin typeface="Aptos" panose="020B0004020202020204" pitchFamily="34" charset="0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69821" y="4144962"/>
            <a:ext cx="1977389" cy="11201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262890">
              <a:lnSpc>
                <a:spcPct val="106100"/>
              </a:lnSpc>
              <a:spcBef>
                <a:spcPts val="15"/>
              </a:spcBef>
            </a:pPr>
            <a:r>
              <a:rPr sz="1650" dirty="0">
                <a:solidFill>
                  <a:srgbClr val="FFE5E5"/>
                </a:solidFill>
                <a:latin typeface="Aptos" panose="020B0004020202020204" pitchFamily="34" charset="0"/>
                <a:cs typeface="Verdana"/>
              </a:rPr>
              <a:t>Future-Proof Investment</a:t>
            </a:r>
            <a:endParaRPr sz="1650">
              <a:latin typeface="Aptos" panose="020B0004020202020204" pitchFamily="34" charset="0"/>
              <a:cs typeface="Verdana"/>
            </a:endParaRPr>
          </a:p>
          <a:p>
            <a:pPr marL="12700" marR="5080">
              <a:lnSpc>
                <a:spcPct val="140000"/>
              </a:lnSpc>
              <a:spcBef>
                <a:spcPts val="295"/>
              </a:spcBef>
            </a:pPr>
            <a:r>
              <a:rPr sz="1250" dirty="0">
                <a:solidFill>
                  <a:srgbClr val="FFE5E5"/>
                </a:solidFill>
                <a:latin typeface="Aptos" panose="020B0004020202020204" pitchFamily="34" charset="0"/>
                <a:cs typeface="Trebuchet MS"/>
              </a:rPr>
              <a:t>Scales with club's growing analytical demands.</a:t>
            </a:r>
            <a:endParaRPr sz="1250">
              <a:latin typeface="Aptos" panose="020B0004020202020204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11430000" cy="20383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7311" y="3597275"/>
            <a:ext cx="271335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dirty="0">
                <a:solidFill>
                  <a:srgbClr val="FAEBEB"/>
                </a:solidFill>
                <a:latin typeface="Aptos Black" panose="020B0004020202020204" pitchFamily="34" charset="0"/>
                <a:cs typeface="Arial MT"/>
              </a:rPr>
              <a:t>Thank You</a:t>
            </a:r>
            <a:endParaRPr sz="3350" dirty="0">
              <a:latin typeface="Aptos Black" panose="020B0004020202020204" pitchFamily="34" charset="0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298" y="4296600"/>
            <a:ext cx="9945370" cy="5271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90"/>
              </a:spcBef>
            </a:pPr>
            <a:r>
              <a:rPr sz="1250" dirty="0">
                <a:solidFill>
                  <a:srgbClr val="FFE5E5"/>
                </a:solidFill>
                <a:latin typeface="Aptos" panose="020B0004020202020204" pitchFamily="34" charset="0"/>
                <a:cs typeface="Trebuchet MS"/>
              </a:rPr>
              <a:t>We appreciate your time and attention throughout this presentation. Tableau's comprehensive data analysis capabilities make it the optimal choice to support Toronto FC's growing analytical needs.</a:t>
            </a:r>
            <a:endParaRPr sz="1250" dirty="0">
              <a:latin typeface="Aptos" panose="020B0004020202020204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11430000" cy="20383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7311" y="2701925"/>
            <a:ext cx="8891489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50" dirty="0">
                <a:latin typeface="Aptos Black" panose="020F0502020204030204" pitchFamily="34" charset="0"/>
                <a:cs typeface="Arial MT"/>
              </a:rPr>
              <a:t>Meet the Cooper Incorporated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" y="3476625"/>
            <a:ext cx="2390775" cy="14763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7311" y="5154613"/>
            <a:ext cx="2038985" cy="26244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15"/>
              </a:spcBef>
            </a:pPr>
            <a:r>
              <a:rPr sz="1650" dirty="0">
                <a:solidFill>
                  <a:srgbClr val="FFE5E5"/>
                </a:solidFill>
                <a:latin typeface="Aptos" panose="020B0004020202020204" pitchFamily="34" charset="0"/>
                <a:cs typeface="Arial MT"/>
              </a:rPr>
              <a:t>Chibuike Okoroama</a:t>
            </a:r>
            <a:endParaRPr sz="1650" dirty="0">
              <a:latin typeface="Aptos" panose="020B0004020202020204" pitchFamily="34" charset="0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00400" y="3476625"/>
            <a:ext cx="2390775" cy="14763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190824" y="5154613"/>
            <a:ext cx="1797685" cy="27122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FFE5E5"/>
                </a:solidFill>
                <a:latin typeface="Aptos Display" panose="020B0004020202020204" pitchFamily="34" charset="0"/>
                <a:cs typeface="Arial MT"/>
              </a:rPr>
              <a:t>Prescila Mora</a:t>
            </a:r>
            <a:endParaRPr sz="1650" dirty="0">
              <a:latin typeface="Aptos Display" panose="020B0004020202020204" pitchFamily="34" charset="0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38825" y="3476625"/>
            <a:ext cx="2390775" cy="14763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824334" y="5154613"/>
            <a:ext cx="2196465" cy="27122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FFE5E5"/>
                </a:solidFill>
                <a:latin typeface="Aptos" panose="020B0004020202020204" pitchFamily="34" charset="0"/>
                <a:cs typeface="Arial MT"/>
              </a:rPr>
              <a:t>Mohamed Afthab</a:t>
            </a:r>
            <a:endParaRPr sz="1650" dirty="0">
              <a:latin typeface="Aptos" panose="020B0004020202020204" pitchFamily="34" charset="0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67725" y="3476625"/>
            <a:ext cx="2390775" cy="147637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457857" y="5154613"/>
            <a:ext cx="2038985" cy="27122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FFE5E5"/>
                </a:solidFill>
                <a:latin typeface="Aptos" panose="020B0004020202020204" pitchFamily="34" charset="0"/>
                <a:cs typeface="Arial MT"/>
              </a:rPr>
              <a:t>Venkata Manish</a:t>
            </a:r>
            <a:endParaRPr sz="1650" dirty="0">
              <a:latin typeface="Aptos" panose="020B0004020202020204" pitchFamily="34" charset="0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43564" y="1901825"/>
            <a:ext cx="5219065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dirty="0">
                <a:latin typeface="Aptos Black" panose="020B0004020202020204" pitchFamily="34" charset="0"/>
                <a:cs typeface="Arial MT"/>
              </a:rPr>
              <a:t>Introduction to Data Visualization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57750" y="3390900"/>
            <a:ext cx="361950" cy="371475"/>
            <a:chOff x="4857750" y="3390900"/>
            <a:chExt cx="361950" cy="371475"/>
          </a:xfrm>
        </p:grpSpPr>
        <p:sp>
          <p:nvSpPr>
            <p:cNvPr id="5" name="object 5"/>
            <p:cNvSpPr/>
            <p:nvPr/>
          </p:nvSpPr>
          <p:spPr>
            <a:xfrm>
              <a:off x="4862512" y="3395662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303606" y="0"/>
                  </a:moveTo>
                  <a:lnTo>
                    <a:pt x="48818" y="0"/>
                  </a:lnTo>
                  <a:lnTo>
                    <a:pt x="45415" y="330"/>
                  </a:lnTo>
                  <a:lnTo>
                    <a:pt x="10706" y="20370"/>
                  </a:lnTo>
                  <a:lnTo>
                    <a:pt x="0" y="48806"/>
                  </a:lnTo>
                  <a:lnTo>
                    <a:pt x="0" y="309702"/>
                  </a:lnTo>
                  <a:lnTo>
                    <a:pt x="0" y="313131"/>
                  </a:lnTo>
                  <a:lnTo>
                    <a:pt x="17729" y="349072"/>
                  </a:lnTo>
                  <a:lnTo>
                    <a:pt x="48818" y="361950"/>
                  </a:lnTo>
                  <a:lnTo>
                    <a:pt x="303606" y="361950"/>
                  </a:lnTo>
                  <a:lnTo>
                    <a:pt x="339547" y="344220"/>
                  </a:lnTo>
                  <a:lnTo>
                    <a:pt x="352425" y="313131"/>
                  </a:lnTo>
                  <a:lnTo>
                    <a:pt x="352425" y="48806"/>
                  </a:lnTo>
                  <a:lnTo>
                    <a:pt x="334695" y="12877"/>
                  </a:lnTo>
                  <a:lnTo>
                    <a:pt x="307009" y="330"/>
                  </a:lnTo>
                  <a:lnTo>
                    <a:pt x="303606" y="0"/>
                  </a:lnTo>
                  <a:close/>
                </a:path>
              </a:pathLst>
            </a:custGeom>
            <a:solidFill>
              <a:srgbClr val="730A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62512" y="3395662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0" y="309702"/>
                  </a:moveTo>
                  <a:lnTo>
                    <a:pt x="0" y="52247"/>
                  </a:lnTo>
                  <a:lnTo>
                    <a:pt x="0" y="48806"/>
                  </a:lnTo>
                  <a:lnTo>
                    <a:pt x="330" y="45415"/>
                  </a:lnTo>
                  <a:lnTo>
                    <a:pt x="1003" y="42049"/>
                  </a:lnTo>
                  <a:lnTo>
                    <a:pt x="1676" y="38684"/>
                  </a:lnTo>
                  <a:lnTo>
                    <a:pt x="2667" y="35420"/>
                  </a:lnTo>
                  <a:lnTo>
                    <a:pt x="3975" y="32258"/>
                  </a:lnTo>
                  <a:lnTo>
                    <a:pt x="5283" y="29083"/>
                  </a:lnTo>
                  <a:lnTo>
                    <a:pt x="35420" y="2667"/>
                  </a:lnTo>
                  <a:lnTo>
                    <a:pt x="42049" y="1003"/>
                  </a:lnTo>
                  <a:lnTo>
                    <a:pt x="45415" y="330"/>
                  </a:lnTo>
                  <a:lnTo>
                    <a:pt x="48818" y="0"/>
                  </a:lnTo>
                  <a:lnTo>
                    <a:pt x="52247" y="0"/>
                  </a:lnTo>
                  <a:lnTo>
                    <a:pt x="300177" y="0"/>
                  </a:lnTo>
                  <a:lnTo>
                    <a:pt x="303606" y="0"/>
                  </a:lnTo>
                  <a:lnTo>
                    <a:pt x="307009" y="330"/>
                  </a:lnTo>
                  <a:lnTo>
                    <a:pt x="310375" y="1003"/>
                  </a:lnTo>
                  <a:lnTo>
                    <a:pt x="313740" y="1676"/>
                  </a:lnTo>
                  <a:lnTo>
                    <a:pt x="329196" y="8801"/>
                  </a:lnTo>
                  <a:lnTo>
                    <a:pt x="332054" y="10706"/>
                  </a:lnTo>
                  <a:lnTo>
                    <a:pt x="348449" y="32258"/>
                  </a:lnTo>
                  <a:lnTo>
                    <a:pt x="349758" y="35420"/>
                  </a:lnTo>
                  <a:lnTo>
                    <a:pt x="350748" y="38684"/>
                  </a:lnTo>
                  <a:lnTo>
                    <a:pt x="351421" y="42049"/>
                  </a:lnTo>
                  <a:lnTo>
                    <a:pt x="352094" y="45415"/>
                  </a:lnTo>
                  <a:lnTo>
                    <a:pt x="352425" y="48806"/>
                  </a:lnTo>
                  <a:lnTo>
                    <a:pt x="352425" y="52247"/>
                  </a:lnTo>
                  <a:lnTo>
                    <a:pt x="352425" y="309702"/>
                  </a:lnTo>
                  <a:lnTo>
                    <a:pt x="352425" y="313131"/>
                  </a:lnTo>
                  <a:lnTo>
                    <a:pt x="352094" y="316534"/>
                  </a:lnTo>
                  <a:lnTo>
                    <a:pt x="351421" y="319900"/>
                  </a:lnTo>
                  <a:lnTo>
                    <a:pt x="350748" y="323265"/>
                  </a:lnTo>
                  <a:lnTo>
                    <a:pt x="337121" y="346646"/>
                  </a:lnTo>
                  <a:lnTo>
                    <a:pt x="334695" y="349072"/>
                  </a:lnTo>
                  <a:lnTo>
                    <a:pt x="332054" y="351243"/>
                  </a:lnTo>
                  <a:lnTo>
                    <a:pt x="329196" y="353148"/>
                  </a:lnTo>
                  <a:lnTo>
                    <a:pt x="326351" y="355053"/>
                  </a:lnTo>
                  <a:lnTo>
                    <a:pt x="303606" y="361950"/>
                  </a:lnTo>
                  <a:lnTo>
                    <a:pt x="300177" y="361950"/>
                  </a:lnTo>
                  <a:lnTo>
                    <a:pt x="52247" y="361950"/>
                  </a:lnTo>
                  <a:lnTo>
                    <a:pt x="48818" y="361950"/>
                  </a:lnTo>
                  <a:lnTo>
                    <a:pt x="45415" y="361619"/>
                  </a:lnTo>
                  <a:lnTo>
                    <a:pt x="15303" y="346646"/>
                  </a:lnTo>
                  <a:lnTo>
                    <a:pt x="12877" y="344220"/>
                  </a:lnTo>
                  <a:lnTo>
                    <a:pt x="0" y="313131"/>
                  </a:lnTo>
                  <a:lnTo>
                    <a:pt x="0" y="309702"/>
                  </a:lnTo>
                  <a:close/>
                </a:path>
              </a:pathLst>
            </a:custGeom>
            <a:ln w="9525">
              <a:solidFill>
                <a:srgbClr val="8C23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51018" y="3416300"/>
            <a:ext cx="17716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25" dirty="0">
                <a:solidFill>
                  <a:srgbClr val="FFE5E5"/>
                </a:solidFill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2797" y="3392487"/>
            <a:ext cx="2322195" cy="11201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FFE5E5"/>
                </a:solidFill>
                <a:latin typeface="Aptos" panose="020B0004020202020204" pitchFamily="34" charset="0"/>
                <a:cs typeface="Arial MT"/>
              </a:rPr>
              <a:t>Objective</a:t>
            </a:r>
            <a:endParaRPr sz="1650" dirty="0">
              <a:latin typeface="Aptos" panose="020B0004020202020204" pitchFamily="34" charset="0"/>
              <a:cs typeface="Arial MT"/>
            </a:endParaRPr>
          </a:p>
          <a:p>
            <a:pPr marL="12700" marR="5080">
              <a:lnSpc>
                <a:spcPct val="137500"/>
              </a:lnSpc>
              <a:spcBef>
                <a:spcPts val="409"/>
              </a:spcBef>
            </a:pPr>
            <a:r>
              <a:rPr sz="1250" dirty="0">
                <a:solidFill>
                  <a:srgbClr val="FFE5E5"/>
                </a:solidFill>
                <a:latin typeface="Aptos" panose="020B0004020202020204" pitchFamily="34" charset="0"/>
                <a:cs typeface="Tahoma"/>
              </a:rPr>
              <a:t>Compare tools for identifying energy inefficiencies and peak usage.</a:t>
            </a:r>
            <a:endParaRPr sz="1250" dirty="0">
              <a:latin typeface="Aptos" panose="020B0004020202020204" pitchFamily="34" charset="0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943850" y="3390900"/>
            <a:ext cx="361950" cy="371475"/>
            <a:chOff x="7943850" y="3390900"/>
            <a:chExt cx="361950" cy="371475"/>
          </a:xfrm>
        </p:grpSpPr>
        <p:sp>
          <p:nvSpPr>
            <p:cNvPr id="10" name="object 10"/>
            <p:cNvSpPr/>
            <p:nvPr/>
          </p:nvSpPr>
          <p:spPr>
            <a:xfrm>
              <a:off x="7948612" y="3395662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303606" y="0"/>
                  </a:moveTo>
                  <a:lnTo>
                    <a:pt x="48818" y="0"/>
                  </a:lnTo>
                  <a:lnTo>
                    <a:pt x="45415" y="330"/>
                  </a:lnTo>
                  <a:lnTo>
                    <a:pt x="10706" y="20370"/>
                  </a:lnTo>
                  <a:lnTo>
                    <a:pt x="0" y="48806"/>
                  </a:lnTo>
                  <a:lnTo>
                    <a:pt x="0" y="309702"/>
                  </a:lnTo>
                  <a:lnTo>
                    <a:pt x="0" y="313131"/>
                  </a:lnTo>
                  <a:lnTo>
                    <a:pt x="17729" y="349072"/>
                  </a:lnTo>
                  <a:lnTo>
                    <a:pt x="48818" y="361950"/>
                  </a:lnTo>
                  <a:lnTo>
                    <a:pt x="303606" y="361950"/>
                  </a:lnTo>
                  <a:lnTo>
                    <a:pt x="339547" y="344220"/>
                  </a:lnTo>
                  <a:lnTo>
                    <a:pt x="352425" y="313131"/>
                  </a:lnTo>
                  <a:lnTo>
                    <a:pt x="352425" y="48806"/>
                  </a:lnTo>
                  <a:lnTo>
                    <a:pt x="334695" y="12877"/>
                  </a:lnTo>
                  <a:lnTo>
                    <a:pt x="307009" y="330"/>
                  </a:lnTo>
                  <a:lnTo>
                    <a:pt x="303606" y="0"/>
                  </a:lnTo>
                  <a:close/>
                </a:path>
              </a:pathLst>
            </a:custGeom>
            <a:solidFill>
              <a:srgbClr val="730A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48612" y="3395662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0" y="309702"/>
                  </a:moveTo>
                  <a:lnTo>
                    <a:pt x="0" y="52247"/>
                  </a:lnTo>
                  <a:lnTo>
                    <a:pt x="0" y="48806"/>
                  </a:lnTo>
                  <a:lnTo>
                    <a:pt x="330" y="45415"/>
                  </a:lnTo>
                  <a:lnTo>
                    <a:pt x="1003" y="42049"/>
                  </a:lnTo>
                  <a:lnTo>
                    <a:pt x="1676" y="38684"/>
                  </a:lnTo>
                  <a:lnTo>
                    <a:pt x="2667" y="35420"/>
                  </a:lnTo>
                  <a:lnTo>
                    <a:pt x="3975" y="32258"/>
                  </a:lnTo>
                  <a:lnTo>
                    <a:pt x="5283" y="29083"/>
                  </a:lnTo>
                  <a:lnTo>
                    <a:pt x="15303" y="15303"/>
                  </a:lnTo>
                  <a:lnTo>
                    <a:pt x="17729" y="12877"/>
                  </a:lnTo>
                  <a:lnTo>
                    <a:pt x="42049" y="1003"/>
                  </a:lnTo>
                  <a:lnTo>
                    <a:pt x="45415" y="330"/>
                  </a:lnTo>
                  <a:lnTo>
                    <a:pt x="48818" y="0"/>
                  </a:lnTo>
                  <a:lnTo>
                    <a:pt x="52247" y="0"/>
                  </a:lnTo>
                  <a:lnTo>
                    <a:pt x="300177" y="0"/>
                  </a:lnTo>
                  <a:lnTo>
                    <a:pt x="303606" y="0"/>
                  </a:lnTo>
                  <a:lnTo>
                    <a:pt x="307009" y="330"/>
                  </a:lnTo>
                  <a:lnTo>
                    <a:pt x="310375" y="1003"/>
                  </a:lnTo>
                  <a:lnTo>
                    <a:pt x="313740" y="1676"/>
                  </a:lnTo>
                  <a:lnTo>
                    <a:pt x="329196" y="8801"/>
                  </a:lnTo>
                  <a:lnTo>
                    <a:pt x="332054" y="10706"/>
                  </a:lnTo>
                  <a:lnTo>
                    <a:pt x="334695" y="12877"/>
                  </a:lnTo>
                  <a:lnTo>
                    <a:pt x="337121" y="15303"/>
                  </a:lnTo>
                  <a:lnTo>
                    <a:pt x="339547" y="17729"/>
                  </a:lnTo>
                  <a:lnTo>
                    <a:pt x="352425" y="48806"/>
                  </a:lnTo>
                  <a:lnTo>
                    <a:pt x="352425" y="52247"/>
                  </a:lnTo>
                  <a:lnTo>
                    <a:pt x="352425" y="309702"/>
                  </a:lnTo>
                  <a:lnTo>
                    <a:pt x="352425" y="313131"/>
                  </a:lnTo>
                  <a:lnTo>
                    <a:pt x="352082" y="316534"/>
                  </a:lnTo>
                  <a:lnTo>
                    <a:pt x="337121" y="346646"/>
                  </a:lnTo>
                  <a:lnTo>
                    <a:pt x="334695" y="349072"/>
                  </a:lnTo>
                  <a:lnTo>
                    <a:pt x="332054" y="351243"/>
                  </a:lnTo>
                  <a:lnTo>
                    <a:pt x="329196" y="353148"/>
                  </a:lnTo>
                  <a:lnTo>
                    <a:pt x="326351" y="355053"/>
                  </a:lnTo>
                  <a:lnTo>
                    <a:pt x="303606" y="361950"/>
                  </a:lnTo>
                  <a:lnTo>
                    <a:pt x="300177" y="361950"/>
                  </a:lnTo>
                  <a:lnTo>
                    <a:pt x="52247" y="361950"/>
                  </a:lnTo>
                  <a:lnTo>
                    <a:pt x="48818" y="361950"/>
                  </a:lnTo>
                  <a:lnTo>
                    <a:pt x="45415" y="361619"/>
                  </a:lnTo>
                  <a:lnTo>
                    <a:pt x="15303" y="346646"/>
                  </a:lnTo>
                  <a:lnTo>
                    <a:pt x="12877" y="344220"/>
                  </a:lnTo>
                  <a:lnTo>
                    <a:pt x="1003" y="319900"/>
                  </a:lnTo>
                  <a:lnTo>
                    <a:pt x="330" y="316534"/>
                  </a:lnTo>
                  <a:lnTo>
                    <a:pt x="0" y="313131"/>
                  </a:lnTo>
                  <a:lnTo>
                    <a:pt x="0" y="309702"/>
                  </a:lnTo>
                  <a:close/>
                </a:path>
              </a:pathLst>
            </a:custGeom>
            <a:ln w="9525">
              <a:solidFill>
                <a:srgbClr val="8C23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002587" y="3416300"/>
            <a:ext cx="24066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15" dirty="0">
                <a:solidFill>
                  <a:srgbClr val="FFE5E5"/>
                </a:solidFill>
                <a:latin typeface="Arial MT"/>
                <a:cs typeface="Arial MT"/>
              </a:rPr>
              <a:t>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56066" y="3392487"/>
            <a:ext cx="2329180" cy="11201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FFE5E5"/>
                </a:solidFill>
                <a:latin typeface="Aptos" panose="020B0004020202020204" pitchFamily="34" charset="0"/>
                <a:cs typeface="Arial MT"/>
              </a:rPr>
              <a:t>Criteria</a:t>
            </a:r>
            <a:endParaRPr sz="1650" dirty="0">
              <a:latin typeface="Aptos" panose="020B0004020202020204" pitchFamily="34" charset="0"/>
              <a:cs typeface="Arial MT"/>
            </a:endParaRPr>
          </a:p>
          <a:p>
            <a:pPr marL="12700" marR="5080">
              <a:lnSpc>
                <a:spcPct val="137500"/>
              </a:lnSpc>
              <a:spcBef>
                <a:spcPts val="409"/>
              </a:spcBef>
            </a:pPr>
            <a:r>
              <a:rPr sz="1250" dirty="0">
                <a:solidFill>
                  <a:srgbClr val="FFE5E5"/>
                </a:solidFill>
                <a:latin typeface="Aptos" panose="020B0004020202020204" pitchFamily="34" charset="0"/>
                <a:cs typeface="Tahoma"/>
              </a:rPr>
              <a:t>Large datasets, real-time data, visualization adaptability, integration ease.</a:t>
            </a:r>
            <a:endParaRPr sz="1250" dirty="0">
              <a:latin typeface="Aptos" panose="020B0004020202020204" pitchFamily="34" charset="0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1430000" cy="6438265"/>
          </a:xfrm>
          <a:custGeom>
            <a:avLst/>
            <a:gdLst/>
            <a:ahLst/>
            <a:cxnLst/>
            <a:rect l="l" t="t" r="r" b="b"/>
            <a:pathLst>
              <a:path w="9742805" h="6438265">
                <a:moveTo>
                  <a:pt x="9742472" y="0"/>
                </a:moveTo>
                <a:lnTo>
                  <a:pt x="0" y="0"/>
                </a:lnTo>
                <a:lnTo>
                  <a:pt x="0" y="6438150"/>
                </a:lnTo>
                <a:lnTo>
                  <a:pt x="9742472" y="6438150"/>
                </a:lnTo>
                <a:lnTo>
                  <a:pt x="9742472" y="0"/>
                </a:lnTo>
                <a:close/>
              </a:path>
            </a:pathLst>
          </a:custGeom>
          <a:solidFill>
            <a:srgbClr val="090909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53427" cy="64381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26583" y="385117"/>
            <a:ext cx="5014087" cy="91813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ts val="3579"/>
              </a:lnSpc>
              <a:spcBef>
                <a:spcPts val="70"/>
              </a:spcBef>
            </a:pPr>
            <a:r>
              <a:rPr sz="2850" dirty="0">
                <a:latin typeface="Aptos Black" panose="020B0004020202020204" pitchFamily="34" charset="0"/>
                <a:cs typeface="Arial MT"/>
              </a:rPr>
              <a:t>Evaluated Data Visualization Tools</a:t>
            </a:r>
          </a:p>
        </p:txBody>
      </p:sp>
      <p:sp>
        <p:nvSpPr>
          <p:cNvPr id="5" name="object 5"/>
          <p:cNvSpPr/>
          <p:nvPr/>
        </p:nvSpPr>
        <p:spPr>
          <a:xfrm>
            <a:off x="4162244" y="1523657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4" h="304164">
                <a:moveTo>
                  <a:pt x="162688" y="0"/>
                </a:moveTo>
                <a:lnTo>
                  <a:pt x="140995" y="0"/>
                </a:lnTo>
                <a:lnTo>
                  <a:pt x="128334" y="2557"/>
                </a:lnTo>
                <a:lnTo>
                  <a:pt x="117990" y="9531"/>
                </a:lnTo>
                <a:lnTo>
                  <a:pt x="111014" y="19874"/>
                </a:lnTo>
                <a:lnTo>
                  <a:pt x="108455" y="32539"/>
                </a:lnTo>
                <a:lnTo>
                  <a:pt x="108455" y="271154"/>
                </a:lnTo>
                <a:lnTo>
                  <a:pt x="111014" y="283813"/>
                </a:lnTo>
                <a:lnTo>
                  <a:pt x="117990" y="294153"/>
                </a:lnTo>
                <a:lnTo>
                  <a:pt x="128334" y="301126"/>
                </a:lnTo>
                <a:lnTo>
                  <a:pt x="140995" y="303683"/>
                </a:lnTo>
                <a:lnTo>
                  <a:pt x="162688" y="303683"/>
                </a:lnTo>
                <a:lnTo>
                  <a:pt x="175353" y="301126"/>
                </a:lnTo>
                <a:lnTo>
                  <a:pt x="185696" y="294153"/>
                </a:lnTo>
                <a:lnTo>
                  <a:pt x="192670" y="283813"/>
                </a:lnTo>
                <a:lnTo>
                  <a:pt x="193037" y="282001"/>
                </a:lnTo>
                <a:lnTo>
                  <a:pt x="135030" y="282001"/>
                </a:lnTo>
                <a:lnTo>
                  <a:pt x="130148" y="277119"/>
                </a:lnTo>
                <a:lnTo>
                  <a:pt x="130148" y="26575"/>
                </a:lnTo>
                <a:lnTo>
                  <a:pt x="135030" y="21693"/>
                </a:lnTo>
                <a:lnTo>
                  <a:pt x="193038" y="21693"/>
                </a:lnTo>
                <a:lnTo>
                  <a:pt x="192670" y="19874"/>
                </a:lnTo>
                <a:lnTo>
                  <a:pt x="185696" y="9531"/>
                </a:lnTo>
                <a:lnTo>
                  <a:pt x="175353" y="2557"/>
                </a:lnTo>
                <a:lnTo>
                  <a:pt x="162688" y="0"/>
                </a:lnTo>
                <a:close/>
              </a:path>
              <a:path w="304164" h="304164">
                <a:moveTo>
                  <a:pt x="193038" y="21693"/>
                </a:moveTo>
                <a:lnTo>
                  <a:pt x="168653" y="21693"/>
                </a:lnTo>
                <a:lnTo>
                  <a:pt x="173535" y="26575"/>
                </a:lnTo>
                <a:lnTo>
                  <a:pt x="173535" y="277119"/>
                </a:lnTo>
                <a:lnTo>
                  <a:pt x="168653" y="282001"/>
                </a:lnTo>
                <a:lnTo>
                  <a:pt x="193037" y="282001"/>
                </a:lnTo>
                <a:lnTo>
                  <a:pt x="195228" y="271154"/>
                </a:lnTo>
                <a:lnTo>
                  <a:pt x="195228" y="32539"/>
                </a:lnTo>
                <a:lnTo>
                  <a:pt x="193038" y="21693"/>
                </a:lnTo>
                <a:close/>
              </a:path>
              <a:path w="304164" h="304164">
                <a:moveTo>
                  <a:pt x="54233" y="130148"/>
                </a:moveTo>
                <a:lnTo>
                  <a:pt x="32539" y="130148"/>
                </a:lnTo>
                <a:lnTo>
                  <a:pt x="19874" y="132707"/>
                </a:lnTo>
                <a:lnTo>
                  <a:pt x="9531" y="139684"/>
                </a:lnTo>
                <a:lnTo>
                  <a:pt x="2557" y="150027"/>
                </a:lnTo>
                <a:lnTo>
                  <a:pt x="0" y="162688"/>
                </a:lnTo>
                <a:lnTo>
                  <a:pt x="0" y="271154"/>
                </a:lnTo>
                <a:lnTo>
                  <a:pt x="2557" y="283813"/>
                </a:lnTo>
                <a:lnTo>
                  <a:pt x="9531" y="294153"/>
                </a:lnTo>
                <a:lnTo>
                  <a:pt x="19874" y="301126"/>
                </a:lnTo>
                <a:lnTo>
                  <a:pt x="32539" y="303683"/>
                </a:lnTo>
                <a:lnTo>
                  <a:pt x="54233" y="303683"/>
                </a:lnTo>
                <a:lnTo>
                  <a:pt x="66893" y="301126"/>
                </a:lnTo>
                <a:lnTo>
                  <a:pt x="77237" y="294153"/>
                </a:lnTo>
                <a:lnTo>
                  <a:pt x="84214" y="283813"/>
                </a:lnTo>
                <a:lnTo>
                  <a:pt x="84580" y="282001"/>
                </a:lnTo>
                <a:lnTo>
                  <a:pt x="26575" y="282001"/>
                </a:lnTo>
                <a:lnTo>
                  <a:pt x="21693" y="277119"/>
                </a:lnTo>
                <a:lnTo>
                  <a:pt x="21693" y="156723"/>
                </a:lnTo>
                <a:lnTo>
                  <a:pt x="26575" y="151841"/>
                </a:lnTo>
                <a:lnTo>
                  <a:pt x="84580" y="151841"/>
                </a:lnTo>
                <a:lnTo>
                  <a:pt x="84214" y="150027"/>
                </a:lnTo>
                <a:lnTo>
                  <a:pt x="77237" y="139684"/>
                </a:lnTo>
                <a:lnTo>
                  <a:pt x="66893" y="132707"/>
                </a:lnTo>
                <a:lnTo>
                  <a:pt x="54233" y="130148"/>
                </a:lnTo>
                <a:close/>
              </a:path>
              <a:path w="304164" h="304164">
                <a:moveTo>
                  <a:pt x="84580" y="151841"/>
                </a:moveTo>
                <a:lnTo>
                  <a:pt x="60197" y="151841"/>
                </a:lnTo>
                <a:lnTo>
                  <a:pt x="65079" y="156723"/>
                </a:lnTo>
                <a:lnTo>
                  <a:pt x="65079" y="277119"/>
                </a:lnTo>
                <a:lnTo>
                  <a:pt x="60197" y="282001"/>
                </a:lnTo>
                <a:lnTo>
                  <a:pt x="84580" y="282001"/>
                </a:lnTo>
                <a:lnTo>
                  <a:pt x="86772" y="271154"/>
                </a:lnTo>
                <a:lnTo>
                  <a:pt x="86772" y="162688"/>
                </a:lnTo>
                <a:lnTo>
                  <a:pt x="84580" y="151841"/>
                </a:lnTo>
                <a:close/>
              </a:path>
              <a:path w="304164" h="304164">
                <a:moveTo>
                  <a:pt x="271154" y="43386"/>
                </a:moveTo>
                <a:lnTo>
                  <a:pt x="249461" y="43386"/>
                </a:lnTo>
                <a:lnTo>
                  <a:pt x="236796" y="45943"/>
                </a:lnTo>
                <a:lnTo>
                  <a:pt x="226452" y="52916"/>
                </a:lnTo>
                <a:lnTo>
                  <a:pt x="219478" y="63256"/>
                </a:lnTo>
                <a:lnTo>
                  <a:pt x="216921" y="75915"/>
                </a:lnTo>
                <a:lnTo>
                  <a:pt x="216921" y="271154"/>
                </a:lnTo>
                <a:lnTo>
                  <a:pt x="219478" y="283813"/>
                </a:lnTo>
                <a:lnTo>
                  <a:pt x="226452" y="294153"/>
                </a:lnTo>
                <a:lnTo>
                  <a:pt x="236796" y="301126"/>
                </a:lnTo>
                <a:lnTo>
                  <a:pt x="249461" y="303683"/>
                </a:lnTo>
                <a:lnTo>
                  <a:pt x="271154" y="303683"/>
                </a:lnTo>
                <a:lnTo>
                  <a:pt x="283815" y="301126"/>
                </a:lnTo>
                <a:lnTo>
                  <a:pt x="294159" y="294153"/>
                </a:lnTo>
                <a:lnTo>
                  <a:pt x="301135" y="283813"/>
                </a:lnTo>
                <a:lnTo>
                  <a:pt x="301501" y="282001"/>
                </a:lnTo>
                <a:lnTo>
                  <a:pt x="243496" y="282001"/>
                </a:lnTo>
                <a:lnTo>
                  <a:pt x="238614" y="277119"/>
                </a:lnTo>
                <a:lnTo>
                  <a:pt x="238614" y="69961"/>
                </a:lnTo>
                <a:lnTo>
                  <a:pt x="243496" y="65068"/>
                </a:lnTo>
                <a:lnTo>
                  <a:pt x="301501" y="65068"/>
                </a:lnTo>
                <a:lnTo>
                  <a:pt x="301135" y="63256"/>
                </a:lnTo>
                <a:lnTo>
                  <a:pt x="294159" y="52916"/>
                </a:lnTo>
                <a:lnTo>
                  <a:pt x="283815" y="45943"/>
                </a:lnTo>
                <a:lnTo>
                  <a:pt x="271154" y="43386"/>
                </a:lnTo>
                <a:close/>
              </a:path>
              <a:path w="304164" h="304164">
                <a:moveTo>
                  <a:pt x="301501" y="65068"/>
                </a:moveTo>
                <a:lnTo>
                  <a:pt x="277119" y="65068"/>
                </a:lnTo>
                <a:lnTo>
                  <a:pt x="282001" y="69961"/>
                </a:lnTo>
                <a:lnTo>
                  <a:pt x="282001" y="277119"/>
                </a:lnTo>
                <a:lnTo>
                  <a:pt x="277119" y="282001"/>
                </a:lnTo>
                <a:lnTo>
                  <a:pt x="301501" y="282001"/>
                </a:lnTo>
                <a:lnTo>
                  <a:pt x="303694" y="271154"/>
                </a:lnTo>
                <a:lnTo>
                  <a:pt x="303694" y="75915"/>
                </a:lnTo>
                <a:lnTo>
                  <a:pt x="301501" y="65068"/>
                </a:lnTo>
                <a:close/>
              </a:path>
            </a:pathLst>
          </a:custGeom>
          <a:solidFill>
            <a:srgbClr val="C912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26584" y="1866785"/>
            <a:ext cx="2107565" cy="85344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400" dirty="0">
                <a:solidFill>
                  <a:srgbClr val="FFE5E5"/>
                </a:solidFill>
                <a:latin typeface="Aptos" panose="020B0004020202020204" pitchFamily="34" charset="0"/>
                <a:cs typeface="Arial MT"/>
              </a:rPr>
              <a:t>Tableau</a:t>
            </a:r>
            <a:endParaRPr sz="1400" dirty="0">
              <a:latin typeface="Aptos" panose="020B0004020202020204" pitchFamily="34" charset="0"/>
              <a:cs typeface="Arial MT"/>
            </a:endParaRPr>
          </a:p>
          <a:p>
            <a:pPr marL="12700" marR="5080">
              <a:lnSpc>
                <a:spcPct val="135600"/>
              </a:lnSpc>
              <a:spcBef>
                <a:spcPts val="260"/>
              </a:spcBef>
            </a:pPr>
            <a:r>
              <a:rPr sz="1100" dirty="0">
                <a:solidFill>
                  <a:srgbClr val="FFE5E5"/>
                </a:solidFill>
                <a:latin typeface="Aptos" panose="020B0004020202020204" pitchFamily="34" charset="0"/>
                <a:cs typeface="Trebuchet MS"/>
              </a:rPr>
              <a:t>Advanced visualization for time- based energy data.</a:t>
            </a:r>
            <a:endParaRPr sz="1100" dirty="0">
              <a:latin typeface="Aptos" panose="020B0004020202020204" pitchFamily="34" charset="0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22772" y="1521243"/>
            <a:ext cx="327660" cy="308610"/>
          </a:xfrm>
          <a:custGeom>
            <a:avLst/>
            <a:gdLst/>
            <a:ahLst/>
            <a:cxnLst/>
            <a:rect l="l" t="t" r="r" b="b"/>
            <a:pathLst>
              <a:path w="327659" h="308610">
                <a:moveTo>
                  <a:pt x="130278" y="19885"/>
                </a:moveTo>
                <a:lnTo>
                  <a:pt x="124736" y="20610"/>
                </a:lnTo>
                <a:lnTo>
                  <a:pt x="75525" y="36836"/>
                </a:lnTo>
                <a:lnTo>
                  <a:pt x="35949" y="68490"/>
                </a:lnTo>
                <a:lnTo>
                  <a:pt x="9583" y="112041"/>
                </a:lnTo>
                <a:lnTo>
                  <a:pt x="0" y="163900"/>
                </a:lnTo>
                <a:lnTo>
                  <a:pt x="7375" y="209596"/>
                </a:lnTo>
                <a:lnTo>
                  <a:pt x="27911" y="249292"/>
                </a:lnTo>
                <a:lnTo>
                  <a:pt x="59221" y="280600"/>
                </a:lnTo>
                <a:lnTo>
                  <a:pt x="98920" y="301136"/>
                </a:lnTo>
                <a:lnTo>
                  <a:pt x="144621" y="308511"/>
                </a:lnTo>
                <a:lnTo>
                  <a:pt x="167552" y="306704"/>
                </a:lnTo>
                <a:lnTo>
                  <a:pt x="189343" y="301468"/>
                </a:lnTo>
                <a:lnTo>
                  <a:pt x="209711" y="293080"/>
                </a:lnTo>
                <a:lnTo>
                  <a:pt x="216088" y="289232"/>
                </a:lnTo>
                <a:lnTo>
                  <a:pt x="144621" y="289232"/>
                </a:lnTo>
                <a:lnTo>
                  <a:pt x="95829" y="279385"/>
                </a:lnTo>
                <a:lnTo>
                  <a:pt x="55992" y="252530"/>
                </a:lnTo>
                <a:lnTo>
                  <a:pt x="29136" y="212693"/>
                </a:lnTo>
                <a:lnTo>
                  <a:pt x="19290" y="163900"/>
                </a:lnTo>
                <a:lnTo>
                  <a:pt x="26582" y="121685"/>
                </a:lnTo>
                <a:lnTo>
                  <a:pt x="46770" y="85588"/>
                </a:lnTo>
                <a:lnTo>
                  <a:pt x="77320" y="58156"/>
                </a:lnTo>
                <a:lnTo>
                  <a:pt x="115697" y="41935"/>
                </a:lnTo>
                <a:lnTo>
                  <a:pt x="134976" y="41935"/>
                </a:lnTo>
                <a:lnTo>
                  <a:pt x="134976" y="24345"/>
                </a:lnTo>
                <a:lnTo>
                  <a:pt x="130278" y="19885"/>
                </a:lnTo>
                <a:close/>
              </a:path>
              <a:path w="327659" h="308610">
                <a:moveTo>
                  <a:pt x="134976" y="41935"/>
                </a:moveTo>
                <a:lnTo>
                  <a:pt x="115697" y="41935"/>
                </a:lnTo>
                <a:lnTo>
                  <a:pt x="115697" y="178666"/>
                </a:lnTo>
                <a:lnTo>
                  <a:pt x="117743" y="183548"/>
                </a:lnTo>
                <a:lnTo>
                  <a:pt x="206865" y="272724"/>
                </a:lnTo>
                <a:lnTo>
                  <a:pt x="192594" y="279724"/>
                </a:lnTo>
                <a:lnTo>
                  <a:pt x="177367" y="284907"/>
                </a:lnTo>
                <a:lnTo>
                  <a:pt x="161328" y="288126"/>
                </a:lnTo>
                <a:lnTo>
                  <a:pt x="144621" y="289232"/>
                </a:lnTo>
                <a:lnTo>
                  <a:pt x="216088" y="289232"/>
                </a:lnTo>
                <a:lnTo>
                  <a:pt x="228374" y="281817"/>
                </a:lnTo>
                <a:lnTo>
                  <a:pt x="233018" y="278504"/>
                </a:lnTo>
                <a:lnTo>
                  <a:pt x="233310" y="271879"/>
                </a:lnTo>
                <a:lnTo>
                  <a:pt x="229272" y="267907"/>
                </a:lnTo>
                <a:lnTo>
                  <a:pt x="134976" y="173535"/>
                </a:lnTo>
                <a:lnTo>
                  <a:pt x="134976" y="41935"/>
                </a:lnTo>
                <a:close/>
              </a:path>
              <a:path w="327659" h="308610">
                <a:moveTo>
                  <a:pt x="322789" y="173535"/>
                </a:moveTo>
                <a:lnTo>
                  <a:pt x="188181" y="173535"/>
                </a:lnTo>
                <a:lnTo>
                  <a:pt x="183905" y="183905"/>
                </a:lnTo>
                <a:lnTo>
                  <a:pt x="272659" y="272659"/>
                </a:lnTo>
                <a:lnTo>
                  <a:pt x="278331" y="272962"/>
                </a:lnTo>
                <a:lnTo>
                  <a:pt x="281947" y="269585"/>
                </a:lnTo>
                <a:lnTo>
                  <a:pt x="298238" y="251587"/>
                </a:lnTo>
                <a:lnTo>
                  <a:pt x="300249" y="248433"/>
                </a:lnTo>
                <a:lnTo>
                  <a:pt x="275679" y="248433"/>
                </a:lnTo>
                <a:lnTo>
                  <a:pt x="220114" y="192825"/>
                </a:lnTo>
                <a:lnTo>
                  <a:pt x="324419" y="192825"/>
                </a:lnTo>
                <a:lnTo>
                  <a:pt x="326455" y="183905"/>
                </a:lnTo>
                <a:lnTo>
                  <a:pt x="327260" y="178243"/>
                </a:lnTo>
                <a:lnTo>
                  <a:pt x="322789" y="173535"/>
                </a:lnTo>
                <a:close/>
              </a:path>
              <a:path w="327659" h="308610">
                <a:moveTo>
                  <a:pt x="275703" y="248403"/>
                </a:moveTo>
                <a:close/>
              </a:path>
              <a:path w="327659" h="308610">
                <a:moveTo>
                  <a:pt x="324419" y="192825"/>
                </a:moveTo>
                <a:lnTo>
                  <a:pt x="305145" y="192825"/>
                </a:lnTo>
                <a:lnTo>
                  <a:pt x="300378" y="208317"/>
                </a:lnTo>
                <a:lnTo>
                  <a:pt x="293838" y="222731"/>
                </a:lnTo>
                <a:lnTo>
                  <a:pt x="285547" y="236179"/>
                </a:lnTo>
                <a:lnTo>
                  <a:pt x="275703" y="248403"/>
                </a:lnTo>
                <a:lnTo>
                  <a:pt x="300249" y="248433"/>
                </a:lnTo>
                <a:lnTo>
                  <a:pt x="311345" y="231031"/>
                </a:lnTo>
                <a:lnTo>
                  <a:pt x="320883" y="208317"/>
                </a:lnTo>
                <a:lnTo>
                  <a:pt x="324419" y="192825"/>
                </a:lnTo>
                <a:close/>
              </a:path>
              <a:path w="327659" h="308610">
                <a:moveTo>
                  <a:pt x="173545" y="0"/>
                </a:moveTo>
                <a:lnTo>
                  <a:pt x="167819" y="0"/>
                </a:lnTo>
                <a:lnTo>
                  <a:pt x="163900" y="4275"/>
                </a:lnTo>
                <a:lnTo>
                  <a:pt x="163900" y="140280"/>
                </a:lnTo>
                <a:lnTo>
                  <a:pt x="168241" y="144610"/>
                </a:lnTo>
                <a:lnTo>
                  <a:pt x="304235" y="144610"/>
                </a:lnTo>
                <a:lnTo>
                  <a:pt x="308457" y="140702"/>
                </a:lnTo>
                <a:lnTo>
                  <a:pt x="308511" y="134976"/>
                </a:lnTo>
                <a:lnTo>
                  <a:pt x="306955" y="125331"/>
                </a:lnTo>
                <a:lnTo>
                  <a:pt x="183180" y="125331"/>
                </a:lnTo>
                <a:lnTo>
                  <a:pt x="183180" y="19701"/>
                </a:lnTo>
                <a:lnTo>
                  <a:pt x="240987" y="19701"/>
                </a:lnTo>
                <a:lnTo>
                  <a:pt x="216201" y="6881"/>
                </a:lnTo>
                <a:lnTo>
                  <a:pt x="173545" y="0"/>
                </a:lnTo>
                <a:close/>
              </a:path>
              <a:path w="327659" h="308610">
                <a:moveTo>
                  <a:pt x="240987" y="19701"/>
                </a:moveTo>
                <a:lnTo>
                  <a:pt x="183180" y="19701"/>
                </a:lnTo>
                <a:lnTo>
                  <a:pt x="222747" y="30267"/>
                </a:lnTo>
                <a:lnTo>
                  <a:pt x="255333" y="53197"/>
                </a:lnTo>
                <a:lnTo>
                  <a:pt x="278251" y="85787"/>
                </a:lnTo>
                <a:lnTo>
                  <a:pt x="288810" y="125331"/>
                </a:lnTo>
                <a:lnTo>
                  <a:pt x="306955" y="125331"/>
                </a:lnTo>
                <a:lnTo>
                  <a:pt x="301630" y="92315"/>
                </a:lnTo>
                <a:lnTo>
                  <a:pt x="282468" y="55263"/>
                </a:lnTo>
                <a:lnTo>
                  <a:pt x="253250" y="26044"/>
                </a:lnTo>
                <a:lnTo>
                  <a:pt x="240987" y="19701"/>
                </a:lnTo>
                <a:close/>
              </a:path>
            </a:pathLst>
          </a:custGeom>
          <a:solidFill>
            <a:srgbClr val="C912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89266" y="1866785"/>
            <a:ext cx="2451735" cy="85344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400" dirty="0">
                <a:solidFill>
                  <a:srgbClr val="FFE5E5"/>
                </a:solidFill>
                <a:latin typeface="Aptos" panose="020B0004020202020204" pitchFamily="34" charset="0"/>
                <a:cs typeface="Arial MT"/>
              </a:rPr>
              <a:t>Power BI</a:t>
            </a:r>
            <a:endParaRPr sz="1400" dirty="0">
              <a:latin typeface="Aptos" panose="020B0004020202020204" pitchFamily="34" charset="0"/>
              <a:cs typeface="Arial MT"/>
            </a:endParaRPr>
          </a:p>
          <a:p>
            <a:pPr marL="12700" marR="5080">
              <a:lnSpc>
                <a:spcPct val="135600"/>
              </a:lnSpc>
              <a:spcBef>
                <a:spcPts val="260"/>
              </a:spcBef>
            </a:pPr>
            <a:r>
              <a:rPr sz="1100" dirty="0">
                <a:solidFill>
                  <a:srgbClr val="FFE5E5"/>
                </a:solidFill>
                <a:latin typeface="Aptos" panose="020B0004020202020204" pitchFamily="34" charset="0"/>
                <a:cs typeface="Trebuchet MS"/>
              </a:rPr>
              <a:t>Microsoft integration for energy trend analysis.</a:t>
            </a:r>
            <a:endParaRPr sz="1100" dirty="0">
              <a:latin typeface="Aptos" panose="020B0004020202020204" pitchFamily="34" charset="0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62244" y="3179878"/>
            <a:ext cx="302895" cy="304165"/>
          </a:xfrm>
          <a:custGeom>
            <a:avLst/>
            <a:gdLst/>
            <a:ahLst/>
            <a:cxnLst/>
            <a:rect l="l" t="t" r="r" b="b"/>
            <a:pathLst>
              <a:path w="302895" h="304164">
                <a:moveTo>
                  <a:pt x="151841" y="0"/>
                </a:moveTo>
                <a:lnTo>
                  <a:pt x="103851" y="7741"/>
                </a:lnTo>
                <a:lnTo>
                  <a:pt x="62170" y="29299"/>
                </a:lnTo>
                <a:lnTo>
                  <a:pt x="29299" y="62170"/>
                </a:lnTo>
                <a:lnTo>
                  <a:pt x="7741" y="103851"/>
                </a:lnTo>
                <a:lnTo>
                  <a:pt x="0" y="151841"/>
                </a:lnTo>
                <a:lnTo>
                  <a:pt x="7741" y="199836"/>
                </a:lnTo>
                <a:lnTo>
                  <a:pt x="29299" y="241518"/>
                </a:lnTo>
                <a:lnTo>
                  <a:pt x="62170" y="274387"/>
                </a:lnTo>
                <a:lnTo>
                  <a:pt x="103851" y="295942"/>
                </a:lnTo>
                <a:lnTo>
                  <a:pt x="151841" y="303683"/>
                </a:lnTo>
                <a:lnTo>
                  <a:pt x="196632" y="296972"/>
                </a:lnTo>
                <a:lnTo>
                  <a:pt x="236114" y="278173"/>
                </a:lnTo>
                <a:lnTo>
                  <a:pt x="268285" y="249287"/>
                </a:lnTo>
                <a:lnTo>
                  <a:pt x="291140" y="212316"/>
                </a:lnTo>
                <a:lnTo>
                  <a:pt x="302676" y="169259"/>
                </a:lnTo>
                <a:lnTo>
                  <a:pt x="301447" y="158000"/>
                </a:lnTo>
                <a:lnTo>
                  <a:pt x="158282" y="140930"/>
                </a:lnTo>
                <a:lnTo>
                  <a:pt x="278060" y="162623"/>
                </a:lnTo>
                <a:lnTo>
                  <a:pt x="279359" y="163305"/>
                </a:lnTo>
                <a:lnTo>
                  <a:pt x="280171" y="164117"/>
                </a:lnTo>
                <a:lnTo>
                  <a:pt x="280918" y="164929"/>
                </a:lnTo>
                <a:lnTo>
                  <a:pt x="281254" y="165806"/>
                </a:lnTo>
                <a:lnTo>
                  <a:pt x="281113" y="166823"/>
                </a:lnTo>
                <a:lnTo>
                  <a:pt x="267191" y="212161"/>
                </a:lnTo>
                <a:lnTo>
                  <a:pt x="238751" y="248715"/>
                </a:lnTo>
                <a:lnTo>
                  <a:pt x="199174" y="273118"/>
                </a:lnTo>
                <a:lnTo>
                  <a:pt x="151841" y="282001"/>
                </a:lnTo>
                <a:lnTo>
                  <a:pt x="101191" y="271768"/>
                </a:lnTo>
                <a:lnTo>
                  <a:pt x="59821" y="243867"/>
                </a:lnTo>
                <a:lnTo>
                  <a:pt x="31924" y="202493"/>
                </a:lnTo>
                <a:lnTo>
                  <a:pt x="21693" y="151841"/>
                </a:lnTo>
                <a:lnTo>
                  <a:pt x="31924" y="101191"/>
                </a:lnTo>
                <a:lnTo>
                  <a:pt x="59821" y="59821"/>
                </a:lnTo>
                <a:lnTo>
                  <a:pt x="101191" y="31924"/>
                </a:lnTo>
                <a:lnTo>
                  <a:pt x="151841" y="21693"/>
                </a:lnTo>
                <a:lnTo>
                  <a:pt x="176229" y="23973"/>
                </a:lnTo>
                <a:lnTo>
                  <a:pt x="199092" y="30537"/>
                </a:lnTo>
                <a:lnTo>
                  <a:pt x="220023" y="40965"/>
                </a:lnTo>
                <a:lnTo>
                  <a:pt x="238614" y="54839"/>
                </a:lnTo>
                <a:lnTo>
                  <a:pt x="243085" y="58768"/>
                </a:lnTo>
                <a:lnTo>
                  <a:pt x="250002" y="58433"/>
                </a:lnTo>
                <a:lnTo>
                  <a:pt x="257861" y="49480"/>
                </a:lnTo>
                <a:lnTo>
                  <a:pt x="257526" y="42639"/>
                </a:lnTo>
                <a:lnTo>
                  <a:pt x="253055" y="38634"/>
                </a:lnTo>
                <a:lnTo>
                  <a:pt x="231387" y="22473"/>
                </a:lnTo>
                <a:lnTo>
                  <a:pt x="206974" y="10317"/>
                </a:lnTo>
                <a:lnTo>
                  <a:pt x="180298" y="2661"/>
                </a:lnTo>
                <a:lnTo>
                  <a:pt x="151841" y="0"/>
                </a:lnTo>
                <a:close/>
              </a:path>
            </a:pathLst>
          </a:custGeom>
          <a:solidFill>
            <a:srgbClr val="C912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26584" y="3644786"/>
            <a:ext cx="2110740" cy="7315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E5E5"/>
                </a:solidFill>
                <a:latin typeface="Aptos" panose="020B0004020202020204" pitchFamily="34" charset="0"/>
                <a:cs typeface="Arial MT"/>
              </a:rPr>
              <a:t>Google Data Studio</a:t>
            </a:r>
            <a:endParaRPr sz="1400" dirty="0">
              <a:latin typeface="Aptos" panose="020B0004020202020204" pitchFamily="34" charset="0"/>
              <a:cs typeface="Arial MT"/>
            </a:endParaRPr>
          </a:p>
          <a:p>
            <a:pPr marL="12700" marR="99060">
              <a:lnSpc>
                <a:spcPct val="130800"/>
              </a:lnSpc>
              <a:spcBef>
                <a:spcPts val="390"/>
              </a:spcBef>
            </a:pPr>
            <a:r>
              <a:rPr sz="1100" dirty="0">
                <a:solidFill>
                  <a:srgbClr val="FFE5E5"/>
                </a:solidFill>
                <a:latin typeface="Aptos" panose="020B0004020202020204" pitchFamily="34" charset="0"/>
                <a:cs typeface="Trebuchet MS"/>
              </a:rPr>
              <a:t>Cost-effective option for basic visualization needs.</a:t>
            </a:r>
            <a:endParaRPr sz="1100" dirty="0">
              <a:latin typeface="Aptos" panose="020B0004020202020204" pitchFamily="34" charset="0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25186" y="3179878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4">
                <a:moveTo>
                  <a:pt x="260308" y="0"/>
                </a:moveTo>
                <a:lnTo>
                  <a:pt x="43386" y="0"/>
                </a:lnTo>
                <a:lnTo>
                  <a:pt x="26510" y="3413"/>
                </a:lnTo>
                <a:lnTo>
                  <a:pt x="12717" y="12717"/>
                </a:lnTo>
                <a:lnTo>
                  <a:pt x="3413" y="26510"/>
                </a:lnTo>
                <a:lnTo>
                  <a:pt x="0" y="43386"/>
                </a:lnTo>
                <a:lnTo>
                  <a:pt x="0" y="260308"/>
                </a:lnTo>
                <a:lnTo>
                  <a:pt x="3413" y="277178"/>
                </a:lnTo>
                <a:lnTo>
                  <a:pt x="12717" y="290967"/>
                </a:lnTo>
                <a:lnTo>
                  <a:pt x="26510" y="300270"/>
                </a:lnTo>
                <a:lnTo>
                  <a:pt x="43386" y="303683"/>
                </a:lnTo>
                <a:lnTo>
                  <a:pt x="260308" y="303683"/>
                </a:lnTo>
                <a:lnTo>
                  <a:pt x="277179" y="300270"/>
                </a:lnTo>
                <a:lnTo>
                  <a:pt x="290972" y="290967"/>
                </a:lnTo>
                <a:lnTo>
                  <a:pt x="297024" y="282001"/>
                </a:lnTo>
                <a:lnTo>
                  <a:pt x="43386" y="282001"/>
                </a:lnTo>
                <a:lnTo>
                  <a:pt x="34932" y="280298"/>
                </a:lnTo>
                <a:lnTo>
                  <a:pt x="28038" y="275652"/>
                </a:lnTo>
                <a:lnTo>
                  <a:pt x="23394" y="268757"/>
                </a:lnTo>
                <a:lnTo>
                  <a:pt x="21693" y="260308"/>
                </a:lnTo>
                <a:lnTo>
                  <a:pt x="21693" y="43386"/>
                </a:lnTo>
                <a:lnTo>
                  <a:pt x="23394" y="34932"/>
                </a:lnTo>
                <a:lnTo>
                  <a:pt x="28038" y="28038"/>
                </a:lnTo>
                <a:lnTo>
                  <a:pt x="34932" y="23394"/>
                </a:lnTo>
                <a:lnTo>
                  <a:pt x="43386" y="21693"/>
                </a:lnTo>
                <a:lnTo>
                  <a:pt x="297029" y="21693"/>
                </a:lnTo>
                <a:lnTo>
                  <a:pt x="290972" y="12717"/>
                </a:lnTo>
                <a:lnTo>
                  <a:pt x="277179" y="3413"/>
                </a:lnTo>
                <a:lnTo>
                  <a:pt x="260308" y="0"/>
                </a:lnTo>
                <a:close/>
              </a:path>
              <a:path w="304165" h="304164">
                <a:moveTo>
                  <a:pt x="297029" y="21693"/>
                </a:moveTo>
                <a:lnTo>
                  <a:pt x="260308" y="21693"/>
                </a:lnTo>
                <a:lnTo>
                  <a:pt x="268757" y="23394"/>
                </a:lnTo>
                <a:lnTo>
                  <a:pt x="275652" y="28038"/>
                </a:lnTo>
                <a:lnTo>
                  <a:pt x="280298" y="34932"/>
                </a:lnTo>
                <a:lnTo>
                  <a:pt x="282001" y="43386"/>
                </a:lnTo>
                <a:lnTo>
                  <a:pt x="282001" y="260308"/>
                </a:lnTo>
                <a:lnTo>
                  <a:pt x="280298" y="268757"/>
                </a:lnTo>
                <a:lnTo>
                  <a:pt x="275652" y="275652"/>
                </a:lnTo>
                <a:lnTo>
                  <a:pt x="268757" y="280298"/>
                </a:lnTo>
                <a:lnTo>
                  <a:pt x="260308" y="282001"/>
                </a:lnTo>
                <a:lnTo>
                  <a:pt x="297024" y="282001"/>
                </a:lnTo>
                <a:lnTo>
                  <a:pt x="300279" y="277178"/>
                </a:lnTo>
                <a:lnTo>
                  <a:pt x="303694" y="260308"/>
                </a:lnTo>
                <a:lnTo>
                  <a:pt x="303694" y="43386"/>
                </a:lnTo>
                <a:lnTo>
                  <a:pt x="300279" y="26510"/>
                </a:lnTo>
                <a:lnTo>
                  <a:pt x="297029" y="21693"/>
                </a:lnTo>
                <a:close/>
              </a:path>
              <a:path w="304165" h="304164">
                <a:moveTo>
                  <a:pt x="117818" y="163846"/>
                </a:moveTo>
                <a:lnTo>
                  <a:pt x="109454" y="172244"/>
                </a:lnTo>
                <a:lnTo>
                  <a:pt x="103086" y="182289"/>
                </a:lnTo>
                <a:lnTo>
                  <a:pt x="99031" y="193670"/>
                </a:lnTo>
                <a:lnTo>
                  <a:pt x="97608" y="206074"/>
                </a:lnTo>
                <a:lnTo>
                  <a:pt x="101869" y="227189"/>
                </a:lnTo>
                <a:lnTo>
                  <a:pt x="113488" y="244427"/>
                </a:lnTo>
                <a:lnTo>
                  <a:pt x="130727" y="256047"/>
                </a:lnTo>
                <a:lnTo>
                  <a:pt x="151841" y="260308"/>
                </a:lnTo>
                <a:lnTo>
                  <a:pt x="172956" y="256047"/>
                </a:lnTo>
                <a:lnTo>
                  <a:pt x="190194" y="244427"/>
                </a:lnTo>
                <a:lnTo>
                  <a:pt x="194113" y="238614"/>
                </a:lnTo>
                <a:lnTo>
                  <a:pt x="151841" y="238614"/>
                </a:lnTo>
                <a:lnTo>
                  <a:pt x="139181" y="236057"/>
                </a:lnTo>
                <a:lnTo>
                  <a:pt x="128837" y="229083"/>
                </a:lnTo>
                <a:lnTo>
                  <a:pt x="121860" y="218740"/>
                </a:lnTo>
                <a:lnTo>
                  <a:pt x="119301" y="206074"/>
                </a:lnTo>
                <a:lnTo>
                  <a:pt x="119301" y="165340"/>
                </a:lnTo>
                <a:lnTo>
                  <a:pt x="117818" y="163846"/>
                </a:lnTo>
                <a:close/>
              </a:path>
              <a:path w="304165" h="304164">
                <a:moveTo>
                  <a:pt x="185875" y="163846"/>
                </a:moveTo>
                <a:lnTo>
                  <a:pt x="184381" y="165340"/>
                </a:lnTo>
                <a:lnTo>
                  <a:pt x="184381" y="206074"/>
                </a:lnTo>
                <a:lnTo>
                  <a:pt x="181824" y="218740"/>
                </a:lnTo>
                <a:lnTo>
                  <a:pt x="174850" y="229083"/>
                </a:lnTo>
                <a:lnTo>
                  <a:pt x="164507" y="236057"/>
                </a:lnTo>
                <a:lnTo>
                  <a:pt x="151841" y="238614"/>
                </a:lnTo>
                <a:lnTo>
                  <a:pt x="194113" y="238614"/>
                </a:lnTo>
                <a:lnTo>
                  <a:pt x="201814" y="227189"/>
                </a:lnTo>
                <a:lnTo>
                  <a:pt x="206074" y="206074"/>
                </a:lnTo>
                <a:lnTo>
                  <a:pt x="204652" y="193670"/>
                </a:lnTo>
                <a:lnTo>
                  <a:pt x="200598" y="182289"/>
                </a:lnTo>
                <a:lnTo>
                  <a:pt x="194233" y="172244"/>
                </a:lnTo>
                <a:lnTo>
                  <a:pt x="185875" y="163846"/>
                </a:lnTo>
                <a:close/>
              </a:path>
              <a:path w="304165" h="304164">
                <a:moveTo>
                  <a:pt x="101072" y="85755"/>
                </a:moveTo>
                <a:lnTo>
                  <a:pt x="94155" y="85755"/>
                </a:lnTo>
                <a:lnTo>
                  <a:pt x="85744" y="94155"/>
                </a:lnTo>
                <a:lnTo>
                  <a:pt x="85744" y="101072"/>
                </a:lnTo>
                <a:lnTo>
                  <a:pt x="140995" y="156312"/>
                </a:lnTo>
                <a:lnTo>
                  <a:pt x="140995" y="212039"/>
                </a:lnTo>
                <a:lnTo>
                  <a:pt x="145877" y="216921"/>
                </a:lnTo>
                <a:lnTo>
                  <a:pt x="157806" y="216921"/>
                </a:lnTo>
                <a:lnTo>
                  <a:pt x="162688" y="212039"/>
                </a:lnTo>
                <a:lnTo>
                  <a:pt x="162688" y="156312"/>
                </a:lnTo>
                <a:lnTo>
                  <a:pt x="182480" y="136524"/>
                </a:lnTo>
                <a:lnTo>
                  <a:pt x="151841" y="136524"/>
                </a:lnTo>
                <a:lnTo>
                  <a:pt x="101072" y="85755"/>
                </a:lnTo>
                <a:close/>
              </a:path>
              <a:path w="304165" h="304164">
                <a:moveTo>
                  <a:pt x="97608" y="43386"/>
                </a:moveTo>
                <a:lnTo>
                  <a:pt x="76500" y="47646"/>
                </a:lnTo>
                <a:lnTo>
                  <a:pt x="59265" y="59265"/>
                </a:lnTo>
                <a:lnTo>
                  <a:pt x="47646" y="76500"/>
                </a:lnTo>
                <a:lnTo>
                  <a:pt x="43386" y="97608"/>
                </a:lnTo>
                <a:lnTo>
                  <a:pt x="47646" y="118723"/>
                </a:lnTo>
                <a:lnTo>
                  <a:pt x="59265" y="135961"/>
                </a:lnTo>
                <a:lnTo>
                  <a:pt x="76500" y="147581"/>
                </a:lnTo>
                <a:lnTo>
                  <a:pt x="97608" y="151841"/>
                </a:lnTo>
                <a:lnTo>
                  <a:pt x="100185" y="151841"/>
                </a:lnTo>
                <a:lnTo>
                  <a:pt x="102761" y="151636"/>
                </a:lnTo>
                <a:lnTo>
                  <a:pt x="105272" y="151300"/>
                </a:lnTo>
                <a:lnTo>
                  <a:pt x="74562" y="120590"/>
                </a:lnTo>
                <a:lnTo>
                  <a:pt x="67432" y="109843"/>
                </a:lnTo>
                <a:lnTo>
                  <a:pt x="65056" y="97608"/>
                </a:lnTo>
                <a:lnTo>
                  <a:pt x="67353" y="85755"/>
                </a:lnTo>
                <a:lnTo>
                  <a:pt x="67456" y="85314"/>
                </a:lnTo>
                <a:lnTo>
                  <a:pt x="74562" y="74562"/>
                </a:lnTo>
                <a:lnTo>
                  <a:pt x="85310" y="67404"/>
                </a:lnTo>
                <a:lnTo>
                  <a:pt x="97553" y="65031"/>
                </a:lnTo>
                <a:lnTo>
                  <a:pt x="139848" y="65031"/>
                </a:lnTo>
                <a:lnTo>
                  <a:pt x="135961" y="59265"/>
                </a:lnTo>
                <a:lnTo>
                  <a:pt x="118723" y="47646"/>
                </a:lnTo>
                <a:lnTo>
                  <a:pt x="97608" y="43386"/>
                </a:lnTo>
                <a:close/>
              </a:path>
              <a:path w="304165" h="304164">
                <a:moveTo>
                  <a:pt x="248331" y="65055"/>
                </a:moveTo>
                <a:lnTo>
                  <a:pt x="206083" y="65055"/>
                </a:lnTo>
                <a:lnTo>
                  <a:pt x="218336" y="67432"/>
                </a:lnTo>
                <a:lnTo>
                  <a:pt x="229121" y="74562"/>
                </a:lnTo>
                <a:lnTo>
                  <a:pt x="236278" y="85314"/>
                </a:lnTo>
                <a:lnTo>
                  <a:pt x="238652" y="97555"/>
                </a:lnTo>
                <a:lnTo>
                  <a:pt x="236260" y="109807"/>
                </a:lnTo>
                <a:lnTo>
                  <a:pt x="229121" y="120590"/>
                </a:lnTo>
                <a:lnTo>
                  <a:pt x="198410" y="151300"/>
                </a:lnTo>
                <a:lnTo>
                  <a:pt x="200922" y="151636"/>
                </a:lnTo>
                <a:lnTo>
                  <a:pt x="203498" y="151841"/>
                </a:lnTo>
                <a:lnTo>
                  <a:pt x="206074" y="151841"/>
                </a:lnTo>
                <a:lnTo>
                  <a:pt x="227189" y="147581"/>
                </a:lnTo>
                <a:lnTo>
                  <a:pt x="244427" y="135961"/>
                </a:lnTo>
                <a:lnTo>
                  <a:pt x="256047" y="118723"/>
                </a:lnTo>
                <a:lnTo>
                  <a:pt x="260308" y="97608"/>
                </a:lnTo>
                <a:lnTo>
                  <a:pt x="256047" y="76500"/>
                </a:lnTo>
                <a:lnTo>
                  <a:pt x="248331" y="65055"/>
                </a:lnTo>
                <a:close/>
              </a:path>
              <a:path w="304165" h="304164">
                <a:moveTo>
                  <a:pt x="209538" y="85755"/>
                </a:moveTo>
                <a:lnTo>
                  <a:pt x="202610" y="85755"/>
                </a:lnTo>
                <a:lnTo>
                  <a:pt x="151841" y="136524"/>
                </a:lnTo>
                <a:lnTo>
                  <a:pt x="182480" y="136524"/>
                </a:lnTo>
                <a:lnTo>
                  <a:pt x="217939" y="101072"/>
                </a:lnTo>
                <a:lnTo>
                  <a:pt x="217939" y="94155"/>
                </a:lnTo>
                <a:lnTo>
                  <a:pt x="209538" y="85755"/>
                </a:lnTo>
                <a:close/>
              </a:path>
              <a:path w="304165" h="304164">
                <a:moveTo>
                  <a:pt x="139848" y="65031"/>
                </a:moveTo>
                <a:lnTo>
                  <a:pt x="97553" y="65031"/>
                </a:lnTo>
                <a:lnTo>
                  <a:pt x="109824" y="67432"/>
                </a:lnTo>
                <a:lnTo>
                  <a:pt x="120600" y="74562"/>
                </a:lnTo>
                <a:lnTo>
                  <a:pt x="151841" y="105814"/>
                </a:lnTo>
                <a:lnTo>
                  <a:pt x="160047" y="97608"/>
                </a:lnTo>
                <a:lnTo>
                  <a:pt x="151841" y="97608"/>
                </a:lnTo>
                <a:lnTo>
                  <a:pt x="147581" y="76500"/>
                </a:lnTo>
                <a:lnTo>
                  <a:pt x="139848" y="65031"/>
                </a:lnTo>
                <a:close/>
              </a:path>
              <a:path w="304165" h="304164">
                <a:moveTo>
                  <a:pt x="206074" y="43386"/>
                </a:moveTo>
                <a:lnTo>
                  <a:pt x="184960" y="47646"/>
                </a:lnTo>
                <a:lnTo>
                  <a:pt x="167722" y="59265"/>
                </a:lnTo>
                <a:lnTo>
                  <a:pt x="156102" y="76500"/>
                </a:lnTo>
                <a:lnTo>
                  <a:pt x="151841" y="97608"/>
                </a:lnTo>
                <a:lnTo>
                  <a:pt x="160047" y="97608"/>
                </a:lnTo>
                <a:lnTo>
                  <a:pt x="183093" y="74562"/>
                </a:lnTo>
                <a:lnTo>
                  <a:pt x="193841" y="67432"/>
                </a:lnTo>
                <a:lnTo>
                  <a:pt x="206083" y="65055"/>
                </a:lnTo>
                <a:lnTo>
                  <a:pt x="248331" y="65055"/>
                </a:lnTo>
                <a:lnTo>
                  <a:pt x="244427" y="59265"/>
                </a:lnTo>
                <a:lnTo>
                  <a:pt x="227189" y="47646"/>
                </a:lnTo>
                <a:lnTo>
                  <a:pt x="206074" y="43386"/>
                </a:lnTo>
                <a:close/>
              </a:path>
            </a:pathLst>
          </a:custGeom>
          <a:solidFill>
            <a:srgbClr val="C912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89266" y="3644786"/>
            <a:ext cx="2351405" cy="7315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E5E5"/>
                </a:solidFill>
                <a:latin typeface="Aptos" panose="020B0004020202020204" pitchFamily="34" charset="0"/>
                <a:cs typeface="Arial MT"/>
              </a:rPr>
              <a:t>Qlik Sense</a:t>
            </a:r>
            <a:endParaRPr sz="1400" dirty="0">
              <a:latin typeface="Aptos" panose="020B0004020202020204" pitchFamily="34" charset="0"/>
              <a:cs typeface="Arial MT"/>
            </a:endParaRPr>
          </a:p>
          <a:p>
            <a:pPr marL="12700" marR="5080">
              <a:lnSpc>
                <a:spcPct val="130800"/>
              </a:lnSpc>
              <a:spcBef>
                <a:spcPts val="390"/>
              </a:spcBef>
            </a:pPr>
            <a:r>
              <a:rPr sz="1100" dirty="0">
                <a:solidFill>
                  <a:srgbClr val="FFE5E5"/>
                </a:solidFill>
                <a:latin typeface="Aptos" panose="020B0004020202020204" pitchFamily="34" charset="0"/>
                <a:cs typeface="Trebuchet MS"/>
              </a:rPr>
              <a:t>Associative modeling for uncovering hidden insights.</a:t>
            </a:r>
            <a:endParaRPr sz="1100" dirty="0">
              <a:latin typeface="Aptos" panose="020B0004020202020204" pitchFamily="34" charset="0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55276" y="4874516"/>
            <a:ext cx="317500" cy="243204"/>
          </a:xfrm>
          <a:custGeom>
            <a:avLst/>
            <a:gdLst/>
            <a:ahLst/>
            <a:cxnLst/>
            <a:rect l="l" t="t" r="r" b="b"/>
            <a:pathLst>
              <a:path w="317500" h="243204">
                <a:moveTo>
                  <a:pt x="113592" y="10"/>
                </a:moveTo>
                <a:lnTo>
                  <a:pt x="63947" y="13593"/>
                </a:lnTo>
                <a:lnTo>
                  <a:pt x="22216" y="66605"/>
                </a:lnTo>
                <a:lnTo>
                  <a:pt x="6658" y="112135"/>
                </a:lnTo>
                <a:lnTo>
                  <a:pt x="25" y="156361"/>
                </a:lnTo>
                <a:lnTo>
                  <a:pt x="0" y="163254"/>
                </a:lnTo>
                <a:lnTo>
                  <a:pt x="651" y="199926"/>
                </a:lnTo>
                <a:lnTo>
                  <a:pt x="39239" y="226289"/>
                </a:lnTo>
                <a:lnTo>
                  <a:pt x="80764" y="242988"/>
                </a:lnTo>
                <a:lnTo>
                  <a:pt x="81193" y="243117"/>
                </a:lnTo>
                <a:lnTo>
                  <a:pt x="81569" y="242977"/>
                </a:lnTo>
                <a:lnTo>
                  <a:pt x="97582" y="214724"/>
                </a:lnTo>
                <a:lnTo>
                  <a:pt x="91187" y="212130"/>
                </a:lnTo>
                <a:lnTo>
                  <a:pt x="72206" y="202004"/>
                </a:lnTo>
                <a:lnTo>
                  <a:pt x="72331" y="201387"/>
                </a:lnTo>
                <a:lnTo>
                  <a:pt x="74287" y="199926"/>
                </a:lnTo>
                <a:lnTo>
                  <a:pt x="75967" y="198605"/>
                </a:lnTo>
                <a:lnTo>
                  <a:pt x="77870" y="197046"/>
                </a:lnTo>
                <a:lnTo>
                  <a:pt x="78206" y="196992"/>
                </a:lnTo>
                <a:lnTo>
                  <a:pt x="239205" y="196981"/>
                </a:lnTo>
                <a:lnTo>
                  <a:pt x="316925" y="196981"/>
                </a:lnTo>
                <a:lnTo>
                  <a:pt x="317238" y="165784"/>
                </a:lnTo>
                <a:lnTo>
                  <a:pt x="105928" y="165784"/>
                </a:lnTo>
                <a:lnTo>
                  <a:pt x="94825" y="163254"/>
                </a:lnTo>
                <a:lnTo>
                  <a:pt x="85711" y="156361"/>
                </a:lnTo>
                <a:lnTo>
                  <a:pt x="79542" y="146147"/>
                </a:lnTo>
                <a:lnTo>
                  <a:pt x="77277" y="133655"/>
                </a:lnTo>
                <a:lnTo>
                  <a:pt x="79506" y="121175"/>
                </a:lnTo>
                <a:lnTo>
                  <a:pt x="85614" y="110961"/>
                </a:lnTo>
                <a:lnTo>
                  <a:pt x="94715" y="104067"/>
                </a:lnTo>
                <a:lnTo>
                  <a:pt x="105928" y="101538"/>
                </a:lnTo>
                <a:lnTo>
                  <a:pt x="307889" y="101538"/>
                </a:lnTo>
                <a:lnTo>
                  <a:pt x="293222" y="61603"/>
                </a:lnTo>
                <a:lnTo>
                  <a:pt x="269624" y="20405"/>
                </a:lnTo>
                <a:lnTo>
                  <a:pt x="262084" y="17168"/>
                </a:lnTo>
                <a:lnTo>
                  <a:pt x="122382" y="17168"/>
                </a:lnTo>
                <a:lnTo>
                  <a:pt x="119958" y="11496"/>
                </a:lnTo>
                <a:lnTo>
                  <a:pt x="117219" y="5953"/>
                </a:lnTo>
                <a:lnTo>
                  <a:pt x="113939" y="173"/>
                </a:lnTo>
                <a:lnTo>
                  <a:pt x="113592" y="10"/>
                </a:lnTo>
                <a:close/>
              </a:path>
              <a:path w="317500" h="243204">
                <a:moveTo>
                  <a:pt x="316925" y="196981"/>
                </a:moveTo>
                <a:lnTo>
                  <a:pt x="239205" y="196981"/>
                </a:lnTo>
                <a:lnTo>
                  <a:pt x="239552" y="197025"/>
                </a:lnTo>
                <a:lnTo>
                  <a:pt x="241482" y="198616"/>
                </a:lnTo>
                <a:lnTo>
                  <a:pt x="243146" y="199926"/>
                </a:lnTo>
                <a:lnTo>
                  <a:pt x="245116" y="201387"/>
                </a:lnTo>
                <a:lnTo>
                  <a:pt x="245237" y="202004"/>
                </a:lnTo>
                <a:lnTo>
                  <a:pt x="219147" y="214973"/>
                </a:lnTo>
                <a:lnTo>
                  <a:pt x="218963" y="215449"/>
                </a:lnTo>
                <a:lnTo>
                  <a:pt x="236239" y="243117"/>
                </a:lnTo>
                <a:lnTo>
                  <a:pt x="236705" y="242977"/>
                </a:lnTo>
                <a:lnTo>
                  <a:pt x="278350" y="226268"/>
                </a:lnTo>
                <a:lnTo>
                  <a:pt x="316712" y="202556"/>
                </a:lnTo>
                <a:lnTo>
                  <a:pt x="316909" y="198605"/>
                </a:lnTo>
                <a:lnTo>
                  <a:pt x="316925" y="196981"/>
                </a:lnTo>
                <a:close/>
              </a:path>
              <a:path w="317500" h="243204">
                <a:moveTo>
                  <a:pt x="239183" y="196992"/>
                </a:moveTo>
                <a:lnTo>
                  <a:pt x="78206" y="196992"/>
                </a:lnTo>
                <a:lnTo>
                  <a:pt x="78584" y="197165"/>
                </a:lnTo>
                <a:lnTo>
                  <a:pt x="118388" y="210561"/>
                </a:lnTo>
                <a:lnTo>
                  <a:pt x="158941" y="215027"/>
                </a:lnTo>
                <a:lnTo>
                  <a:pt x="199376" y="210561"/>
                </a:lnTo>
                <a:lnTo>
                  <a:pt x="238826" y="197165"/>
                </a:lnTo>
                <a:lnTo>
                  <a:pt x="239183" y="196992"/>
                </a:lnTo>
                <a:close/>
              </a:path>
              <a:path w="317500" h="243204">
                <a:moveTo>
                  <a:pt x="211883" y="101538"/>
                </a:moveTo>
                <a:lnTo>
                  <a:pt x="105928" y="101538"/>
                </a:lnTo>
                <a:lnTo>
                  <a:pt x="117228" y="104084"/>
                </a:lnTo>
                <a:lnTo>
                  <a:pt x="126386" y="111004"/>
                </a:lnTo>
                <a:lnTo>
                  <a:pt x="132481" y="121221"/>
                </a:lnTo>
                <a:lnTo>
                  <a:pt x="134591" y="133666"/>
                </a:lnTo>
                <a:lnTo>
                  <a:pt x="132357" y="146151"/>
                </a:lnTo>
                <a:lnTo>
                  <a:pt x="126246" y="156362"/>
                </a:lnTo>
                <a:lnTo>
                  <a:pt x="117142" y="163254"/>
                </a:lnTo>
                <a:lnTo>
                  <a:pt x="105928" y="165784"/>
                </a:lnTo>
                <a:lnTo>
                  <a:pt x="211883" y="165784"/>
                </a:lnTo>
                <a:lnTo>
                  <a:pt x="200779" y="163254"/>
                </a:lnTo>
                <a:lnTo>
                  <a:pt x="191665" y="156361"/>
                </a:lnTo>
                <a:lnTo>
                  <a:pt x="185497" y="146147"/>
                </a:lnTo>
                <a:lnTo>
                  <a:pt x="183231" y="133655"/>
                </a:lnTo>
                <a:lnTo>
                  <a:pt x="185463" y="121175"/>
                </a:lnTo>
                <a:lnTo>
                  <a:pt x="191573" y="110961"/>
                </a:lnTo>
                <a:lnTo>
                  <a:pt x="200675" y="104067"/>
                </a:lnTo>
                <a:lnTo>
                  <a:pt x="211883" y="101538"/>
                </a:lnTo>
                <a:close/>
              </a:path>
              <a:path w="317500" h="243204">
                <a:moveTo>
                  <a:pt x="307889" y="101538"/>
                </a:moveTo>
                <a:lnTo>
                  <a:pt x="211883" y="101538"/>
                </a:lnTo>
                <a:lnTo>
                  <a:pt x="223188" y="104084"/>
                </a:lnTo>
                <a:lnTo>
                  <a:pt x="232345" y="111004"/>
                </a:lnTo>
                <a:lnTo>
                  <a:pt x="238437" y="121221"/>
                </a:lnTo>
                <a:lnTo>
                  <a:pt x="240546" y="133666"/>
                </a:lnTo>
                <a:lnTo>
                  <a:pt x="238330" y="146151"/>
                </a:lnTo>
                <a:lnTo>
                  <a:pt x="232250" y="156362"/>
                </a:lnTo>
                <a:lnTo>
                  <a:pt x="223152" y="163254"/>
                </a:lnTo>
                <a:lnTo>
                  <a:pt x="211883" y="165784"/>
                </a:lnTo>
                <a:lnTo>
                  <a:pt x="317238" y="165784"/>
                </a:lnTo>
                <a:lnTo>
                  <a:pt x="317376" y="152104"/>
                </a:lnTo>
                <a:lnTo>
                  <a:pt x="309297" y="105371"/>
                </a:lnTo>
                <a:lnTo>
                  <a:pt x="307889" y="101538"/>
                </a:lnTo>
                <a:close/>
              </a:path>
              <a:path w="317500" h="243204">
                <a:moveTo>
                  <a:pt x="158835" y="14408"/>
                </a:moveTo>
                <a:lnTo>
                  <a:pt x="140609" y="15098"/>
                </a:lnTo>
                <a:lnTo>
                  <a:pt x="122382" y="17168"/>
                </a:lnTo>
                <a:lnTo>
                  <a:pt x="195288" y="17168"/>
                </a:lnTo>
                <a:lnTo>
                  <a:pt x="177062" y="15098"/>
                </a:lnTo>
                <a:lnTo>
                  <a:pt x="158835" y="14408"/>
                </a:lnTo>
                <a:close/>
              </a:path>
              <a:path w="317500" h="243204">
                <a:moveTo>
                  <a:pt x="203938" y="0"/>
                </a:moveTo>
                <a:lnTo>
                  <a:pt x="203585" y="173"/>
                </a:lnTo>
                <a:lnTo>
                  <a:pt x="200398" y="5975"/>
                </a:lnTo>
                <a:lnTo>
                  <a:pt x="197702" y="11506"/>
                </a:lnTo>
                <a:lnTo>
                  <a:pt x="195288" y="17168"/>
                </a:lnTo>
                <a:lnTo>
                  <a:pt x="262084" y="17168"/>
                </a:lnTo>
                <a:lnTo>
                  <a:pt x="253558" y="13587"/>
                </a:lnTo>
                <a:lnTo>
                  <a:pt x="237484" y="8025"/>
                </a:lnTo>
                <a:lnTo>
                  <a:pt x="221094" y="3524"/>
                </a:lnTo>
                <a:lnTo>
                  <a:pt x="203938" y="0"/>
                </a:lnTo>
                <a:close/>
              </a:path>
            </a:pathLst>
          </a:custGeom>
          <a:solidFill>
            <a:srgbClr val="C912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26584" y="5301004"/>
            <a:ext cx="1806575" cy="7315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E5E5"/>
                </a:solidFill>
                <a:latin typeface="Aptos" panose="020B0004020202020204" pitchFamily="34" charset="0"/>
                <a:cs typeface="Arial MT"/>
              </a:rPr>
              <a:t>Domo</a:t>
            </a:r>
            <a:endParaRPr sz="1400" dirty="0">
              <a:latin typeface="Aptos" panose="020B0004020202020204" pitchFamily="34" charset="0"/>
              <a:cs typeface="Arial MT"/>
            </a:endParaRPr>
          </a:p>
          <a:p>
            <a:pPr marL="12700" marR="5080">
              <a:lnSpc>
                <a:spcPct val="130800"/>
              </a:lnSpc>
              <a:spcBef>
                <a:spcPts val="390"/>
              </a:spcBef>
            </a:pPr>
            <a:r>
              <a:rPr sz="1100" dirty="0">
                <a:solidFill>
                  <a:srgbClr val="FFE5E5"/>
                </a:solidFill>
                <a:latin typeface="Aptos" panose="020B0004020202020204" pitchFamily="34" charset="0"/>
                <a:cs typeface="Trebuchet MS"/>
              </a:rPr>
              <a:t>Real-time analytics with IoT integration.</a:t>
            </a:r>
            <a:endParaRPr sz="1100" dirty="0">
              <a:latin typeface="Aptos" panose="020B0004020202020204" pitchFamily="34" charset="0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25186" y="4844217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4">
                <a:moveTo>
                  <a:pt x="63802" y="160003"/>
                </a:moveTo>
                <a:lnTo>
                  <a:pt x="31901" y="160003"/>
                </a:lnTo>
                <a:lnTo>
                  <a:pt x="19509" y="162519"/>
                </a:lnTo>
                <a:lnTo>
                  <a:pt x="9366" y="169370"/>
                </a:lnTo>
                <a:lnTo>
                  <a:pt x="2515" y="179513"/>
                </a:lnTo>
                <a:lnTo>
                  <a:pt x="0" y="191905"/>
                </a:lnTo>
                <a:lnTo>
                  <a:pt x="2515" y="204296"/>
                </a:lnTo>
                <a:lnTo>
                  <a:pt x="9366" y="214439"/>
                </a:lnTo>
                <a:lnTo>
                  <a:pt x="19509" y="221290"/>
                </a:lnTo>
                <a:lnTo>
                  <a:pt x="31901" y="223806"/>
                </a:lnTo>
                <a:lnTo>
                  <a:pt x="44293" y="221290"/>
                </a:lnTo>
                <a:lnTo>
                  <a:pt x="54436" y="214439"/>
                </a:lnTo>
                <a:lnTo>
                  <a:pt x="61286" y="204296"/>
                </a:lnTo>
                <a:lnTo>
                  <a:pt x="63802" y="191905"/>
                </a:lnTo>
                <a:lnTo>
                  <a:pt x="63802" y="160003"/>
                </a:lnTo>
                <a:close/>
              </a:path>
              <a:path w="304165" h="304164">
                <a:moveTo>
                  <a:pt x="111778" y="160003"/>
                </a:moveTo>
                <a:lnTo>
                  <a:pt x="99386" y="162519"/>
                </a:lnTo>
                <a:lnTo>
                  <a:pt x="89243" y="169370"/>
                </a:lnTo>
                <a:lnTo>
                  <a:pt x="82392" y="179513"/>
                </a:lnTo>
                <a:lnTo>
                  <a:pt x="79877" y="191905"/>
                </a:lnTo>
                <a:lnTo>
                  <a:pt x="79877" y="271793"/>
                </a:lnTo>
                <a:lnTo>
                  <a:pt x="82392" y="284178"/>
                </a:lnTo>
                <a:lnTo>
                  <a:pt x="89243" y="294318"/>
                </a:lnTo>
                <a:lnTo>
                  <a:pt x="99386" y="301168"/>
                </a:lnTo>
                <a:lnTo>
                  <a:pt x="111778" y="303683"/>
                </a:lnTo>
                <a:lnTo>
                  <a:pt x="124170" y="301168"/>
                </a:lnTo>
                <a:lnTo>
                  <a:pt x="134313" y="294318"/>
                </a:lnTo>
                <a:lnTo>
                  <a:pt x="141164" y="284178"/>
                </a:lnTo>
                <a:lnTo>
                  <a:pt x="143679" y="271793"/>
                </a:lnTo>
                <a:lnTo>
                  <a:pt x="143679" y="191905"/>
                </a:lnTo>
                <a:lnTo>
                  <a:pt x="141164" y="179513"/>
                </a:lnTo>
                <a:lnTo>
                  <a:pt x="134313" y="169370"/>
                </a:lnTo>
                <a:lnTo>
                  <a:pt x="124170" y="162519"/>
                </a:lnTo>
                <a:lnTo>
                  <a:pt x="111778" y="160003"/>
                </a:lnTo>
                <a:close/>
              </a:path>
              <a:path w="304165" h="304164">
                <a:moveTo>
                  <a:pt x="111778" y="0"/>
                </a:moveTo>
                <a:lnTo>
                  <a:pt x="99386" y="2515"/>
                </a:lnTo>
                <a:lnTo>
                  <a:pt x="89243" y="9366"/>
                </a:lnTo>
                <a:lnTo>
                  <a:pt x="82392" y="19509"/>
                </a:lnTo>
                <a:lnTo>
                  <a:pt x="79877" y="31901"/>
                </a:lnTo>
                <a:lnTo>
                  <a:pt x="82392" y="44293"/>
                </a:lnTo>
                <a:lnTo>
                  <a:pt x="89243" y="54436"/>
                </a:lnTo>
                <a:lnTo>
                  <a:pt x="99386" y="61286"/>
                </a:lnTo>
                <a:lnTo>
                  <a:pt x="111778" y="63802"/>
                </a:lnTo>
                <a:lnTo>
                  <a:pt x="143679" y="63802"/>
                </a:lnTo>
                <a:lnTo>
                  <a:pt x="143679" y="31901"/>
                </a:lnTo>
                <a:lnTo>
                  <a:pt x="141164" y="19509"/>
                </a:lnTo>
                <a:lnTo>
                  <a:pt x="134313" y="9366"/>
                </a:lnTo>
                <a:lnTo>
                  <a:pt x="124170" y="2515"/>
                </a:lnTo>
                <a:lnTo>
                  <a:pt x="111778" y="0"/>
                </a:lnTo>
                <a:close/>
              </a:path>
              <a:path w="304165" h="304164">
                <a:moveTo>
                  <a:pt x="111778" y="79877"/>
                </a:moveTo>
                <a:lnTo>
                  <a:pt x="31901" y="79877"/>
                </a:lnTo>
                <a:lnTo>
                  <a:pt x="19509" y="82392"/>
                </a:lnTo>
                <a:lnTo>
                  <a:pt x="9366" y="89243"/>
                </a:lnTo>
                <a:lnTo>
                  <a:pt x="2515" y="99386"/>
                </a:lnTo>
                <a:lnTo>
                  <a:pt x="0" y="111778"/>
                </a:lnTo>
                <a:lnTo>
                  <a:pt x="2515" y="124170"/>
                </a:lnTo>
                <a:lnTo>
                  <a:pt x="9366" y="134313"/>
                </a:lnTo>
                <a:lnTo>
                  <a:pt x="19509" y="141164"/>
                </a:lnTo>
                <a:lnTo>
                  <a:pt x="31901" y="143679"/>
                </a:lnTo>
                <a:lnTo>
                  <a:pt x="111778" y="143679"/>
                </a:lnTo>
                <a:lnTo>
                  <a:pt x="124170" y="141164"/>
                </a:lnTo>
                <a:lnTo>
                  <a:pt x="134313" y="134313"/>
                </a:lnTo>
                <a:lnTo>
                  <a:pt x="141164" y="124170"/>
                </a:lnTo>
                <a:lnTo>
                  <a:pt x="143679" y="111778"/>
                </a:lnTo>
                <a:lnTo>
                  <a:pt x="141164" y="99386"/>
                </a:lnTo>
                <a:lnTo>
                  <a:pt x="134313" y="89243"/>
                </a:lnTo>
                <a:lnTo>
                  <a:pt x="124170" y="82392"/>
                </a:lnTo>
                <a:lnTo>
                  <a:pt x="111778" y="79877"/>
                </a:lnTo>
                <a:close/>
              </a:path>
              <a:path w="304165" h="304164">
                <a:moveTo>
                  <a:pt x="271793" y="79877"/>
                </a:moveTo>
                <a:lnTo>
                  <a:pt x="259399" y="82392"/>
                </a:lnTo>
                <a:lnTo>
                  <a:pt x="249253" y="89243"/>
                </a:lnTo>
                <a:lnTo>
                  <a:pt x="242398" y="99386"/>
                </a:lnTo>
                <a:lnTo>
                  <a:pt x="239881" y="111778"/>
                </a:lnTo>
                <a:lnTo>
                  <a:pt x="239881" y="143679"/>
                </a:lnTo>
                <a:lnTo>
                  <a:pt x="271793" y="143679"/>
                </a:lnTo>
                <a:lnTo>
                  <a:pt x="284185" y="141164"/>
                </a:lnTo>
                <a:lnTo>
                  <a:pt x="294328" y="134313"/>
                </a:lnTo>
                <a:lnTo>
                  <a:pt x="301179" y="124170"/>
                </a:lnTo>
                <a:lnTo>
                  <a:pt x="303694" y="111778"/>
                </a:lnTo>
                <a:lnTo>
                  <a:pt x="301179" y="99386"/>
                </a:lnTo>
                <a:lnTo>
                  <a:pt x="294328" y="89243"/>
                </a:lnTo>
                <a:lnTo>
                  <a:pt x="284185" y="82392"/>
                </a:lnTo>
                <a:lnTo>
                  <a:pt x="271793" y="79877"/>
                </a:lnTo>
                <a:close/>
              </a:path>
              <a:path w="304165" h="304164">
                <a:moveTo>
                  <a:pt x="191905" y="0"/>
                </a:moveTo>
                <a:lnTo>
                  <a:pt x="179513" y="2515"/>
                </a:lnTo>
                <a:lnTo>
                  <a:pt x="169370" y="9366"/>
                </a:lnTo>
                <a:lnTo>
                  <a:pt x="162519" y="19509"/>
                </a:lnTo>
                <a:lnTo>
                  <a:pt x="160003" y="31901"/>
                </a:lnTo>
                <a:lnTo>
                  <a:pt x="160003" y="111778"/>
                </a:lnTo>
                <a:lnTo>
                  <a:pt x="162519" y="124170"/>
                </a:lnTo>
                <a:lnTo>
                  <a:pt x="169370" y="134313"/>
                </a:lnTo>
                <a:lnTo>
                  <a:pt x="179513" y="141164"/>
                </a:lnTo>
                <a:lnTo>
                  <a:pt x="191905" y="143679"/>
                </a:lnTo>
                <a:lnTo>
                  <a:pt x="204296" y="141164"/>
                </a:lnTo>
                <a:lnTo>
                  <a:pt x="214439" y="134313"/>
                </a:lnTo>
                <a:lnTo>
                  <a:pt x="221290" y="124170"/>
                </a:lnTo>
                <a:lnTo>
                  <a:pt x="223806" y="111778"/>
                </a:lnTo>
                <a:lnTo>
                  <a:pt x="223806" y="31901"/>
                </a:lnTo>
                <a:lnTo>
                  <a:pt x="221290" y="19509"/>
                </a:lnTo>
                <a:lnTo>
                  <a:pt x="214439" y="9366"/>
                </a:lnTo>
                <a:lnTo>
                  <a:pt x="204296" y="2515"/>
                </a:lnTo>
                <a:lnTo>
                  <a:pt x="191905" y="0"/>
                </a:lnTo>
                <a:close/>
              </a:path>
              <a:path w="304165" h="304164">
                <a:moveTo>
                  <a:pt x="191905" y="239892"/>
                </a:moveTo>
                <a:lnTo>
                  <a:pt x="160003" y="239892"/>
                </a:lnTo>
                <a:lnTo>
                  <a:pt x="160003" y="271793"/>
                </a:lnTo>
                <a:lnTo>
                  <a:pt x="162519" y="284178"/>
                </a:lnTo>
                <a:lnTo>
                  <a:pt x="169370" y="294318"/>
                </a:lnTo>
                <a:lnTo>
                  <a:pt x="179513" y="301168"/>
                </a:lnTo>
                <a:lnTo>
                  <a:pt x="191905" y="303683"/>
                </a:lnTo>
                <a:lnTo>
                  <a:pt x="204296" y="301168"/>
                </a:lnTo>
                <a:lnTo>
                  <a:pt x="214439" y="294318"/>
                </a:lnTo>
                <a:lnTo>
                  <a:pt x="221290" y="284178"/>
                </a:lnTo>
                <a:lnTo>
                  <a:pt x="223806" y="271793"/>
                </a:lnTo>
                <a:lnTo>
                  <a:pt x="221290" y="259401"/>
                </a:lnTo>
                <a:lnTo>
                  <a:pt x="214439" y="249258"/>
                </a:lnTo>
                <a:lnTo>
                  <a:pt x="204296" y="242407"/>
                </a:lnTo>
                <a:lnTo>
                  <a:pt x="191905" y="239892"/>
                </a:lnTo>
                <a:close/>
              </a:path>
              <a:path w="304165" h="304164">
                <a:moveTo>
                  <a:pt x="271793" y="160003"/>
                </a:moveTo>
                <a:lnTo>
                  <a:pt x="191905" y="160003"/>
                </a:lnTo>
                <a:lnTo>
                  <a:pt x="179513" y="162519"/>
                </a:lnTo>
                <a:lnTo>
                  <a:pt x="169370" y="169370"/>
                </a:lnTo>
                <a:lnTo>
                  <a:pt x="162519" y="179513"/>
                </a:lnTo>
                <a:lnTo>
                  <a:pt x="160003" y="191905"/>
                </a:lnTo>
                <a:lnTo>
                  <a:pt x="162519" y="204296"/>
                </a:lnTo>
                <a:lnTo>
                  <a:pt x="169370" y="214439"/>
                </a:lnTo>
                <a:lnTo>
                  <a:pt x="179513" y="221290"/>
                </a:lnTo>
                <a:lnTo>
                  <a:pt x="191905" y="223806"/>
                </a:lnTo>
                <a:lnTo>
                  <a:pt x="271793" y="223806"/>
                </a:lnTo>
                <a:lnTo>
                  <a:pt x="284185" y="221290"/>
                </a:lnTo>
                <a:lnTo>
                  <a:pt x="294328" y="214439"/>
                </a:lnTo>
                <a:lnTo>
                  <a:pt x="301179" y="204296"/>
                </a:lnTo>
                <a:lnTo>
                  <a:pt x="303694" y="191905"/>
                </a:lnTo>
                <a:lnTo>
                  <a:pt x="301179" y="179513"/>
                </a:lnTo>
                <a:lnTo>
                  <a:pt x="294328" y="169370"/>
                </a:lnTo>
                <a:lnTo>
                  <a:pt x="284185" y="162519"/>
                </a:lnTo>
                <a:lnTo>
                  <a:pt x="271793" y="160003"/>
                </a:lnTo>
                <a:close/>
              </a:path>
            </a:pathLst>
          </a:custGeom>
          <a:solidFill>
            <a:srgbClr val="C912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89266" y="5301004"/>
            <a:ext cx="2166620" cy="5124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E5E5"/>
                </a:solidFill>
                <a:latin typeface="Aptos" panose="020B0004020202020204" pitchFamily="34" charset="0"/>
                <a:cs typeface="Arial MT"/>
              </a:rPr>
              <a:t>Looker</a:t>
            </a:r>
            <a:endParaRPr sz="1400" dirty="0">
              <a:latin typeface="Aptos" panose="020B0004020202020204" pitchFamily="3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00" dirty="0">
                <a:solidFill>
                  <a:srgbClr val="FFE5E5"/>
                </a:solidFill>
                <a:latin typeface="Aptos" panose="020B0004020202020204" pitchFamily="34" charset="0"/>
                <a:cs typeface="Trebuchet MS"/>
              </a:rPr>
              <a:t>Customizable data modeling with</a:t>
            </a:r>
            <a:endParaRPr sz="1100" dirty="0">
              <a:latin typeface="Aptos" panose="020B0004020202020204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11430000" cy="20383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7311" y="3225800"/>
            <a:ext cx="8122284" cy="5315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dirty="0">
                <a:solidFill>
                  <a:srgbClr val="FAEBEB"/>
                </a:solidFill>
                <a:latin typeface="Aptos Black" panose="020B0004020202020204" pitchFamily="34" charset="0"/>
                <a:cs typeface="Arial MT"/>
              </a:rPr>
              <a:t>Tableau Features &amp; Advantages</a:t>
            </a:r>
            <a:endParaRPr sz="3350" dirty="0">
              <a:latin typeface="Aptos Black" panose="020B0004020202020204" pitchFamily="34" charset="0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311" y="4164012"/>
            <a:ext cx="2926080" cy="653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FAEBEB"/>
                </a:solidFill>
                <a:latin typeface="Aptos" panose="020B0004020202020204" pitchFamily="34" charset="0"/>
                <a:cs typeface="Arial MT"/>
              </a:rPr>
              <a:t>Time-series Data</a:t>
            </a:r>
            <a:endParaRPr sz="1650" dirty="0">
              <a:latin typeface="Aptos" panose="020B0004020202020204" pitchFamily="3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250" dirty="0">
                <a:solidFill>
                  <a:srgbClr val="FFE5E5"/>
                </a:solidFill>
                <a:latin typeface="Aptos" panose="020B0004020202020204" pitchFamily="34" charset="0"/>
                <a:cs typeface="Trebuchet MS"/>
              </a:rPr>
              <a:t>Efficient handling for trend monitoring.</a:t>
            </a:r>
            <a:endParaRPr sz="1250" dirty="0">
              <a:latin typeface="Aptos" panose="020B0004020202020204" pitchFamily="34" charset="0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8884" y="4164012"/>
            <a:ext cx="2825115" cy="910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FAEBEB"/>
                </a:solidFill>
                <a:latin typeface="Aptos" panose="020B0004020202020204" pitchFamily="34" charset="0"/>
                <a:cs typeface="Arial MT"/>
              </a:rPr>
              <a:t>Integration</a:t>
            </a:r>
            <a:endParaRPr sz="1650">
              <a:latin typeface="Aptos" panose="020B0004020202020204" pitchFamily="34" charset="0"/>
              <a:cs typeface="Arial MT"/>
            </a:endParaRPr>
          </a:p>
          <a:p>
            <a:pPr marL="12700" marR="5080">
              <a:lnSpc>
                <a:spcPct val="135000"/>
              </a:lnSpc>
              <a:spcBef>
                <a:spcPts val="894"/>
              </a:spcBef>
            </a:pPr>
            <a:r>
              <a:rPr sz="1250" dirty="0">
                <a:solidFill>
                  <a:srgbClr val="FFE5E5"/>
                </a:solidFill>
                <a:latin typeface="Aptos" panose="020B0004020202020204" pitchFamily="34" charset="0"/>
                <a:cs typeface="Trebuchet MS"/>
              </a:rPr>
              <a:t>Connects with IoT devices and smart meters.</a:t>
            </a:r>
            <a:endParaRPr sz="1250">
              <a:latin typeface="Aptos" panose="020B0004020202020204" pitchFamily="34" charset="0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467" y="4164012"/>
            <a:ext cx="3110865" cy="653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FAEBEB"/>
                </a:solidFill>
                <a:latin typeface="Aptos" panose="020B0004020202020204" pitchFamily="34" charset="0"/>
                <a:cs typeface="Arial MT"/>
              </a:rPr>
              <a:t>Customization</a:t>
            </a:r>
            <a:endParaRPr sz="1650">
              <a:latin typeface="Aptos" panose="020B0004020202020204" pitchFamily="3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250" dirty="0">
                <a:solidFill>
                  <a:srgbClr val="FFE5E5"/>
                </a:solidFill>
                <a:latin typeface="Aptos" panose="020B0004020202020204" pitchFamily="34" charset="0"/>
                <a:cs typeface="Trebuchet MS"/>
              </a:rPr>
              <a:t>Precise trend and anomaly identification.</a:t>
            </a:r>
            <a:endParaRPr sz="1250">
              <a:latin typeface="Aptos" panose="020B0004020202020204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43564" y="615950"/>
            <a:ext cx="5236845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450" dirty="0">
                <a:latin typeface="Aptos Black" panose="020B0004020202020204" pitchFamily="34" charset="0"/>
              </a:rPr>
              <a:t>Power</a:t>
            </a:r>
            <a:r>
              <a:rPr spc="-490" dirty="0">
                <a:latin typeface="Aptos Black" panose="020B0004020202020204" pitchFamily="34" charset="0"/>
              </a:rPr>
              <a:t> </a:t>
            </a:r>
            <a:r>
              <a:rPr spc="760" dirty="0">
                <a:latin typeface="Aptos Black" panose="020B0004020202020204" pitchFamily="34" charset="0"/>
              </a:rPr>
              <a:t>BI</a:t>
            </a:r>
            <a:r>
              <a:rPr spc="-484" dirty="0">
                <a:latin typeface="Aptos Black" panose="020B0004020202020204" pitchFamily="34" charset="0"/>
              </a:rPr>
              <a:t> </a:t>
            </a:r>
            <a:r>
              <a:rPr spc="500" dirty="0">
                <a:latin typeface="Aptos Black" panose="020B0004020202020204" pitchFamily="34" charset="0"/>
              </a:rPr>
              <a:t>Features</a:t>
            </a:r>
            <a:r>
              <a:rPr spc="-484" dirty="0">
                <a:latin typeface="Aptos Black" panose="020B0004020202020204" pitchFamily="34" charset="0"/>
              </a:rPr>
              <a:t> </a:t>
            </a:r>
            <a:r>
              <a:rPr spc="95" dirty="0">
                <a:latin typeface="Aptos Black" panose="020B0004020202020204" pitchFamily="34" charset="0"/>
              </a:rPr>
              <a:t>&amp; </a:t>
            </a:r>
            <a:r>
              <a:rPr spc="450" dirty="0">
                <a:latin typeface="Aptos Black" panose="020B0004020202020204" pitchFamily="34" charset="0"/>
              </a:rPr>
              <a:t>Advantages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52352" y="1918652"/>
            <a:ext cx="825500" cy="1313815"/>
            <a:chOff x="4852352" y="1918652"/>
            <a:chExt cx="825500" cy="1313815"/>
          </a:xfrm>
        </p:grpSpPr>
        <p:sp>
          <p:nvSpPr>
            <p:cNvPr id="5" name="object 5"/>
            <p:cNvSpPr/>
            <p:nvPr/>
          </p:nvSpPr>
          <p:spPr>
            <a:xfrm>
              <a:off x="4857750" y="1924049"/>
              <a:ext cx="814705" cy="1303020"/>
            </a:xfrm>
            <a:custGeom>
              <a:avLst/>
              <a:gdLst/>
              <a:ahLst/>
              <a:cxnLst/>
              <a:rect l="l" t="t" r="r" b="b"/>
              <a:pathLst>
                <a:path w="814704" h="1303020">
                  <a:moveTo>
                    <a:pt x="814387" y="0"/>
                  </a:moveTo>
                  <a:lnTo>
                    <a:pt x="407200" y="162877"/>
                  </a:lnTo>
                  <a:lnTo>
                    <a:pt x="0" y="0"/>
                  </a:lnTo>
                  <a:lnTo>
                    <a:pt x="0" y="1140117"/>
                  </a:lnTo>
                  <a:lnTo>
                    <a:pt x="407200" y="1302994"/>
                  </a:lnTo>
                  <a:lnTo>
                    <a:pt x="814387" y="1140117"/>
                  </a:lnTo>
                  <a:lnTo>
                    <a:pt x="814387" y="0"/>
                  </a:lnTo>
                  <a:close/>
                </a:path>
              </a:pathLst>
            </a:custGeom>
            <a:solidFill>
              <a:srgbClr val="730A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7750" y="1924049"/>
              <a:ext cx="814705" cy="1303020"/>
            </a:xfrm>
            <a:custGeom>
              <a:avLst/>
              <a:gdLst/>
              <a:ahLst/>
              <a:cxnLst/>
              <a:rect l="l" t="t" r="r" b="b"/>
              <a:pathLst>
                <a:path w="814704" h="1303020">
                  <a:moveTo>
                    <a:pt x="0" y="1140117"/>
                  </a:moveTo>
                  <a:lnTo>
                    <a:pt x="407200" y="1302994"/>
                  </a:lnTo>
                  <a:lnTo>
                    <a:pt x="814387" y="1140117"/>
                  </a:lnTo>
                  <a:lnTo>
                    <a:pt x="814387" y="0"/>
                  </a:lnTo>
                  <a:lnTo>
                    <a:pt x="407200" y="162877"/>
                  </a:lnTo>
                  <a:lnTo>
                    <a:pt x="0" y="0"/>
                  </a:lnTo>
                  <a:lnTo>
                    <a:pt x="0" y="1140117"/>
                  </a:lnTo>
                  <a:close/>
                </a:path>
              </a:pathLst>
            </a:custGeom>
            <a:ln w="10179">
              <a:solidFill>
                <a:srgbClr val="8C23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78869" y="2419508"/>
            <a:ext cx="16954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50" dirty="0">
                <a:solidFill>
                  <a:srgbClr val="FFE5E5"/>
                </a:solidFill>
                <a:latin typeface="Verdana"/>
                <a:cs typeface="Verdana"/>
              </a:rPr>
              <a:t>1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2173" y="2087562"/>
            <a:ext cx="280035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60" dirty="0">
                <a:solidFill>
                  <a:srgbClr val="FFE5E5"/>
                </a:solidFill>
                <a:latin typeface="Verdana"/>
                <a:cs typeface="Verdana"/>
              </a:rPr>
              <a:t>Microsoft</a:t>
            </a:r>
            <a:r>
              <a:rPr sz="1650" spc="-225" dirty="0">
                <a:solidFill>
                  <a:srgbClr val="FFE5E5"/>
                </a:solidFill>
                <a:latin typeface="Verdana"/>
                <a:cs typeface="Verdana"/>
              </a:rPr>
              <a:t> </a:t>
            </a:r>
            <a:r>
              <a:rPr sz="1650" spc="200" dirty="0">
                <a:solidFill>
                  <a:srgbClr val="FFE5E5"/>
                </a:solidFill>
                <a:latin typeface="Verdana"/>
                <a:cs typeface="Verdana"/>
              </a:rPr>
              <a:t>Integration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2173" y="2453322"/>
            <a:ext cx="370205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50" dirty="0">
                <a:solidFill>
                  <a:srgbClr val="FFE5E5"/>
                </a:solidFill>
                <a:latin typeface="Tahoma"/>
                <a:cs typeface="Tahoma"/>
              </a:rPr>
              <a:t>Seamless</a:t>
            </a:r>
            <a:r>
              <a:rPr sz="1250" spc="20" dirty="0">
                <a:solidFill>
                  <a:srgbClr val="FFE5E5"/>
                </a:solidFill>
                <a:latin typeface="Tahoma"/>
                <a:cs typeface="Tahoma"/>
              </a:rPr>
              <a:t> </a:t>
            </a:r>
            <a:r>
              <a:rPr sz="1250" spc="65" dirty="0">
                <a:solidFill>
                  <a:srgbClr val="FFE5E5"/>
                </a:solidFill>
                <a:latin typeface="Tahoma"/>
                <a:cs typeface="Tahoma"/>
              </a:rPr>
              <a:t>connection</a:t>
            </a:r>
            <a:r>
              <a:rPr sz="1250" spc="20" dirty="0">
                <a:solidFill>
                  <a:srgbClr val="FFE5E5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E5E5"/>
                </a:solidFill>
                <a:latin typeface="Tahoma"/>
                <a:cs typeface="Tahoma"/>
              </a:rPr>
              <a:t>with</a:t>
            </a:r>
            <a:r>
              <a:rPr sz="1250" spc="25" dirty="0">
                <a:solidFill>
                  <a:srgbClr val="FFE5E5"/>
                </a:solidFill>
                <a:latin typeface="Tahoma"/>
                <a:cs typeface="Tahoma"/>
              </a:rPr>
              <a:t> </a:t>
            </a:r>
            <a:r>
              <a:rPr sz="1250" spc="55" dirty="0">
                <a:solidFill>
                  <a:srgbClr val="FFE5E5"/>
                </a:solidFill>
                <a:latin typeface="Tahoma"/>
                <a:cs typeface="Tahoma"/>
              </a:rPr>
              <a:t>SQL</a:t>
            </a:r>
            <a:r>
              <a:rPr sz="1250" spc="20" dirty="0">
                <a:solidFill>
                  <a:srgbClr val="FFE5E5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E5E5"/>
                </a:solidFill>
                <a:latin typeface="Tahoma"/>
                <a:cs typeface="Tahoma"/>
              </a:rPr>
              <a:t>Server</a:t>
            </a:r>
            <a:r>
              <a:rPr sz="1250" spc="25" dirty="0">
                <a:solidFill>
                  <a:srgbClr val="FFE5E5"/>
                </a:solidFill>
                <a:latin typeface="Tahoma"/>
                <a:cs typeface="Tahoma"/>
              </a:rPr>
              <a:t> </a:t>
            </a:r>
            <a:r>
              <a:rPr sz="1250" spc="60" dirty="0">
                <a:solidFill>
                  <a:srgbClr val="FFE5E5"/>
                </a:solidFill>
                <a:latin typeface="Tahoma"/>
                <a:cs typeface="Tahoma"/>
              </a:rPr>
              <a:t>and</a:t>
            </a:r>
            <a:r>
              <a:rPr sz="1250" spc="20" dirty="0">
                <a:solidFill>
                  <a:srgbClr val="FFE5E5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E5E5"/>
                </a:solidFill>
                <a:latin typeface="Tahoma"/>
                <a:cs typeface="Tahoma"/>
              </a:rPr>
              <a:t>Azure.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52352" y="3223577"/>
            <a:ext cx="825500" cy="1313815"/>
            <a:chOff x="4852352" y="3223577"/>
            <a:chExt cx="825500" cy="1313815"/>
          </a:xfrm>
        </p:grpSpPr>
        <p:sp>
          <p:nvSpPr>
            <p:cNvPr id="11" name="object 11"/>
            <p:cNvSpPr/>
            <p:nvPr/>
          </p:nvSpPr>
          <p:spPr>
            <a:xfrm>
              <a:off x="4857750" y="3228974"/>
              <a:ext cx="814705" cy="1303020"/>
            </a:xfrm>
            <a:custGeom>
              <a:avLst/>
              <a:gdLst/>
              <a:ahLst/>
              <a:cxnLst/>
              <a:rect l="l" t="t" r="r" b="b"/>
              <a:pathLst>
                <a:path w="814704" h="1303020">
                  <a:moveTo>
                    <a:pt x="814387" y="0"/>
                  </a:moveTo>
                  <a:lnTo>
                    <a:pt x="407200" y="162877"/>
                  </a:lnTo>
                  <a:lnTo>
                    <a:pt x="0" y="0"/>
                  </a:lnTo>
                  <a:lnTo>
                    <a:pt x="0" y="1140117"/>
                  </a:lnTo>
                  <a:lnTo>
                    <a:pt x="407200" y="1302994"/>
                  </a:lnTo>
                  <a:lnTo>
                    <a:pt x="814387" y="1140117"/>
                  </a:lnTo>
                  <a:lnTo>
                    <a:pt x="814387" y="0"/>
                  </a:lnTo>
                  <a:close/>
                </a:path>
              </a:pathLst>
            </a:custGeom>
            <a:solidFill>
              <a:srgbClr val="730A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57750" y="3228974"/>
              <a:ext cx="814705" cy="1303020"/>
            </a:xfrm>
            <a:custGeom>
              <a:avLst/>
              <a:gdLst/>
              <a:ahLst/>
              <a:cxnLst/>
              <a:rect l="l" t="t" r="r" b="b"/>
              <a:pathLst>
                <a:path w="814704" h="1303020">
                  <a:moveTo>
                    <a:pt x="0" y="1140117"/>
                  </a:moveTo>
                  <a:lnTo>
                    <a:pt x="407200" y="1302994"/>
                  </a:lnTo>
                  <a:lnTo>
                    <a:pt x="814387" y="1140117"/>
                  </a:lnTo>
                  <a:lnTo>
                    <a:pt x="814387" y="0"/>
                  </a:lnTo>
                  <a:lnTo>
                    <a:pt x="407200" y="162877"/>
                  </a:lnTo>
                  <a:lnTo>
                    <a:pt x="0" y="0"/>
                  </a:lnTo>
                  <a:lnTo>
                    <a:pt x="0" y="1140117"/>
                  </a:lnTo>
                  <a:close/>
                </a:path>
              </a:pathLst>
            </a:custGeom>
            <a:ln w="10179">
              <a:solidFill>
                <a:srgbClr val="8C23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148656" y="3724433"/>
            <a:ext cx="229870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335" dirty="0">
                <a:solidFill>
                  <a:srgbClr val="FFE5E5"/>
                </a:solidFill>
                <a:latin typeface="Verdana"/>
                <a:cs typeface="Verdana"/>
              </a:rPr>
              <a:t>2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02172" y="3249612"/>
            <a:ext cx="2684780" cy="72961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spc="180" dirty="0">
                <a:solidFill>
                  <a:srgbClr val="FFE5E5"/>
                </a:solidFill>
                <a:latin typeface="Verdana"/>
                <a:cs typeface="Verdana"/>
              </a:rPr>
              <a:t>Real-</a:t>
            </a:r>
            <a:r>
              <a:rPr sz="1650" spc="190" dirty="0">
                <a:solidFill>
                  <a:srgbClr val="FFE5E5"/>
                </a:solidFill>
                <a:latin typeface="Verdana"/>
                <a:cs typeface="Verdana"/>
              </a:rPr>
              <a:t>time</a:t>
            </a:r>
            <a:r>
              <a:rPr sz="1650" spc="-220" dirty="0">
                <a:solidFill>
                  <a:srgbClr val="FFE5E5"/>
                </a:solidFill>
                <a:latin typeface="Verdana"/>
                <a:cs typeface="Verdana"/>
              </a:rPr>
              <a:t> </a:t>
            </a:r>
            <a:r>
              <a:rPr sz="1650" spc="220" dirty="0">
                <a:solidFill>
                  <a:srgbClr val="FFE5E5"/>
                </a:solidFill>
                <a:latin typeface="Verdana"/>
                <a:cs typeface="Verdana"/>
              </a:rPr>
              <a:t>Streaming</a:t>
            </a:r>
            <a:endParaRPr sz="1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250" spc="10" dirty="0">
                <a:solidFill>
                  <a:srgbClr val="FFE5E5"/>
                </a:solidFill>
                <a:latin typeface="Tahoma"/>
                <a:cs typeface="Tahoma"/>
              </a:rPr>
              <a:t>Ongoing</a:t>
            </a:r>
            <a:r>
              <a:rPr sz="1250" spc="130" dirty="0">
                <a:solidFill>
                  <a:srgbClr val="FFE5E5"/>
                </a:solidFill>
                <a:latin typeface="Tahoma"/>
                <a:cs typeface="Tahoma"/>
              </a:rPr>
              <a:t> </a:t>
            </a:r>
            <a:r>
              <a:rPr sz="1250" spc="10" dirty="0">
                <a:solidFill>
                  <a:srgbClr val="FFE5E5"/>
                </a:solidFill>
                <a:latin typeface="Tahoma"/>
                <a:cs typeface="Tahoma"/>
              </a:rPr>
              <a:t>monitoring</a:t>
            </a:r>
            <a:r>
              <a:rPr sz="1250" spc="130" dirty="0">
                <a:solidFill>
                  <a:srgbClr val="FFE5E5"/>
                </a:solidFill>
                <a:latin typeface="Tahoma"/>
                <a:cs typeface="Tahoma"/>
              </a:rPr>
              <a:t> </a:t>
            </a:r>
            <a:r>
              <a:rPr sz="1250" spc="55" dirty="0">
                <a:solidFill>
                  <a:srgbClr val="FFE5E5"/>
                </a:solidFill>
                <a:latin typeface="Tahoma"/>
                <a:cs typeface="Tahoma"/>
              </a:rPr>
              <a:t>of</a:t>
            </a:r>
            <a:r>
              <a:rPr sz="1250" spc="130" dirty="0">
                <a:solidFill>
                  <a:srgbClr val="FFE5E5"/>
                </a:solidFill>
                <a:latin typeface="Tahoma"/>
                <a:cs typeface="Tahoma"/>
              </a:rPr>
              <a:t> </a:t>
            </a:r>
            <a:r>
              <a:rPr sz="1250" spc="10" dirty="0">
                <a:solidFill>
                  <a:srgbClr val="FFE5E5"/>
                </a:solidFill>
                <a:latin typeface="Tahoma"/>
                <a:cs typeface="Tahoma"/>
              </a:rPr>
              <a:t>energy</a:t>
            </a:r>
            <a:r>
              <a:rPr sz="1250" spc="135" dirty="0">
                <a:solidFill>
                  <a:srgbClr val="FFE5E5"/>
                </a:solidFill>
                <a:latin typeface="Tahoma"/>
                <a:cs typeface="Tahoma"/>
              </a:rPr>
              <a:t> </a:t>
            </a:r>
            <a:r>
              <a:rPr sz="1250" spc="-20" dirty="0">
                <a:solidFill>
                  <a:srgbClr val="FFE5E5"/>
                </a:solidFill>
                <a:latin typeface="Tahoma"/>
                <a:cs typeface="Tahoma"/>
              </a:rPr>
              <a:t>data.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52660" y="4519285"/>
            <a:ext cx="824865" cy="1313180"/>
            <a:chOff x="4852660" y="4519285"/>
            <a:chExt cx="824865" cy="1313180"/>
          </a:xfrm>
        </p:grpSpPr>
        <p:sp>
          <p:nvSpPr>
            <p:cNvPr id="16" name="object 16"/>
            <p:cNvSpPr/>
            <p:nvPr/>
          </p:nvSpPr>
          <p:spPr>
            <a:xfrm>
              <a:off x="4857749" y="4524374"/>
              <a:ext cx="814705" cy="1303020"/>
            </a:xfrm>
            <a:custGeom>
              <a:avLst/>
              <a:gdLst/>
              <a:ahLst/>
              <a:cxnLst/>
              <a:rect l="l" t="t" r="r" b="b"/>
              <a:pathLst>
                <a:path w="814704" h="1303020">
                  <a:moveTo>
                    <a:pt x="814387" y="0"/>
                  </a:moveTo>
                  <a:lnTo>
                    <a:pt x="407200" y="162877"/>
                  </a:lnTo>
                  <a:lnTo>
                    <a:pt x="0" y="0"/>
                  </a:lnTo>
                  <a:lnTo>
                    <a:pt x="0" y="1140113"/>
                  </a:lnTo>
                  <a:lnTo>
                    <a:pt x="407200" y="1302990"/>
                  </a:lnTo>
                  <a:lnTo>
                    <a:pt x="814387" y="1140113"/>
                  </a:lnTo>
                  <a:lnTo>
                    <a:pt x="814387" y="0"/>
                  </a:lnTo>
                  <a:close/>
                </a:path>
              </a:pathLst>
            </a:custGeom>
            <a:solidFill>
              <a:srgbClr val="730A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57749" y="4524374"/>
              <a:ext cx="814705" cy="1303020"/>
            </a:xfrm>
            <a:custGeom>
              <a:avLst/>
              <a:gdLst/>
              <a:ahLst/>
              <a:cxnLst/>
              <a:rect l="l" t="t" r="r" b="b"/>
              <a:pathLst>
                <a:path w="814704" h="1303020">
                  <a:moveTo>
                    <a:pt x="0" y="1140113"/>
                  </a:moveTo>
                  <a:lnTo>
                    <a:pt x="407200" y="1302990"/>
                  </a:lnTo>
                  <a:lnTo>
                    <a:pt x="814387" y="1140113"/>
                  </a:lnTo>
                  <a:lnTo>
                    <a:pt x="814387" y="0"/>
                  </a:lnTo>
                  <a:lnTo>
                    <a:pt x="407200" y="162877"/>
                  </a:lnTo>
                  <a:lnTo>
                    <a:pt x="0" y="0"/>
                  </a:lnTo>
                  <a:lnTo>
                    <a:pt x="0" y="1140113"/>
                  </a:lnTo>
                  <a:close/>
                </a:path>
              </a:pathLst>
            </a:custGeom>
            <a:ln w="10179">
              <a:solidFill>
                <a:srgbClr val="8C23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143156" y="5029360"/>
            <a:ext cx="24066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420" dirty="0">
                <a:solidFill>
                  <a:srgbClr val="FFE5E5"/>
                </a:solidFill>
                <a:latin typeface="Verdana"/>
                <a:cs typeface="Verdana"/>
              </a:rPr>
              <a:t>3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02180" y="4554538"/>
            <a:ext cx="3164840" cy="72961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spc="225" dirty="0">
                <a:solidFill>
                  <a:srgbClr val="FFE5E5"/>
                </a:solidFill>
                <a:latin typeface="Verdana"/>
                <a:cs typeface="Verdana"/>
              </a:rPr>
              <a:t>User-</a:t>
            </a:r>
            <a:r>
              <a:rPr sz="1650" spc="180" dirty="0">
                <a:solidFill>
                  <a:srgbClr val="FFE5E5"/>
                </a:solidFill>
                <a:latin typeface="Verdana"/>
                <a:cs typeface="Verdana"/>
              </a:rPr>
              <a:t>friendly</a:t>
            </a:r>
            <a:endParaRPr sz="1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250" spc="10" dirty="0">
                <a:solidFill>
                  <a:srgbClr val="FFE5E5"/>
                </a:solidFill>
                <a:latin typeface="Tahoma"/>
                <a:cs typeface="Tahoma"/>
              </a:rPr>
              <a:t>Suitable</a:t>
            </a:r>
            <a:r>
              <a:rPr sz="1250" spc="65" dirty="0">
                <a:solidFill>
                  <a:srgbClr val="FFE5E5"/>
                </a:solidFill>
                <a:latin typeface="Tahoma"/>
                <a:cs typeface="Tahoma"/>
              </a:rPr>
              <a:t> </a:t>
            </a:r>
            <a:r>
              <a:rPr sz="1250" spc="10" dirty="0">
                <a:solidFill>
                  <a:srgbClr val="FFE5E5"/>
                </a:solidFill>
                <a:latin typeface="Tahoma"/>
                <a:cs typeface="Tahoma"/>
              </a:rPr>
              <a:t>for</a:t>
            </a:r>
            <a:r>
              <a:rPr sz="1250" spc="65" dirty="0">
                <a:solidFill>
                  <a:srgbClr val="FFE5E5"/>
                </a:solidFill>
                <a:latin typeface="Tahoma"/>
                <a:cs typeface="Tahoma"/>
              </a:rPr>
              <a:t> </a:t>
            </a:r>
            <a:r>
              <a:rPr sz="1250" spc="60" dirty="0">
                <a:solidFill>
                  <a:srgbClr val="FFE5E5"/>
                </a:solidFill>
                <a:latin typeface="Tahoma"/>
                <a:cs typeface="Tahoma"/>
              </a:rPr>
              <a:t>teams</a:t>
            </a:r>
            <a:r>
              <a:rPr sz="1250" spc="70" dirty="0">
                <a:solidFill>
                  <a:srgbClr val="FFE5E5"/>
                </a:solidFill>
                <a:latin typeface="Tahoma"/>
                <a:cs typeface="Tahoma"/>
              </a:rPr>
              <a:t> </a:t>
            </a:r>
            <a:r>
              <a:rPr sz="1250" spc="10" dirty="0">
                <a:solidFill>
                  <a:srgbClr val="FFE5E5"/>
                </a:solidFill>
                <a:latin typeface="Tahoma"/>
                <a:cs typeface="Tahoma"/>
              </a:rPr>
              <a:t>with</a:t>
            </a:r>
            <a:r>
              <a:rPr sz="1250" spc="65" dirty="0">
                <a:solidFill>
                  <a:srgbClr val="FFE5E5"/>
                </a:solidFill>
                <a:latin typeface="Tahoma"/>
                <a:cs typeface="Tahoma"/>
              </a:rPr>
              <a:t> </a:t>
            </a:r>
            <a:r>
              <a:rPr sz="1250" spc="10" dirty="0">
                <a:solidFill>
                  <a:srgbClr val="FFE5E5"/>
                </a:solidFill>
                <a:latin typeface="Tahoma"/>
                <a:cs typeface="Tahoma"/>
              </a:rPr>
              <a:t>varying</a:t>
            </a:r>
            <a:r>
              <a:rPr sz="1250" spc="65" dirty="0">
                <a:solidFill>
                  <a:srgbClr val="FFE5E5"/>
                </a:solidFill>
                <a:latin typeface="Tahoma"/>
                <a:cs typeface="Tahoma"/>
              </a:rPr>
              <a:t> </a:t>
            </a:r>
            <a:r>
              <a:rPr sz="1250" spc="10" dirty="0">
                <a:solidFill>
                  <a:srgbClr val="FFE5E5"/>
                </a:solidFill>
                <a:latin typeface="Tahoma"/>
                <a:cs typeface="Tahoma"/>
              </a:rPr>
              <a:t>skill</a:t>
            </a:r>
            <a:r>
              <a:rPr sz="1250" spc="70" dirty="0">
                <a:solidFill>
                  <a:srgbClr val="FFE5E5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E5E5"/>
                </a:solidFill>
                <a:latin typeface="Tahoma"/>
                <a:cs typeface="Tahoma"/>
              </a:rPr>
              <a:t>levels.</a:t>
            </a:r>
            <a:endParaRPr sz="1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49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7311" y="1682750"/>
            <a:ext cx="5828665" cy="10874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dirty="0">
                <a:latin typeface="Aptos Black" panose="020B0004020202020204" pitchFamily="34" charset="0"/>
                <a:cs typeface="Arial MT"/>
              </a:rPr>
              <a:t>Google Data Studio Features &amp; Limitations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576262" y="3033712"/>
            <a:ext cx="5991225" cy="1695450"/>
          </a:xfrm>
          <a:custGeom>
            <a:avLst/>
            <a:gdLst/>
            <a:ahLst/>
            <a:cxnLst/>
            <a:rect l="l" t="t" r="r" b="b"/>
            <a:pathLst>
              <a:path w="5991225" h="1695450">
                <a:moveTo>
                  <a:pt x="0" y="1643202"/>
                </a:moveTo>
                <a:lnTo>
                  <a:pt x="0" y="52247"/>
                </a:lnTo>
                <a:lnTo>
                  <a:pt x="0" y="48806"/>
                </a:lnTo>
                <a:lnTo>
                  <a:pt x="332" y="45415"/>
                </a:lnTo>
                <a:lnTo>
                  <a:pt x="1002" y="42049"/>
                </a:lnTo>
                <a:lnTo>
                  <a:pt x="1671" y="38684"/>
                </a:lnTo>
                <a:lnTo>
                  <a:pt x="2664" y="35420"/>
                </a:lnTo>
                <a:lnTo>
                  <a:pt x="3978" y="32258"/>
                </a:lnTo>
                <a:lnTo>
                  <a:pt x="5288" y="29083"/>
                </a:lnTo>
                <a:lnTo>
                  <a:pt x="15304" y="15303"/>
                </a:lnTo>
                <a:lnTo>
                  <a:pt x="17725" y="12877"/>
                </a:lnTo>
                <a:lnTo>
                  <a:pt x="20364" y="10706"/>
                </a:lnTo>
                <a:lnTo>
                  <a:pt x="23216" y="8801"/>
                </a:lnTo>
                <a:lnTo>
                  <a:pt x="26069" y="6896"/>
                </a:lnTo>
                <a:lnTo>
                  <a:pt x="29080" y="5283"/>
                </a:lnTo>
                <a:lnTo>
                  <a:pt x="32251" y="3975"/>
                </a:lnTo>
                <a:lnTo>
                  <a:pt x="35421" y="2667"/>
                </a:lnTo>
                <a:lnTo>
                  <a:pt x="38685" y="1676"/>
                </a:lnTo>
                <a:lnTo>
                  <a:pt x="42053" y="1003"/>
                </a:lnTo>
                <a:lnTo>
                  <a:pt x="45417" y="330"/>
                </a:lnTo>
                <a:lnTo>
                  <a:pt x="48816" y="0"/>
                </a:lnTo>
                <a:lnTo>
                  <a:pt x="52243" y="0"/>
                </a:lnTo>
                <a:lnTo>
                  <a:pt x="5938977" y="0"/>
                </a:lnTo>
                <a:lnTo>
                  <a:pt x="5942406" y="0"/>
                </a:lnTo>
                <a:lnTo>
                  <a:pt x="5945809" y="330"/>
                </a:lnTo>
                <a:lnTo>
                  <a:pt x="5949175" y="1003"/>
                </a:lnTo>
                <a:lnTo>
                  <a:pt x="5952540" y="1676"/>
                </a:lnTo>
                <a:lnTo>
                  <a:pt x="5975921" y="15303"/>
                </a:lnTo>
                <a:lnTo>
                  <a:pt x="5978347" y="17729"/>
                </a:lnTo>
                <a:lnTo>
                  <a:pt x="5987249" y="32258"/>
                </a:lnTo>
                <a:lnTo>
                  <a:pt x="5988558" y="35420"/>
                </a:lnTo>
                <a:lnTo>
                  <a:pt x="5989548" y="38684"/>
                </a:lnTo>
                <a:lnTo>
                  <a:pt x="5990221" y="42049"/>
                </a:lnTo>
                <a:lnTo>
                  <a:pt x="5990882" y="45415"/>
                </a:lnTo>
                <a:lnTo>
                  <a:pt x="5991225" y="48806"/>
                </a:lnTo>
                <a:lnTo>
                  <a:pt x="5991225" y="52247"/>
                </a:lnTo>
                <a:lnTo>
                  <a:pt x="5991225" y="1643202"/>
                </a:lnTo>
                <a:lnTo>
                  <a:pt x="5991225" y="1646631"/>
                </a:lnTo>
                <a:lnTo>
                  <a:pt x="5990882" y="1650034"/>
                </a:lnTo>
                <a:lnTo>
                  <a:pt x="5975921" y="1680146"/>
                </a:lnTo>
                <a:lnTo>
                  <a:pt x="5973495" y="1682572"/>
                </a:lnTo>
                <a:lnTo>
                  <a:pt x="5949175" y="1694446"/>
                </a:lnTo>
                <a:lnTo>
                  <a:pt x="5945809" y="1695119"/>
                </a:lnTo>
                <a:lnTo>
                  <a:pt x="5942406" y="1695450"/>
                </a:lnTo>
                <a:lnTo>
                  <a:pt x="5938977" y="1695450"/>
                </a:lnTo>
                <a:lnTo>
                  <a:pt x="52243" y="1695450"/>
                </a:lnTo>
                <a:lnTo>
                  <a:pt x="48816" y="1695450"/>
                </a:lnTo>
                <a:lnTo>
                  <a:pt x="45417" y="1695119"/>
                </a:lnTo>
                <a:lnTo>
                  <a:pt x="42053" y="1694446"/>
                </a:lnTo>
                <a:lnTo>
                  <a:pt x="38685" y="1693773"/>
                </a:lnTo>
                <a:lnTo>
                  <a:pt x="23216" y="1686648"/>
                </a:lnTo>
                <a:lnTo>
                  <a:pt x="20364" y="1684743"/>
                </a:lnTo>
                <a:lnTo>
                  <a:pt x="17725" y="1682572"/>
                </a:lnTo>
                <a:lnTo>
                  <a:pt x="15304" y="1680146"/>
                </a:lnTo>
                <a:lnTo>
                  <a:pt x="12879" y="1677720"/>
                </a:lnTo>
                <a:lnTo>
                  <a:pt x="0" y="1646631"/>
                </a:lnTo>
                <a:lnTo>
                  <a:pt x="0" y="1643202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1025" y="3038474"/>
          <a:ext cx="5981065" cy="1685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5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5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50" spc="120" dirty="0">
                          <a:solidFill>
                            <a:srgbClr val="FFE5E5"/>
                          </a:solidFill>
                          <a:latin typeface="Tahoma"/>
                          <a:cs typeface="Tahoma"/>
                        </a:rPr>
                        <a:t>Cost-</a:t>
                      </a:r>
                      <a:r>
                        <a:rPr sz="1250" spc="40" dirty="0">
                          <a:solidFill>
                            <a:srgbClr val="FFE5E5"/>
                          </a:solidFill>
                          <a:latin typeface="Tahoma"/>
                          <a:cs typeface="Tahoma"/>
                        </a:rPr>
                        <a:t>effective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127000" marB="0">
                    <a:lnR w="9525">
                      <a:solidFill>
                        <a:srgbClr val="151515"/>
                      </a:solidFill>
                      <a:prstDash val="solid"/>
                    </a:lnR>
                    <a:solidFill>
                      <a:srgbClr val="FFFFFF">
                        <a:alpha val="39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50" spc="60" dirty="0">
                          <a:solidFill>
                            <a:srgbClr val="FFE5E5"/>
                          </a:solidFill>
                          <a:latin typeface="Tahoma"/>
                          <a:cs typeface="Tahoma"/>
                        </a:rPr>
                        <a:t>Basic</a:t>
                      </a:r>
                      <a:r>
                        <a:rPr sz="1250" spc="120" dirty="0">
                          <a:solidFill>
                            <a:srgbClr val="FFE5E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50" spc="10" dirty="0">
                          <a:solidFill>
                            <a:srgbClr val="FFE5E5"/>
                          </a:solidFill>
                          <a:latin typeface="Tahoma"/>
                          <a:cs typeface="Tahoma"/>
                        </a:rPr>
                        <a:t>visualization</a:t>
                      </a:r>
                      <a:r>
                        <a:rPr sz="1250" spc="125" dirty="0">
                          <a:solidFill>
                            <a:srgbClr val="FFE5E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50" spc="50" dirty="0">
                          <a:solidFill>
                            <a:srgbClr val="FFE5E5"/>
                          </a:solidFill>
                          <a:latin typeface="Tahoma"/>
                          <a:cs typeface="Tahoma"/>
                        </a:rPr>
                        <a:t>needs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151515"/>
                      </a:solidFill>
                      <a:prstDash val="solid"/>
                    </a:lnL>
                    <a:solidFill>
                      <a:srgbClr val="FFFFFF">
                        <a:alpha val="391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250" dirty="0">
                          <a:solidFill>
                            <a:srgbClr val="FFE5E5"/>
                          </a:solidFill>
                          <a:latin typeface="Tahoma"/>
                          <a:cs typeface="Tahoma"/>
                        </a:rPr>
                        <a:t>Strong</a:t>
                      </a:r>
                      <a:r>
                        <a:rPr sz="1250" spc="195" dirty="0">
                          <a:solidFill>
                            <a:srgbClr val="FFE5E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50" spc="-10" dirty="0">
                          <a:solidFill>
                            <a:srgbClr val="FFE5E5"/>
                          </a:solidFill>
                          <a:latin typeface="Tahoma"/>
                          <a:cs typeface="Tahoma"/>
                        </a:rPr>
                        <a:t>integration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136525" marB="0">
                    <a:lnR w="9525">
                      <a:solidFill>
                        <a:srgbClr val="151515"/>
                      </a:solidFill>
                      <a:prstDash val="solid"/>
                    </a:lnR>
                    <a:solidFill>
                      <a:srgbClr val="000000">
                        <a:alpha val="39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250" spc="55" dirty="0">
                          <a:solidFill>
                            <a:srgbClr val="FFE5E5"/>
                          </a:solidFill>
                          <a:latin typeface="Tahoma"/>
                          <a:cs typeface="Tahoma"/>
                        </a:rPr>
                        <a:t>Google</a:t>
                      </a:r>
                      <a:r>
                        <a:rPr sz="1250" spc="-45" dirty="0">
                          <a:solidFill>
                            <a:srgbClr val="FFE5E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50" spc="50" dirty="0">
                          <a:solidFill>
                            <a:srgbClr val="FFE5E5"/>
                          </a:solidFill>
                          <a:latin typeface="Tahoma"/>
                          <a:cs typeface="Tahoma"/>
                        </a:rPr>
                        <a:t>Sheets</a:t>
                      </a:r>
                      <a:r>
                        <a:rPr sz="1250" spc="-45" dirty="0">
                          <a:solidFill>
                            <a:srgbClr val="FFE5E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50" spc="60" dirty="0">
                          <a:solidFill>
                            <a:srgbClr val="FFE5E5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250" spc="-45" dirty="0">
                          <a:solidFill>
                            <a:srgbClr val="FFE5E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50" spc="-10" dirty="0">
                          <a:solidFill>
                            <a:srgbClr val="FFE5E5"/>
                          </a:solidFill>
                          <a:latin typeface="Tahoma"/>
                          <a:cs typeface="Tahoma"/>
                        </a:rPr>
                        <a:t>BigQuery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136525" marB="0">
                    <a:lnL w="9525">
                      <a:solidFill>
                        <a:srgbClr val="151515"/>
                      </a:solidFill>
                      <a:prstDash val="solid"/>
                    </a:lnL>
                    <a:solidFill>
                      <a:srgbClr val="000000">
                        <a:alpha val="391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250" spc="35" dirty="0">
                          <a:solidFill>
                            <a:srgbClr val="FFE5E5"/>
                          </a:solidFill>
                          <a:latin typeface="Tahoma"/>
                          <a:cs typeface="Tahoma"/>
                        </a:rPr>
                        <a:t>Limitations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136525" marB="0">
                    <a:lnR w="9525">
                      <a:solidFill>
                        <a:srgbClr val="151515"/>
                      </a:solidFill>
                      <a:prstDash val="solid"/>
                    </a:lnR>
                    <a:solidFill>
                      <a:srgbClr val="FFFFFF">
                        <a:alpha val="39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2560" marR="299720">
                        <a:lnSpc>
                          <a:spcPct val="135000"/>
                        </a:lnSpc>
                        <a:spcBef>
                          <a:spcPts val="550"/>
                        </a:spcBef>
                      </a:pPr>
                      <a:r>
                        <a:rPr sz="1250" spc="55" dirty="0">
                          <a:solidFill>
                            <a:srgbClr val="FFE5E5"/>
                          </a:solidFill>
                          <a:latin typeface="Tahoma"/>
                          <a:cs typeface="Tahoma"/>
                        </a:rPr>
                        <a:t>Not</a:t>
                      </a:r>
                      <a:r>
                        <a:rPr sz="1250" spc="10" dirty="0">
                          <a:solidFill>
                            <a:srgbClr val="FFE5E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50" dirty="0">
                          <a:solidFill>
                            <a:srgbClr val="FFE5E5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sz="1250" spc="10" dirty="0">
                          <a:solidFill>
                            <a:srgbClr val="FFE5E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50" dirty="0">
                          <a:solidFill>
                            <a:srgbClr val="FFE5E5"/>
                          </a:solidFill>
                          <a:latin typeface="Tahoma"/>
                          <a:cs typeface="Tahoma"/>
                        </a:rPr>
                        <a:t>large</a:t>
                      </a:r>
                      <a:r>
                        <a:rPr sz="1250" spc="10" dirty="0">
                          <a:solidFill>
                            <a:srgbClr val="FFE5E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50" spc="65" dirty="0">
                          <a:solidFill>
                            <a:srgbClr val="FFE5E5"/>
                          </a:solidFill>
                          <a:latin typeface="Tahoma"/>
                          <a:cs typeface="Tahoma"/>
                        </a:rPr>
                        <a:t>datasets</a:t>
                      </a:r>
                      <a:r>
                        <a:rPr sz="1250" spc="10" dirty="0">
                          <a:solidFill>
                            <a:srgbClr val="FFE5E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50" dirty="0">
                          <a:solidFill>
                            <a:srgbClr val="FFE5E5"/>
                          </a:solidFill>
                          <a:latin typeface="Tahoma"/>
                          <a:cs typeface="Tahoma"/>
                        </a:rPr>
                        <a:t>or</a:t>
                      </a:r>
                      <a:r>
                        <a:rPr sz="1250" spc="15" dirty="0">
                          <a:solidFill>
                            <a:srgbClr val="FFE5E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50" spc="50" dirty="0">
                          <a:solidFill>
                            <a:srgbClr val="FFE5E5"/>
                          </a:solidFill>
                          <a:latin typeface="Tahoma"/>
                          <a:cs typeface="Tahoma"/>
                        </a:rPr>
                        <a:t>complex </a:t>
                      </a:r>
                      <a:r>
                        <a:rPr sz="1250" spc="45" dirty="0">
                          <a:solidFill>
                            <a:srgbClr val="FFE5E5"/>
                          </a:solidFill>
                          <a:latin typeface="Tahoma"/>
                          <a:cs typeface="Tahoma"/>
                        </a:rPr>
                        <a:t>analytics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69850" marB="0">
                    <a:lnL w="9525">
                      <a:solidFill>
                        <a:srgbClr val="151515"/>
                      </a:solidFill>
                      <a:prstDash val="solid"/>
                    </a:lnL>
                    <a:solidFill>
                      <a:srgbClr val="FFFFFF">
                        <a:alpha val="391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49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7311" y="1254125"/>
            <a:ext cx="5617210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dirty="0">
                <a:latin typeface="Aptos Black" panose="020B0004020202020204" pitchFamily="34" charset="0"/>
                <a:cs typeface="Arial MT"/>
              </a:rPr>
              <a:t>Qlik Sense Features &amp; Advantages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1500" y="2562224"/>
            <a:ext cx="2914650" cy="1495425"/>
            <a:chOff x="571500" y="2562224"/>
            <a:chExt cx="2914650" cy="1495425"/>
          </a:xfrm>
        </p:grpSpPr>
        <p:sp>
          <p:nvSpPr>
            <p:cNvPr id="5" name="object 5"/>
            <p:cNvSpPr/>
            <p:nvPr/>
          </p:nvSpPr>
          <p:spPr>
            <a:xfrm>
              <a:off x="576262" y="2566987"/>
              <a:ext cx="2905125" cy="1485900"/>
            </a:xfrm>
            <a:custGeom>
              <a:avLst/>
              <a:gdLst/>
              <a:ahLst/>
              <a:cxnLst/>
              <a:rect l="l" t="t" r="r" b="b"/>
              <a:pathLst>
                <a:path w="2905125" h="1485900">
                  <a:moveTo>
                    <a:pt x="2856306" y="0"/>
                  </a:moveTo>
                  <a:lnTo>
                    <a:pt x="48816" y="0"/>
                  </a:lnTo>
                  <a:lnTo>
                    <a:pt x="45417" y="330"/>
                  </a:lnTo>
                  <a:lnTo>
                    <a:pt x="10711" y="20370"/>
                  </a:lnTo>
                  <a:lnTo>
                    <a:pt x="0" y="48806"/>
                  </a:lnTo>
                  <a:lnTo>
                    <a:pt x="0" y="1433652"/>
                  </a:lnTo>
                  <a:lnTo>
                    <a:pt x="0" y="1437081"/>
                  </a:lnTo>
                  <a:lnTo>
                    <a:pt x="17725" y="1473022"/>
                  </a:lnTo>
                  <a:lnTo>
                    <a:pt x="48816" y="1485900"/>
                  </a:lnTo>
                  <a:lnTo>
                    <a:pt x="2856306" y="1485900"/>
                  </a:lnTo>
                  <a:lnTo>
                    <a:pt x="2892247" y="1468170"/>
                  </a:lnTo>
                  <a:lnTo>
                    <a:pt x="2905125" y="1437081"/>
                  </a:lnTo>
                  <a:lnTo>
                    <a:pt x="2905125" y="48806"/>
                  </a:lnTo>
                  <a:lnTo>
                    <a:pt x="2887395" y="12877"/>
                  </a:lnTo>
                  <a:lnTo>
                    <a:pt x="2859709" y="330"/>
                  </a:lnTo>
                  <a:lnTo>
                    <a:pt x="2856306" y="0"/>
                  </a:lnTo>
                  <a:close/>
                </a:path>
              </a:pathLst>
            </a:custGeom>
            <a:solidFill>
              <a:srgbClr val="730A0A"/>
            </a:solidFill>
          </p:spPr>
          <p:txBody>
            <a:bodyPr wrap="square" lIns="0" tIns="0" rIns="0" bIns="0" rtlCol="0"/>
            <a:lstStyle/>
            <a:p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76262" y="2566987"/>
              <a:ext cx="2905125" cy="1485900"/>
            </a:xfrm>
            <a:custGeom>
              <a:avLst/>
              <a:gdLst/>
              <a:ahLst/>
              <a:cxnLst/>
              <a:rect l="l" t="t" r="r" b="b"/>
              <a:pathLst>
                <a:path w="2905125" h="1485900">
                  <a:moveTo>
                    <a:pt x="0" y="1433652"/>
                  </a:moveTo>
                  <a:lnTo>
                    <a:pt x="0" y="52247"/>
                  </a:lnTo>
                  <a:lnTo>
                    <a:pt x="0" y="48806"/>
                  </a:lnTo>
                  <a:lnTo>
                    <a:pt x="332" y="45415"/>
                  </a:lnTo>
                  <a:lnTo>
                    <a:pt x="1002" y="42049"/>
                  </a:lnTo>
                  <a:lnTo>
                    <a:pt x="1671" y="38684"/>
                  </a:lnTo>
                  <a:lnTo>
                    <a:pt x="2664" y="35420"/>
                  </a:lnTo>
                  <a:lnTo>
                    <a:pt x="3978" y="32258"/>
                  </a:lnTo>
                  <a:lnTo>
                    <a:pt x="5288" y="29083"/>
                  </a:lnTo>
                  <a:lnTo>
                    <a:pt x="15304" y="15303"/>
                  </a:lnTo>
                  <a:lnTo>
                    <a:pt x="17725" y="12877"/>
                  </a:lnTo>
                  <a:lnTo>
                    <a:pt x="20364" y="10706"/>
                  </a:lnTo>
                  <a:lnTo>
                    <a:pt x="23216" y="8801"/>
                  </a:lnTo>
                  <a:lnTo>
                    <a:pt x="26069" y="6896"/>
                  </a:lnTo>
                  <a:lnTo>
                    <a:pt x="29080" y="5283"/>
                  </a:lnTo>
                  <a:lnTo>
                    <a:pt x="32251" y="3975"/>
                  </a:lnTo>
                  <a:lnTo>
                    <a:pt x="35421" y="2667"/>
                  </a:lnTo>
                  <a:lnTo>
                    <a:pt x="38685" y="1676"/>
                  </a:lnTo>
                  <a:lnTo>
                    <a:pt x="42053" y="1003"/>
                  </a:lnTo>
                  <a:lnTo>
                    <a:pt x="45417" y="330"/>
                  </a:lnTo>
                  <a:lnTo>
                    <a:pt x="48816" y="0"/>
                  </a:lnTo>
                  <a:lnTo>
                    <a:pt x="52243" y="0"/>
                  </a:lnTo>
                  <a:lnTo>
                    <a:pt x="2852877" y="0"/>
                  </a:lnTo>
                  <a:lnTo>
                    <a:pt x="2856306" y="0"/>
                  </a:lnTo>
                  <a:lnTo>
                    <a:pt x="2859709" y="330"/>
                  </a:lnTo>
                  <a:lnTo>
                    <a:pt x="2894418" y="20370"/>
                  </a:lnTo>
                  <a:lnTo>
                    <a:pt x="2901149" y="32258"/>
                  </a:lnTo>
                  <a:lnTo>
                    <a:pt x="2902458" y="35420"/>
                  </a:lnTo>
                  <a:lnTo>
                    <a:pt x="2903448" y="38684"/>
                  </a:lnTo>
                  <a:lnTo>
                    <a:pt x="2904121" y="42049"/>
                  </a:lnTo>
                  <a:lnTo>
                    <a:pt x="2904782" y="45415"/>
                  </a:lnTo>
                  <a:lnTo>
                    <a:pt x="2905125" y="48806"/>
                  </a:lnTo>
                  <a:lnTo>
                    <a:pt x="2905125" y="52247"/>
                  </a:lnTo>
                  <a:lnTo>
                    <a:pt x="2905125" y="1433652"/>
                  </a:lnTo>
                  <a:lnTo>
                    <a:pt x="2905125" y="1437081"/>
                  </a:lnTo>
                  <a:lnTo>
                    <a:pt x="2904782" y="1440484"/>
                  </a:lnTo>
                  <a:lnTo>
                    <a:pt x="2889821" y="1470596"/>
                  </a:lnTo>
                  <a:lnTo>
                    <a:pt x="2887395" y="1473022"/>
                  </a:lnTo>
                  <a:lnTo>
                    <a:pt x="2884754" y="1475193"/>
                  </a:lnTo>
                  <a:lnTo>
                    <a:pt x="2881896" y="1477098"/>
                  </a:lnTo>
                  <a:lnTo>
                    <a:pt x="2879051" y="1479003"/>
                  </a:lnTo>
                  <a:lnTo>
                    <a:pt x="2856306" y="1485900"/>
                  </a:lnTo>
                  <a:lnTo>
                    <a:pt x="2852877" y="1485900"/>
                  </a:lnTo>
                  <a:lnTo>
                    <a:pt x="52243" y="1485900"/>
                  </a:lnTo>
                  <a:lnTo>
                    <a:pt x="48816" y="1485900"/>
                  </a:lnTo>
                  <a:lnTo>
                    <a:pt x="45417" y="1485569"/>
                  </a:lnTo>
                  <a:lnTo>
                    <a:pt x="42053" y="1484896"/>
                  </a:lnTo>
                  <a:lnTo>
                    <a:pt x="38685" y="1484223"/>
                  </a:lnTo>
                  <a:lnTo>
                    <a:pt x="23216" y="1477098"/>
                  </a:lnTo>
                  <a:lnTo>
                    <a:pt x="20364" y="1475193"/>
                  </a:lnTo>
                  <a:lnTo>
                    <a:pt x="17725" y="1473022"/>
                  </a:lnTo>
                  <a:lnTo>
                    <a:pt x="15304" y="1470596"/>
                  </a:lnTo>
                  <a:lnTo>
                    <a:pt x="12879" y="1468170"/>
                  </a:lnTo>
                  <a:lnTo>
                    <a:pt x="0" y="1437081"/>
                  </a:lnTo>
                  <a:lnTo>
                    <a:pt x="0" y="1433652"/>
                  </a:lnTo>
                  <a:close/>
                </a:path>
              </a:pathLst>
            </a:custGeom>
            <a:ln w="9525">
              <a:solidFill>
                <a:srgbClr val="8C2323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ptos" panose="020B0004020202020204" pitchFamily="34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29654" y="2592387"/>
            <a:ext cx="2368550" cy="99631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solidFill>
                  <a:srgbClr val="FFE5E5"/>
                </a:solidFill>
                <a:latin typeface="Aptos" panose="020B0004020202020204" pitchFamily="34" charset="0"/>
                <a:cs typeface="Arial MT"/>
              </a:rPr>
              <a:t>Associative Model</a:t>
            </a:r>
            <a:endParaRPr sz="1650">
              <a:latin typeface="Aptos" panose="020B0004020202020204" pitchFamily="34" charset="0"/>
              <a:cs typeface="Arial MT"/>
            </a:endParaRPr>
          </a:p>
          <a:p>
            <a:pPr marL="12700" marR="65405">
              <a:lnSpc>
                <a:spcPct val="140000"/>
              </a:lnSpc>
              <a:spcBef>
                <a:spcPts val="295"/>
              </a:spcBef>
            </a:pPr>
            <a:r>
              <a:rPr sz="1250" dirty="0">
                <a:solidFill>
                  <a:srgbClr val="FFE5E5"/>
                </a:solidFill>
                <a:latin typeface="Aptos" panose="020B0004020202020204" pitchFamily="34" charset="0"/>
                <a:cs typeface="Tahoma"/>
              </a:rPr>
              <a:t>Reveals hidden connections in energy data.</a:t>
            </a:r>
            <a:endParaRPr sz="1250">
              <a:latin typeface="Aptos" panose="020B0004020202020204" pitchFamily="34" charset="0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57600" y="2562224"/>
            <a:ext cx="2914650" cy="1495425"/>
            <a:chOff x="3657600" y="2562224"/>
            <a:chExt cx="2914650" cy="1495425"/>
          </a:xfrm>
        </p:grpSpPr>
        <p:sp>
          <p:nvSpPr>
            <p:cNvPr id="9" name="object 9"/>
            <p:cNvSpPr/>
            <p:nvPr/>
          </p:nvSpPr>
          <p:spPr>
            <a:xfrm>
              <a:off x="3662362" y="2566987"/>
              <a:ext cx="2905125" cy="1485900"/>
            </a:xfrm>
            <a:custGeom>
              <a:avLst/>
              <a:gdLst/>
              <a:ahLst/>
              <a:cxnLst/>
              <a:rect l="l" t="t" r="r" b="b"/>
              <a:pathLst>
                <a:path w="2905125" h="1485900">
                  <a:moveTo>
                    <a:pt x="2856306" y="0"/>
                  </a:moveTo>
                  <a:lnTo>
                    <a:pt x="48818" y="0"/>
                  </a:lnTo>
                  <a:lnTo>
                    <a:pt x="45415" y="330"/>
                  </a:lnTo>
                  <a:lnTo>
                    <a:pt x="10706" y="20370"/>
                  </a:lnTo>
                  <a:lnTo>
                    <a:pt x="0" y="48806"/>
                  </a:lnTo>
                  <a:lnTo>
                    <a:pt x="0" y="1433652"/>
                  </a:lnTo>
                  <a:lnTo>
                    <a:pt x="0" y="1437081"/>
                  </a:lnTo>
                  <a:lnTo>
                    <a:pt x="17729" y="1473022"/>
                  </a:lnTo>
                  <a:lnTo>
                    <a:pt x="48818" y="1485900"/>
                  </a:lnTo>
                  <a:lnTo>
                    <a:pt x="2856306" y="1485900"/>
                  </a:lnTo>
                  <a:lnTo>
                    <a:pt x="2892247" y="1468170"/>
                  </a:lnTo>
                  <a:lnTo>
                    <a:pt x="2905125" y="1437081"/>
                  </a:lnTo>
                  <a:lnTo>
                    <a:pt x="2905125" y="48806"/>
                  </a:lnTo>
                  <a:lnTo>
                    <a:pt x="2887395" y="12877"/>
                  </a:lnTo>
                  <a:lnTo>
                    <a:pt x="2859709" y="330"/>
                  </a:lnTo>
                  <a:lnTo>
                    <a:pt x="2856306" y="0"/>
                  </a:lnTo>
                  <a:close/>
                </a:path>
              </a:pathLst>
            </a:custGeom>
            <a:solidFill>
              <a:srgbClr val="730A0A"/>
            </a:solidFill>
          </p:spPr>
          <p:txBody>
            <a:bodyPr wrap="square" lIns="0" tIns="0" rIns="0" bIns="0" rtlCol="0"/>
            <a:lstStyle/>
            <a:p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662362" y="2566987"/>
              <a:ext cx="2905125" cy="1485900"/>
            </a:xfrm>
            <a:custGeom>
              <a:avLst/>
              <a:gdLst/>
              <a:ahLst/>
              <a:cxnLst/>
              <a:rect l="l" t="t" r="r" b="b"/>
              <a:pathLst>
                <a:path w="2905125" h="1485900">
                  <a:moveTo>
                    <a:pt x="0" y="1433652"/>
                  </a:moveTo>
                  <a:lnTo>
                    <a:pt x="0" y="52247"/>
                  </a:lnTo>
                  <a:lnTo>
                    <a:pt x="0" y="48806"/>
                  </a:lnTo>
                  <a:lnTo>
                    <a:pt x="330" y="45415"/>
                  </a:lnTo>
                  <a:lnTo>
                    <a:pt x="1003" y="42049"/>
                  </a:lnTo>
                  <a:lnTo>
                    <a:pt x="1676" y="38684"/>
                  </a:lnTo>
                  <a:lnTo>
                    <a:pt x="2667" y="35420"/>
                  </a:lnTo>
                  <a:lnTo>
                    <a:pt x="3975" y="32258"/>
                  </a:lnTo>
                  <a:lnTo>
                    <a:pt x="5283" y="29083"/>
                  </a:lnTo>
                  <a:lnTo>
                    <a:pt x="35420" y="2667"/>
                  </a:lnTo>
                  <a:lnTo>
                    <a:pt x="48818" y="0"/>
                  </a:lnTo>
                  <a:lnTo>
                    <a:pt x="52247" y="0"/>
                  </a:lnTo>
                  <a:lnTo>
                    <a:pt x="2852877" y="0"/>
                  </a:lnTo>
                  <a:lnTo>
                    <a:pt x="2856306" y="0"/>
                  </a:lnTo>
                  <a:lnTo>
                    <a:pt x="2859709" y="330"/>
                  </a:lnTo>
                  <a:lnTo>
                    <a:pt x="2863075" y="1003"/>
                  </a:lnTo>
                  <a:lnTo>
                    <a:pt x="2866440" y="1676"/>
                  </a:lnTo>
                  <a:lnTo>
                    <a:pt x="2889821" y="15303"/>
                  </a:lnTo>
                  <a:lnTo>
                    <a:pt x="2892247" y="17729"/>
                  </a:lnTo>
                  <a:lnTo>
                    <a:pt x="2901149" y="32258"/>
                  </a:lnTo>
                  <a:lnTo>
                    <a:pt x="2902458" y="35420"/>
                  </a:lnTo>
                  <a:lnTo>
                    <a:pt x="2903448" y="38684"/>
                  </a:lnTo>
                  <a:lnTo>
                    <a:pt x="2904121" y="42049"/>
                  </a:lnTo>
                  <a:lnTo>
                    <a:pt x="2904782" y="45415"/>
                  </a:lnTo>
                  <a:lnTo>
                    <a:pt x="2905125" y="48806"/>
                  </a:lnTo>
                  <a:lnTo>
                    <a:pt x="2905125" y="52247"/>
                  </a:lnTo>
                  <a:lnTo>
                    <a:pt x="2905125" y="1433652"/>
                  </a:lnTo>
                  <a:lnTo>
                    <a:pt x="2905125" y="1437081"/>
                  </a:lnTo>
                  <a:lnTo>
                    <a:pt x="2904782" y="1440484"/>
                  </a:lnTo>
                  <a:lnTo>
                    <a:pt x="2889821" y="1470596"/>
                  </a:lnTo>
                  <a:lnTo>
                    <a:pt x="2887395" y="1473022"/>
                  </a:lnTo>
                  <a:lnTo>
                    <a:pt x="2863075" y="1484896"/>
                  </a:lnTo>
                  <a:lnTo>
                    <a:pt x="2859709" y="1485569"/>
                  </a:lnTo>
                  <a:lnTo>
                    <a:pt x="2856306" y="1485900"/>
                  </a:lnTo>
                  <a:lnTo>
                    <a:pt x="2852877" y="1485900"/>
                  </a:lnTo>
                  <a:lnTo>
                    <a:pt x="52247" y="1485900"/>
                  </a:lnTo>
                  <a:lnTo>
                    <a:pt x="48818" y="1485900"/>
                  </a:lnTo>
                  <a:lnTo>
                    <a:pt x="45415" y="1485569"/>
                  </a:lnTo>
                  <a:lnTo>
                    <a:pt x="15303" y="1470596"/>
                  </a:lnTo>
                  <a:lnTo>
                    <a:pt x="12877" y="1468170"/>
                  </a:lnTo>
                  <a:lnTo>
                    <a:pt x="0" y="1437081"/>
                  </a:lnTo>
                  <a:lnTo>
                    <a:pt x="0" y="1433652"/>
                  </a:lnTo>
                  <a:close/>
                </a:path>
              </a:pathLst>
            </a:custGeom>
            <a:ln w="9525">
              <a:solidFill>
                <a:srgbClr val="8C2323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ptos" panose="020B0004020202020204" pitchFamily="34" charset="0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812921" y="2735262"/>
            <a:ext cx="1974850" cy="11201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435609">
              <a:lnSpc>
                <a:spcPct val="106100"/>
              </a:lnSpc>
              <a:spcBef>
                <a:spcPts val="15"/>
              </a:spcBef>
            </a:pPr>
            <a:r>
              <a:rPr sz="1650" dirty="0">
                <a:solidFill>
                  <a:srgbClr val="FFE5E5"/>
                </a:solidFill>
                <a:latin typeface="Aptos" panose="020B0004020202020204" pitchFamily="34" charset="0"/>
                <a:cs typeface="Arial MT"/>
              </a:rPr>
              <a:t>AI-powered Insights</a:t>
            </a:r>
            <a:endParaRPr sz="1650">
              <a:latin typeface="Aptos" panose="020B0004020202020204" pitchFamily="34" charset="0"/>
              <a:cs typeface="Arial MT"/>
            </a:endParaRPr>
          </a:p>
          <a:p>
            <a:pPr marL="12700" marR="5080">
              <a:lnSpc>
                <a:spcPct val="140000"/>
              </a:lnSpc>
              <a:spcBef>
                <a:spcPts val="295"/>
              </a:spcBef>
            </a:pPr>
            <a:r>
              <a:rPr sz="1250" dirty="0">
                <a:solidFill>
                  <a:srgbClr val="FFE5E5"/>
                </a:solidFill>
                <a:latin typeface="Aptos" panose="020B0004020202020204" pitchFamily="34" charset="0"/>
                <a:cs typeface="Tahoma"/>
              </a:rPr>
              <a:t>Scalable data handling for complex analysis.</a:t>
            </a:r>
            <a:endParaRPr sz="1250">
              <a:latin typeface="Aptos" panose="020B0004020202020204" pitchFamily="34" charset="0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1500" y="4219575"/>
            <a:ext cx="6000750" cy="971550"/>
            <a:chOff x="571500" y="4219575"/>
            <a:chExt cx="6000750" cy="971550"/>
          </a:xfrm>
        </p:grpSpPr>
        <p:sp>
          <p:nvSpPr>
            <p:cNvPr id="13" name="object 13"/>
            <p:cNvSpPr/>
            <p:nvPr/>
          </p:nvSpPr>
          <p:spPr>
            <a:xfrm>
              <a:off x="576262" y="4224337"/>
              <a:ext cx="5991225" cy="962025"/>
            </a:xfrm>
            <a:custGeom>
              <a:avLst/>
              <a:gdLst/>
              <a:ahLst/>
              <a:cxnLst/>
              <a:rect l="l" t="t" r="r" b="b"/>
              <a:pathLst>
                <a:path w="5991225" h="962025">
                  <a:moveTo>
                    <a:pt x="5942406" y="0"/>
                  </a:moveTo>
                  <a:lnTo>
                    <a:pt x="48816" y="0"/>
                  </a:lnTo>
                  <a:lnTo>
                    <a:pt x="45417" y="330"/>
                  </a:lnTo>
                  <a:lnTo>
                    <a:pt x="10711" y="20370"/>
                  </a:lnTo>
                  <a:lnTo>
                    <a:pt x="0" y="48806"/>
                  </a:lnTo>
                  <a:lnTo>
                    <a:pt x="0" y="909777"/>
                  </a:lnTo>
                  <a:lnTo>
                    <a:pt x="0" y="913206"/>
                  </a:lnTo>
                  <a:lnTo>
                    <a:pt x="17725" y="949147"/>
                  </a:lnTo>
                  <a:lnTo>
                    <a:pt x="48816" y="962026"/>
                  </a:lnTo>
                  <a:lnTo>
                    <a:pt x="5942406" y="962026"/>
                  </a:lnTo>
                  <a:lnTo>
                    <a:pt x="5978347" y="944295"/>
                  </a:lnTo>
                  <a:lnTo>
                    <a:pt x="5991225" y="913206"/>
                  </a:lnTo>
                  <a:lnTo>
                    <a:pt x="5991225" y="48806"/>
                  </a:lnTo>
                  <a:lnTo>
                    <a:pt x="5973495" y="12877"/>
                  </a:lnTo>
                  <a:lnTo>
                    <a:pt x="5945809" y="330"/>
                  </a:lnTo>
                  <a:lnTo>
                    <a:pt x="5942406" y="0"/>
                  </a:lnTo>
                  <a:close/>
                </a:path>
              </a:pathLst>
            </a:custGeom>
            <a:solidFill>
              <a:srgbClr val="730A0A"/>
            </a:solidFill>
          </p:spPr>
          <p:txBody>
            <a:bodyPr wrap="square" lIns="0" tIns="0" rIns="0" bIns="0" rtlCol="0"/>
            <a:lstStyle/>
            <a:p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76262" y="4224337"/>
              <a:ext cx="5991225" cy="962025"/>
            </a:xfrm>
            <a:custGeom>
              <a:avLst/>
              <a:gdLst/>
              <a:ahLst/>
              <a:cxnLst/>
              <a:rect l="l" t="t" r="r" b="b"/>
              <a:pathLst>
                <a:path w="5991225" h="962025">
                  <a:moveTo>
                    <a:pt x="0" y="909777"/>
                  </a:moveTo>
                  <a:lnTo>
                    <a:pt x="0" y="52247"/>
                  </a:lnTo>
                  <a:lnTo>
                    <a:pt x="0" y="48806"/>
                  </a:lnTo>
                  <a:lnTo>
                    <a:pt x="332" y="45415"/>
                  </a:lnTo>
                  <a:lnTo>
                    <a:pt x="1002" y="42049"/>
                  </a:lnTo>
                  <a:lnTo>
                    <a:pt x="1671" y="38684"/>
                  </a:lnTo>
                  <a:lnTo>
                    <a:pt x="2664" y="35420"/>
                  </a:lnTo>
                  <a:lnTo>
                    <a:pt x="3978" y="32258"/>
                  </a:lnTo>
                  <a:lnTo>
                    <a:pt x="5288" y="29083"/>
                  </a:lnTo>
                  <a:lnTo>
                    <a:pt x="15304" y="15303"/>
                  </a:lnTo>
                  <a:lnTo>
                    <a:pt x="17725" y="12877"/>
                  </a:lnTo>
                  <a:lnTo>
                    <a:pt x="20364" y="10706"/>
                  </a:lnTo>
                  <a:lnTo>
                    <a:pt x="23216" y="8801"/>
                  </a:lnTo>
                  <a:lnTo>
                    <a:pt x="26069" y="6896"/>
                  </a:lnTo>
                  <a:lnTo>
                    <a:pt x="29080" y="5283"/>
                  </a:lnTo>
                  <a:lnTo>
                    <a:pt x="32251" y="3975"/>
                  </a:lnTo>
                  <a:lnTo>
                    <a:pt x="35421" y="2667"/>
                  </a:lnTo>
                  <a:lnTo>
                    <a:pt x="38685" y="1676"/>
                  </a:lnTo>
                  <a:lnTo>
                    <a:pt x="42053" y="1003"/>
                  </a:lnTo>
                  <a:lnTo>
                    <a:pt x="45417" y="330"/>
                  </a:lnTo>
                  <a:lnTo>
                    <a:pt x="48816" y="0"/>
                  </a:lnTo>
                  <a:lnTo>
                    <a:pt x="52243" y="0"/>
                  </a:lnTo>
                  <a:lnTo>
                    <a:pt x="5938977" y="0"/>
                  </a:lnTo>
                  <a:lnTo>
                    <a:pt x="5942406" y="0"/>
                  </a:lnTo>
                  <a:lnTo>
                    <a:pt x="5945809" y="330"/>
                  </a:lnTo>
                  <a:lnTo>
                    <a:pt x="5949175" y="1003"/>
                  </a:lnTo>
                  <a:lnTo>
                    <a:pt x="5952540" y="1676"/>
                  </a:lnTo>
                  <a:lnTo>
                    <a:pt x="5975921" y="15303"/>
                  </a:lnTo>
                  <a:lnTo>
                    <a:pt x="5978347" y="17729"/>
                  </a:lnTo>
                  <a:lnTo>
                    <a:pt x="5987249" y="32258"/>
                  </a:lnTo>
                  <a:lnTo>
                    <a:pt x="5988558" y="35420"/>
                  </a:lnTo>
                  <a:lnTo>
                    <a:pt x="5989548" y="38684"/>
                  </a:lnTo>
                  <a:lnTo>
                    <a:pt x="5990221" y="42049"/>
                  </a:lnTo>
                  <a:lnTo>
                    <a:pt x="5990882" y="45415"/>
                  </a:lnTo>
                  <a:lnTo>
                    <a:pt x="5991225" y="48806"/>
                  </a:lnTo>
                  <a:lnTo>
                    <a:pt x="5991225" y="52247"/>
                  </a:lnTo>
                  <a:lnTo>
                    <a:pt x="5991225" y="909777"/>
                  </a:lnTo>
                  <a:lnTo>
                    <a:pt x="5991225" y="913206"/>
                  </a:lnTo>
                  <a:lnTo>
                    <a:pt x="5990882" y="916609"/>
                  </a:lnTo>
                  <a:lnTo>
                    <a:pt x="5990221" y="919975"/>
                  </a:lnTo>
                  <a:lnTo>
                    <a:pt x="5989548" y="923340"/>
                  </a:lnTo>
                  <a:lnTo>
                    <a:pt x="5988558" y="926604"/>
                  </a:lnTo>
                  <a:lnTo>
                    <a:pt x="5987249" y="929767"/>
                  </a:lnTo>
                  <a:lnTo>
                    <a:pt x="5985941" y="932942"/>
                  </a:lnTo>
                  <a:lnTo>
                    <a:pt x="5975921" y="946721"/>
                  </a:lnTo>
                  <a:lnTo>
                    <a:pt x="5973495" y="949147"/>
                  </a:lnTo>
                  <a:lnTo>
                    <a:pt x="5942406" y="962026"/>
                  </a:lnTo>
                  <a:lnTo>
                    <a:pt x="5938977" y="962026"/>
                  </a:lnTo>
                  <a:lnTo>
                    <a:pt x="52243" y="962026"/>
                  </a:lnTo>
                  <a:lnTo>
                    <a:pt x="48816" y="962026"/>
                  </a:lnTo>
                  <a:lnTo>
                    <a:pt x="45417" y="961688"/>
                  </a:lnTo>
                  <a:lnTo>
                    <a:pt x="42053" y="961019"/>
                  </a:lnTo>
                  <a:lnTo>
                    <a:pt x="38685" y="960348"/>
                  </a:lnTo>
                  <a:lnTo>
                    <a:pt x="35421" y="959361"/>
                  </a:lnTo>
                  <a:lnTo>
                    <a:pt x="32251" y="958047"/>
                  </a:lnTo>
                  <a:lnTo>
                    <a:pt x="29080" y="956732"/>
                  </a:lnTo>
                  <a:lnTo>
                    <a:pt x="15304" y="946721"/>
                  </a:lnTo>
                  <a:lnTo>
                    <a:pt x="12879" y="944295"/>
                  </a:lnTo>
                  <a:lnTo>
                    <a:pt x="3978" y="929767"/>
                  </a:lnTo>
                  <a:lnTo>
                    <a:pt x="2664" y="926604"/>
                  </a:lnTo>
                  <a:lnTo>
                    <a:pt x="1671" y="923340"/>
                  </a:lnTo>
                  <a:lnTo>
                    <a:pt x="1002" y="919975"/>
                  </a:lnTo>
                  <a:lnTo>
                    <a:pt x="332" y="916609"/>
                  </a:lnTo>
                  <a:lnTo>
                    <a:pt x="0" y="913206"/>
                  </a:lnTo>
                  <a:lnTo>
                    <a:pt x="0" y="909777"/>
                  </a:lnTo>
                  <a:close/>
                </a:path>
              </a:pathLst>
            </a:custGeom>
            <a:ln w="9525">
              <a:solidFill>
                <a:srgbClr val="8C2323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ptos" panose="020B0004020202020204" pitchFamily="34" charset="0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29654" y="4392612"/>
            <a:ext cx="3671570" cy="5962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FFE5E5"/>
                </a:solidFill>
                <a:latin typeface="Aptos" panose="020B0004020202020204" pitchFamily="34" charset="0"/>
                <a:cs typeface="Arial MT"/>
              </a:rPr>
              <a:t>Large Datasets</a:t>
            </a:r>
            <a:endParaRPr sz="1650">
              <a:latin typeface="Aptos" panose="020B0004020202020204" pitchFamily="3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50" dirty="0">
                <a:solidFill>
                  <a:srgbClr val="FFE5E5"/>
                </a:solidFill>
                <a:latin typeface="Aptos" panose="020B0004020202020204" pitchFamily="34" charset="0"/>
                <a:cs typeface="Tahoma"/>
              </a:rPr>
              <a:t>Suited for businesses with complex energy data.</a:t>
            </a:r>
            <a:endParaRPr sz="1250">
              <a:latin typeface="Aptos" panose="020B0004020202020204" pitchFamily="34" charset="0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49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7310" y="711200"/>
            <a:ext cx="5995889" cy="106798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dirty="0">
                <a:latin typeface="Aptos Black" panose="020B0004020202020204" pitchFamily="34" charset="0"/>
              </a:rPr>
              <a:t>Domo: Real-Time Analytics and IoT Integration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26417" y="2552699"/>
            <a:ext cx="923925" cy="3181350"/>
            <a:chOff x="626417" y="2552699"/>
            <a:chExt cx="923925" cy="3181350"/>
          </a:xfrm>
        </p:grpSpPr>
        <p:sp>
          <p:nvSpPr>
            <p:cNvPr id="5" name="object 5"/>
            <p:cNvSpPr/>
            <p:nvPr/>
          </p:nvSpPr>
          <p:spPr>
            <a:xfrm>
              <a:off x="800100" y="2552699"/>
              <a:ext cx="750570" cy="3181350"/>
            </a:xfrm>
            <a:custGeom>
              <a:avLst/>
              <a:gdLst/>
              <a:ahLst/>
              <a:cxnLst/>
              <a:rect l="l" t="t" r="r" b="b"/>
              <a:pathLst>
                <a:path w="750569" h="3181350">
                  <a:moveTo>
                    <a:pt x="19050" y="6896"/>
                  </a:moveTo>
                  <a:lnTo>
                    <a:pt x="18122" y="4648"/>
                  </a:lnTo>
                  <a:lnTo>
                    <a:pt x="14401" y="927"/>
                  </a:lnTo>
                  <a:lnTo>
                    <a:pt x="12153" y="0"/>
                  </a:lnTo>
                  <a:lnTo>
                    <a:pt x="6883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3171837"/>
                  </a:lnTo>
                  <a:lnTo>
                    <a:pt x="0" y="3174466"/>
                  </a:lnTo>
                  <a:lnTo>
                    <a:pt x="927" y="3176701"/>
                  </a:lnTo>
                  <a:lnTo>
                    <a:pt x="4648" y="3180423"/>
                  </a:lnTo>
                  <a:lnTo>
                    <a:pt x="6883" y="3181350"/>
                  </a:lnTo>
                  <a:lnTo>
                    <a:pt x="12153" y="3181350"/>
                  </a:lnTo>
                  <a:lnTo>
                    <a:pt x="14401" y="3180423"/>
                  </a:lnTo>
                  <a:lnTo>
                    <a:pt x="18122" y="3176701"/>
                  </a:lnTo>
                  <a:lnTo>
                    <a:pt x="19050" y="3174466"/>
                  </a:lnTo>
                  <a:lnTo>
                    <a:pt x="19050" y="6896"/>
                  </a:lnTo>
                  <a:close/>
                </a:path>
                <a:path w="750569" h="3181350">
                  <a:moveTo>
                    <a:pt x="750239" y="368846"/>
                  </a:moveTo>
                  <a:lnTo>
                    <a:pt x="749312" y="366598"/>
                  </a:lnTo>
                  <a:lnTo>
                    <a:pt x="745591" y="362877"/>
                  </a:lnTo>
                  <a:lnTo>
                    <a:pt x="743343" y="361950"/>
                  </a:lnTo>
                  <a:lnTo>
                    <a:pt x="185635" y="361950"/>
                  </a:lnTo>
                  <a:lnTo>
                    <a:pt x="183388" y="362877"/>
                  </a:lnTo>
                  <a:lnTo>
                    <a:pt x="179666" y="366598"/>
                  </a:lnTo>
                  <a:lnTo>
                    <a:pt x="178739" y="368846"/>
                  </a:lnTo>
                  <a:lnTo>
                    <a:pt x="178739" y="371475"/>
                  </a:lnTo>
                  <a:lnTo>
                    <a:pt x="178739" y="374103"/>
                  </a:lnTo>
                  <a:lnTo>
                    <a:pt x="179666" y="376351"/>
                  </a:lnTo>
                  <a:lnTo>
                    <a:pt x="183388" y="380072"/>
                  </a:lnTo>
                  <a:lnTo>
                    <a:pt x="185635" y="381000"/>
                  </a:lnTo>
                  <a:lnTo>
                    <a:pt x="743343" y="381000"/>
                  </a:lnTo>
                  <a:lnTo>
                    <a:pt x="745591" y="380072"/>
                  </a:lnTo>
                  <a:lnTo>
                    <a:pt x="749312" y="376351"/>
                  </a:lnTo>
                  <a:lnTo>
                    <a:pt x="750239" y="374103"/>
                  </a:lnTo>
                  <a:lnTo>
                    <a:pt x="750239" y="368846"/>
                  </a:lnTo>
                  <a:close/>
                </a:path>
              </a:pathLst>
            </a:custGeom>
            <a:solidFill>
              <a:srgbClr val="8C2323"/>
            </a:solidFill>
          </p:spPr>
          <p:txBody>
            <a:bodyPr wrap="square" lIns="0" tIns="0" rIns="0" bIns="0" rtlCol="0"/>
            <a:lstStyle/>
            <a:p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31179" y="2738437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13135" y="0"/>
                  </a:moveTo>
                  <a:lnTo>
                    <a:pt x="48816" y="0"/>
                  </a:lnTo>
                  <a:lnTo>
                    <a:pt x="45417" y="330"/>
                  </a:lnTo>
                  <a:lnTo>
                    <a:pt x="10711" y="20370"/>
                  </a:lnTo>
                  <a:lnTo>
                    <a:pt x="0" y="48806"/>
                  </a:lnTo>
                  <a:lnTo>
                    <a:pt x="0" y="309702"/>
                  </a:lnTo>
                  <a:lnTo>
                    <a:pt x="0" y="313131"/>
                  </a:lnTo>
                  <a:lnTo>
                    <a:pt x="17725" y="349072"/>
                  </a:lnTo>
                  <a:lnTo>
                    <a:pt x="48816" y="361950"/>
                  </a:lnTo>
                  <a:lnTo>
                    <a:pt x="313135" y="361950"/>
                  </a:lnTo>
                  <a:lnTo>
                    <a:pt x="349072" y="344220"/>
                  </a:lnTo>
                  <a:lnTo>
                    <a:pt x="361950" y="313131"/>
                  </a:lnTo>
                  <a:lnTo>
                    <a:pt x="361950" y="48806"/>
                  </a:lnTo>
                  <a:lnTo>
                    <a:pt x="344224" y="12877"/>
                  </a:lnTo>
                  <a:lnTo>
                    <a:pt x="316532" y="330"/>
                  </a:lnTo>
                  <a:lnTo>
                    <a:pt x="313135" y="0"/>
                  </a:lnTo>
                  <a:close/>
                </a:path>
              </a:pathLst>
            </a:custGeom>
            <a:solidFill>
              <a:srgbClr val="730A0A"/>
            </a:solidFill>
          </p:spPr>
          <p:txBody>
            <a:bodyPr wrap="square" lIns="0" tIns="0" rIns="0" bIns="0" rtlCol="0"/>
            <a:lstStyle/>
            <a:p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31179" y="2738437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309702"/>
                  </a:moveTo>
                  <a:lnTo>
                    <a:pt x="0" y="52247"/>
                  </a:lnTo>
                  <a:lnTo>
                    <a:pt x="0" y="48806"/>
                  </a:lnTo>
                  <a:lnTo>
                    <a:pt x="332" y="45415"/>
                  </a:lnTo>
                  <a:lnTo>
                    <a:pt x="1002" y="42049"/>
                  </a:lnTo>
                  <a:lnTo>
                    <a:pt x="1672" y="38684"/>
                  </a:lnTo>
                  <a:lnTo>
                    <a:pt x="2664" y="35420"/>
                  </a:lnTo>
                  <a:lnTo>
                    <a:pt x="3978" y="32258"/>
                  </a:lnTo>
                  <a:lnTo>
                    <a:pt x="5288" y="29083"/>
                  </a:lnTo>
                  <a:lnTo>
                    <a:pt x="15304" y="15303"/>
                  </a:lnTo>
                  <a:lnTo>
                    <a:pt x="17725" y="12877"/>
                  </a:lnTo>
                  <a:lnTo>
                    <a:pt x="42053" y="1003"/>
                  </a:lnTo>
                  <a:lnTo>
                    <a:pt x="45417" y="330"/>
                  </a:lnTo>
                  <a:lnTo>
                    <a:pt x="48816" y="0"/>
                  </a:lnTo>
                  <a:lnTo>
                    <a:pt x="52243" y="0"/>
                  </a:lnTo>
                  <a:lnTo>
                    <a:pt x="309706" y="0"/>
                  </a:lnTo>
                  <a:lnTo>
                    <a:pt x="313135" y="0"/>
                  </a:lnTo>
                  <a:lnTo>
                    <a:pt x="316532" y="330"/>
                  </a:lnTo>
                  <a:lnTo>
                    <a:pt x="319896" y="1003"/>
                  </a:lnTo>
                  <a:lnTo>
                    <a:pt x="323264" y="1676"/>
                  </a:lnTo>
                  <a:lnTo>
                    <a:pt x="346645" y="15303"/>
                  </a:lnTo>
                  <a:lnTo>
                    <a:pt x="349072" y="17729"/>
                  </a:lnTo>
                  <a:lnTo>
                    <a:pt x="357971" y="32258"/>
                  </a:lnTo>
                  <a:lnTo>
                    <a:pt x="359286" y="35420"/>
                  </a:lnTo>
                  <a:lnTo>
                    <a:pt x="360278" y="38684"/>
                  </a:lnTo>
                  <a:lnTo>
                    <a:pt x="360947" y="42049"/>
                  </a:lnTo>
                  <a:lnTo>
                    <a:pt x="361617" y="45415"/>
                  </a:lnTo>
                  <a:lnTo>
                    <a:pt x="361950" y="48806"/>
                  </a:lnTo>
                  <a:lnTo>
                    <a:pt x="361950" y="52247"/>
                  </a:lnTo>
                  <a:lnTo>
                    <a:pt x="361950" y="309702"/>
                  </a:lnTo>
                  <a:lnTo>
                    <a:pt x="361950" y="313131"/>
                  </a:lnTo>
                  <a:lnTo>
                    <a:pt x="361617" y="316534"/>
                  </a:lnTo>
                  <a:lnTo>
                    <a:pt x="360947" y="319900"/>
                  </a:lnTo>
                  <a:lnTo>
                    <a:pt x="360278" y="323265"/>
                  </a:lnTo>
                  <a:lnTo>
                    <a:pt x="359286" y="326529"/>
                  </a:lnTo>
                  <a:lnTo>
                    <a:pt x="357971" y="329704"/>
                  </a:lnTo>
                  <a:lnTo>
                    <a:pt x="356661" y="332867"/>
                  </a:lnTo>
                  <a:lnTo>
                    <a:pt x="346645" y="346646"/>
                  </a:lnTo>
                  <a:lnTo>
                    <a:pt x="344224" y="349072"/>
                  </a:lnTo>
                  <a:lnTo>
                    <a:pt x="319896" y="360946"/>
                  </a:lnTo>
                  <a:lnTo>
                    <a:pt x="316532" y="361619"/>
                  </a:lnTo>
                  <a:lnTo>
                    <a:pt x="313135" y="361950"/>
                  </a:lnTo>
                  <a:lnTo>
                    <a:pt x="309706" y="361950"/>
                  </a:lnTo>
                  <a:lnTo>
                    <a:pt x="52243" y="361950"/>
                  </a:lnTo>
                  <a:lnTo>
                    <a:pt x="48816" y="361950"/>
                  </a:lnTo>
                  <a:lnTo>
                    <a:pt x="45417" y="361619"/>
                  </a:lnTo>
                  <a:lnTo>
                    <a:pt x="42053" y="360946"/>
                  </a:lnTo>
                  <a:lnTo>
                    <a:pt x="38685" y="360273"/>
                  </a:lnTo>
                  <a:lnTo>
                    <a:pt x="15304" y="346646"/>
                  </a:lnTo>
                  <a:lnTo>
                    <a:pt x="12879" y="344220"/>
                  </a:lnTo>
                  <a:lnTo>
                    <a:pt x="0" y="313131"/>
                  </a:lnTo>
                  <a:lnTo>
                    <a:pt x="0" y="309702"/>
                  </a:lnTo>
                  <a:close/>
                </a:path>
              </a:pathLst>
            </a:custGeom>
            <a:ln w="9525">
              <a:solidFill>
                <a:srgbClr val="8C2323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ptos" panose="020B0004020202020204" pitchFamily="34" charset="0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25784" y="2759075"/>
            <a:ext cx="17716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FFE5E5"/>
                </a:solidFill>
                <a:latin typeface="Aptos" panose="020B0004020202020204" pitchFamily="34" charset="0"/>
                <a:cs typeface="Verdana"/>
              </a:rPr>
              <a:t>1</a:t>
            </a:r>
            <a:endParaRPr sz="2000">
              <a:latin typeface="Aptos" panose="020B0004020202020204" pitchFamily="34" charset="0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7334" y="2716212"/>
            <a:ext cx="3092450" cy="5962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FFE5E5"/>
                </a:solidFill>
                <a:latin typeface="Aptos" panose="020B0004020202020204" pitchFamily="34" charset="0"/>
                <a:cs typeface="Verdana"/>
              </a:rPr>
              <a:t>Real-time Streaming</a:t>
            </a:r>
            <a:endParaRPr sz="1650">
              <a:latin typeface="Aptos" panose="020B0004020202020204" pitchFamily="34" charset="0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50" dirty="0">
                <a:solidFill>
                  <a:srgbClr val="FFE5E5"/>
                </a:solidFill>
                <a:latin typeface="Aptos" panose="020B0004020202020204" pitchFamily="34" charset="0"/>
                <a:cs typeface="Trebuchet MS"/>
              </a:rPr>
              <a:t>Proactive energy monitoring capabilities.</a:t>
            </a:r>
            <a:endParaRPr sz="1250">
              <a:latin typeface="Aptos" panose="020B0004020202020204" pitchFamily="34" charset="0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26417" y="3848100"/>
            <a:ext cx="923925" cy="371475"/>
            <a:chOff x="626417" y="3848100"/>
            <a:chExt cx="923925" cy="371475"/>
          </a:xfrm>
        </p:grpSpPr>
        <p:sp>
          <p:nvSpPr>
            <p:cNvPr id="11" name="object 11"/>
            <p:cNvSpPr/>
            <p:nvPr/>
          </p:nvSpPr>
          <p:spPr>
            <a:xfrm>
              <a:off x="978842" y="4029075"/>
              <a:ext cx="571500" cy="19050"/>
            </a:xfrm>
            <a:custGeom>
              <a:avLst/>
              <a:gdLst/>
              <a:ahLst/>
              <a:cxnLst/>
              <a:rect l="l" t="t" r="r" b="b"/>
              <a:pathLst>
                <a:path w="571500" h="19050">
                  <a:moveTo>
                    <a:pt x="564601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8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8" y="14401"/>
                  </a:lnTo>
                  <a:lnTo>
                    <a:pt x="4648" y="18122"/>
                  </a:lnTo>
                  <a:lnTo>
                    <a:pt x="6896" y="19050"/>
                  </a:lnTo>
                  <a:lnTo>
                    <a:pt x="564601" y="19050"/>
                  </a:lnTo>
                  <a:lnTo>
                    <a:pt x="566849" y="18122"/>
                  </a:lnTo>
                  <a:lnTo>
                    <a:pt x="570570" y="14401"/>
                  </a:lnTo>
                  <a:lnTo>
                    <a:pt x="571497" y="12153"/>
                  </a:lnTo>
                  <a:lnTo>
                    <a:pt x="571497" y="6896"/>
                  </a:lnTo>
                  <a:lnTo>
                    <a:pt x="570570" y="4648"/>
                  </a:lnTo>
                  <a:lnTo>
                    <a:pt x="566849" y="927"/>
                  </a:lnTo>
                  <a:lnTo>
                    <a:pt x="564601" y="0"/>
                  </a:lnTo>
                  <a:close/>
                </a:path>
              </a:pathLst>
            </a:custGeom>
            <a:solidFill>
              <a:srgbClr val="8C2323"/>
            </a:solidFill>
          </p:spPr>
          <p:txBody>
            <a:bodyPr wrap="square" lIns="0" tIns="0" rIns="0" bIns="0" rtlCol="0"/>
            <a:lstStyle/>
            <a:p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31179" y="3852862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13135" y="0"/>
                  </a:moveTo>
                  <a:lnTo>
                    <a:pt x="48816" y="0"/>
                  </a:lnTo>
                  <a:lnTo>
                    <a:pt x="45417" y="330"/>
                  </a:lnTo>
                  <a:lnTo>
                    <a:pt x="10711" y="20370"/>
                  </a:lnTo>
                  <a:lnTo>
                    <a:pt x="0" y="48806"/>
                  </a:lnTo>
                  <a:lnTo>
                    <a:pt x="0" y="309702"/>
                  </a:lnTo>
                  <a:lnTo>
                    <a:pt x="0" y="313131"/>
                  </a:lnTo>
                  <a:lnTo>
                    <a:pt x="17725" y="349072"/>
                  </a:lnTo>
                  <a:lnTo>
                    <a:pt x="48816" y="361950"/>
                  </a:lnTo>
                  <a:lnTo>
                    <a:pt x="313135" y="361950"/>
                  </a:lnTo>
                  <a:lnTo>
                    <a:pt x="349072" y="344220"/>
                  </a:lnTo>
                  <a:lnTo>
                    <a:pt x="361950" y="313131"/>
                  </a:lnTo>
                  <a:lnTo>
                    <a:pt x="361950" y="48806"/>
                  </a:lnTo>
                  <a:lnTo>
                    <a:pt x="344224" y="12877"/>
                  </a:lnTo>
                  <a:lnTo>
                    <a:pt x="316532" y="330"/>
                  </a:lnTo>
                  <a:lnTo>
                    <a:pt x="313135" y="0"/>
                  </a:lnTo>
                  <a:close/>
                </a:path>
              </a:pathLst>
            </a:custGeom>
            <a:solidFill>
              <a:srgbClr val="730A0A"/>
            </a:solidFill>
          </p:spPr>
          <p:txBody>
            <a:bodyPr wrap="square" lIns="0" tIns="0" rIns="0" bIns="0" rtlCol="0"/>
            <a:lstStyle/>
            <a:p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31179" y="3852862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309702"/>
                  </a:moveTo>
                  <a:lnTo>
                    <a:pt x="0" y="52247"/>
                  </a:lnTo>
                  <a:lnTo>
                    <a:pt x="0" y="48806"/>
                  </a:lnTo>
                  <a:lnTo>
                    <a:pt x="332" y="45415"/>
                  </a:lnTo>
                  <a:lnTo>
                    <a:pt x="1002" y="42049"/>
                  </a:lnTo>
                  <a:lnTo>
                    <a:pt x="1672" y="38684"/>
                  </a:lnTo>
                  <a:lnTo>
                    <a:pt x="2664" y="35420"/>
                  </a:lnTo>
                  <a:lnTo>
                    <a:pt x="3978" y="32258"/>
                  </a:lnTo>
                  <a:lnTo>
                    <a:pt x="5288" y="29083"/>
                  </a:lnTo>
                  <a:lnTo>
                    <a:pt x="15304" y="15303"/>
                  </a:lnTo>
                  <a:lnTo>
                    <a:pt x="17725" y="12877"/>
                  </a:lnTo>
                  <a:lnTo>
                    <a:pt x="42053" y="1003"/>
                  </a:lnTo>
                  <a:lnTo>
                    <a:pt x="45417" y="330"/>
                  </a:lnTo>
                  <a:lnTo>
                    <a:pt x="48816" y="0"/>
                  </a:lnTo>
                  <a:lnTo>
                    <a:pt x="52243" y="0"/>
                  </a:lnTo>
                  <a:lnTo>
                    <a:pt x="309706" y="0"/>
                  </a:lnTo>
                  <a:lnTo>
                    <a:pt x="313135" y="0"/>
                  </a:lnTo>
                  <a:lnTo>
                    <a:pt x="316532" y="330"/>
                  </a:lnTo>
                  <a:lnTo>
                    <a:pt x="319896" y="1003"/>
                  </a:lnTo>
                  <a:lnTo>
                    <a:pt x="323264" y="1676"/>
                  </a:lnTo>
                  <a:lnTo>
                    <a:pt x="346645" y="15303"/>
                  </a:lnTo>
                  <a:lnTo>
                    <a:pt x="349072" y="17729"/>
                  </a:lnTo>
                  <a:lnTo>
                    <a:pt x="357971" y="32258"/>
                  </a:lnTo>
                  <a:lnTo>
                    <a:pt x="359286" y="35420"/>
                  </a:lnTo>
                  <a:lnTo>
                    <a:pt x="360278" y="38684"/>
                  </a:lnTo>
                  <a:lnTo>
                    <a:pt x="360947" y="42049"/>
                  </a:lnTo>
                  <a:lnTo>
                    <a:pt x="361617" y="45415"/>
                  </a:lnTo>
                  <a:lnTo>
                    <a:pt x="361950" y="48806"/>
                  </a:lnTo>
                  <a:lnTo>
                    <a:pt x="361950" y="52247"/>
                  </a:lnTo>
                  <a:lnTo>
                    <a:pt x="361950" y="309702"/>
                  </a:lnTo>
                  <a:lnTo>
                    <a:pt x="361950" y="313131"/>
                  </a:lnTo>
                  <a:lnTo>
                    <a:pt x="361617" y="316534"/>
                  </a:lnTo>
                  <a:lnTo>
                    <a:pt x="360947" y="319900"/>
                  </a:lnTo>
                  <a:lnTo>
                    <a:pt x="360278" y="323265"/>
                  </a:lnTo>
                  <a:lnTo>
                    <a:pt x="359286" y="326529"/>
                  </a:lnTo>
                  <a:lnTo>
                    <a:pt x="357971" y="329704"/>
                  </a:lnTo>
                  <a:lnTo>
                    <a:pt x="356661" y="332867"/>
                  </a:lnTo>
                  <a:lnTo>
                    <a:pt x="346645" y="346646"/>
                  </a:lnTo>
                  <a:lnTo>
                    <a:pt x="344224" y="349072"/>
                  </a:lnTo>
                  <a:lnTo>
                    <a:pt x="319896" y="360946"/>
                  </a:lnTo>
                  <a:lnTo>
                    <a:pt x="316532" y="361619"/>
                  </a:lnTo>
                  <a:lnTo>
                    <a:pt x="313135" y="361950"/>
                  </a:lnTo>
                  <a:lnTo>
                    <a:pt x="309706" y="361950"/>
                  </a:lnTo>
                  <a:lnTo>
                    <a:pt x="52243" y="361950"/>
                  </a:lnTo>
                  <a:lnTo>
                    <a:pt x="48816" y="361950"/>
                  </a:lnTo>
                  <a:lnTo>
                    <a:pt x="45417" y="361619"/>
                  </a:lnTo>
                  <a:lnTo>
                    <a:pt x="42053" y="360946"/>
                  </a:lnTo>
                  <a:lnTo>
                    <a:pt x="38685" y="360273"/>
                  </a:lnTo>
                  <a:lnTo>
                    <a:pt x="15304" y="346646"/>
                  </a:lnTo>
                  <a:lnTo>
                    <a:pt x="12879" y="344220"/>
                  </a:lnTo>
                  <a:lnTo>
                    <a:pt x="0" y="313131"/>
                  </a:lnTo>
                  <a:lnTo>
                    <a:pt x="0" y="309702"/>
                  </a:lnTo>
                  <a:close/>
                </a:path>
              </a:pathLst>
            </a:custGeom>
            <a:ln w="9525">
              <a:solidFill>
                <a:srgbClr val="8C2323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ptos" panose="020B0004020202020204" pitchFamily="34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4084" y="3873500"/>
            <a:ext cx="24066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FFE5E5"/>
                </a:solidFill>
                <a:latin typeface="Aptos" panose="020B0004020202020204" pitchFamily="34" charset="0"/>
                <a:cs typeface="Verdana"/>
              </a:rPr>
              <a:t>2</a:t>
            </a:r>
            <a:endParaRPr sz="2000">
              <a:latin typeface="Aptos" panose="020B0004020202020204" pitchFamily="34" charset="0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97334" y="3830637"/>
            <a:ext cx="3713479" cy="5962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FFE5E5"/>
                </a:solidFill>
                <a:latin typeface="Aptos" panose="020B0004020202020204" pitchFamily="34" charset="0"/>
                <a:cs typeface="Verdana"/>
              </a:rPr>
              <a:t>IoT Integration</a:t>
            </a:r>
            <a:endParaRPr sz="1650">
              <a:latin typeface="Aptos" panose="020B0004020202020204" pitchFamily="34" charset="0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50" dirty="0">
                <a:solidFill>
                  <a:srgbClr val="FFE5E5"/>
                </a:solidFill>
                <a:latin typeface="Aptos" panose="020B0004020202020204" pitchFamily="34" charset="0"/>
                <a:cs typeface="Trebuchet MS"/>
              </a:rPr>
              <a:t>Connects with various data sources and devices.</a:t>
            </a:r>
            <a:endParaRPr sz="1250">
              <a:latin typeface="Aptos" panose="020B0004020202020204" pitchFamily="34" charset="0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26417" y="4962525"/>
            <a:ext cx="923925" cy="371475"/>
            <a:chOff x="626417" y="4962525"/>
            <a:chExt cx="923925" cy="371475"/>
          </a:xfrm>
        </p:grpSpPr>
        <p:sp>
          <p:nvSpPr>
            <p:cNvPr id="17" name="object 17"/>
            <p:cNvSpPr/>
            <p:nvPr/>
          </p:nvSpPr>
          <p:spPr>
            <a:xfrm>
              <a:off x="978842" y="5143500"/>
              <a:ext cx="571500" cy="19050"/>
            </a:xfrm>
            <a:custGeom>
              <a:avLst/>
              <a:gdLst/>
              <a:ahLst/>
              <a:cxnLst/>
              <a:rect l="l" t="t" r="r" b="b"/>
              <a:pathLst>
                <a:path w="571500" h="19050">
                  <a:moveTo>
                    <a:pt x="564601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8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8" y="14401"/>
                  </a:lnTo>
                  <a:lnTo>
                    <a:pt x="4648" y="18122"/>
                  </a:lnTo>
                  <a:lnTo>
                    <a:pt x="6896" y="19050"/>
                  </a:lnTo>
                  <a:lnTo>
                    <a:pt x="564601" y="19050"/>
                  </a:lnTo>
                  <a:lnTo>
                    <a:pt x="566849" y="18122"/>
                  </a:lnTo>
                  <a:lnTo>
                    <a:pt x="570570" y="14401"/>
                  </a:lnTo>
                  <a:lnTo>
                    <a:pt x="571497" y="12153"/>
                  </a:lnTo>
                  <a:lnTo>
                    <a:pt x="571497" y="6896"/>
                  </a:lnTo>
                  <a:lnTo>
                    <a:pt x="570570" y="4648"/>
                  </a:lnTo>
                  <a:lnTo>
                    <a:pt x="566849" y="927"/>
                  </a:lnTo>
                  <a:lnTo>
                    <a:pt x="564601" y="0"/>
                  </a:lnTo>
                  <a:close/>
                </a:path>
              </a:pathLst>
            </a:custGeom>
            <a:solidFill>
              <a:srgbClr val="8C2323"/>
            </a:solidFill>
          </p:spPr>
          <p:txBody>
            <a:bodyPr wrap="square" lIns="0" tIns="0" rIns="0" bIns="0" rtlCol="0"/>
            <a:lstStyle/>
            <a:p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31179" y="4967287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13135" y="0"/>
                  </a:moveTo>
                  <a:lnTo>
                    <a:pt x="48816" y="0"/>
                  </a:lnTo>
                  <a:lnTo>
                    <a:pt x="45417" y="330"/>
                  </a:lnTo>
                  <a:lnTo>
                    <a:pt x="10711" y="20370"/>
                  </a:lnTo>
                  <a:lnTo>
                    <a:pt x="0" y="48806"/>
                  </a:lnTo>
                  <a:lnTo>
                    <a:pt x="0" y="309702"/>
                  </a:lnTo>
                  <a:lnTo>
                    <a:pt x="0" y="313135"/>
                  </a:lnTo>
                  <a:lnTo>
                    <a:pt x="17725" y="349072"/>
                  </a:lnTo>
                  <a:lnTo>
                    <a:pt x="48816" y="361951"/>
                  </a:lnTo>
                  <a:lnTo>
                    <a:pt x="313135" y="361951"/>
                  </a:lnTo>
                  <a:lnTo>
                    <a:pt x="349072" y="344220"/>
                  </a:lnTo>
                  <a:lnTo>
                    <a:pt x="361950" y="313135"/>
                  </a:lnTo>
                  <a:lnTo>
                    <a:pt x="361950" y="48806"/>
                  </a:lnTo>
                  <a:lnTo>
                    <a:pt x="344224" y="12877"/>
                  </a:lnTo>
                  <a:lnTo>
                    <a:pt x="316532" y="330"/>
                  </a:lnTo>
                  <a:lnTo>
                    <a:pt x="313135" y="0"/>
                  </a:lnTo>
                  <a:close/>
                </a:path>
              </a:pathLst>
            </a:custGeom>
            <a:solidFill>
              <a:srgbClr val="730A0A"/>
            </a:solidFill>
          </p:spPr>
          <p:txBody>
            <a:bodyPr wrap="square" lIns="0" tIns="0" rIns="0" bIns="0" rtlCol="0"/>
            <a:lstStyle/>
            <a:p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31179" y="4967287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309702"/>
                  </a:moveTo>
                  <a:lnTo>
                    <a:pt x="0" y="52247"/>
                  </a:lnTo>
                  <a:lnTo>
                    <a:pt x="0" y="48806"/>
                  </a:lnTo>
                  <a:lnTo>
                    <a:pt x="332" y="45415"/>
                  </a:lnTo>
                  <a:lnTo>
                    <a:pt x="1002" y="42049"/>
                  </a:lnTo>
                  <a:lnTo>
                    <a:pt x="1672" y="38684"/>
                  </a:lnTo>
                  <a:lnTo>
                    <a:pt x="2664" y="35420"/>
                  </a:lnTo>
                  <a:lnTo>
                    <a:pt x="3978" y="32258"/>
                  </a:lnTo>
                  <a:lnTo>
                    <a:pt x="5288" y="29083"/>
                  </a:lnTo>
                  <a:lnTo>
                    <a:pt x="15304" y="15303"/>
                  </a:lnTo>
                  <a:lnTo>
                    <a:pt x="17725" y="12877"/>
                  </a:lnTo>
                  <a:lnTo>
                    <a:pt x="32251" y="3975"/>
                  </a:lnTo>
                  <a:lnTo>
                    <a:pt x="35421" y="2667"/>
                  </a:lnTo>
                  <a:lnTo>
                    <a:pt x="38685" y="1676"/>
                  </a:lnTo>
                  <a:lnTo>
                    <a:pt x="42053" y="1003"/>
                  </a:lnTo>
                  <a:lnTo>
                    <a:pt x="45417" y="330"/>
                  </a:lnTo>
                  <a:lnTo>
                    <a:pt x="48816" y="0"/>
                  </a:lnTo>
                  <a:lnTo>
                    <a:pt x="52243" y="0"/>
                  </a:lnTo>
                  <a:lnTo>
                    <a:pt x="309706" y="0"/>
                  </a:lnTo>
                  <a:lnTo>
                    <a:pt x="313135" y="0"/>
                  </a:lnTo>
                  <a:lnTo>
                    <a:pt x="316532" y="330"/>
                  </a:lnTo>
                  <a:lnTo>
                    <a:pt x="319896" y="1003"/>
                  </a:lnTo>
                  <a:lnTo>
                    <a:pt x="323264" y="1676"/>
                  </a:lnTo>
                  <a:lnTo>
                    <a:pt x="326529" y="2667"/>
                  </a:lnTo>
                  <a:lnTo>
                    <a:pt x="329699" y="3975"/>
                  </a:lnTo>
                  <a:lnTo>
                    <a:pt x="332869" y="5283"/>
                  </a:lnTo>
                  <a:lnTo>
                    <a:pt x="346645" y="15303"/>
                  </a:lnTo>
                  <a:lnTo>
                    <a:pt x="349072" y="17729"/>
                  </a:lnTo>
                  <a:lnTo>
                    <a:pt x="357971" y="32258"/>
                  </a:lnTo>
                  <a:lnTo>
                    <a:pt x="359286" y="35420"/>
                  </a:lnTo>
                  <a:lnTo>
                    <a:pt x="360278" y="38684"/>
                  </a:lnTo>
                  <a:lnTo>
                    <a:pt x="360947" y="42049"/>
                  </a:lnTo>
                  <a:lnTo>
                    <a:pt x="361617" y="45415"/>
                  </a:lnTo>
                  <a:lnTo>
                    <a:pt x="361950" y="48806"/>
                  </a:lnTo>
                  <a:lnTo>
                    <a:pt x="361950" y="52247"/>
                  </a:lnTo>
                  <a:lnTo>
                    <a:pt x="361950" y="309702"/>
                  </a:lnTo>
                  <a:lnTo>
                    <a:pt x="361950" y="313135"/>
                  </a:lnTo>
                  <a:lnTo>
                    <a:pt x="361617" y="316533"/>
                  </a:lnTo>
                  <a:lnTo>
                    <a:pt x="360947" y="319896"/>
                  </a:lnTo>
                  <a:lnTo>
                    <a:pt x="360278" y="323260"/>
                  </a:lnTo>
                  <a:lnTo>
                    <a:pt x="359286" y="326529"/>
                  </a:lnTo>
                  <a:lnTo>
                    <a:pt x="357971" y="329699"/>
                  </a:lnTo>
                  <a:lnTo>
                    <a:pt x="356661" y="332864"/>
                  </a:lnTo>
                  <a:lnTo>
                    <a:pt x="346645" y="346646"/>
                  </a:lnTo>
                  <a:lnTo>
                    <a:pt x="344224" y="349072"/>
                  </a:lnTo>
                  <a:lnTo>
                    <a:pt x="313135" y="361951"/>
                  </a:lnTo>
                  <a:lnTo>
                    <a:pt x="309706" y="361951"/>
                  </a:lnTo>
                  <a:lnTo>
                    <a:pt x="52243" y="361951"/>
                  </a:lnTo>
                  <a:lnTo>
                    <a:pt x="48816" y="361951"/>
                  </a:lnTo>
                  <a:lnTo>
                    <a:pt x="45417" y="361613"/>
                  </a:lnTo>
                  <a:lnTo>
                    <a:pt x="15304" y="346646"/>
                  </a:lnTo>
                  <a:lnTo>
                    <a:pt x="12879" y="344220"/>
                  </a:lnTo>
                  <a:lnTo>
                    <a:pt x="3978" y="329699"/>
                  </a:lnTo>
                  <a:lnTo>
                    <a:pt x="2664" y="326529"/>
                  </a:lnTo>
                  <a:lnTo>
                    <a:pt x="1672" y="323260"/>
                  </a:lnTo>
                  <a:lnTo>
                    <a:pt x="1002" y="319896"/>
                  </a:lnTo>
                  <a:lnTo>
                    <a:pt x="332" y="316533"/>
                  </a:lnTo>
                  <a:lnTo>
                    <a:pt x="0" y="313135"/>
                  </a:lnTo>
                  <a:lnTo>
                    <a:pt x="0" y="309702"/>
                  </a:lnTo>
                  <a:close/>
                </a:path>
              </a:pathLst>
            </a:custGeom>
            <a:ln w="9525">
              <a:solidFill>
                <a:srgbClr val="8C2323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ptos" panose="020B0004020202020204" pitchFamily="34" charset="0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88131" y="4987926"/>
            <a:ext cx="25209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FFE5E5"/>
                </a:solidFill>
                <a:latin typeface="Aptos" panose="020B0004020202020204" pitchFamily="34" charset="0"/>
                <a:cs typeface="Verdana"/>
              </a:rPr>
              <a:t>3</a:t>
            </a:r>
            <a:endParaRPr sz="2000">
              <a:latin typeface="Aptos" panose="020B0004020202020204" pitchFamily="34" charset="0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97334" y="4945063"/>
            <a:ext cx="3383279" cy="5962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FFE5E5"/>
                </a:solidFill>
                <a:latin typeface="Aptos" panose="020B0004020202020204" pitchFamily="34" charset="0"/>
                <a:cs typeface="Verdana"/>
              </a:rPr>
              <a:t>Customizable Dashboards</a:t>
            </a:r>
            <a:endParaRPr sz="1650">
              <a:latin typeface="Aptos" panose="020B0004020202020204" pitchFamily="34" charset="0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50" dirty="0">
                <a:solidFill>
                  <a:srgbClr val="FFE5E5"/>
                </a:solidFill>
                <a:latin typeface="Aptos" panose="020B0004020202020204" pitchFamily="34" charset="0"/>
                <a:cs typeface="Trebuchet MS"/>
              </a:rPr>
              <a:t>Tailored for peak usage insights.</a:t>
            </a:r>
            <a:endParaRPr sz="1250">
              <a:latin typeface="Aptos" panose="020B0004020202020204" pitchFamily="34" charset="0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5E2490F41B4D49BC580ECB4DFE4A4C" ma:contentTypeVersion="12" ma:contentTypeDescription="Create a new document." ma:contentTypeScope="" ma:versionID="030628b80a399d81a39cc694e1709d8d">
  <xsd:schema xmlns:xsd="http://www.w3.org/2001/XMLSchema" xmlns:xs="http://www.w3.org/2001/XMLSchema" xmlns:p="http://schemas.microsoft.com/office/2006/metadata/properties" xmlns:ns2="336cced0-9ed6-433e-a746-c6d389bdfbe1" xmlns:ns3="c1dcbd4a-0d18-4d16-9d19-9d7ab35680b0" targetNamespace="http://schemas.microsoft.com/office/2006/metadata/properties" ma:root="true" ma:fieldsID="af127010a47528ee33c65285305ddfad" ns2:_="" ns3:_="">
    <xsd:import namespace="336cced0-9ed6-433e-a746-c6d389bdfbe1"/>
    <xsd:import namespace="c1dcbd4a-0d18-4d16-9d19-9d7ab35680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6cced0-9ed6-433e-a746-c6d389bdfb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a15f1731-198b-4c94-97f0-74c3d07ecf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cbd4a-0d18-4d16-9d19-9d7ab35680b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663e0d5-d4b0-4b26-8960-d8901bf1a37f}" ma:internalName="TaxCatchAll" ma:showField="CatchAllData" ma:web="c1dcbd4a-0d18-4d16-9d19-9d7ab35680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36cced0-9ed6-433e-a746-c6d389bdfbe1">
      <Terms xmlns="http://schemas.microsoft.com/office/infopath/2007/PartnerControls"/>
    </lcf76f155ced4ddcb4097134ff3c332f>
    <TaxCatchAll xmlns="c1dcbd4a-0d18-4d16-9d19-9d7ab35680b0" xsi:nil="true"/>
  </documentManagement>
</p:properties>
</file>

<file path=customXml/itemProps1.xml><?xml version="1.0" encoding="utf-8"?>
<ds:datastoreItem xmlns:ds="http://schemas.openxmlformats.org/officeDocument/2006/customXml" ds:itemID="{4B974176-D263-4B1C-854F-2534AC6B11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C13A6B-608C-49DE-BD76-B19F9E5762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6cced0-9ed6-433e-a746-c6d389bdfbe1"/>
    <ds:schemaRef ds:uri="c1dcbd4a-0d18-4d16-9d19-9d7ab35680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3DA8E1-4755-432E-8047-76E2B6907562}">
  <ds:schemaRefs>
    <ds:schemaRef ds:uri="http://schemas.microsoft.com/office/2006/metadata/properties"/>
    <ds:schemaRef ds:uri="http://schemas.microsoft.com/office/infopath/2007/PartnerControls"/>
    <ds:schemaRef ds:uri="336cced0-9ed6-433e-a746-c6d389bdfbe1"/>
    <ds:schemaRef ds:uri="c1dcbd4a-0d18-4d16-9d19-9d7ab35680b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475</Words>
  <Application>Microsoft Office PowerPoint</Application>
  <PresentationFormat>Custom</PresentationFormat>
  <Paragraphs>117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Meet the Cooper Incorporated</vt:lpstr>
      <vt:lpstr>Introduction to Data Visualization</vt:lpstr>
      <vt:lpstr>Evaluated Data Visualization Tools</vt:lpstr>
      <vt:lpstr>PowerPoint Presentation</vt:lpstr>
      <vt:lpstr>Power BI Features &amp; Advantages</vt:lpstr>
      <vt:lpstr>Google Data Studio Features &amp; Limitations</vt:lpstr>
      <vt:lpstr>Qlik Sense Features &amp; Advantages</vt:lpstr>
      <vt:lpstr>Domo: Real-Time Analytics and IoT Integration</vt:lpstr>
      <vt:lpstr>Looker: Advanced Data Modeling with LookML</vt:lpstr>
      <vt:lpstr>Comparison of Tools: Pros and Cons</vt:lpstr>
      <vt:lpstr>Key Benefits of Tableau</vt:lpstr>
      <vt:lpstr>Conclusion: Tableau as Optimal Choice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LightPDF - Edit, Convert PDF Files Online for Free</dc:subject>
  <dc:creator>lightpdf.com</dc:creator>
  <cp:lastModifiedBy>Afthab Mohamed</cp:lastModifiedBy>
  <cp:revision>2</cp:revision>
  <dcterms:created xsi:type="dcterms:W3CDTF">2024-11-19T13:55:00Z</dcterms:created>
  <dcterms:modified xsi:type="dcterms:W3CDTF">2024-11-23T16:24:25Z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lightpdf.com</vt:lpwstr>
  </property>
  <property fmtid="{D5CDD505-2E9C-101B-9397-08002B2CF9AE}" pid="3" name="LastSaved">
    <vt:filetime>2024-11-19T00:00:00Z</vt:filetime>
  </property>
  <property fmtid="{D5CDD505-2E9C-101B-9397-08002B2CF9AE}" pid="4" name="Producer">
    <vt:lpwstr>cpdf non-commercial use only. To buy: http://coherentpdf.com/</vt:lpwstr>
  </property>
  <property fmtid="{D5CDD505-2E9C-101B-9397-08002B2CF9AE}" pid="5" name="ContentTypeId">
    <vt:lpwstr>0x010100715E2490F41B4D49BC580ECB4DFE4A4C</vt:lpwstr>
  </property>
  <property fmtid="{D5CDD505-2E9C-101B-9397-08002B2CF9AE}" pid="6" name="MediaServiceImageTags">
    <vt:lpwstr/>
  </property>
</Properties>
</file>