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Raleway"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C93962-A5D7-4268-9B3F-152AAB38F606}" v="3" dt="2023-01-11T09:37:29.561"/>
  </p1510:revLst>
</p1510:revInfo>
</file>

<file path=ppt/tableStyles.xml><?xml version="1.0" encoding="utf-8"?>
<a:tblStyleLst xmlns:a="http://schemas.openxmlformats.org/drawingml/2006/main" def="{40FE8716-26F0-4574-A3BE-1CC9830168C7}">
  <a:tblStyle styleId="{40FE8716-26F0-4574-A3BE-1CC9830168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33E20B-FB17-4BFF-8D7F-3647E2731627}"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Waznah" userId="d857ffd4101bddcc" providerId="LiveId" clId="{B4C93962-A5D7-4268-9B3F-152AAB38F606}"/>
    <pc:docChg chg="custSel modSld">
      <pc:chgData name="Ahmed Waznah" userId="d857ffd4101bddcc" providerId="LiveId" clId="{B4C93962-A5D7-4268-9B3F-152AAB38F606}" dt="2023-01-11T09:37:29.561" v="52"/>
      <pc:docMkLst>
        <pc:docMk/>
      </pc:docMkLst>
      <pc:sldChg chg="modSp mod">
        <pc:chgData name="Ahmed Waznah" userId="d857ffd4101bddcc" providerId="LiveId" clId="{B4C93962-A5D7-4268-9B3F-152AAB38F606}" dt="2023-01-11T09:37:29.561" v="52"/>
        <pc:sldMkLst>
          <pc:docMk/>
          <pc:sldMk cId="0" sldId="261"/>
        </pc:sldMkLst>
        <pc:spChg chg="mod">
          <ac:chgData name="Ahmed Waznah" userId="d857ffd4101bddcc" providerId="LiveId" clId="{B4C93962-A5D7-4268-9B3F-152AAB38F606}" dt="2023-01-11T08:50:12.834" v="35" actId="403"/>
          <ac:spMkLst>
            <pc:docMk/>
            <pc:sldMk cId="0" sldId="261"/>
            <ac:spMk id="121" creationId="{00000000-0000-0000-0000-000000000000}"/>
          </ac:spMkLst>
        </pc:spChg>
        <pc:spChg chg="mod">
          <ac:chgData name="Ahmed Waznah" userId="d857ffd4101bddcc" providerId="LiveId" clId="{B4C93962-A5D7-4268-9B3F-152AAB38F606}" dt="2023-01-11T09:37:29.561" v="52"/>
          <ac:spMkLst>
            <pc:docMk/>
            <pc:sldMk cId="0" sldId="261"/>
            <ac:spMk id="133" creationId="{00000000-0000-0000-0000-000000000000}"/>
          </ac:spMkLst>
        </pc:spChg>
        <pc:spChg chg="mod">
          <ac:chgData name="Ahmed Waznah" userId="d857ffd4101bddcc" providerId="LiveId" clId="{B4C93962-A5D7-4268-9B3F-152AAB38F606}" dt="2023-01-11T09:08:03.029" v="43" actId="14100"/>
          <ac:spMkLst>
            <pc:docMk/>
            <pc:sldMk cId="0" sldId="261"/>
            <ac:spMk id="134" creationId="{00000000-0000-0000-0000-000000000000}"/>
          </ac:spMkLst>
        </pc:spChg>
        <pc:spChg chg="mod">
          <ac:chgData name="Ahmed Waznah" userId="d857ffd4101bddcc" providerId="LiveId" clId="{B4C93962-A5D7-4268-9B3F-152AAB38F606}" dt="2023-01-11T09:35:26.788" v="50" actId="404"/>
          <ac:spMkLst>
            <pc:docMk/>
            <pc:sldMk cId="0" sldId="261"/>
            <ac:spMk id="135" creationId="{00000000-0000-0000-0000-000000000000}"/>
          </ac:spMkLst>
        </pc:spChg>
      </pc:sldChg>
      <pc:sldChg chg="modSp mod">
        <pc:chgData name="Ahmed Waznah" userId="d857ffd4101bddcc" providerId="LiveId" clId="{B4C93962-A5D7-4268-9B3F-152AAB38F606}" dt="2023-01-10T16:46:16.232" v="26" actId="20577"/>
        <pc:sldMkLst>
          <pc:docMk/>
          <pc:sldMk cId="0" sldId="262"/>
        </pc:sldMkLst>
        <pc:spChg chg="mod">
          <ac:chgData name="Ahmed Waznah" userId="d857ffd4101bddcc" providerId="LiveId" clId="{B4C93962-A5D7-4268-9B3F-152AAB38F606}" dt="2023-01-10T16:46:16.232" v="26" actId="20577"/>
          <ac:spMkLst>
            <pc:docMk/>
            <pc:sldMk cId="0" sldId="262"/>
            <ac:spMk id="155" creationId="{00000000-0000-0000-0000-000000000000}"/>
          </ac:spMkLst>
        </pc:spChg>
        <pc:spChg chg="mod">
          <ac:chgData name="Ahmed Waznah" userId="d857ffd4101bddcc" providerId="LiveId" clId="{B4C93962-A5D7-4268-9B3F-152AAB38F606}" dt="2023-01-10T16:33:18.132" v="0" actId="313"/>
          <ac:spMkLst>
            <pc:docMk/>
            <pc:sldMk cId="0" sldId="262"/>
            <ac:spMk id="161" creationId="{00000000-0000-0000-0000-000000000000}"/>
          </ac:spMkLst>
        </pc:spChg>
      </pc:sldChg>
    </pc:docChg>
  </pc:docChgLst>
  <pc:docChgLst>
    <pc:chgData name="Ahmed Waznah" userId="d857ffd4101bddcc" providerId="LiveId" clId="{9D1F9CA6-C7C1-4049-B4D1-3DCB44120387}"/>
    <pc:docChg chg="undo redo custSel modSld">
      <pc:chgData name="Ahmed Waznah" userId="d857ffd4101bddcc" providerId="LiveId" clId="{9D1F9CA6-C7C1-4049-B4D1-3DCB44120387}" dt="2023-01-07T18:59:08.391" v="2697" actId="20577"/>
      <pc:docMkLst>
        <pc:docMk/>
      </pc:docMkLst>
      <pc:sldChg chg="modSp mod">
        <pc:chgData name="Ahmed Waznah" userId="d857ffd4101bddcc" providerId="LiveId" clId="{9D1F9CA6-C7C1-4049-B4D1-3DCB44120387}" dt="2023-01-07T18:18:23.934" v="2228" actId="20577"/>
        <pc:sldMkLst>
          <pc:docMk/>
          <pc:sldMk cId="0" sldId="257"/>
        </pc:sldMkLst>
        <pc:spChg chg="mod">
          <ac:chgData name="Ahmed Waznah" userId="d857ffd4101bddcc" providerId="LiveId" clId="{9D1F9CA6-C7C1-4049-B4D1-3DCB44120387}" dt="2023-01-07T18:18:16.078" v="2227" actId="20577"/>
          <ac:spMkLst>
            <pc:docMk/>
            <pc:sldMk cId="0" sldId="257"/>
            <ac:spMk id="93" creationId="{00000000-0000-0000-0000-000000000000}"/>
          </ac:spMkLst>
        </pc:spChg>
        <pc:spChg chg="mod">
          <ac:chgData name="Ahmed Waznah" userId="d857ffd4101bddcc" providerId="LiveId" clId="{9D1F9CA6-C7C1-4049-B4D1-3DCB44120387}" dt="2023-01-07T18:18:23.934" v="2228" actId="20577"/>
          <ac:spMkLst>
            <pc:docMk/>
            <pc:sldMk cId="0" sldId="257"/>
            <ac:spMk id="94" creationId="{00000000-0000-0000-0000-000000000000}"/>
          </ac:spMkLst>
        </pc:spChg>
        <pc:spChg chg="mod">
          <ac:chgData name="Ahmed Waznah" userId="d857ffd4101bddcc" providerId="LiveId" clId="{9D1F9CA6-C7C1-4049-B4D1-3DCB44120387}" dt="2023-01-07T17:55:31.202" v="1398" actId="20577"/>
          <ac:spMkLst>
            <pc:docMk/>
            <pc:sldMk cId="0" sldId="257"/>
            <ac:spMk id="95" creationId="{00000000-0000-0000-0000-000000000000}"/>
          </ac:spMkLst>
        </pc:spChg>
      </pc:sldChg>
      <pc:sldChg chg="modSp mod">
        <pc:chgData name="Ahmed Waznah" userId="d857ffd4101bddcc" providerId="LiveId" clId="{9D1F9CA6-C7C1-4049-B4D1-3DCB44120387}" dt="2023-01-07T18:29:18.967" v="2620" actId="1036"/>
        <pc:sldMkLst>
          <pc:docMk/>
          <pc:sldMk cId="0" sldId="258"/>
        </pc:sldMkLst>
        <pc:spChg chg="mod">
          <ac:chgData name="Ahmed Waznah" userId="d857ffd4101bddcc" providerId="LiveId" clId="{9D1F9CA6-C7C1-4049-B4D1-3DCB44120387}" dt="2023-01-07T18:29:12.277" v="2595" actId="1035"/>
          <ac:spMkLst>
            <pc:docMk/>
            <pc:sldMk cId="0" sldId="258"/>
            <ac:spMk id="100" creationId="{00000000-0000-0000-0000-000000000000}"/>
          </ac:spMkLst>
        </pc:spChg>
        <pc:spChg chg="mod">
          <ac:chgData name="Ahmed Waznah" userId="d857ffd4101bddcc" providerId="LiveId" clId="{9D1F9CA6-C7C1-4049-B4D1-3DCB44120387}" dt="2023-01-07T18:29:18.967" v="2620" actId="1036"/>
          <ac:spMkLst>
            <pc:docMk/>
            <pc:sldMk cId="0" sldId="258"/>
            <ac:spMk id="101" creationId="{00000000-0000-0000-0000-000000000000}"/>
          </ac:spMkLst>
        </pc:spChg>
        <pc:spChg chg="mod">
          <ac:chgData name="Ahmed Waznah" userId="d857ffd4101bddcc" providerId="LiveId" clId="{9D1F9CA6-C7C1-4049-B4D1-3DCB44120387}" dt="2023-01-07T18:29:06.957" v="2569" actId="1036"/>
          <ac:spMkLst>
            <pc:docMk/>
            <pc:sldMk cId="0" sldId="258"/>
            <ac:spMk id="103" creationId="{00000000-0000-0000-0000-000000000000}"/>
          </ac:spMkLst>
        </pc:spChg>
      </pc:sldChg>
      <pc:sldChg chg="modSp mod">
        <pc:chgData name="Ahmed Waznah" userId="d857ffd4101bddcc" providerId="LiveId" clId="{9D1F9CA6-C7C1-4049-B4D1-3DCB44120387}" dt="2023-01-07T18:29:30.429" v="2641" actId="1036"/>
        <pc:sldMkLst>
          <pc:docMk/>
          <pc:sldMk cId="0" sldId="259"/>
        </pc:sldMkLst>
        <pc:spChg chg="mod">
          <ac:chgData name="Ahmed Waznah" userId="d857ffd4101bddcc" providerId="LiveId" clId="{9D1F9CA6-C7C1-4049-B4D1-3DCB44120387}" dt="2023-01-07T18:29:30.429" v="2641" actId="1036"/>
          <ac:spMkLst>
            <pc:docMk/>
            <pc:sldMk cId="0" sldId="259"/>
            <ac:spMk id="108" creationId="{00000000-0000-0000-0000-000000000000}"/>
          </ac:spMkLst>
        </pc:spChg>
      </pc:sldChg>
      <pc:sldChg chg="modSp mod">
        <pc:chgData name="Ahmed Waznah" userId="d857ffd4101bddcc" providerId="LiveId" clId="{9D1F9CA6-C7C1-4049-B4D1-3DCB44120387}" dt="2023-01-07T18:30:24.085" v="2675" actId="1036"/>
        <pc:sldMkLst>
          <pc:docMk/>
          <pc:sldMk cId="0" sldId="260"/>
        </pc:sldMkLst>
        <pc:graphicFrameChg chg="mod modGraphic">
          <ac:chgData name="Ahmed Waznah" userId="d857ffd4101bddcc" providerId="LiveId" clId="{9D1F9CA6-C7C1-4049-B4D1-3DCB44120387}" dt="2023-01-07T18:30:24.085" v="2675" actId="1036"/>
          <ac:graphicFrameMkLst>
            <pc:docMk/>
            <pc:sldMk cId="0" sldId="260"/>
            <ac:graphicFrameMk id="115" creationId="{00000000-0000-0000-0000-000000000000}"/>
          </ac:graphicFrameMkLst>
        </pc:graphicFrameChg>
      </pc:sldChg>
      <pc:sldChg chg="delSp modSp mod">
        <pc:chgData name="Ahmed Waznah" userId="d857ffd4101bddcc" providerId="LiveId" clId="{9D1F9CA6-C7C1-4049-B4D1-3DCB44120387}" dt="2023-01-07T17:21:03.100" v="1249" actId="20577"/>
        <pc:sldMkLst>
          <pc:docMk/>
          <pc:sldMk cId="0" sldId="262"/>
        </pc:sldMkLst>
        <pc:spChg chg="mod">
          <ac:chgData name="Ahmed Waznah" userId="d857ffd4101bddcc" providerId="LiveId" clId="{9D1F9CA6-C7C1-4049-B4D1-3DCB44120387}" dt="2023-01-07T17:18:31.944" v="1219" actId="20577"/>
          <ac:spMkLst>
            <pc:docMk/>
            <pc:sldMk cId="0" sldId="262"/>
            <ac:spMk id="140" creationId="{00000000-0000-0000-0000-000000000000}"/>
          </ac:spMkLst>
        </pc:spChg>
        <pc:spChg chg="mod">
          <ac:chgData name="Ahmed Waznah" userId="d857ffd4101bddcc" providerId="LiveId" clId="{9D1F9CA6-C7C1-4049-B4D1-3DCB44120387}" dt="2023-01-06T18:31:48.851" v="403" actId="20577"/>
          <ac:spMkLst>
            <pc:docMk/>
            <pc:sldMk cId="0" sldId="262"/>
            <ac:spMk id="147" creationId="{00000000-0000-0000-0000-000000000000}"/>
          </ac:spMkLst>
        </pc:spChg>
        <pc:spChg chg="mod">
          <ac:chgData name="Ahmed Waznah" userId="d857ffd4101bddcc" providerId="LiveId" clId="{9D1F9CA6-C7C1-4049-B4D1-3DCB44120387}" dt="2023-01-07T16:22:09.218" v="675" actId="242"/>
          <ac:spMkLst>
            <pc:docMk/>
            <pc:sldMk cId="0" sldId="262"/>
            <ac:spMk id="149" creationId="{00000000-0000-0000-0000-000000000000}"/>
          </ac:spMkLst>
        </pc:spChg>
        <pc:spChg chg="mod">
          <ac:chgData name="Ahmed Waznah" userId="d857ffd4101bddcc" providerId="LiveId" clId="{9D1F9CA6-C7C1-4049-B4D1-3DCB44120387}" dt="2023-01-06T18:31:51.816" v="405" actId="20577"/>
          <ac:spMkLst>
            <pc:docMk/>
            <pc:sldMk cId="0" sldId="262"/>
            <ac:spMk id="153" creationId="{00000000-0000-0000-0000-000000000000}"/>
          </ac:spMkLst>
        </pc:spChg>
        <pc:spChg chg="mod">
          <ac:chgData name="Ahmed Waznah" userId="d857ffd4101bddcc" providerId="LiveId" clId="{9D1F9CA6-C7C1-4049-B4D1-3DCB44120387}" dt="2023-01-07T16:22:49.175" v="677" actId="242"/>
          <ac:spMkLst>
            <pc:docMk/>
            <pc:sldMk cId="0" sldId="262"/>
            <ac:spMk id="155" creationId="{00000000-0000-0000-0000-000000000000}"/>
          </ac:spMkLst>
        </pc:spChg>
        <pc:spChg chg="mod">
          <ac:chgData name="Ahmed Waznah" userId="d857ffd4101bddcc" providerId="LiveId" clId="{9D1F9CA6-C7C1-4049-B4D1-3DCB44120387}" dt="2023-01-06T18:31:54.696" v="407" actId="20577"/>
          <ac:spMkLst>
            <pc:docMk/>
            <pc:sldMk cId="0" sldId="262"/>
            <ac:spMk id="159" creationId="{00000000-0000-0000-0000-000000000000}"/>
          </ac:spMkLst>
        </pc:spChg>
        <pc:spChg chg="mod">
          <ac:chgData name="Ahmed Waznah" userId="d857ffd4101bddcc" providerId="LiveId" clId="{9D1F9CA6-C7C1-4049-B4D1-3DCB44120387}" dt="2023-01-07T16:22:42.113" v="676" actId="242"/>
          <ac:spMkLst>
            <pc:docMk/>
            <pc:sldMk cId="0" sldId="262"/>
            <ac:spMk id="161" creationId="{00000000-0000-0000-0000-000000000000}"/>
          </ac:spMkLst>
        </pc:spChg>
        <pc:spChg chg="mod">
          <ac:chgData name="Ahmed Waznah" userId="d857ffd4101bddcc" providerId="LiveId" clId="{9D1F9CA6-C7C1-4049-B4D1-3DCB44120387}" dt="2023-01-06T18:31:58.628" v="409" actId="20577"/>
          <ac:spMkLst>
            <pc:docMk/>
            <pc:sldMk cId="0" sldId="262"/>
            <ac:spMk id="164" creationId="{00000000-0000-0000-0000-000000000000}"/>
          </ac:spMkLst>
        </pc:spChg>
        <pc:spChg chg="mod">
          <ac:chgData name="Ahmed Waznah" userId="d857ffd4101bddcc" providerId="LiveId" clId="{9D1F9CA6-C7C1-4049-B4D1-3DCB44120387}" dt="2023-01-07T16:49:46.264" v="1210" actId="242"/>
          <ac:spMkLst>
            <pc:docMk/>
            <pc:sldMk cId="0" sldId="262"/>
            <ac:spMk id="166" creationId="{00000000-0000-0000-0000-000000000000}"/>
          </ac:spMkLst>
        </pc:spChg>
        <pc:spChg chg="mod">
          <ac:chgData name="Ahmed Waznah" userId="d857ffd4101bddcc" providerId="LiveId" clId="{9D1F9CA6-C7C1-4049-B4D1-3DCB44120387}" dt="2023-01-07T17:18:45.117" v="1220"/>
          <ac:spMkLst>
            <pc:docMk/>
            <pc:sldMk cId="0" sldId="262"/>
            <ac:spMk id="173" creationId="{00000000-0000-0000-0000-000000000000}"/>
          </ac:spMkLst>
        </pc:spChg>
        <pc:spChg chg="mod">
          <ac:chgData name="Ahmed Waznah" userId="d857ffd4101bddcc" providerId="LiveId" clId="{9D1F9CA6-C7C1-4049-B4D1-3DCB44120387}" dt="2023-01-07T17:20:51.676" v="1244" actId="20577"/>
          <ac:spMkLst>
            <pc:docMk/>
            <pc:sldMk cId="0" sldId="262"/>
            <ac:spMk id="174" creationId="{00000000-0000-0000-0000-000000000000}"/>
          </ac:spMkLst>
        </pc:spChg>
        <pc:spChg chg="mod">
          <ac:chgData name="Ahmed Waznah" userId="d857ffd4101bddcc" providerId="LiveId" clId="{9D1F9CA6-C7C1-4049-B4D1-3DCB44120387}" dt="2023-01-07T17:21:03.100" v="1249" actId="20577"/>
          <ac:spMkLst>
            <pc:docMk/>
            <pc:sldMk cId="0" sldId="262"/>
            <ac:spMk id="175" creationId="{00000000-0000-0000-0000-000000000000}"/>
          </ac:spMkLst>
        </pc:spChg>
        <pc:grpChg chg="mod">
          <ac:chgData name="Ahmed Waznah" userId="d857ffd4101bddcc" providerId="LiveId" clId="{9D1F9CA6-C7C1-4049-B4D1-3DCB44120387}" dt="2023-01-06T18:30:55.749" v="396" actId="1076"/>
          <ac:grpSpMkLst>
            <pc:docMk/>
            <pc:sldMk cId="0" sldId="262"/>
            <ac:grpSpMk id="150" creationId="{00000000-0000-0000-0000-000000000000}"/>
          </ac:grpSpMkLst>
        </pc:grpChg>
        <pc:grpChg chg="mod">
          <ac:chgData name="Ahmed Waznah" userId="d857ffd4101bddcc" providerId="LiveId" clId="{9D1F9CA6-C7C1-4049-B4D1-3DCB44120387}" dt="2023-01-06T18:31:10.044" v="399" actId="1076"/>
          <ac:grpSpMkLst>
            <pc:docMk/>
            <pc:sldMk cId="0" sldId="262"/>
            <ac:grpSpMk id="156" creationId="{00000000-0000-0000-0000-000000000000}"/>
          </ac:grpSpMkLst>
        </pc:grpChg>
        <pc:cxnChg chg="mod">
          <ac:chgData name="Ahmed Waznah" userId="d857ffd4101bddcc" providerId="LiveId" clId="{9D1F9CA6-C7C1-4049-B4D1-3DCB44120387}" dt="2023-01-07T15:17:03.039" v="417" actId="14100"/>
          <ac:cxnSpMkLst>
            <pc:docMk/>
            <pc:sldMk cId="0" sldId="262"/>
            <ac:cxnSpMk id="167" creationId="{00000000-0000-0000-0000-000000000000}"/>
          </ac:cxnSpMkLst>
        </pc:cxnChg>
        <pc:cxnChg chg="del mod">
          <ac:chgData name="Ahmed Waznah" userId="d857ffd4101bddcc" providerId="LiveId" clId="{9D1F9CA6-C7C1-4049-B4D1-3DCB44120387}" dt="2023-01-07T16:22:54.615" v="678" actId="478"/>
          <ac:cxnSpMkLst>
            <pc:docMk/>
            <pc:sldMk cId="0" sldId="262"/>
            <ac:cxnSpMk id="172" creationId="{00000000-0000-0000-0000-000000000000}"/>
          </ac:cxnSpMkLst>
        </pc:cxnChg>
      </pc:sldChg>
      <pc:sldChg chg="modSp mod">
        <pc:chgData name="Ahmed Waznah" userId="d857ffd4101bddcc" providerId="LiveId" clId="{9D1F9CA6-C7C1-4049-B4D1-3DCB44120387}" dt="2023-01-06T17:41:59.495" v="389"/>
        <pc:sldMkLst>
          <pc:docMk/>
          <pc:sldMk cId="0" sldId="263"/>
        </pc:sldMkLst>
        <pc:graphicFrameChg chg="mod modGraphic">
          <ac:chgData name="Ahmed Waznah" userId="d857ffd4101bddcc" providerId="LiveId" clId="{9D1F9CA6-C7C1-4049-B4D1-3DCB44120387}" dt="2023-01-06T17:41:59.495" v="389"/>
          <ac:graphicFrameMkLst>
            <pc:docMk/>
            <pc:sldMk cId="0" sldId="263"/>
            <ac:graphicFrameMk id="180" creationId="{00000000-0000-0000-0000-000000000000}"/>
          </ac:graphicFrameMkLst>
        </pc:graphicFrameChg>
      </pc:sldChg>
      <pc:sldChg chg="addSp delSp modSp mod">
        <pc:chgData name="Ahmed Waznah" userId="d857ffd4101bddcc" providerId="LiveId" clId="{9D1F9CA6-C7C1-4049-B4D1-3DCB44120387}" dt="2023-01-06T15:56:00.603" v="175" actId="113"/>
        <pc:sldMkLst>
          <pc:docMk/>
          <pc:sldMk cId="0" sldId="264"/>
        </pc:sldMkLst>
        <pc:spChg chg="add mod">
          <ac:chgData name="Ahmed Waznah" userId="d857ffd4101bddcc" providerId="LiveId" clId="{9D1F9CA6-C7C1-4049-B4D1-3DCB44120387}" dt="2023-01-06T15:55:49.771" v="171" actId="113"/>
          <ac:spMkLst>
            <pc:docMk/>
            <pc:sldMk cId="0" sldId="264"/>
            <ac:spMk id="3" creationId="{BF3F8B6B-A605-468C-EAEC-C5D524C154A0}"/>
          </ac:spMkLst>
        </pc:spChg>
        <pc:spChg chg="add mod">
          <ac:chgData name="Ahmed Waznah" userId="d857ffd4101bddcc" providerId="LiveId" clId="{9D1F9CA6-C7C1-4049-B4D1-3DCB44120387}" dt="2023-01-06T15:56:00.603" v="175" actId="113"/>
          <ac:spMkLst>
            <pc:docMk/>
            <pc:sldMk cId="0" sldId="264"/>
            <ac:spMk id="4" creationId="{3A261ADA-CC2F-0CDB-6795-90CFEF63173A}"/>
          </ac:spMkLst>
        </pc:spChg>
        <pc:spChg chg="add mod">
          <ac:chgData name="Ahmed Waznah" userId="d857ffd4101bddcc" providerId="LiveId" clId="{9D1F9CA6-C7C1-4049-B4D1-3DCB44120387}" dt="2023-01-06T15:55:57.528" v="174" actId="113"/>
          <ac:spMkLst>
            <pc:docMk/>
            <pc:sldMk cId="0" sldId="264"/>
            <ac:spMk id="5" creationId="{DB2F7A4D-CA90-35C6-CE68-3EB8F180C8CF}"/>
          </ac:spMkLst>
        </pc:spChg>
        <pc:spChg chg="del mod">
          <ac:chgData name="Ahmed Waznah" userId="d857ffd4101bddcc" providerId="LiveId" clId="{9D1F9CA6-C7C1-4049-B4D1-3DCB44120387}" dt="2023-01-06T15:39:11.974" v="11" actId="478"/>
          <ac:spMkLst>
            <pc:docMk/>
            <pc:sldMk cId="0" sldId="264"/>
            <ac:spMk id="186" creationId="{00000000-0000-0000-0000-000000000000}"/>
          </ac:spMkLst>
        </pc:spChg>
        <pc:spChg chg="mod">
          <ac:chgData name="Ahmed Waznah" userId="d857ffd4101bddcc" providerId="LiveId" clId="{9D1F9CA6-C7C1-4049-B4D1-3DCB44120387}" dt="2023-01-06T15:55:06.229" v="170" actId="20577"/>
          <ac:spMkLst>
            <pc:docMk/>
            <pc:sldMk cId="0" sldId="264"/>
            <ac:spMk id="191" creationId="{00000000-0000-0000-0000-000000000000}"/>
          </ac:spMkLst>
        </pc:spChg>
        <pc:spChg chg="del">
          <ac:chgData name="Ahmed Waznah" userId="d857ffd4101bddcc" providerId="LiveId" clId="{9D1F9CA6-C7C1-4049-B4D1-3DCB44120387}" dt="2023-01-06T15:39:09.953" v="10" actId="478"/>
          <ac:spMkLst>
            <pc:docMk/>
            <pc:sldMk cId="0" sldId="264"/>
            <ac:spMk id="192" creationId="{00000000-0000-0000-0000-000000000000}"/>
          </ac:spMkLst>
        </pc:spChg>
        <pc:spChg chg="mod">
          <ac:chgData name="Ahmed Waznah" userId="d857ffd4101bddcc" providerId="LiveId" clId="{9D1F9CA6-C7C1-4049-B4D1-3DCB44120387}" dt="2023-01-06T15:50:58.807" v="123" actId="20577"/>
          <ac:spMkLst>
            <pc:docMk/>
            <pc:sldMk cId="0" sldId="264"/>
            <ac:spMk id="194" creationId="{00000000-0000-0000-0000-000000000000}"/>
          </ac:spMkLst>
        </pc:spChg>
        <pc:spChg chg="del mod">
          <ac:chgData name="Ahmed Waznah" userId="d857ffd4101bddcc" providerId="LiveId" clId="{9D1F9CA6-C7C1-4049-B4D1-3DCB44120387}" dt="2023-01-06T15:39:08.510" v="9" actId="478"/>
          <ac:spMkLst>
            <pc:docMk/>
            <pc:sldMk cId="0" sldId="264"/>
            <ac:spMk id="195" creationId="{00000000-0000-0000-0000-000000000000}"/>
          </ac:spMkLst>
        </pc:spChg>
        <pc:picChg chg="add del mod">
          <ac:chgData name="Ahmed Waznah" userId="d857ffd4101bddcc" providerId="LiveId" clId="{9D1F9CA6-C7C1-4049-B4D1-3DCB44120387}" dt="2023-01-06T15:39:06.068" v="7" actId="478"/>
          <ac:picMkLst>
            <pc:docMk/>
            <pc:sldMk cId="0" sldId="264"/>
            <ac:picMk id="2" creationId="{C305465D-E395-8125-0256-DD9CF5EC704A}"/>
          </ac:picMkLst>
        </pc:picChg>
      </pc:sldChg>
      <pc:sldChg chg="addSp delSp modSp mod">
        <pc:chgData name="Ahmed Waznah" userId="d857ffd4101bddcc" providerId="LiveId" clId="{9D1F9CA6-C7C1-4049-B4D1-3DCB44120387}" dt="2023-01-06T16:14:34.769" v="236" actId="20577"/>
        <pc:sldMkLst>
          <pc:docMk/>
          <pc:sldMk cId="0" sldId="265"/>
        </pc:sldMkLst>
        <pc:spChg chg="mod">
          <ac:chgData name="Ahmed Waznah" userId="d857ffd4101bddcc" providerId="LiveId" clId="{9D1F9CA6-C7C1-4049-B4D1-3DCB44120387}" dt="2023-01-06T16:14:34.769" v="236" actId="20577"/>
          <ac:spMkLst>
            <pc:docMk/>
            <pc:sldMk cId="0" sldId="265"/>
            <ac:spMk id="200" creationId="{00000000-0000-0000-0000-000000000000}"/>
          </ac:spMkLst>
        </pc:spChg>
        <pc:graphicFrameChg chg="add del mod">
          <ac:chgData name="Ahmed Waznah" userId="d857ffd4101bddcc" providerId="LiveId" clId="{9D1F9CA6-C7C1-4049-B4D1-3DCB44120387}" dt="2023-01-06T15:59:33.298" v="194"/>
          <ac:graphicFrameMkLst>
            <pc:docMk/>
            <pc:sldMk cId="0" sldId="265"/>
            <ac:graphicFrameMk id="2" creationId="{95EAFE28-6CE5-1DE6-3BCB-168AE480C016}"/>
          </ac:graphicFrameMkLst>
        </pc:graphicFrameChg>
      </pc:sldChg>
      <pc:sldChg chg="delSp modSp mod">
        <pc:chgData name="Ahmed Waznah" userId="d857ffd4101bddcc" providerId="LiveId" clId="{9D1F9CA6-C7C1-4049-B4D1-3DCB44120387}" dt="2023-01-06T16:53:10.956" v="318" actId="1035"/>
        <pc:sldMkLst>
          <pc:docMk/>
          <pc:sldMk cId="0" sldId="266"/>
        </pc:sldMkLst>
        <pc:graphicFrameChg chg="mod modGraphic">
          <ac:chgData name="Ahmed Waznah" userId="d857ffd4101bddcc" providerId="LiveId" clId="{9D1F9CA6-C7C1-4049-B4D1-3DCB44120387}" dt="2023-01-06T16:53:10.956" v="318" actId="1035"/>
          <ac:graphicFrameMkLst>
            <pc:docMk/>
            <pc:sldMk cId="0" sldId="266"/>
            <ac:graphicFrameMk id="207" creationId="{00000000-0000-0000-0000-000000000000}"/>
          </ac:graphicFrameMkLst>
        </pc:graphicFrameChg>
        <pc:cxnChg chg="del mod">
          <ac:chgData name="Ahmed Waznah" userId="d857ffd4101bddcc" providerId="LiveId" clId="{9D1F9CA6-C7C1-4049-B4D1-3DCB44120387}" dt="2023-01-06T16:16:05.513" v="237" actId="478"/>
          <ac:cxnSpMkLst>
            <pc:docMk/>
            <pc:sldMk cId="0" sldId="266"/>
            <ac:cxnSpMk id="209" creationId="{00000000-0000-0000-0000-000000000000}"/>
          </ac:cxnSpMkLst>
        </pc:cxnChg>
      </pc:sldChg>
      <pc:sldChg chg="modSp mod">
        <pc:chgData name="Ahmed Waznah" userId="d857ffd4101bddcc" providerId="LiveId" clId="{9D1F9CA6-C7C1-4049-B4D1-3DCB44120387}" dt="2023-01-07T18:59:08.391" v="2697" actId="20577"/>
        <pc:sldMkLst>
          <pc:docMk/>
          <pc:sldMk cId="0" sldId="267"/>
        </pc:sldMkLst>
        <pc:spChg chg="mod">
          <ac:chgData name="Ahmed Waznah" userId="d857ffd4101bddcc" providerId="LiveId" clId="{9D1F9CA6-C7C1-4049-B4D1-3DCB44120387}" dt="2023-01-07T18:59:08.391" v="2697" actId="20577"/>
          <ac:spMkLst>
            <pc:docMk/>
            <pc:sldMk cId="0" sldId="267"/>
            <ac:spMk id="2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b9b2feb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b9b2feb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8dc8138d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8dc8138d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8dc8138d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8dc8138d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8b9b2feb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8b9b2feb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8dc8138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8dc8138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8dc8138d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8dc8138d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8b9b2feb8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8b9b2feb8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8b9b2feb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8b9b2feb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8b9b2feb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8b9b2feb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8dc8138d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8dc8138d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8dc8138d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8dc8138d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1" name="Google Shape;11;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2"/>
        <p:cNvGrpSpPr/>
        <p:nvPr/>
      </p:nvGrpSpPr>
      <p:grpSpPr>
        <a:xfrm>
          <a:off x="0" y="0"/>
          <a:ext cx="0" cy="0"/>
          <a:chOff x="0" y="0"/>
          <a:chExt cx="0" cy="0"/>
        </a:xfrm>
      </p:grpSpPr>
      <p:grpSp>
        <p:nvGrpSpPr>
          <p:cNvPr id="53" name="Google Shape;53;p11"/>
          <p:cNvGrpSpPr/>
          <p:nvPr/>
        </p:nvGrpSpPr>
        <p:grpSpPr>
          <a:xfrm>
            <a:off x="830392" y="4169130"/>
            <a:ext cx="745763" cy="45826"/>
            <a:chOff x="4580561" y="2589004"/>
            <a:chExt cx="1064464" cy="25200"/>
          </a:xfrm>
        </p:grpSpPr>
        <p:sp>
          <p:nvSpPr>
            <p:cNvPr id="54" name="Google Shape;5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57" name="Google Shape;57;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58" name="Google Shape;5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9" name="Google Shape;1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0" name="Google Shape;2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 name="Google Shape;21;p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4" name="Google Shape;24;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6" name="Google Shape;2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1" name="Google Shape;31;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4" name="Google Shape;34;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5" name="Google Shape;35;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7"/>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39" name="Google Shape;39;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40" name="Google Shape;40;p8"/>
          <p:cNvGrpSpPr/>
          <p:nvPr/>
        </p:nvGrpSpPr>
        <p:grpSpPr>
          <a:xfrm>
            <a:off x="830392" y="4169130"/>
            <a:ext cx="745763" cy="45826"/>
            <a:chOff x="4580561" y="2589004"/>
            <a:chExt cx="1064464" cy="25200"/>
          </a:xfrm>
        </p:grpSpPr>
        <p:sp>
          <p:nvSpPr>
            <p:cNvPr id="41" name="Google Shape;41;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47" name="Google Shape;47;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8" name="Google Shape;48;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51" name="Google Shape;51;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cxnSp>
        <p:nvCxnSpPr>
          <p:cNvPr id="65" name="Google Shape;65;p13"/>
          <p:cNvCxnSpPr/>
          <p:nvPr/>
        </p:nvCxnSpPr>
        <p:spPr>
          <a:xfrm flipH="1">
            <a:off x="3633850" y="1059150"/>
            <a:ext cx="7800" cy="3219000"/>
          </a:xfrm>
          <a:prstGeom prst="straightConnector1">
            <a:avLst/>
          </a:prstGeom>
          <a:noFill/>
          <a:ln w="9525" cap="flat" cmpd="sng">
            <a:solidFill>
              <a:srgbClr val="666666"/>
            </a:solidFill>
            <a:prstDash val="dash"/>
            <a:round/>
            <a:headEnd type="none" w="med" len="med"/>
            <a:tailEnd type="none" w="med" len="med"/>
          </a:ln>
        </p:spPr>
      </p:cxnSp>
      <p:cxnSp>
        <p:nvCxnSpPr>
          <p:cNvPr id="66" name="Google Shape;66;p13"/>
          <p:cNvCxnSpPr/>
          <p:nvPr/>
        </p:nvCxnSpPr>
        <p:spPr>
          <a:xfrm>
            <a:off x="13104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67" name="Google Shape;67;p13"/>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med" len="med"/>
          </a:ln>
        </p:spPr>
      </p:cxnSp>
      <p:cxnSp>
        <p:nvCxnSpPr>
          <p:cNvPr id="68" name="Google Shape;68;p13"/>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med" len="med"/>
          </a:ln>
        </p:spPr>
      </p:cxnSp>
      <p:sp>
        <p:nvSpPr>
          <p:cNvPr id="69" name="Google Shape;69;p13"/>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Open Sans"/>
                <a:ea typeface="Open Sans"/>
                <a:cs typeface="Open Sans"/>
                <a:sym typeface="Open Sans"/>
              </a:rPr>
              <a:t>Business Value Impact</a:t>
            </a:r>
            <a:endParaRPr sz="1300">
              <a:latin typeface="Open Sans"/>
              <a:ea typeface="Open Sans"/>
              <a:cs typeface="Open Sans"/>
              <a:sym typeface="Open Sans"/>
            </a:endParaRPr>
          </a:p>
        </p:txBody>
      </p:sp>
      <p:sp>
        <p:nvSpPr>
          <p:cNvPr id="70" name="Google Shape;70;p13"/>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Open Sans"/>
                <a:ea typeface="Open Sans"/>
                <a:cs typeface="Open Sans"/>
                <a:sym typeface="Open Sans"/>
              </a:rPr>
              <a:t>Feasibility</a:t>
            </a:r>
            <a:endParaRPr b="1">
              <a:latin typeface="Open Sans"/>
              <a:ea typeface="Open Sans"/>
              <a:cs typeface="Open Sans"/>
              <a:sym typeface="Open Sans"/>
            </a:endParaRPr>
          </a:p>
          <a:p>
            <a:pPr marL="0" lvl="0" indent="0" algn="ctr" rtl="0">
              <a:spcBef>
                <a:spcPts val="0"/>
              </a:spcBef>
              <a:spcAft>
                <a:spcPts val="0"/>
              </a:spcAft>
              <a:buNone/>
            </a:pPr>
            <a:r>
              <a:rPr lang="en" b="1">
                <a:latin typeface="Open Sans"/>
                <a:ea typeface="Open Sans"/>
                <a:cs typeface="Open Sans"/>
                <a:sym typeface="Open Sans"/>
              </a:rPr>
              <a:t>(Time + Investment)</a:t>
            </a:r>
            <a:endParaRPr b="1">
              <a:latin typeface="Open Sans"/>
              <a:ea typeface="Open Sans"/>
              <a:cs typeface="Open Sans"/>
              <a:sym typeface="Open Sans"/>
            </a:endParaRPr>
          </a:p>
        </p:txBody>
      </p:sp>
      <p:sp>
        <p:nvSpPr>
          <p:cNvPr id="71" name="Google Shape;71;p13"/>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2" name="Google Shape;72;p13"/>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3" name="Google Shape;73;p13"/>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4" name="Google Shape;74;p1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2: </a:t>
            </a:r>
            <a:r>
              <a:rPr lang="en" sz="1200">
                <a:solidFill>
                  <a:schemeClr val="dk1"/>
                </a:solidFill>
                <a:latin typeface="Open Sans"/>
                <a:ea typeface="Open Sans"/>
                <a:cs typeface="Open Sans"/>
                <a:sym typeface="Open Sans"/>
              </a:rPr>
              <a:t>Complete the “Data Science Opportunity Matrix” below by modeling each of the six projects in terms of feasibility (time &amp; investment), business value impact, and likelihood of value capture</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graphicFrame>
        <p:nvGraphicFramePr>
          <p:cNvPr id="75" name="Google Shape;75;p13"/>
          <p:cNvGraphicFramePr/>
          <p:nvPr>
            <p:extLst>
              <p:ext uri="{D42A27DB-BD31-4B8C-83A1-F6EECF244321}">
                <p14:modId xmlns:p14="http://schemas.microsoft.com/office/powerpoint/2010/main" val="1911482786"/>
              </p:ext>
            </p:extLst>
          </p:nvPr>
        </p:nvGraphicFramePr>
        <p:xfrm>
          <a:off x="6004705" y="1297813"/>
          <a:ext cx="3115575" cy="998220"/>
        </p:xfrm>
        <a:graphic>
          <a:graphicData uri="http://schemas.openxmlformats.org/drawingml/2006/table">
            <a:tbl>
              <a:tblPr>
                <a:noFill/>
                <a:tableStyleId>{40FE8716-26F0-4574-A3BE-1CC9830168C7}</a:tableStyleId>
              </a:tblPr>
              <a:tblGrid>
                <a:gridCol w="686265">
                  <a:extLst>
                    <a:ext uri="{9D8B030D-6E8A-4147-A177-3AD203B41FA5}">
                      <a16:colId xmlns:a16="http://schemas.microsoft.com/office/drawing/2014/main" val="20000"/>
                    </a:ext>
                  </a:extLst>
                </a:gridCol>
                <a:gridCol w="2429310">
                  <a:extLst>
                    <a:ext uri="{9D8B030D-6E8A-4147-A177-3AD203B41FA5}">
                      <a16:colId xmlns:a16="http://schemas.microsoft.com/office/drawing/2014/main" val="20001"/>
                    </a:ext>
                  </a:extLst>
                </a:gridCol>
              </a:tblGrid>
              <a:tr h="164375">
                <a:tc>
                  <a:txBody>
                    <a:bodyPr/>
                    <a:lstStyle/>
                    <a:p>
                      <a:pPr marL="0" lvl="0" indent="0" algn="r" rtl="0">
                        <a:lnSpc>
                          <a:spcPct val="115000"/>
                        </a:lnSpc>
                        <a:spcBef>
                          <a:spcPts val="0"/>
                        </a:spcBef>
                        <a:spcAft>
                          <a:spcPts val="0"/>
                        </a:spcAft>
                        <a:buNone/>
                      </a:pPr>
                      <a:r>
                        <a:rPr lang="en" sz="800" b="1"/>
                        <a:t>Project 1:</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b="0" i="0" u="none" strike="noStrike" cap="none" dirty="0">
                          <a:solidFill>
                            <a:srgbClr val="000000"/>
                          </a:solidFill>
                          <a:latin typeface="Arial"/>
                          <a:cs typeface="Arial"/>
                          <a:sym typeface="Arial"/>
                        </a:rPr>
                        <a:t>[</a:t>
                      </a:r>
                      <a:r>
                        <a:rPr lang="en-GB" sz="800" b="0" i="0" u="none" strike="noStrike" cap="none" dirty="0">
                          <a:solidFill>
                            <a:srgbClr val="000000"/>
                          </a:solidFill>
                          <a:latin typeface="Arial"/>
                          <a:ea typeface="Arial"/>
                          <a:cs typeface="Arial"/>
                          <a:sym typeface="Arial"/>
                        </a:rPr>
                        <a:t>Enhance customers segmentation</a:t>
                      </a:r>
                      <a:r>
                        <a:rPr lang="en" sz="800" b="0" i="0" u="none" strike="noStrike" cap="none" dirty="0">
                          <a:solidFill>
                            <a:srgbClr val="000000"/>
                          </a:solidFill>
                          <a:latin typeface="Arial"/>
                          <a:cs typeface="Arial"/>
                          <a:sym typeface="Arial"/>
                        </a:rPr>
                        <a:t>]</a:t>
                      </a:r>
                      <a:endParaRPr sz="800" b="0" i="0" u="none" strike="noStrike" cap="none" dirty="0">
                        <a:solidFill>
                          <a:srgbClr val="000000"/>
                        </a:solidFill>
                        <a:latin typeface="Arial"/>
                        <a:cs typeface="Arial"/>
                        <a:sym typeface="A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164375">
                <a:tc>
                  <a:txBody>
                    <a:bodyPr/>
                    <a:lstStyle/>
                    <a:p>
                      <a:pPr marL="0" lvl="0" indent="0" algn="r" rtl="0">
                        <a:lnSpc>
                          <a:spcPct val="115000"/>
                        </a:lnSpc>
                        <a:spcBef>
                          <a:spcPts val="0"/>
                        </a:spcBef>
                        <a:spcAft>
                          <a:spcPts val="0"/>
                        </a:spcAft>
                        <a:buNone/>
                      </a:pPr>
                      <a:r>
                        <a:rPr lang="en" sz="800" b="1"/>
                        <a:t>Project 2:</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b="0" i="0" u="none" strike="noStrike" cap="none" dirty="0">
                          <a:solidFill>
                            <a:srgbClr val="000000"/>
                          </a:solidFill>
                          <a:latin typeface="Arial"/>
                          <a:cs typeface="Arial"/>
                          <a:sym typeface="Arial"/>
                        </a:rPr>
                        <a:t>[</a:t>
                      </a:r>
                      <a:r>
                        <a:rPr lang="en-GB" sz="800" b="0" i="0" u="none" strike="noStrike" cap="none" dirty="0">
                          <a:solidFill>
                            <a:srgbClr val="000000"/>
                          </a:solidFill>
                          <a:latin typeface="Arial"/>
                          <a:ea typeface="Arial"/>
                          <a:cs typeface="Arial"/>
                          <a:sym typeface="Arial"/>
                        </a:rPr>
                        <a:t>Personal finance &amp; refinance prediction</a:t>
                      </a:r>
                      <a:r>
                        <a:rPr lang="en" sz="800" b="0" i="0" u="none" strike="noStrike" cap="none" dirty="0">
                          <a:solidFill>
                            <a:srgbClr val="000000"/>
                          </a:solidFill>
                          <a:latin typeface="Arial"/>
                          <a:cs typeface="Arial"/>
                          <a:sym typeface="Arial"/>
                        </a:rPr>
                        <a:t>]</a:t>
                      </a:r>
                      <a:endParaRPr sz="800" b="0" i="0" u="none" strike="noStrike" cap="none" dirty="0">
                        <a:solidFill>
                          <a:srgbClr val="000000"/>
                        </a:solidFill>
                        <a:latin typeface="Arial"/>
                        <a:cs typeface="Arial"/>
                        <a:sym typeface="A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64375">
                <a:tc>
                  <a:txBody>
                    <a:bodyPr/>
                    <a:lstStyle/>
                    <a:p>
                      <a:pPr marL="0" lvl="0" indent="0" algn="r" rtl="0">
                        <a:lnSpc>
                          <a:spcPct val="115000"/>
                        </a:lnSpc>
                        <a:spcBef>
                          <a:spcPts val="0"/>
                        </a:spcBef>
                        <a:spcAft>
                          <a:spcPts val="0"/>
                        </a:spcAft>
                        <a:buNone/>
                      </a:pPr>
                      <a:r>
                        <a:rPr lang="en" sz="800" b="1"/>
                        <a:t>Project 3:</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b="0" i="0" u="none" strike="noStrike" cap="none" dirty="0">
                          <a:solidFill>
                            <a:srgbClr val="000000"/>
                          </a:solidFill>
                          <a:latin typeface="Arial"/>
                          <a:cs typeface="Arial"/>
                          <a:sym typeface="Arial"/>
                        </a:rPr>
                        <a:t>[</a:t>
                      </a:r>
                      <a:r>
                        <a:rPr lang="en-GB" sz="800" b="0" i="0" u="none" strike="noStrike" cap="none" dirty="0">
                          <a:solidFill>
                            <a:srgbClr val="000000"/>
                          </a:solidFill>
                          <a:latin typeface="Arial"/>
                          <a:ea typeface="Arial"/>
                          <a:cs typeface="Arial"/>
                          <a:sym typeface="Arial"/>
                        </a:rPr>
                        <a:t>Credit Risk Scoring system</a:t>
                      </a:r>
                      <a:r>
                        <a:rPr lang="en" sz="800" b="0" i="0" u="none" strike="noStrike" cap="none" dirty="0">
                          <a:solidFill>
                            <a:srgbClr val="000000"/>
                          </a:solidFill>
                          <a:latin typeface="Arial"/>
                          <a:cs typeface="Arial"/>
                          <a:sym typeface="Arial"/>
                        </a:rPr>
                        <a:t>]</a:t>
                      </a:r>
                      <a:endParaRPr sz="800" b="0" i="0" u="none" strike="noStrike" cap="none" dirty="0">
                        <a:solidFill>
                          <a:srgbClr val="000000"/>
                        </a:solidFill>
                        <a:latin typeface="Arial"/>
                        <a:cs typeface="Arial"/>
                        <a:sym typeface="A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20075">
                <a:tc>
                  <a:txBody>
                    <a:bodyPr/>
                    <a:lstStyle/>
                    <a:p>
                      <a:pPr marL="0" lvl="0" indent="0" algn="r" rtl="0">
                        <a:lnSpc>
                          <a:spcPct val="115000"/>
                        </a:lnSpc>
                        <a:spcBef>
                          <a:spcPts val="0"/>
                        </a:spcBef>
                        <a:spcAft>
                          <a:spcPts val="0"/>
                        </a:spcAft>
                        <a:buNone/>
                      </a:pPr>
                      <a:r>
                        <a:rPr lang="en" sz="800" b="1"/>
                        <a:t>Project 4:</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b="0" i="0" u="none" strike="noStrike" cap="none" dirty="0">
                          <a:solidFill>
                            <a:srgbClr val="000000"/>
                          </a:solidFill>
                          <a:latin typeface="Arial"/>
                          <a:cs typeface="Arial"/>
                          <a:sym typeface="Arial"/>
                        </a:rPr>
                        <a:t>[</a:t>
                      </a:r>
                      <a:r>
                        <a:rPr lang="en-GB" sz="800" b="0" i="0" u="none" strike="noStrike" cap="none" dirty="0">
                          <a:solidFill>
                            <a:srgbClr val="000000"/>
                          </a:solidFill>
                          <a:latin typeface="Arial"/>
                          <a:ea typeface="Arial"/>
                          <a:cs typeface="Arial"/>
                          <a:sym typeface="Arial"/>
                        </a:rPr>
                        <a:t>Anti-money laundry and terrorism alert system</a:t>
                      </a:r>
                      <a:r>
                        <a:rPr lang="en" sz="800" b="0" i="0" u="none" strike="noStrike" cap="none" dirty="0">
                          <a:solidFill>
                            <a:srgbClr val="000000"/>
                          </a:solidFill>
                          <a:latin typeface="Arial"/>
                          <a:cs typeface="Arial"/>
                          <a:sym typeface="Arial"/>
                        </a:rPr>
                        <a:t>]</a:t>
                      </a:r>
                      <a:endParaRPr sz="800" b="0" i="0" u="none" strike="noStrike" cap="none" dirty="0">
                        <a:solidFill>
                          <a:srgbClr val="000000"/>
                        </a:solidFill>
                        <a:latin typeface="Arial"/>
                        <a:cs typeface="Arial"/>
                        <a:sym typeface="A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20075">
                <a:tc>
                  <a:txBody>
                    <a:bodyPr/>
                    <a:lstStyle/>
                    <a:p>
                      <a:pPr marL="0" lvl="0" indent="0" algn="r" rtl="0">
                        <a:lnSpc>
                          <a:spcPct val="115000"/>
                        </a:lnSpc>
                        <a:spcBef>
                          <a:spcPts val="0"/>
                        </a:spcBef>
                        <a:spcAft>
                          <a:spcPts val="0"/>
                        </a:spcAft>
                        <a:buNone/>
                      </a:pPr>
                      <a:r>
                        <a:rPr lang="en" sz="800" b="1"/>
                        <a:t>Project 5:</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b="0" i="0" u="none" strike="noStrike" cap="none" dirty="0">
                          <a:solidFill>
                            <a:srgbClr val="000000"/>
                          </a:solidFill>
                          <a:latin typeface="Arial"/>
                          <a:cs typeface="Arial"/>
                          <a:sym typeface="Arial"/>
                        </a:rPr>
                        <a:t>[</a:t>
                      </a:r>
                      <a:r>
                        <a:rPr lang="en-GB" sz="800" b="0" i="0" u="none" strike="noStrike" cap="none" dirty="0">
                          <a:solidFill>
                            <a:srgbClr val="000000"/>
                          </a:solidFill>
                          <a:latin typeface="Arial"/>
                          <a:ea typeface="Arial"/>
                          <a:cs typeface="Arial"/>
                          <a:sym typeface="Arial"/>
                        </a:rPr>
                        <a:t>customize the ways to attract mortgage customers</a:t>
                      </a:r>
                      <a:r>
                        <a:rPr lang="en" sz="800" b="0" i="0" u="none" strike="noStrike" cap="none" dirty="0">
                          <a:solidFill>
                            <a:srgbClr val="000000"/>
                          </a:solidFill>
                          <a:latin typeface="Arial"/>
                          <a:cs typeface="Arial"/>
                          <a:sym typeface="Arial"/>
                        </a:rPr>
                        <a:t>]</a:t>
                      </a:r>
                      <a:endParaRPr sz="800" b="0" i="0" u="none" strike="noStrike" cap="none" dirty="0">
                        <a:solidFill>
                          <a:srgbClr val="000000"/>
                        </a:solidFill>
                        <a:latin typeface="Arial"/>
                        <a:cs typeface="Arial"/>
                        <a:sym typeface="A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20075">
                <a:tc>
                  <a:txBody>
                    <a:bodyPr/>
                    <a:lstStyle/>
                    <a:p>
                      <a:pPr marL="0" lvl="0" indent="0" algn="r" rtl="0">
                        <a:lnSpc>
                          <a:spcPct val="115000"/>
                        </a:lnSpc>
                        <a:spcBef>
                          <a:spcPts val="0"/>
                        </a:spcBef>
                        <a:spcAft>
                          <a:spcPts val="0"/>
                        </a:spcAft>
                        <a:buNone/>
                      </a:pPr>
                      <a:r>
                        <a:rPr lang="en" sz="800" b="1"/>
                        <a:t>Project 6:</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dirty="0"/>
                        <a:t>[</a:t>
                      </a:r>
                      <a:r>
                        <a:rPr lang="en-GB" sz="800" b="0" i="0" u="none" strike="noStrike" cap="none" dirty="0">
                          <a:solidFill>
                            <a:srgbClr val="000000"/>
                          </a:solidFill>
                          <a:latin typeface="Arial"/>
                          <a:ea typeface="Arial"/>
                          <a:cs typeface="Arial"/>
                          <a:sym typeface="Arial"/>
                        </a:rPr>
                        <a:t>Impact of e-learning on Staff performance</a:t>
                      </a:r>
                      <a:r>
                        <a:rPr lang="en" sz="800" dirty="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6" name="Google Shape;76;p13"/>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7" name="Google Shape;77;p13"/>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a:p>
        </p:txBody>
      </p:sp>
      <p:sp>
        <p:nvSpPr>
          <p:cNvPr id="78" name="Google Shape;78;p13"/>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a:p>
        </p:txBody>
      </p:sp>
      <p:sp>
        <p:nvSpPr>
          <p:cNvPr id="79" name="Google Shape;79;p13"/>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u="sng"/>
              <a:t>Likelihood of Value Capture</a:t>
            </a:r>
            <a:endParaRPr sz="900" b="1" u="sng"/>
          </a:p>
        </p:txBody>
      </p:sp>
      <p:sp>
        <p:nvSpPr>
          <p:cNvPr id="80" name="Google Shape;80;p13"/>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Low</a:t>
            </a:r>
            <a:endParaRPr sz="1100"/>
          </a:p>
        </p:txBody>
      </p:sp>
      <p:sp>
        <p:nvSpPr>
          <p:cNvPr id="81" name="Google Shape;81;p13"/>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Medium</a:t>
            </a:r>
            <a:endParaRPr sz="1100"/>
          </a:p>
        </p:txBody>
      </p:sp>
      <p:sp>
        <p:nvSpPr>
          <p:cNvPr id="82" name="Google Shape;82;p13"/>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High</a:t>
            </a:r>
            <a:endParaRPr sz="1100"/>
          </a:p>
        </p:txBody>
      </p:sp>
      <p:sp>
        <p:nvSpPr>
          <p:cNvPr id="83" name="Google Shape;83;p13"/>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900" b="1"/>
          </a:p>
        </p:txBody>
      </p:sp>
      <p:sp>
        <p:nvSpPr>
          <p:cNvPr id="84" name="Google Shape;84;p13"/>
          <p:cNvSpPr/>
          <p:nvPr/>
        </p:nvSpPr>
        <p:spPr>
          <a:xfrm>
            <a:off x="1653450" y="1422100"/>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P3</a:t>
            </a:r>
            <a:endParaRPr sz="900" b="1" dirty="0"/>
          </a:p>
        </p:txBody>
      </p:sp>
      <p:sp>
        <p:nvSpPr>
          <p:cNvPr id="85" name="Google Shape;85;p13"/>
          <p:cNvSpPr/>
          <p:nvPr/>
        </p:nvSpPr>
        <p:spPr>
          <a:xfrm>
            <a:off x="3437374" y="1227774"/>
            <a:ext cx="419051" cy="38992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a:t>P1</a:t>
            </a:r>
            <a:endParaRPr sz="900" b="1" dirty="0"/>
          </a:p>
        </p:txBody>
      </p:sp>
      <p:sp>
        <p:nvSpPr>
          <p:cNvPr id="86" name="Google Shape;86;p13"/>
          <p:cNvSpPr/>
          <p:nvPr/>
        </p:nvSpPr>
        <p:spPr>
          <a:xfrm>
            <a:off x="4043415" y="1237250"/>
            <a:ext cx="400500" cy="3804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 sz="900" b="1" dirty="0"/>
              <a:t>P2</a:t>
            </a:r>
            <a:endParaRPr sz="900" b="1" dirty="0"/>
          </a:p>
        </p:txBody>
      </p:sp>
      <p:sp>
        <p:nvSpPr>
          <p:cNvPr id="87" name="Google Shape;87;p13"/>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Hint: Copy and edit these to represent each of your projects ("P1" = "Project 1" and so forth)</a:t>
            </a:r>
            <a:endParaRPr b="1">
              <a:latin typeface="Lato"/>
              <a:ea typeface="Lato"/>
              <a:cs typeface="Lato"/>
              <a:sym typeface="Lato"/>
            </a:endParaRPr>
          </a:p>
        </p:txBody>
      </p:sp>
      <p:cxnSp>
        <p:nvCxnSpPr>
          <p:cNvPr id="88" name="Google Shape;88;p13"/>
          <p:cNvCxnSpPr>
            <a:stCxn id="87" idx="2"/>
          </p:cNvCxnSpPr>
          <p:nvPr/>
        </p:nvCxnSpPr>
        <p:spPr>
          <a:xfrm flipH="1">
            <a:off x="4941550" y="-352425"/>
            <a:ext cx="1029900" cy="1769100"/>
          </a:xfrm>
          <a:prstGeom prst="straightConnector1">
            <a:avLst/>
          </a:prstGeom>
          <a:noFill/>
          <a:ln w="38100" cap="flat" cmpd="sng">
            <a:solidFill>
              <a:srgbClr val="FF9900"/>
            </a:solidFill>
            <a:prstDash val="solid"/>
            <a:round/>
            <a:headEnd type="none" w="med" len="med"/>
            <a:tailEnd type="triangle" w="med" len="med"/>
          </a:ln>
        </p:spPr>
      </p:cxnSp>
      <p:sp>
        <p:nvSpPr>
          <p:cNvPr id="2" name="Google Shape;86;p13">
            <a:extLst>
              <a:ext uri="{FF2B5EF4-FFF2-40B4-BE49-F238E27FC236}">
                <a16:creationId xmlns:a16="http://schemas.microsoft.com/office/drawing/2014/main" id="{483BC0F0-97B4-EBE8-7DC5-F339FABF2C19}"/>
              </a:ext>
            </a:extLst>
          </p:cNvPr>
          <p:cNvSpPr/>
          <p:nvPr/>
        </p:nvSpPr>
        <p:spPr>
          <a:xfrm>
            <a:off x="4672337" y="1471700"/>
            <a:ext cx="400500" cy="401575"/>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 sz="900" b="1" dirty="0"/>
              <a:t>P5</a:t>
            </a:r>
            <a:endParaRPr sz="900" b="1" dirty="0"/>
          </a:p>
        </p:txBody>
      </p:sp>
      <p:sp>
        <p:nvSpPr>
          <p:cNvPr id="3" name="Google Shape;86;p13">
            <a:extLst>
              <a:ext uri="{FF2B5EF4-FFF2-40B4-BE49-F238E27FC236}">
                <a16:creationId xmlns:a16="http://schemas.microsoft.com/office/drawing/2014/main" id="{469A532A-B3D6-CA12-4D9B-B924ED73CAA9}"/>
              </a:ext>
            </a:extLst>
          </p:cNvPr>
          <p:cNvSpPr/>
          <p:nvPr/>
        </p:nvSpPr>
        <p:spPr>
          <a:xfrm>
            <a:off x="5548345" y="2128690"/>
            <a:ext cx="269213" cy="293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 sz="900" b="1" dirty="0"/>
              <a:t>P6</a:t>
            </a:r>
            <a:endParaRPr sz="900" b="1" dirty="0"/>
          </a:p>
        </p:txBody>
      </p:sp>
      <p:sp>
        <p:nvSpPr>
          <p:cNvPr id="4" name="Google Shape;86;p13">
            <a:extLst>
              <a:ext uri="{FF2B5EF4-FFF2-40B4-BE49-F238E27FC236}">
                <a16:creationId xmlns:a16="http://schemas.microsoft.com/office/drawing/2014/main" id="{08486FF1-F54E-DDB0-E9D6-751AF7BFB296}"/>
              </a:ext>
            </a:extLst>
          </p:cNvPr>
          <p:cNvSpPr/>
          <p:nvPr/>
        </p:nvSpPr>
        <p:spPr>
          <a:xfrm>
            <a:off x="2991759" y="1280775"/>
            <a:ext cx="272907" cy="293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 sz="900" b="1" dirty="0"/>
              <a:t>P4</a:t>
            </a:r>
            <a:endParaRPr sz="9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p:nvPr/>
        </p:nvSpPr>
        <p:spPr>
          <a:xfrm>
            <a:off x="302700" y="904675"/>
            <a:ext cx="7754400" cy="8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Strategies for promoting a data-driven culture</a:t>
            </a:r>
            <a:endParaRPr sz="1800" b="1" dirty="0">
              <a:latin typeface="Roboto"/>
              <a:ea typeface="Roboto"/>
              <a:cs typeface="Roboto"/>
              <a:sym typeface="Roboto"/>
            </a:endParaRPr>
          </a:p>
          <a:p>
            <a:pPr marL="0" lvl="0" indent="0" algn="l" rtl="0">
              <a:spcBef>
                <a:spcPts val="0"/>
              </a:spcBef>
              <a:spcAft>
                <a:spcPts val="0"/>
              </a:spcAft>
              <a:buNone/>
            </a:pPr>
            <a:endParaRPr sz="1800" b="1" dirty="0">
              <a:latin typeface="Roboto"/>
              <a:ea typeface="Roboto"/>
              <a:cs typeface="Roboto"/>
              <a:sym typeface="Roboto"/>
            </a:endParaRPr>
          </a:p>
          <a:p>
            <a:pPr marL="914400" lvl="0" indent="-914400" algn="just" rtl="0">
              <a:lnSpc>
                <a:spcPct val="115000"/>
              </a:lnSpc>
              <a:spcBef>
                <a:spcPts val="1000"/>
              </a:spcBef>
              <a:spcAft>
                <a:spcPts val="0"/>
              </a:spcAft>
              <a:buNone/>
            </a:pPr>
            <a:r>
              <a:rPr lang="en" b="1" dirty="0">
                <a:latin typeface="Roboto"/>
                <a:ea typeface="Roboto"/>
                <a:cs typeface="Roboto"/>
                <a:sym typeface="Roboto"/>
              </a:rPr>
              <a:t>Strategy 1</a:t>
            </a:r>
            <a:r>
              <a:rPr lang="en" dirty="0">
                <a:latin typeface="Roboto"/>
                <a:ea typeface="Roboto"/>
                <a:cs typeface="Roboto"/>
                <a:sym typeface="Roboto"/>
              </a:rPr>
              <a:t>:	</a:t>
            </a:r>
            <a:r>
              <a:rPr lang="en-GB" dirty="0">
                <a:latin typeface="Roboto"/>
                <a:ea typeface="Roboto"/>
              </a:rPr>
              <a:t>Align project results with business sales targets to show pure impact.</a:t>
            </a:r>
            <a:endParaRPr dirty="0">
              <a:latin typeface="Roboto"/>
              <a:ea typeface="Roboto"/>
              <a:sym typeface="Roboto"/>
            </a:endParaRPr>
          </a:p>
          <a:p>
            <a:pPr marL="914400" lvl="0" indent="-914400" algn="just" rtl="0">
              <a:lnSpc>
                <a:spcPct val="115000"/>
              </a:lnSpc>
              <a:spcBef>
                <a:spcPts val="1000"/>
              </a:spcBef>
              <a:spcAft>
                <a:spcPts val="0"/>
              </a:spcAft>
              <a:buNone/>
            </a:pPr>
            <a:r>
              <a:rPr lang="en" b="1" dirty="0">
                <a:latin typeface="Roboto"/>
                <a:ea typeface="Roboto"/>
                <a:cs typeface="Roboto"/>
                <a:sym typeface="Roboto"/>
              </a:rPr>
              <a:t>Strategy 2:</a:t>
            </a:r>
            <a:r>
              <a:rPr lang="en" dirty="0">
                <a:latin typeface="Roboto"/>
                <a:ea typeface="Roboto"/>
                <a:sym typeface="Roboto"/>
              </a:rPr>
              <a:t>	</a:t>
            </a:r>
            <a:r>
              <a:rPr lang="en-GB" dirty="0">
                <a:latin typeface="Roboto"/>
                <a:ea typeface="Roboto"/>
              </a:rPr>
              <a:t>Data driven decision making as a culture through out the bank from top management to front liners. </a:t>
            </a:r>
          </a:p>
          <a:p>
            <a:pPr marL="914400" lvl="0" indent="-914400" algn="just" rtl="0">
              <a:lnSpc>
                <a:spcPct val="115000"/>
              </a:lnSpc>
              <a:spcBef>
                <a:spcPts val="1000"/>
              </a:spcBef>
              <a:spcAft>
                <a:spcPts val="0"/>
              </a:spcAft>
              <a:buNone/>
            </a:pPr>
            <a:r>
              <a:rPr lang="en-GB" b="1" dirty="0">
                <a:latin typeface="Roboto"/>
                <a:ea typeface="Roboto"/>
                <a:sym typeface="Roboto"/>
              </a:rPr>
              <a:t>Strategy </a:t>
            </a:r>
            <a:r>
              <a:rPr lang="en-GB" b="1" dirty="0">
                <a:latin typeface="Roboto"/>
                <a:ea typeface="Roboto"/>
                <a:cs typeface="Roboto"/>
                <a:sym typeface="Roboto"/>
              </a:rPr>
              <a:t>3:</a:t>
            </a:r>
            <a:r>
              <a:rPr lang="en-GB" dirty="0">
                <a:latin typeface="Roboto"/>
                <a:ea typeface="Roboto"/>
                <a:cs typeface="Roboto"/>
                <a:sym typeface="Roboto"/>
              </a:rPr>
              <a:t>	</a:t>
            </a:r>
            <a:r>
              <a:rPr lang="en-GB" dirty="0">
                <a:latin typeface="Roboto"/>
                <a:ea typeface="Roboto"/>
              </a:rPr>
              <a:t>Focus on the usage of soft skills coaching through e-learning.</a:t>
            </a:r>
            <a:r>
              <a:rPr lang="en-GB" dirty="0">
                <a:latin typeface="Roboto"/>
                <a:ea typeface="Roboto"/>
                <a:sym typeface="Roboto"/>
              </a:rPr>
              <a:t>	</a:t>
            </a:r>
          </a:p>
          <a:p>
            <a:pPr marL="914400" lvl="0" indent="-914400" algn="just" rtl="0">
              <a:lnSpc>
                <a:spcPct val="115000"/>
              </a:lnSpc>
              <a:spcBef>
                <a:spcPts val="1000"/>
              </a:spcBef>
              <a:spcAft>
                <a:spcPts val="0"/>
              </a:spcAft>
              <a:buNone/>
            </a:pPr>
            <a:r>
              <a:rPr lang="en" b="1" dirty="0">
                <a:latin typeface="Roboto"/>
                <a:ea typeface="Roboto"/>
                <a:cs typeface="Roboto"/>
                <a:sym typeface="Roboto"/>
              </a:rPr>
              <a:t>Strategy 4:</a:t>
            </a:r>
            <a:r>
              <a:rPr lang="en" dirty="0">
                <a:latin typeface="Roboto"/>
                <a:ea typeface="Roboto"/>
                <a:cs typeface="Roboto"/>
                <a:sym typeface="Roboto"/>
              </a:rPr>
              <a:t>	</a:t>
            </a:r>
            <a:r>
              <a:rPr lang="en-GB" dirty="0">
                <a:latin typeface="Roboto"/>
                <a:ea typeface="Roboto"/>
              </a:rPr>
              <a:t>Micro segmenting customers through AI will enable marketing to attract those customer with tailored marketing massage.</a:t>
            </a:r>
          </a:p>
          <a:p>
            <a:pPr marL="914400" lvl="0" indent="-914400" algn="just" rtl="0">
              <a:lnSpc>
                <a:spcPct val="115000"/>
              </a:lnSpc>
              <a:spcBef>
                <a:spcPts val="1000"/>
              </a:spcBef>
              <a:spcAft>
                <a:spcPts val="0"/>
              </a:spcAft>
              <a:buNone/>
            </a:pPr>
            <a:r>
              <a:rPr lang="en-GB" b="1" dirty="0">
                <a:latin typeface="Roboto"/>
                <a:ea typeface="Roboto"/>
                <a:sym typeface="Roboto"/>
              </a:rPr>
              <a:t>Strategy 5:</a:t>
            </a:r>
            <a:r>
              <a:rPr lang="en-GB" dirty="0">
                <a:latin typeface="Roboto"/>
                <a:ea typeface="Roboto"/>
                <a:sym typeface="Roboto"/>
              </a:rPr>
              <a:t>	</a:t>
            </a:r>
            <a:r>
              <a:rPr lang="en-GB" dirty="0">
                <a:latin typeface="Roboto"/>
                <a:ea typeface="Roboto"/>
              </a:rPr>
              <a:t>KPIs that based on data to major the performance for each staff within the bank to create a performance driven culture. </a:t>
            </a:r>
          </a:p>
          <a:p>
            <a:pPr marL="914400" lvl="0" indent="-914400" algn="just" rtl="0">
              <a:lnSpc>
                <a:spcPct val="115000"/>
              </a:lnSpc>
              <a:spcBef>
                <a:spcPts val="1000"/>
              </a:spcBef>
              <a:spcAft>
                <a:spcPts val="0"/>
              </a:spcAft>
              <a:buNone/>
            </a:pPr>
            <a:r>
              <a:rPr lang="en" b="1" dirty="0">
                <a:latin typeface="Roboto"/>
                <a:ea typeface="Roboto"/>
                <a:cs typeface="Roboto"/>
                <a:sym typeface="Roboto"/>
              </a:rPr>
              <a:t>Strategy 6</a:t>
            </a:r>
            <a:r>
              <a:rPr lang="en" b="1" dirty="0">
                <a:latin typeface="Roboto"/>
                <a:ea typeface="Roboto"/>
                <a:sym typeface="Roboto"/>
              </a:rPr>
              <a:t>:</a:t>
            </a:r>
            <a:r>
              <a:rPr lang="en" dirty="0">
                <a:latin typeface="Roboto"/>
                <a:ea typeface="Roboto"/>
                <a:sym typeface="Roboto"/>
              </a:rPr>
              <a:t>	</a:t>
            </a:r>
            <a:r>
              <a:rPr lang="en-GB" dirty="0">
                <a:latin typeface="Roboto"/>
                <a:ea typeface="Roboto"/>
              </a:rPr>
              <a:t>Create the need for our finance with the ease of digitalization. </a:t>
            </a:r>
            <a:endParaRPr dirty="0">
              <a:latin typeface="Roboto"/>
              <a:ea typeface="Roboto"/>
              <a:sym typeface="Roboto"/>
            </a:endParaRPr>
          </a:p>
        </p:txBody>
      </p:sp>
      <p:sp>
        <p:nvSpPr>
          <p:cNvPr id="201" name="Google Shape;201;p22"/>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I have identified six strategies for promoting a data-driven culture in our business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Hint: You may want to break up this table into two separate slides</a:t>
            </a:r>
            <a:endParaRPr b="1">
              <a:latin typeface="Lato"/>
              <a:ea typeface="Lato"/>
              <a:cs typeface="Lato"/>
              <a:sym typeface="Lato"/>
            </a:endParaRPr>
          </a:p>
        </p:txBody>
      </p:sp>
      <p:graphicFrame>
        <p:nvGraphicFramePr>
          <p:cNvPr id="207" name="Google Shape;207;p23"/>
          <p:cNvGraphicFramePr/>
          <p:nvPr>
            <p:extLst>
              <p:ext uri="{D42A27DB-BD31-4B8C-83A1-F6EECF244321}">
                <p14:modId xmlns:p14="http://schemas.microsoft.com/office/powerpoint/2010/main" val="2937192951"/>
              </p:ext>
            </p:extLst>
          </p:nvPr>
        </p:nvGraphicFramePr>
        <p:xfrm>
          <a:off x="232125" y="746267"/>
          <a:ext cx="8679750" cy="4345291"/>
        </p:xfrm>
        <a:graphic>
          <a:graphicData uri="http://schemas.openxmlformats.org/drawingml/2006/table">
            <a:tbl>
              <a:tblPr>
                <a:noFill/>
                <a:tableStyleId>{40FE8716-26F0-4574-A3BE-1CC9830168C7}</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6662575">
                  <a:extLst>
                    <a:ext uri="{9D8B030D-6E8A-4147-A177-3AD203B41FA5}">
                      <a16:colId xmlns:a16="http://schemas.microsoft.com/office/drawing/2014/main" val="20002"/>
                    </a:ext>
                  </a:extLst>
                </a:gridCol>
              </a:tblGrid>
              <a:tr h="638175">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Data Requirements</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t>What data should be included in the Data Strategy?</a:t>
                      </a:r>
                      <a:endParaRPr sz="1000" dirty="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defTabSz="914400" rtl="0" eaLnBrk="1" fontAlgn="auto" latinLnBrk="0" hangingPunct="1">
                        <a:lnSpc>
                          <a:spcPct val="115000"/>
                        </a:lnSpc>
                        <a:spcBef>
                          <a:spcPts val="0"/>
                        </a:spcBef>
                        <a:spcAft>
                          <a:spcPts val="0"/>
                        </a:spcAft>
                        <a:buClr>
                          <a:srgbClr val="000000"/>
                        </a:buClr>
                        <a:buSzPts val="1000"/>
                        <a:buFont typeface="Arial"/>
                        <a:buChar char="●"/>
                        <a:tabLst/>
                        <a:defRPr/>
                      </a:pPr>
                      <a:r>
                        <a:rPr lang="en-GB" sz="1000" b="0" i="0" u="none" strike="noStrike" cap="none" dirty="0">
                          <a:solidFill>
                            <a:srgbClr val="000000"/>
                          </a:solidFill>
                          <a:latin typeface="Arial"/>
                          <a:ea typeface="Arial"/>
                          <a:cs typeface="Arial"/>
                          <a:sym typeface="Arial"/>
                        </a:rPr>
                        <a:t>Single data warehouse</a:t>
                      </a:r>
                    </a:p>
                    <a:p>
                      <a:pPr marL="228600" lvl="0" indent="-177800" algn="l" rtl="0">
                        <a:lnSpc>
                          <a:spcPct val="115000"/>
                        </a:lnSpc>
                        <a:spcBef>
                          <a:spcPts val="0"/>
                        </a:spcBef>
                        <a:spcAft>
                          <a:spcPts val="0"/>
                        </a:spcAft>
                        <a:buSzPts val="1000"/>
                        <a:buChar char="●"/>
                      </a:pPr>
                      <a:r>
                        <a:rPr lang="en-GB" sz="1000" b="0" i="0" u="none" strike="noStrike" cap="none" dirty="0">
                          <a:solidFill>
                            <a:srgbClr val="000000"/>
                          </a:solidFill>
                          <a:latin typeface="Arial"/>
                          <a:cs typeface="Arial"/>
                          <a:sym typeface="Arial"/>
                        </a:rPr>
                        <a:t>ETL</a:t>
                      </a:r>
                    </a:p>
                    <a:p>
                      <a:pPr marL="228600" lvl="0" indent="-177800" algn="l" rtl="0">
                        <a:lnSpc>
                          <a:spcPct val="115000"/>
                        </a:lnSpc>
                        <a:spcBef>
                          <a:spcPts val="0"/>
                        </a:spcBef>
                        <a:spcAft>
                          <a:spcPts val="0"/>
                        </a:spcAft>
                        <a:buSzPts val="1000"/>
                        <a:buChar char="●"/>
                      </a:pPr>
                      <a:r>
                        <a:rPr lang="en-GB" sz="1000" b="0" i="0" u="none" strike="noStrike" cap="none" dirty="0">
                          <a:solidFill>
                            <a:srgbClr val="000000"/>
                          </a:solidFill>
                          <a:latin typeface="Arial"/>
                          <a:ea typeface="Arial"/>
                          <a:cs typeface="Arial"/>
                          <a:sym typeface="Arial"/>
                        </a:rPr>
                        <a:t>Relational data store</a:t>
                      </a:r>
                      <a:endParaRPr sz="1000" b="0" i="0" u="none" strike="noStrike" cap="none" dirty="0">
                        <a:solidFill>
                          <a:srgbClr val="000000"/>
                        </a:solidFill>
                        <a:latin typeface="Arial"/>
                        <a:cs typeface="Arial"/>
                        <a:sym typeface="A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36475">
                <a:tc rowSpan="4">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Data Governance</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t>Data Availability</a:t>
                      </a:r>
                      <a:endParaRPr sz="1000" dirty="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defTabSz="914400" rtl="0" eaLnBrk="1" fontAlgn="auto" latinLnBrk="0" hangingPunct="1">
                        <a:lnSpc>
                          <a:spcPct val="115000"/>
                        </a:lnSpc>
                        <a:spcBef>
                          <a:spcPts val="0"/>
                        </a:spcBef>
                        <a:spcAft>
                          <a:spcPts val="0"/>
                        </a:spcAft>
                        <a:buClr>
                          <a:srgbClr val="000000"/>
                        </a:buClr>
                        <a:buSzPts val="1000"/>
                        <a:buFont typeface="Arial"/>
                        <a:buChar char="●"/>
                        <a:tabLst/>
                        <a:defRPr/>
                      </a:pPr>
                      <a:r>
                        <a:rPr lang="en-GB" sz="1000" b="0" i="0" u="none" strike="noStrike" cap="none" dirty="0">
                          <a:solidFill>
                            <a:srgbClr val="000000"/>
                          </a:solidFill>
                          <a:latin typeface="Arial"/>
                          <a:ea typeface="Arial"/>
                          <a:cs typeface="Arial"/>
                          <a:sym typeface="Arial"/>
                        </a:rPr>
                        <a:t>Data available to all on need-to-know bases </a:t>
                      </a:r>
                    </a:p>
                    <a:p>
                      <a:pPr marL="228600" marR="0" lvl="0" indent="-177800" algn="l" defTabSz="914400" rtl="0" eaLnBrk="1" fontAlgn="auto" latinLnBrk="0" hangingPunct="1">
                        <a:lnSpc>
                          <a:spcPct val="115000"/>
                        </a:lnSpc>
                        <a:spcBef>
                          <a:spcPts val="0"/>
                        </a:spcBef>
                        <a:spcAft>
                          <a:spcPts val="0"/>
                        </a:spcAft>
                        <a:buClr>
                          <a:srgbClr val="000000"/>
                        </a:buClr>
                        <a:buSzPts val="1000"/>
                        <a:buFont typeface="Arial"/>
                        <a:buChar char="●"/>
                        <a:tabLst/>
                        <a:defRPr/>
                      </a:pPr>
                      <a:r>
                        <a:rPr lang="en-GB" sz="1000" b="0" i="0" u="none" strike="noStrike" cap="none" dirty="0">
                          <a:solidFill>
                            <a:srgbClr val="000000"/>
                          </a:solidFill>
                          <a:latin typeface="Arial"/>
                          <a:ea typeface="Arial"/>
                          <a:cs typeface="Arial"/>
                          <a:sym typeface="Arial"/>
                        </a:rPr>
                        <a:t>Unify data driven decision making</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13825">
                <a:tc vMerge="1">
                  <a:txBody>
                    <a:bodyPr/>
                    <a:lstStyle/>
                    <a:p>
                      <a:endParaRPr lang="en-US"/>
                    </a:p>
                  </a:txBody>
                  <a:tcPr/>
                </a:tc>
                <a:tc>
                  <a:txBody>
                    <a:bodyPr/>
                    <a:lstStyle/>
                    <a:p>
                      <a:pPr marL="0" lvl="0" indent="0" algn="l" rtl="0">
                        <a:lnSpc>
                          <a:spcPct val="115000"/>
                        </a:lnSpc>
                        <a:spcBef>
                          <a:spcPts val="0"/>
                        </a:spcBef>
                        <a:spcAft>
                          <a:spcPts val="0"/>
                        </a:spcAft>
                        <a:buNone/>
                      </a:pPr>
                      <a:r>
                        <a:rPr lang="en" sz="1000"/>
                        <a:t>Usability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defTabSz="914400" rtl="0" eaLnBrk="1" fontAlgn="auto" latinLnBrk="0" hangingPunct="1">
                        <a:lnSpc>
                          <a:spcPct val="115000"/>
                        </a:lnSpc>
                        <a:spcBef>
                          <a:spcPts val="0"/>
                        </a:spcBef>
                        <a:spcAft>
                          <a:spcPts val="0"/>
                        </a:spcAft>
                        <a:buClr>
                          <a:srgbClr val="000000"/>
                        </a:buClr>
                        <a:buSzPts val="1000"/>
                        <a:buFont typeface="Arial"/>
                        <a:buChar char="●"/>
                        <a:tabLst/>
                        <a:defRPr/>
                      </a:pPr>
                      <a:r>
                        <a:rPr lang="en-GB" sz="1000" b="0" i="0" u="none" strike="noStrike" cap="none" dirty="0">
                          <a:solidFill>
                            <a:srgbClr val="000000"/>
                          </a:solidFill>
                          <a:latin typeface="Arial"/>
                          <a:ea typeface="Arial"/>
                          <a:cs typeface="Arial"/>
                          <a:sym typeface="Arial"/>
                        </a:rPr>
                        <a:t>Training as needed</a:t>
                      </a:r>
                    </a:p>
                    <a:p>
                      <a:pPr marL="228600" marR="0" lvl="0" indent="-177800" algn="l" defTabSz="914400" rtl="0" eaLnBrk="1" fontAlgn="auto" latinLnBrk="0" hangingPunct="1">
                        <a:lnSpc>
                          <a:spcPct val="115000"/>
                        </a:lnSpc>
                        <a:spcBef>
                          <a:spcPts val="0"/>
                        </a:spcBef>
                        <a:spcAft>
                          <a:spcPts val="0"/>
                        </a:spcAft>
                        <a:buClr>
                          <a:srgbClr val="000000"/>
                        </a:buClr>
                        <a:buSzPts val="1000"/>
                        <a:buFont typeface="Arial"/>
                        <a:buChar char="●"/>
                        <a:tabLst/>
                        <a:defRPr/>
                      </a:pPr>
                      <a:r>
                        <a:rPr lang="en-GB" sz="1000" b="0" i="0" u="none" strike="noStrike" cap="none" dirty="0">
                          <a:solidFill>
                            <a:srgbClr val="000000"/>
                          </a:solidFill>
                          <a:latin typeface="Arial"/>
                          <a:ea typeface="Arial"/>
                          <a:cs typeface="Arial"/>
                          <a:sym typeface="Arial"/>
                        </a:rPr>
                        <a:t>Dictionaries, tags, etc</a:t>
                      </a:r>
                    </a:p>
                    <a:p>
                      <a:pPr marL="228600" lvl="0" indent="-177800" algn="l" rtl="0">
                        <a:lnSpc>
                          <a:spcPct val="115000"/>
                        </a:lnSpc>
                        <a:spcBef>
                          <a:spcPts val="0"/>
                        </a:spcBef>
                        <a:spcAft>
                          <a:spcPts val="0"/>
                        </a:spcAft>
                        <a:buSzPts val="1000"/>
                        <a:buChar char="●"/>
                      </a:pPr>
                      <a:r>
                        <a:rPr lang="en-GB" sz="1000" b="0" i="0" u="none" strike="noStrike" cap="none" dirty="0">
                          <a:solidFill>
                            <a:srgbClr val="000000"/>
                          </a:solidFill>
                          <a:latin typeface="Arial"/>
                          <a:ea typeface="Arial"/>
                          <a:cs typeface="Arial"/>
                          <a:sym typeface="Arial"/>
                        </a:rPr>
                        <a:t>Aligning business needs with data science projects</a:t>
                      </a:r>
                      <a:endParaRPr sz="1000" b="0" i="0" u="none" strike="noStrike" cap="none" dirty="0">
                        <a:solidFill>
                          <a:srgbClr val="000000"/>
                        </a:solidFill>
                        <a:latin typeface="Arial"/>
                        <a:cs typeface="Arial"/>
                        <a:sym typeface="A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374525">
                <a:tc vMerge="1">
                  <a:txBody>
                    <a:bodyPr/>
                    <a:lstStyle/>
                    <a:p>
                      <a:endParaRPr lang="en-US"/>
                    </a:p>
                  </a:txBody>
                  <a:tcPr/>
                </a:tc>
                <a:tc>
                  <a:txBody>
                    <a:bodyPr/>
                    <a:lstStyle/>
                    <a:p>
                      <a:pPr marL="0" lvl="0" indent="0" algn="l" rtl="0">
                        <a:lnSpc>
                          <a:spcPct val="115000"/>
                        </a:lnSpc>
                        <a:spcBef>
                          <a:spcPts val="0"/>
                        </a:spcBef>
                        <a:spcAft>
                          <a:spcPts val="0"/>
                        </a:spcAft>
                        <a:buNone/>
                      </a:pPr>
                      <a:r>
                        <a:rPr lang="en" sz="1000"/>
                        <a:t>Integrity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defTabSz="914400" rtl="0" eaLnBrk="1" fontAlgn="auto" latinLnBrk="0" hangingPunct="1">
                        <a:lnSpc>
                          <a:spcPct val="115000"/>
                        </a:lnSpc>
                        <a:spcBef>
                          <a:spcPts val="0"/>
                        </a:spcBef>
                        <a:spcAft>
                          <a:spcPts val="0"/>
                        </a:spcAft>
                        <a:buClr>
                          <a:srgbClr val="000000"/>
                        </a:buClr>
                        <a:buSzPts val="1000"/>
                        <a:buFont typeface="Arial"/>
                        <a:buChar char="●"/>
                        <a:tabLst/>
                        <a:defRPr/>
                      </a:pPr>
                      <a:r>
                        <a:rPr lang="en-GB" sz="1000" b="0" i="0" u="none" strike="noStrike" cap="none" dirty="0">
                          <a:solidFill>
                            <a:srgbClr val="000000"/>
                          </a:solidFill>
                          <a:latin typeface="Arial"/>
                          <a:ea typeface="Arial"/>
                          <a:cs typeface="Arial"/>
                          <a:sym typeface="Arial"/>
                        </a:rPr>
                        <a:t>ETL checks and tracing</a:t>
                      </a:r>
                    </a:p>
                    <a:p>
                      <a:pPr marL="228600" lvl="0" indent="-177800" algn="l" rtl="0">
                        <a:lnSpc>
                          <a:spcPct val="115000"/>
                        </a:lnSpc>
                        <a:spcBef>
                          <a:spcPts val="0"/>
                        </a:spcBef>
                        <a:spcAft>
                          <a:spcPts val="0"/>
                        </a:spcAft>
                        <a:buSzPts val="1000"/>
                        <a:buChar char="●"/>
                      </a:pPr>
                      <a:r>
                        <a:rPr lang="en-GB" sz="1000" b="0" i="0" u="none" strike="noStrike" cap="none" dirty="0">
                          <a:solidFill>
                            <a:srgbClr val="000000"/>
                          </a:solidFill>
                          <a:latin typeface="Arial"/>
                          <a:ea typeface="Arial"/>
                          <a:cs typeface="Arial"/>
                          <a:sym typeface="Arial"/>
                        </a:rPr>
                        <a:t>Misuse of data with lead to punishments, penalties and dismissal </a:t>
                      </a:r>
                      <a:endParaRPr sz="1000" b="0" i="0" u="none" strike="noStrike" cap="none" dirty="0">
                        <a:solidFill>
                          <a:srgbClr val="000000"/>
                        </a:solidFill>
                        <a:latin typeface="Arial"/>
                        <a:cs typeface="Arial"/>
                        <a:sym typeface="A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354275">
                <a:tc vMerge="1">
                  <a:txBody>
                    <a:bodyPr/>
                    <a:lstStyle/>
                    <a:p>
                      <a:endParaRPr lang="en-US"/>
                    </a:p>
                  </a:txBody>
                  <a:tcPr/>
                </a:tc>
                <a:tc>
                  <a:txBody>
                    <a:bodyPr/>
                    <a:lstStyle/>
                    <a:p>
                      <a:pPr marL="0" lvl="0" indent="0" algn="l" rtl="0">
                        <a:lnSpc>
                          <a:spcPct val="115000"/>
                        </a:lnSpc>
                        <a:spcBef>
                          <a:spcPts val="0"/>
                        </a:spcBef>
                        <a:spcAft>
                          <a:spcPts val="0"/>
                        </a:spcAft>
                        <a:buNone/>
                      </a:pPr>
                      <a:r>
                        <a:rPr lang="en" sz="1000"/>
                        <a:t>Security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defTabSz="914400" rtl="0" eaLnBrk="1" fontAlgn="auto" latinLnBrk="0" hangingPunct="1">
                        <a:lnSpc>
                          <a:spcPct val="115000"/>
                        </a:lnSpc>
                        <a:spcBef>
                          <a:spcPts val="0"/>
                        </a:spcBef>
                        <a:spcAft>
                          <a:spcPts val="0"/>
                        </a:spcAft>
                        <a:buClr>
                          <a:srgbClr val="000000"/>
                        </a:buClr>
                        <a:buSzPts val="1000"/>
                        <a:buFont typeface="Arial"/>
                        <a:buChar char="●"/>
                        <a:tabLst/>
                        <a:defRPr/>
                      </a:pPr>
                      <a:r>
                        <a:rPr lang="en-GB" sz="1000" b="0" i="0" u="none" strike="noStrike" cap="none" dirty="0">
                          <a:solidFill>
                            <a:srgbClr val="000000"/>
                          </a:solidFill>
                          <a:latin typeface="Arial"/>
                          <a:ea typeface="Arial"/>
                          <a:cs typeface="Arial"/>
                          <a:sym typeface="Arial"/>
                        </a:rPr>
                        <a:t>Firewall, encryption </a:t>
                      </a:r>
                    </a:p>
                    <a:p>
                      <a:pPr marL="228600" marR="0" lvl="0" indent="-177800" algn="l" defTabSz="914400" rtl="0" eaLnBrk="1" fontAlgn="auto" latinLnBrk="0" hangingPunct="1">
                        <a:lnSpc>
                          <a:spcPct val="115000"/>
                        </a:lnSpc>
                        <a:spcBef>
                          <a:spcPts val="0"/>
                        </a:spcBef>
                        <a:spcAft>
                          <a:spcPts val="0"/>
                        </a:spcAft>
                        <a:buClr>
                          <a:srgbClr val="000000"/>
                        </a:buClr>
                        <a:buSzPts val="1000"/>
                        <a:buFont typeface="Arial"/>
                        <a:buChar char="●"/>
                        <a:tabLst/>
                        <a:defRPr/>
                      </a:pPr>
                      <a:r>
                        <a:rPr lang="en-GB" sz="1000" b="0" i="0" u="none" strike="noStrike" cap="none" dirty="0">
                          <a:solidFill>
                            <a:srgbClr val="000000"/>
                          </a:solidFill>
                          <a:latin typeface="Arial"/>
                          <a:ea typeface="Arial"/>
                          <a:cs typeface="Arial"/>
                          <a:sym typeface="Arial"/>
                        </a:rPr>
                        <a:t>Training to make data security as a culture</a:t>
                      </a:r>
                    </a:p>
                    <a:p>
                      <a:pPr marL="228600" lvl="0" indent="-177800" algn="l" rtl="0">
                        <a:lnSpc>
                          <a:spcPct val="115000"/>
                        </a:lnSpc>
                        <a:spcBef>
                          <a:spcPts val="0"/>
                        </a:spcBef>
                        <a:spcAft>
                          <a:spcPts val="0"/>
                        </a:spcAft>
                        <a:buSzPts val="1000"/>
                        <a:buChar char="●"/>
                      </a:pPr>
                      <a:r>
                        <a:rPr lang="en-GB" sz="1000" b="0" i="0" u="none" strike="noStrike" cap="none" dirty="0">
                          <a:solidFill>
                            <a:srgbClr val="000000"/>
                          </a:solidFill>
                          <a:latin typeface="Arial"/>
                          <a:ea typeface="Arial"/>
                          <a:cs typeface="Arial"/>
                          <a:sym typeface="Arial"/>
                        </a:rPr>
                        <a:t>A digitally signed agreement of data privacy with all staff</a:t>
                      </a:r>
                      <a:endParaRPr sz="1000" b="0" i="0" u="none" strike="noStrike" cap="none" dirty="0">
                        <a:solidFill>
                          <a:srgbClr val="000000"/>
                        </a:solidFill>
                        <a:latin typeface="Arial"/>
                        <a:cs typeface="Arial"/>
                        <a:sym typeface="A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549000">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Technology</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Data Architecture Components</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defTabSz="914400" rtl="0" eaLnBrk="1" fontAlgn="auto" latinLnBrk="0" hangingPunct="1">
                        <a:lnSpc>
                          <a:spcPct val="115000"/>
                        </a:lnSpc>
                        <a:spcBef>
                          <a:spcPts val="0"/>
                        </a:spcBef>
                        <a:spcAft>
                          <a:spcPts val="0"/>
                        </a:spcAft>
                        <a:buClr>
                          <a:srgbClr val="000000"/>
                        </a:buClr>
                        <a:buSzPts val="1000"/>
                        <a:buFont typeface="Arial"/>
                        <a:buChar char="●"/>
                        <a:tabLst/>
                        <a:defRPr/>
                      </a:pPr>
                      <a:r>
                        <a:rPr lang="en-GB" sz="1000" b="0" i="0" u="none" strike="noStrike" cap="none" dirty="0">
                          <a:solidFill>
                            <a:srgbClr val="000000"/>
                          </a:solidFill>
                          <a:latin typeface="Arial"/>
                          <a:ea typeface="Arial"/>
                          <a:cs typeface="Arial"/>
                          <a:sym typeface="Arial"/>
                        </a:rPr>
                        <a:t>Data store represents single source of truth</a:t>
                      </a:r>
                    </a:p>
                    <a:p>
                      <a:pPr marL="228600" marR="0" lvl="0" indent="-177800" algn="l" defTabSz="914400" rtl="0" eaLnBrk="1" fontAlgn="auto" latinLnBrk="0" hangingPunct="1">
                        <a:lnSpc>
                          <a:spcPct val="115000"/>
                        </a:lnSpc>
                        <a:spcBef>
                          <a:spcPts val="0"/>
                        </a:spcBef>
                        <a:spcAft>
                          <a:spcPts val="0"/>
                        </a:spcAft>
                        <a:buClr>
                          <a:srgbClr val="000000"/>
                        </a:buClr>
                        <a:buSzPts val="1000"/>
                        <a:buFont typeface="Arial"/>
                        <a:buChar char="●"/>
                        <a:tabLst/>
                        <a:defRPr/>
                      </a:pPr>
                      <a:r>
                        <a:rPr lang="en-GB" sz="1000" b="0" i="0" u="none" strike="noStrike" cap="none" dirty="0">
                          <a:solidFill>
                            <a:srgbClr val="000000"/>
                          </a:solidFill>
                          <a:latin typeface="Arial"/>
                          <a:ea typeface="Arial"/>
                          <a:cs typeface="Arial"/>
                          <a:sym typeface="Arial"/>
                        </a:rPr>
                        <a:t>Accessed via SQL</a:t>
                      </a:r>
                    </a:p>
                    <a:p>
                      <a:pPr marL="228600" lvl="0" indent="-177800" algn="l" rtl="0">
                        <a:lnSpc>
                          <a:spcPct val="115000"/>
                        </a:lnSpc>
                        <a:spcBef>
                          <a:spcPts val="0"/>
                        </a:spcBef>
                        <a:spcAft>
                          <a:spcPts val="0"/>
                        </a:spcAft>
                        <a:buSzPts val="1000"/>
                        <a:buChar char="●"/>
                      </a:pPr>
                      <a:r>
                        <a:rPr lang="en-GB" sz="1000" b="0" i="0" u="none" strike="noStrike" cap="none" dirty="0">
                          <a:solidFill>
                            <a:srgbClr val="000000"/>
                          </a:solidFill>
                          <a:latin typeface="Arial"/>
                          <a:ea typeface="Arial"/>
                          <a:cs typeface="Arial"/>
                          <a:sym typeface="Arial"/>
                        </a:rPr>
                        <a:t>Spread sheets</a:t>
                      </a:r>
                      <a:endParaRPr sz="1000" b="0" i="0" u="none" strike="noStrike" cap="none" dirty="0">
                        <a:solidFill>
                          <a:srgbClr val="000000"/>
                        </a:solidFill>
                        <a:latin typeface="Arial"/>
                        <a:cs typeface="Arial"/>
                        <a:sym typeface="A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681175">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Skills and Capacity</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Data literacy skills and organizational capacity </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defTabSz="914400" rtl="0" eaLnBrk="1" fontAlgn="auto" latinLnBrk="0" hangingPunct="1">
                        <a:lnSpc>
                          <a:spcPct val="115000"/>
                        </a:lnSpc>
                        <a:spcBef>
                          <a:spcPts val="0"/>
                        </a:spcBef>
                        <a:spcAft>
                          <a:spcPts val="0"/>
                        </a:spcAft>
                        <a:buClr>
                          <a:srgbClr val="000000"/>
                        </a:buClr>
                        <a:buSzPts val="1000"/>
                        <a:buFont typeface="Arial"/>
                        <a:buChar char="●"/>
                        <a:tabLst/>
                        <a:defRPr/>
                      </a:pPr>
                      <a:r>
                        <a:rPr lang="en-GB" sz="1000" b="0" i="0" u="none" strike="noStrike" cap="none" dirty="0">
                          <a:solidFill>
                            <a:srgbClr val="000000"/>
                          </a:solidFill>
                          <a:latin typeface="Arial"/>
                          <a:ea typeface="Arial"/>
                          <a:cs typeface="Arial"/>
                          <a:sym typeface="Arial"/>
                        </a:rPr>
                        <a:t>Publish data updates organization wide</a:t>
                      </a:r>
                    </a:p>
                    <a:p>
                      <a:pPr marL="228600" marR="0" lvl="0" indent="-177800" algn="l" defTabSz="914400" rtl="0" eaLnBrk="1" fontAlgn="auto" latinLnBrk="0" hangingPunct="1">
                        <a:lnSpc>
                          <a:spcPct val="115000"/>
                        </a:lnSpc>
                        <a:spcBef>
                          <a:spcPts val="0"/>
                        </a:spcBef>
                        <a:spcAft>
                          <a:spcPts val="0"/>
                        </a:spcAft>
                        <a:buClr>
                          <a:srgbClr val="000000"/>
                        </a:buClr>
                        <a:buSzPts val="1000"/>
                        <a:buFont typeface="Arial"/>
                        <a:buChar char="●"/>
                        <a:tabLst/>
                        <a:defRPr/>
                      </a:pPr>
                      <a:r>
                        <a:rPr lang="en-GB" sz="1000" b="0" i="0" u="none" strike="noStrike" cap="none" dirty="0">
                          <a:solidFill>
                            <a:srgbClr val="000000"/>
                          </a:solidFill>
                          <a:latin typeface="Arial"/>
                          <a:ea typeface="Arial"/>
                          <a:cs typeface="Arial"/>
                          <a:sym typeface="Arial"/>
                        </a:rPr>
                        <a:t>Promote and reward successful data driven projects</a:t>
                      </a:r>
                    </a:p>
                    <a:p>
                      <a:pPr marL="228600" lvl="0" indent="-177800" algn="l" rtl="0">
                        <a:lnSpc>
                          <a:spcPct val="115000"/>
                        </a:lnSpc>
                        <a:spcBef>
                          <a:spcPts val="0"/>
                        </a:spcBef>
                        <a:spcAft>
                          <a:spcPts val="0"/>
                        </a:spcAft>
                        <a:buSzPts val="1000"/>
                        <a:buChar char="●"/>
                      </a:pPr>
                      <a:r>
                        <a:rPr lang="en-GB" sz="1000" b="0" i="0" u="none" strike="noStrike" cap="none" dirty="0">
                          <a:solidFill>
                            <a:srgbClr val="000000"/>
                          </a:solidFill>
                          <a:latin typeface="Arial"/>
                          <a:ea typeface="Arial"/>
                          <a:cs typeface="Arial"/>
                          <a:sym typeface="Arial"/>
                        </a:rPr>
                        <a:t>Promote a culture of experimentation and experimentation while leaving a space for mistakes </a:t>
                      </a:r>
                      <a:endParaRPr sz="1000" b="0" i="0" u="none" strike="noStrike" cap="none" dirty="0">
                        <a:solidFill>
                          <a:srgbClr val="000000"/>
                        </a:solidFill>
                        <a:latin typeface="Arial"/>
                        <a:cs typeface="Arial"/>
                        <a:sym typeface="A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r h="568025">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Support for Machine Learning</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Machine learning architecture </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228600" marR="0" lvl="0" indent="-177800" algn="l" defTabSz="914400" rtl="0" eaLnBrk="1" fontAlgn="auto" latinLnBrk="0" hangingPunct="1">
                        <a:lnSpc>
                          <a:spcPct val="115000"/>
                        </a:lnSpc>
                        <a:spcBef>
                          <a:spcPts val="0"/>
                        </a:spcBef>
                        <a:spcAft>
                          <a:spcPts val="0"/>
                        </a:spcAft>
                        <a:buClr>
                          <a:srgbClr val="000000"/>
                        </a:buClr>
                        <a:buSzPts val="1000"/>
                        <a:buFont typeface="Arial"/>
                        <a:buChar char="●"/>
                        <a:tabLst/>
                        <a:defRPr/>
                      </a:pPr>
                      <a:r>
                        <a:rPr lang="en-GB" sz="1000" b="0" i="0" u="none" strike="noStrike" cap="none" dirty="0">
                          <a:solidFill>
                            <a:srgbClr val="000000"/>
                          </a:solidFill>
                          <a:latin typeface="Arial"/>
                          <a:ea typeface="Arial"/>
                          <a:cs typeface="Arial"/>
                          <a:sym typeface="Arial"/>
                        </a:rPr>
                        <a:t>As the data is very private and mostly stored in-house initial POC work to be done locally</a:t>
                      </a:r>
                    </a:p>
                    <a:p>
                      <a:pPr marL="228600" lvl="0" indent="-177800" algn="l" rtl="0">
                        <a:lnSpc>
                          <a:spcPct val="115000"/>
                        </a:lnSpc>
                        <a:spcBef>
                          <a:spcPts val="0"/>
                        </a:spcBef>
                        <a:spcAft>
                          <a:spcPts val="0"/>
                        </a:spcAft>
                        <a:buSzPts val="1000"/>
                        <a:buChar char="●"/>
                      </a:pPr>
                      <a:r>
                        <a:rPr lang="en-GB" sz="1000" b="0" i="0" u="none" strike="noStrike" cap="none" dirty="0">
                          <a:solidFill>
                            <a:srgbClr val="000000"/>
                          </a:solidFill>
                          <a:latin typeface="Arial"/>
                          <a:ea typeface="Arial"/>
                          <a:cs typeface="Arial"/>
                          <a:sym typeface="Arial"/>
                        </a:rPr>
                        <a:t>Access ML through API endpoints to add a diverse look to the data</a:t>
                      </a:r>
                      <a:endParaRPr sz="1000" b="0" i="0" u="none" strike="noStrike" cap="none" dirty="0">
                        <a:solidFill>
                          <a:srgbClr val="000000"/>
                        </a:solidFill>
                        <a:latin typeface="Arial"/>
                        <a:cs typeface="Arial"/>
                        <a:sym typeface="A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208" name="Google Shape;208;p2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dirty="0">
                <a:solidFill>
                  <a:schemeClr val="dk1"/>
                </a:solidFill>
                <a:latin typeface="Open Sans"/>
                <a:ea typeface="Open Sans"/>
                <a:cs typeface="Open Sans"/>
                <a:sym typeface="Open Sans"/>
              </a:rPr>
              <a:t>Technical Infrastructure Needed to Support the Data Science Organization </a:t>
            </a:r>
            <a:endParaRPr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The way to the future</a:t>
            </a:r>
            <a:endParaRPr dirty="0"/>
          </a:p>
        </p:txBody>
      </p:sp>
      <p:sp>
        <p:nvSpPr>
          <p:cNvPr id="215" name="Google Shape;215;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7200" b="1" dirty="0"/>
              <a:t>Thank you</a:t>
            </a:r>
            <a:endParaRPr sz="7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dirty="0">
                <a:solidFill>
                  <a:schemeClr val="dk1"/>
                </a:solidFill>
                <a:latin typeface="Open Sans"/>
                <a:ea typeface="Open Sans"/>
                <a:cs typeface="Open Sans"/>
                <a:sym typeface="Open Sans"/>
              </a:rPr>
              <a:t>SABB Bank</a:t>
            </a:r>
            <a:endParaRPr sz="17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000" b="1" dirty="0"/>
          </a:p>
        </p:txBody>
      </p:sp>
      <p:sp>
        <p:nvSpPr>
          <p:cNvPr id="94" name="Google Shape;94;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Retail Banking Digital Transformation </a:t>
            </a:r>
            <a:endParaRPr dirty="0">
              <a:solidFill>
                <a:schemeClr val="dk1"/>
              </a:solidFill>
            </a:endParaRPr>
          </a:p>
        </p:txBody>
      </p:sp>
      <p:sp>
        <p:nvSpPr>
          <p:cNvPr id="95" name="Google Shape;95;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rPr>
              <a:t>Ahmed Waznah</a:t>
            </a:r>
          </a:p>
          <a:p>
            <a:pPr marL="0" lvl="0" indent="0" algn="l" rtl="0">
              <a:spcBef>
                <a:spcPts val="0"/>
              </a:spcBef>
              <a:spcAft>
                <a:spcPts val="0"/>
              </a:spcAft>
              <a:buNone/>
            </a:pPr>
            <a:r>
              <a:rPr lang="en-GB" b="1" dirty="0">
                <a:solidFill>
                  <a:schemeClr val="dk1"/>
                </a:solidFill>
              </a:rPr>
              <a:t>Business Development Manager</a:t>
            </a:r>
            <a:endParaRPr b="1" dirty="0">
              <a:solidFill>
                <a:schemeClr val="dk1"/>
              </a:solidFill>
            </a:endParaRPr>
          </a:p>
          <a:p>
            <a:pPr marL="0" lvl="0" indent="0" algn="l" rtl="0">
              <a:spcBef>
                <a:spcPts val="0"/>
              </a:spcBef>
              <a:spcAft>
                <a:spcPts val="0"/>
              </a:spcAft>
              <a:buNone/>
            </a:pPr>
            <a:r>
              <a:rPr lang="en-GB" b="1" dirty="0">
                <a:solidFill>
                  <a:schemeClr val="dk1"/>
                </a:solidFill>
              </a:rPr>
              <a:t>07/01/2023</a:t>
            </a:r>
            <a:endParaRPr b="1"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p:nvPr/>
        </p:nvSpPr>
        <p:spPr>
          <a:xfrm>
            <a:off x="253100" y="1882467"/>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Approach</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GB" dirty="0">
                <a:latin typeface="Roboto"/>
                <a:ea typeface="Roboto"/>
                <a:cs typeface="Roboto"/>
                <a:sym typeface="Roboto"/>
              </a:rPr>
              <a:t>To use data science, machine learning and AI in alignment with the banks sales targets</a:t>
            </a:r>
          </a:p>
          <a:p>
            <a:pPr marL="457200" lvl="0" indent="-317500" algn="l" rtl="0">
              <a:spcBef>
                <a:spcPts val="0"/>
              </a:spcBef>
              <a:spcAft>
                <a:spcPts val="0"/>
              </a:spcAft>
              <a:buSzPts val="1400"/>
              <a:buFont typeface="Roboto"/>
              <a:buChar char="-"/>
            </a:pPr>
            <a:r>
              <a:rPr lang="en-GB" dirty="0">
                <a:latin typeface="Roboto"/>
                <a:ea typeface="Roboto"/>
                <a:cs typeface="Roboto"/>
                <a:sym typeface="Roboto"/>
              </a:rPr>
              <a:t>Utilization of available data in-house and from 3</a:t>
            </a:r>
            <a:r>
              <a:rPr lang="en-GB" baseline="30000" dirty="0">
                <a:latin typeface="Roboto"/>
                <a:ea typeface="Roboto"/>
                <a:cs typeface="Roboto"/>
                <a:sym typeface="Roboto"/>
              </a:rPr>
              <a:t>rd</a:t>
            </a:r>
            <a:r>
              <a:rPr lang="en-GB" dirty="0">
                <a:latin typeface="Roboto"/>
                <a:ea typeface="Roboto"/>
                <a:cs typeface="Roboto"/>
                <a:sym typeface="Roboto"/>
              </a:rPr>
              <a:t> parties</a:t>
            </a:r>
          </a:p>
          <a:p>
            <a:pPr marL="457200" lvl="0" indent="-317500" algn="l" rtl="0">
              <a:spcBef>
                <a:spcPts val="0"/>
              </a:spcBef>
              <a:spcAft>
                <a:spcPts val="0"/>
              </a:spcAft>
              <a:buSzPts val="1400"/>
              <a:buFont typeface="Roboto"/>
              <a:buChar char="-"/>
            </a:pPr>
            <a:r>
              <a:rPr lang="en-GB" dirty="0">
                <a:latin typeface="Roboto"/>
                <a:ea typeface="Roboto"/>
                <a:cs typeface="Roboto"/>
                <a:sym typeface="Roboto"/>
              </a:rPr>
              <a:t>Use of sophisticated data analyses </a:t>
            </a:r>
          </a:p>
          <a:p>
            <a:pPr marL="457200" lvl="0" indent="-317500" algn="l" rtl="0">
              <a:spcBef>
                <a:spcPts val="0"/>
              </a:spcBef>
              <a:spcAft>
                <a:spcPts val="0"/>
              </a:spcAft>
              <a:buSzPts val="1400"/>
              <a:buFont typeface="Roboto"/>
              <a:buChar char="-"/>
            </a:pPr>
            <a:r>
              <a:rPr lang="en-GB" dirty="0">
                <a:latin typeface="Roboto"/>
                <a:ea typeface="Roboto"/>
                <a:cs typeface="Roboto"/>
                <a:sym typeface="Roboto"/>
              </a:rPr>
              <a:t>Use of financial tech</a:t>
            </a:r>
          </a:p>
          <a:p>
            <a:pPr marL="457200" lvl="0" indent="-317500" algn="l" rtl="0">
              <a:spcBef>
                <a:spcPts val="0"/>
              </a:spcBef>
              <a:spcAft>
                <a:spcPts val="0"/>
              </a:spcAft>
              <a:buSzPts val="1400"/>
              <a:buFont typeface="Roboto"/>
              <a:buChar char="-"/>
            </a:pPr>
            <a:r>
              <a:rPr lang="en-GB" dirty="0">
                <a:latin typeface="Roboto"/>
                <a:ea typeface="Roboto"/>
                <a:cs typeface="Roboto"/>
                <a:sym typeface="Roboto"/>
              </a:rPr>
              <a:t>Special segmentation and micro-segmentation </a:t>
            </a:r>
          </a:p>
          <a:p>
            <a:pPr marL="457200" lvl="0" indent="-317500" algn="l" rtl="0">
              <a:spcBef>
                <a:spcPts val="0"/>
              </a:spcBef>
              <a:spcAft>
                <a:spcPts val="0"/>
              </a:spcAft>
              <a:buSzPts val="1400"/>
              <a:buFont typeface="Roboto"/>
              <a:buChar char="-"/>
            </a:pPr>
            <a:r>
              <a:rPr lang="en-GB" dirty="0">
                <a:latin typeface="Roboto"/>
                <a:ea typeface="Roboto"/>
                <a:cs typeface="Roboto"/>
                <a:sym typeface="Roboto"/>
              </a:rPr>
              <a:t>Data driven decision making</a:t>
            </a:r>
          </a:p>
          <a:p>
            <a:pPr marL="457200" lvl="0" indent="-317500" algn="l" rtl="0">
              <a:spcBef>
                <a:spcPts val="0"/>
              </a:spcBef>
              <a:spcAft>
                <a:spcPts val="0"/>
              </a:spcAft>
              <a:buSzPts val="1400"/>
              <a:buFont typeface="Roboto"/>
              <a:buChar char="-"/>
            </a:pPr>
            <a:r>
              <a:rPr lang="en-GB" dirty="0">
                <a:latin typeface="Roboto"/>
                <a:ea typeface="Roboto"/>
                <a:cs typeface="Roboto"/>
                <a:sym typeface="Roboto"/>
              </a:rPr>
              <a:t>Creating agile teams</a:t>
            </a:r>
          </a:p>
        </p:txBody>
      </p:sp>
      <p:sp>
        <p:nvSpPr>
          <p:cNvPr id="101" name="Google Shape;101;p15"/>
          <p:cNvSpPr txBox="1"/>
          <p:nvPr/>
        </p:nvSpPr>
        <p:spPr>
          <a:xfrm>
            <a:off x="253100" y="3678359"/>
            <a:ext cx="8454900" cy="6966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Results</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GB" dirty="0">
                <a:latin typeface="Roboto"/>
                <a:ea typeface="Roboto"/>
                <a:cs typeface="Roboto"/>
                <a:sym typeface="Roboto"/>
              </a:rPr>
              <a:t>Retail finance sales targets are met</a:t>
            </a:r>
          </a:p>
          <a:p>
            <a:pPr marL="457200" lvl="0" indent="-317500" algn="l" rtl="0">
              <a:spcBef>
                <a:spcPts val="0"/>
              </a:spcBef>
              <a:spcAft>
                <a:spcPts val="0"/>
              </a:spcAft>
              <a:buSzPts val="1400"/>
              <a:buFont typeface="Roboto"/>
              <a:buChar char="-"/>
            </a:pPr>
            <a:r>
              <a:rPr lang="en-GB" dirty="0">
                <a:latin typeface="Roboto"/>
                <a:ea typeface="Roboto"/>
                <a:cs typeface="Roboto"/>
                <a:sym typeface="Roboto"/>
              </a:rPr>
              <a:t>Increase profit and reduce costs</a:t>
            </a:r>
          </a:p>
          <a:p>
            <a:pPr marL="457200" lvl="0" indent="-317500" algn="l" rtl="0">
              <a:spcBef>
                <a:spcPts val="0"/>
              </a:spcBef>
              <a:spcAft>
                <a:spcPts val="0"/>
              </a:spcAft>
              <a:buSzPts val="1400"/>
              <a:buFont typeface="Roboto"/>
              <a:buChar char="-"/>
            </a:pPr>
            <a:r>
              <a:rPr lang="en-GB" dirty="0">
                <a:latin typeface="Roboto"/>
                <a:ea typeface="Roboto"/>
                <a:cs typeface="Roboto"/>
                <a:sym typeface="Roboto"/>
              </a:rPr>
              <a:t>Create a data driven culture </a:t>
            </a:r>
            <a:endParaRPr dirty="0">
              <a:latin typeface="Roboto"/>
              <a:ea typeface="Roboto"/>
              <a:cs typeface="Roboto"/>
              <a:sym typeface="Roboto"/>
            </a:endParaRPr>
          </a:p>
        </p:txBody>
      </p:sp>
      <p:sp>
        <p:nvSpPr>
          <p:cNvPr id="102" name="Google Shape;102;p15"/>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Executive Summary</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
        <p:nvSpPr>
          <p:cNvPr id="103" name="Google Shape;103;p15"/>
          <p:cNvSpPr txBox="1"/>
          <p:nvPr/>
        </p:nvSpPr>
        <p:spPr>
          <a:xfrm>
            <a:off x="226500" y="828475"/>
            <a:ext cx="7301700" cy="8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Purpose of 100-day plan </a:t>
            </a:r>
            <a:endParaRPr sz="1800" dirty="0">
              <a:latin typeface="Roboto"/>
              <a:ea typeface="Roboto"/>
              <a:cs typeface="Roboto"/>
              <a:sym typeface="Roboto"/>
            </a:endParaRPr>
          </a:p>
          <a:p>
            <a:pPr marL="139700" lvl="0" algn="l" rtl="0">
              <a:spcBef>
                <a:spcPts val="0"/>
              </a:spcBef>
              <a:spcAft>
                <a:spcPts val="0"/>
              </a:spcAft>
              <a:buSzPts val="1400"/>
            </a:pPr>
            <a:r>
              <a:rPr lang="en-GB" dirty="0">
                <a:latin typeface="Roboto"/>
                <a:ea typeface="Roboto"/>
                <a:cs typeface="Roboto"/>
                <a:sym typeface="Roboto"/>
              </a:rPr>
              <a:t>T</a:t>
            </a:r>
            <a:r>
              <a:rPr lang="en" dirty="0">
                <a:latin typeface="Roboto"/>
                <a:ea typeface="Roboto"/>
                <a:cs typeface="Roboto"/>
                <a:sym typeface="Roboto"/>
              </a:rPr>
              <a:t>o digitaly transforms retail banking and increase sales to meet bank’s targets. </a:t>
            </a:r>
            <a:r>
              <a:rPr lang="en-GB" dirty="0">
                <a:latin typeface="Roboto"/>
                <a:ea typeface="Roboto"/>
                <a:cs typeface="Roboto"/>
                <a:sym typeface="Roboto"/>
              </a:rPr>
              <a:t>W</a:t>
            </a:r>
            <a:r>
              <a:rPr lang="en" dirty="0">
                <a:latin typeface="Roboto"/>
                <a:ea typeface="Roboto"/>
                <a:cs typeface="Roboto"/>
                <a:sym typeface="Roboto"/>
              </a:rPr>
              <a:t>hich will genirate more money to invest in more projects towards our north star in our DT journey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170620" y="744596"/>
            <a:ext cx="7301700" cy="3684052"/>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1000"/>
              </a:spcBef>
              <a:spcAft>
                <a:spcPts val="1000"/>
              </a:spcAft>
              <a:buSzPts val="1900"/>
              <a:buFont typeface="Roboto"/>
              <a:buChar char="●"/>
            </a:pPr>
            <a:r>
              <a:rPr lang="en-GB" sz="1900" b="1" dirty="0">
                <a:latin typeface="Roboto"/>
                <a:ea typeface="Roboto"/>
                <a:cs typeface="Roboto"/>
                <a:sym typeface="Roboto"/>
              </a:rPr>
              <a:t>I</a:t>
            </a:r>
            <a:r>
              <a:rPr lang="en" sz="1900" b="1" dirty="0">
                <a:latin typeface="Roboto"/>
                <a:ea typeface="Roboto"/>
                <a:cs typeface="Roboto"/>
                <a:sym typeface="Roboto"/>
              </a:rPr>
              <a:t>ncrease morgage sales towards bank’s targets</a:t>
            </a:r>
          </a:p>
          <a:p>
            <a:pPr marL="457200" lvl="0" indent="-349250" algn="l" rtl="0">
              <a:lnSpc>
                <a:spcPct val="115000"/>
              </a:lnSpc>
              <a:spcBef>
                <a:spcPts val="1000"/>
              </a:spcBef>
              <a:spcAft>
                <a:spcPts val="1000"/>
              </a:spcAft>
              <a:buSzPts val="1900"/>
              <a:buFont typeface="Roboto"/>
              <a:buChar char="●"/>
            </a:pPr>
            <a:r>
              <a:rPr lang="en-GB" sz="1900" b="1" dirty="0">
                <a:latin typeface="Roboto"/>
                <a:ea typeface="Roboto"/>
                <a:cs typeface="Roboto"/>
                <a:sym typeface="Roboto"/>
              </a:rPr>
              <a:t>I</a:t>
            </a:r>
            <a:r>
              <a:rPr lang="en" sz="1900" b="1" dirty="0">
                <a:latin typeface="Roboto"/>
                <a:ea typeface="Roboto"/>
                <a:cs typeface="Roboto"/>
                <a:sym typeface="Roboto"/>
              </a:rPr>
              <a:t>ncrease personal finance sales towards bank’s targets</a:t>
            </a:r>
          </a:p>
          <a:p>
            <a:pPr marL="457200" lvl="0" indent="-349250" algn="l" rtl="0">
              <a:lnSpc>
                <a:spcPct val="115000"/>
              </a:lnSpc>
              <a:spcBef>
                <a:spcPts val="1000"/>
              </a:spcBef>
              <a:spcAft>
                <a:spcPts val="1000"/>
              </a:spcAft>
              <a:buSzPts val="1900"/>
              <a:buFont typeface="Roboto"/>
              <a:buChar char="●"/>
            </a:pPr>
            <a:r>
              <a:rPr lang="en-GB" sz="1900" b="1" dirty="0">
                <a:latin typeface="Roboto"/>
                <a:ea typeface="Roboto"/>
                <a:cs typeface="Roboto"/>
                <a:sym typeface="Roboto"/>
              </a:rPr>
              <a:t>C</a:t>
            </a:r>
            <a:r>
              <a:rPr lang="en" sz="1900" b="1" dirty="0">
                <a:latin typeface="Roboto"/>
                <a:ea typeface="Roboto"/>
                <a:cs typeface="Roboto"/>
                <a:sym typeface="Roboto"/>
              </a:rPr>
              <a:t>reate a data driven culture </a:t>
            </a:r>
          </a:p>
          <a:p>
            <a:pPr marL="457200" lvl="0" indent="-349250" algn="l" rtl="0">
              <a:lnSpc>
                <a:spcPct val="115000"/>
              </a:lnSpc>
              <a:spcBef>
                <a:spcPts val="1000"/>
              </a:spcBef>
              <a:spcAft>
                <a:spcPts val="1000"/>
              </a:spcAft>
              <a:buSzPts val="1900"/>
              <a:buFont typeface="Roboto"/>
              <a:buChar char="●"/>
            </a:pPr>
            <a:r>
              <a:rPr lang="en-GB" sz="1900" b="1" dirty="0">
                <a:latin typeface="Roboto"/>
                <a:ea typeface="Roboto"/>
                <a:cs typeface="Roboto"/>
                <a:sym typeface="Roboto"/>
              </a:rPr>
              <a:t>C</a:t>
            </a:r>
            <a:r>
              <a:rPr lang="en" sz="1900" b="1" dirty="0">
                <a:latin typeface="Roboto"/>
                <a:ea typeface="Roboto"/>
                <a:cs typeface="Roboto"/>
                <a:sym typeface="Roboto"/>
              </a:rPr>
              <a:t>reate a data science agile team</a:t>
            </a:r>
          </a:p>
          <a:p>
            <a:pPr marL="457200" lvl="0" indent="-349250" algn="l" rtl="0">
              <a:lnSpc>
                <a:spcPct val="115000"/>
              </a:lnSpc>
              <a:spcBef>
                <a:spcPts val="1000"/>
              </a:spcBef>
              <a:spcAft>
                <a:spcPts val="1000"/>
              </a:spcAft>
              <a:buSzPts val="1900"/>
              <a:buFont typeface="Roboto"/>
              <a:buChar char="●"/>
            </a:pPr>
            <a:r>
              <a:rPr lang="en-GB" sz="1900" b="1" dirty="0">
                <a:latin typeface="Roboto"/>
                <a:ea typeface="Roboto"/>
                <a:cs typeface="Roboto"/>
                <a:sym typeface="Roboto"/>
              </a:rPr>
              <a:t>E</a:t>
            </a:r>
            <a:r>
              <a:rPr lang="en" sz="1900" b="1" dirty="0">
                <a:latin typeface="Roboto"/>
                <a:ea typeface="Roboto"/>
                <a:cs typeface="Roboto"/>
                <a:sym typeface="Roboto"/>
              </a:rPr>
              <a:t>nhance customer experiance</a:t>
            </a:r>
          </a:p>
          <a:p>
            <a:pPr marL="457200" lvl="0" indent="-349250" algn="l" rtl="0">
              <a:lnSpc>
                <a:spcPct val="115000"/>
              </a:lnSpc>
              <a:spcBef>
                <a:spcPts val="1000"/>
              </a:spcBef>
              <a:spcAft>
                <a:spcPts val="1000"/>
              </a:spcAft>
              <a:buSzPts val="1900"/>
              <a:buFont typeface="Roboto"/>
              <a:buChar char="●"/>
            </a:pPr>
            <a:r>
              <a:rPr lang="en-GB" sz="1900" b="1" dirty="0">
                <a:latin typeface="Roboto"/>
                <a:ea typeface="Roboto"/>
                <a:cs typeface="Roboto"/>
                <a:sym typeface="Roboto"/>
              </a:rPr>
              <a:t>U</a:t>
            </a:r>
            <a:r>
              <a:rPr lang="en" sz="1900" b="1" dirty="0">
                <a:latin typeface="Roboto"/>
                <a:ea typeface="Roboto"/>
                <a:cs typeface="Roboto"/>
                <a:sym typeface="Roboto"/>
              </a:rPr>
              <a:t>tiliziation of data</a:t>
            </a:r>
          </a:p>
          <a:p>
            <a:pPr marL="457200" lvl="0" indent="-349250" algn="l" rtl="0">
              <a:lnSpc>
                <a:spcPct val="115000"/>
              </a:lnSpc>
              <a:spcBef>
                <a:spcPts val="1000"/>
              </a:spcBef>
              <a:spcAft>
                <a:spcPts val="1000"/>
              </a:spcAft>
              <a:buSzPts val="1900"/>
              <a:buFont typeface="Roboto"/>
              <a:buChar char="●"/>
            </a:pPr>
            <a:r>
              <a:rPr lang="en-GB" sz="1900" b="1" dirty="0">
                <a:latin typeface="Roboto"/>
                <a:ea typeface="Roboto"/>
                <a:cs typeface="Roboto"/>
                <a:sym typeface="Roboto"/>
              </a:rPr>
              <a:t>C</a:t>
            </a:r>
            <a:r>
              <a:rPr lang="en" sz="1900" b="1" dirty="0">
                <a:latin typeface="Roboto"/>
                <a:ea typeface="Roboto"/>
                <a:cs typeface="Roboto"/>
                <a:sym typeface="Roboto"/>
              </a:rPr>
              <a:t>reate data driven desigon making from top to front line </a:t>
            </a:r>
          </a:p>
          <a:p>
            <a:pPr marL="457200" lvl="0" indent="-349250" algn="l" rtl="0">
              <a:lnSpc>
                <a:spcPct val="115000"/>
              </a:lnSpc>
              <a:spcBef>
                <a:spcPts val="1000"/>
              </a:spcBef>
              <a:spcAft>
                <a:spcPts val="1000"/>
              </a:spcAft>
              <a:buSzPts val="1900"/>
              <a:buFont typeface="Roboto"/>
              <a:buChar char="●"/>
            </a:pPr>
            <a:endParaRPr lang="en" sz="1900" b="1" dirty="0">
              <a:latin typeface="Roboto"/>
              <a:ea typeface="Roboto"/>
              <a:cs typeface="Roboto"/>
              <a:sym typeface="Roboto"/>
            </a:endParaRPr>
          </a:p>
          <a:p>
            <a:pPr marL="457200" lvl="0" indent="-349250" algn="l" rtl="0">
              <a:lnSpc>
                <a:spcPct val="115000"/>
              </a:lnSpc>
              <a:spcBef>
                <a:spcPts val="1000"/>
              </a:spcBef>
              <a:spcAft>
                <a:spcPts val="1000"/>
              </a:spcAft>
              <a:buSzPts val="1900"/>
              <a:buFont typeface="Roboto"/>
              <a:buChar char="●"/>
            </a:pPr>
            <a:endParaRPr sz="1900" b="1" dirty="0">
              <a:latin typeface="Roboto"/>
              <a:ea typeface="Roboto"/>
              <a:cs typeface="Roboto"/>
              <a:sym typeface="Roboto"/>
            </a:endParaRPr>
          </a:p>
        </p:txBody>
      </p:sp>
      <p:sp>
        <p:nvSpPr>
          <p:cNvPr id="109" name="Google Shape;109;p1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Scope of Work for First 100 Days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Candidate Data Science Projects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graphicFrame>
        <p:nvGraphicFramePr>
          <p:cNvPr id="115" name="Google Shape;115;p17"/>
          <p:cNvGraphicFramePr/>
          <p:nvPr>
            <p:extLst>
              <p:ext uri="{D42A27DB-BD31-4B8C-83A1-F6EECF244321}">
                <p14:modId xmlns:p14="http://schemas.microsoft.com/office/powerpoint/2010/main" val="2453594894"/>
              </p:ext>
            </p:extLst>
          </p:nvPr>
        </p:nvGraphicFramePr>
        <p:xfrm>
          <a:off x="572450" y="735979"/>
          <a:ext cx="7999100" cy="4243968"/>
        </p:xfrm>
        <a:graphic>
          <a:graphicData uri="http://schemas.openxmlformats.org/drawingml/2006/table">
            <a:tbl>
              <a:tblPr>
                <a:noFill/>
                <a:tableStyleId>{7B33E20B-FB17-4BFF-8D7F-3647E2731627}</a:tableStyleId>
              </a:tblPr>
              <a:tblGrid>
                <a:gridCol w="1756475">
                  <a:extLst>
                    <a:ext uri="{9D8B030D-6E8A-4147-A177-3AD203B41FA5}">
                      <a16:colId xmlns:a16="http://schemas.microsoft.com/office/drawing/2014/main" val="20000"/>
                    </a:ext>
                  </a:extLst>
                </a:gridCol>
                <a:gridCol w="1619600">
                  <a:extLst>
                    <a:ext uri="{9D8B030D-6E8A-4147-A177-3AD203B41FA5}">
                      <a16:colId xmlns:a16="http://schemas.microsoft.com/office/drawing/2014/main" val="20001"/>
                    </a:ext>
                  </a:extLst>
                </a:gridCol>
                <a:gridCol w="4623025">
                  <a:extLst>
                    <a:ext uri="{9D8B030D-6E8A-4147-A177-3AD203B41FA5}">
                      <a16:colId xmlns:a16="http://schemas.microsoft.com/office/drawing/2014/main" val="20002"/>
                    </a:ext>
                  </a:extLst>
                </a:gridCol>
              </a:tblGrid>
              <a:tr h="286185">
                <a:tc>
                  <a:txBody>
                    <a:bodyPr/>
                    <a:lstStyle/>
                    <a:p>
                      <a:pPr marL="0" lvl="0" indent="0" algn="l" rtl="0">
                        <a:lnSpc>
                          <a:spcPct val="115000"/>
                        </a:lnSpc>
                        <a:spcBef>
                          <a:spcPts val="0"/>
                        </a:spcBef>
                        <a:spcAft>
                          <a:spcPts val="0"/>
                        </a:spcAft>
                        <a:buNone/>
                      </a:pPr>
                      <a:endParaRPr sz="100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Open Sans"/>
                          <a:ea typeface="Open Sans"/>
                          <a:cs typeface="Open Sans"/>
                          <a:sym typeface="Open Sans"/>
                        </a:rPr>
                        <a:t>Functional Area</a:t>
                      </a:r>
                      <a:endParaRPr sz="100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latin typeface="Open Sans"/>
                          <a:ea typeface="Open Sans"/>
                          <a:cs typeface="Open Sans"/>
                          <a:sym typeface="Open Sans"/>
                        </a:rPr>
                        <a:t>Project Description</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571133">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1:</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a:t>
                      </a:r>
                      <a:r>
                        <a:rPr lang="en-GB" sz="1000" b="1" dirty="0">
                          <a:latin typeface="Open Sans"/>
                          <a:ea typeface="Open Sans"/>
                          <a:cs typeface="Open Sans"/>
                          <a:sym typeface="Open Sans"/>
                        </a:rPr>
                        <a:t>Enhance customers segmentation</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dirty="0">
                          <a:latin typeface="Open Sans"/>
                          <a:ea typeface="Open Sans"/>
                          <a:cs typeface="Open Sans"/>
                          <a:sym typeface="Open Sans"/>
                        </a:rPr>
                        <a:t>Marketing</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dirty="0">
                          <a:latin typeface="Open Sans"/>
                          <a:ea typeface="Open Sans"/>
                          <a:cs typeface="Open Sans"/>
                          <a:sym typeface="Open Sans"/>
                        </a:rPr>
                        <a:t>. A good, enhanced customer segmentation result in a more customer focused business conduct and the products a tailored to meet every segment </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571133">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2:</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a:t>
                      </a:r>
                      <a:r>
                        <a:rPr lang="en-GB" sz="1000" b="1" dirty="0">
                          <a:latin typeface="Open Sans"/>
                          <a:ea typeface="Open Sans"/>
                          <a:cs typeface="Open Sans"/>
                          <a:sym typeface="Open Sans"/>
                        </a:rPr>
                        <a:t>Personal finance refinance prediction</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dirty="0">
                          <a:latin typeface="Open Sans"/>
                          <a:ea typeface="Open Sans"/>
                          <a:cs typeface="Open Sans"/>
                          <a:sym typeface="Open Sans"/>
                        </a:rPr>
                        <a:t>Marketing</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dirty="0">
                          <a:latin typeface="Open Sans"/>
                          <a:ea typeface="Open Sans"/>
                          <a:cs typeface="Open Sans"/>
                          <a:sym typeface="Open Sans"/>
                        </a:rPr>
                        <a:t>It could be easier to identify existing customer who are eligible for refinance. The issue is that there eligibility  changes with settlements. Moreover, we need to </a:t>
                      </a:r>
                      <a:r>
                        <a:rPr lang="en-GB" sz="1000" dirty="0" err="1">
                          <a:latin typeface="Open Sans"/>
                          <a:ea typeface="Open Sans"/>
                          <a:cs typeface="Open Sans"/>
                          <a:sym typeface="Open Sans"/>
                        </a:rPr>
                        <a:t>analyze</a:t>
                      </a:r>
                      <a:r>
                        <a:rPr lang="en-GB" sz="1000" dirty="0">
                          <a:latin typeface="Open Sans"/>
                          <a:ea typeface="Open Sans"/>
                          <a:cs typeface="Open Sans"/>
                          <a:sym typeface="Open Sans"/>
                        </a:rPr>
                        <a:t> customer spending.</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748128">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3:</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a:t>
                      </a:r>
                      <a:r>
                        <a:rPr lang="en-GB" sz="1000" b="1" dirty="0">
                          <a:latin typeface="Open Sans"/>
                          <a:ea typeface="Open Sans"/>
                          <a:cs typeface="Open Sans"/>
                          <a:sym typeface="Open Sans"/>
                        </a:rPr>
                        <a:t>Credit Risk Scoring system</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Product &amp; Risk</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lvl="0" indent="-171450" algn="l" rtl="0">
                        <a:lnSpc>
                          <a:spcPct val="115000"/>
                        </a:lnSpc>
                        <a:spcBef>
                          <a:spcPts val="0"/>
                        </a:spcBef>
                        <a:spcAft>
                          <a:spcPts val="0"/>
                        </a:spcAft>
                        <a:buFont typeface="Arial" panose="020B0604020202020204" pitchFamily="34" charset="0"/>
                        <a:buChar char="•"/>
                      </a:pPr>
                      <a:r>
                        <a:rPr lang="en-GB" sz="1000" dirty="0">
                          <a:latin typeface="Open Sans"/>
                          <a:ea typeface="Open Sans"/>
                          <a:cs typeface="Open Sans"/>
                          <a:sym typeface="Open Sans"/>
                        </a:rPr>
                        <a:t>360 degree Credit risk analyses to the customer</a:t>
                      </a:r>
                    </a:p>
                    <a:p>
                      <a:pPr marL="171450" lvl="0" indent="-171450" algn="l" rtl="0">
                        <a:lnSpc>
                          <a:spcPct val="115000"/>
                        </a:lnSpc>
                        <a:spcBef>
                          <a:spcPts val="0"/>
                        </a:spcBef>
                        <a:spcAft>
                          <a:spcPts val="0"/>
                        </a:spcAft>
                        <a:buFont typeface="Arial" panose="020B0604020202020204" pitchFamily="34" charset="0"/>
                        <a:buChar char="•"/>
                      </a:pPr>
                      <a:r>
                        <a:rPr lang="en-GB" sz="1000" dirty="0">
                          <a:latin typeface="Open Sans"/>
                          <a:ea typeface="Open Sans"/>
                          <a:cs typeface="Open Sans"/>
                          <a:sym typeface="Open Sans"/>
                        </a:rPr>
                        <a:t>Using </a:t>
                      </a:r>
                      <a:r>
                        <a:rPr lang="en-GB" sz="1000" dirty="0" err="1">
                          <a:latin typeface="Open Sans"/>
                          <a:ea typeface="Open Sans"/>
                          <a:cs typeface="Open Sans"/>
                          <a:sym typeface="Open Sans"/>
                        </a:rPr>
                        <a:t>preset</a:t>
                      </a:r>
                      <a:r>
                        <a:rPr lang="en-GB" sz="1000" dirty="0">
                          <a:latin typeface="Open Sans"/>
                          <a:ea typeface="Open Sans"/>
                          <a:cs typeface="Open Sans"/>
                          <a:sym typeface="Open Sans"/>
                        </a:rPr>
                        <a:t> KPIs by business and risk committee</a:t>
                      </a:r>
                    </a:p>
                    <a:p>
                      <a:pPr marL="171450" lvl="0" indent="-171450" algn="l" rtl="0">
                        <a:lnSpc>
                          <a:spcPct val="115000"/>
                        </a:lnSpc>
                        <a:spcBef>
                          <a:spcPts val="0"/>
                        </a:spcBef>
                        <a:spcAft>
                          <a:spcPts val="0"/>
                        </a:spcAft>
                        <a:buFont typeface="Arial" panose="020B0604020202020204" pitchFamily="34" charset="0"/>
                        <a:buChar char="•"/>
                      </a:pPr>
                      <a:r>
                        <a:rPr lang="en-GB" sz="1000" dirty="0">
                          <a:latin typeface="Open Sans"/>
                          <a:ea typeface="Open Sans"/>
                          <a:cs typeface="Open Sans"/>
                          <a:sym typeface="Open Sans"/>
                        </a:rPr>
                        <a:t>Using the scores of the national (or international if possible) credit scoring bureaus like the </a:t>
                      </a:r>
                      <a:r>
                        <a:rPr lang="en-GB" sz="1000" dirty="0" err="1">
                          <a:latin typeface="Open Sans"/>
                          <a:ea typeface="Open Sans"/>
                          <a:cs typeface="Open Sans"/>
                          <a:sym typeface="Open Sans"/>
                        </a:rPr>
                        <a:t>saudi</a:t>
                      </a:r>
                      <a:r>
                        <a:rPr lang="en-GB" sz="1000" dirty="0">
                          <a:latin typeface="Open Sans"/>
                          <a:ea typeface="Open Sans"/>
                          <a:cs typeface="Open Sans"/>
                          <a:sym typeface="Open Sans"/>
                        </a:rPr>
                        <a:t> credit scoring bureau (SIMAH)</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748128">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4:</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a:t>
                      </a:r>
                      <a:r>
                        <a:rPr lang="en-GB" sz="1000" b="1" dirty="0">
                          <a:latin typeface="Open Sans"/>
                          <a:ea typeface="Open Sans"/>
                          <a:cs typeface="Open Sans"/>
                          <a:sym typeface="Open Sans"/>
                        </a:rPr>
                        <a:t>Anti-money laundry and terrorism alert system</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dirty="0">
                          <a:latin typeface="Open Sans"/>
                          <a:ea typeface="Open Sans"/>
                          <a:cs typeface="Open Sans"/>
                          <a:sym typeface="Open Sans"/>
                        </a:rPr>
                        <a:t>compliance and legal</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lvl="0" indent="-171450" algn="l" rtl="0">
                        <a:lnSpc>
                          <a:spcPct val="115000"/>
                        </a:lnSpc>
                        <a:spcBef>
                          <a:spcPts val="0"/>
                        </a:spcBef>
                        <a:spcAft>
                          <a:spcPts val="0"/>
                        </a:spcAft>
                        <a:buFont typeface="Arial" panose="020B0604020202020204" pitchFamily="34" charset="0"/>
                        <a:buChar char="•"/>
                      </a:pPr>
                      <a:r>
                        <a:rPr lang="en-GB" sz="1000" dirty="0">
                          <a:latin typeface="Open Sans"/>
                          <a:ea typeface="Open Sans"/>
                          <a:cs typeface="Open Sans"/>
                          <a:sym typeface="Open Sans"/>
                        </a:rPr>
                        <a:t>to capture any changes to customers behaviour even small transactions.</a:t>
                      </a:r>
                    </a:p>
                    <a:p>
                      <a:pPr marL="171450" lvl="0" indent="-171450" algn="l" rtl="0">
                        <a:lnSpc>
                          <a:spcPct val="115000"/>
                        </a:lnSpc>
                        <a:spcBef>
                          <a:spcPts val="0"/>
                        </a:spcBef>
                        <a:spcAft>
                          <a:spcPts val="0"/>
                        </a:spcAft>
                        <a:buFont typeface="Arial" panose="020B0604020202020204" pitchFamily="34" charset="0"/>
                        <a:buChar char="•"/>
                      </a:pPr>
                      <a:r>
                        <a:rPr lang="en-GB" sz="1000" dirty="0">
                          <a:latin typeface="Open Sans"/>
                          <a:ea typeface="Open Sans"/>
                          <a:cs typeface="Open Sans"/>
                          <a:sym typeface="Open Sans"/>
                        </a:rPr>
                        <a:t>Cross check it with customer KYC (know your customer)</a:t>
                      </a:r>
                    </a:p>
                    <a:p>
                      <a:pPr marL="171450" lvl="0" indent="-171450" algn="l" rtl="0">
                        <a:lnSpc>
                          <a:spcPct val="115000"/>
                        </a:lnSpc>
                        <a:spcBef>
                          <a:spcPts val="0"/>
                        </a:spcBef>
                        <a:spcAft>
                          <a:spcPts val="0"/>
                        </a:spcAft>
                        <a:buFont typeface="Arial" panose="020B0604020202020204" pitchFamily="34" charset="0"/>
                        <a:buChar char="•"/>
                      </a:pPr>
                      <a:r>
                        <a:rPr lang="en-GB" sz="1000" dirty="0">
                          <a:latin typeface="Open Sans"/>
                          <a:ea typeface="Open Sans"/>
                          <a:cs typeface="Open Sans"/>
                          <a:sym typeface="Open Sans"/>
                        </a:rPr>
                        <a:t>AML team can not handle the volume of the transactions to </a:t>
                      </a:r>
                      <a:r>
                        <a:rPr lang="en-GB" sz="1000" dirty="0" err="1">
                          <a:latin typeface="Open Sans"/>
                          <a:ea typeface="Open Sans"/>
                          <a:cs typeface="Open Sans"/>
                          <a:sym typeface="Open Sans"/>
                        </a:rPr>
                        <a:t>analyze</a:t>
                      </a:r>
                      <a:r>
                        <a:rPr lang="en-GB" sz="1000" dirty="0">
                          <a:latin typeface="Open Sans"/>
                          <a:ea typeface="Open Sans"/>
                          <a:cs typeface="Open Sans"/>
                          <a:sym typeface="Open Sans"/>
                        </a:rPr>
                        <a:t> each customer rather a group working together </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748128">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5:</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a:t>
                      </a:r>
                      <a:r>
                        <a:rPr lang="en-GB" sz="1000" b="1" dirty="0">
                          <a:latin typeface="Open Sans"/>
                          <a:ea typeface="Open Sans"/>
                          <a:cs typeface="Open Sans"/>
                          <a:sym typeface="Open Sans"/>
                        </a:rPr>
                        <a:t>customize the ways to attract mortgage customers</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dirty="0">
                          <a:latin typeface="Open Sans"/>
                          <a:ea typeface="Open Sans"/>
                          <a:cs typeface="Open Sans"/>
                          <a:sym typeface="Open Sans"/>
                        </a:rPr>
                        <a:t>marketing</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dirty="0">
                          <a:latin typeface="Open Sans"/>
                          <a:ea typeface="Open Sans"/>
                          <a:cs typeface="Open Sans"/>
                          <a:sym typeface="Open Sans"/>
                        </a:rPr>
                        <a:t>predicting potential mortgage customers and attract them with a personalized marketing massage</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571133">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6:</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a:latin typeface="Open Sans"/>
                          <a:ea typeface="Open Sans"/>
                          <a:cs typeface="Open Sans"/>
                          <a:sym typeface="Open Sans"/>
                        </a:rPr>
                        <a:t>[</a:t>
                      </a:r>
                      <a:r>
                        <a:rPr lang="en-GB" sz="1000" b="1" dirty="0">
                          <a:latin typeface="Open Sans"/>
                          <a:ea typeface="Open Sans"/>
                          <a:cs typeface="Open Sans"/>
                          <a:sym typeface="Open Sans"/>
                        </a:rPr>
                        <a:t>Impact of e-learning on Staff performance</a:t>
                      </a:r>
                      <a:r>
                        <a:rPr lang="en" sz="1000" b="1" dirty="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dirty="0">
                          <a:latin typeface="Open Sans"/>
                          <a:ea typeface="Open Sans"/>
                          <a:cs typeface="Open Sans"/>
                          <a:sym typeface="Open Sans"/>
                        </a:rPr>
                        <a:t>Human Resources L&amp;D</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dirty="0">
                          <a:latin typeface="Open Sans"/>
                          <a:ea typeface="Open Sans"/>
                          <a:cs typeface="Open Sans"/>
                          <a:sym typeface="Open Sans"/>
                        </a:rPr>
                        <a:t>We need to </a:t>
                      </a:r>
                      <a:r>
                        <a:rPr lang="en-GB" sz="1000" dirty="0" err="1">
                          <a:latin typeface="Open Sans"/>
                          <a:ea typeface="Open Sans"/>
                          <a:cs typeface="Open Sans"/>
                          <a:sym typeface="Open Sans"/>
                        </a:rPr>
                        <a:t>analyze</a:t>
                      </a:r>
                      <a:r>
                        <a:rPr lang="en-GB" sz="1000" dirty="0">
                          <a:latin typeface="Open Sans"/>
                          <a:ea typeface="Open Sans"/>
                          <a:cs typeface="Open Sans"/>
                          <a:sym typeface="Open Sans"/>
                        </a:rPr>
                        <a:t> the impact of the switch to e-learning when it comes to soft skills and the direct impact of the courses]</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3: </a:t>
            </a:r>
            <a:r>
              <a:rPr lang="en" sz="1200">
                <a:solidFill>
                  <a:schemeClr val="dk1"/>
                </a:solidFill>
                <a:latin typeface="Open Sans"/>
                <a:ea typeface="Open Sans"/>
                <a:cs typeface="Open Sans"/>
                <a:sym typeface="Open Sans"/>
              </a:rPr>
              <a:t>Complete the “Data Science Road Map” below with the first four data science projects chosen for implementation.</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sp>
        <p:nvSpPr>
          <p:cNvPr id="121" name="Google Shape;121;p18"/>
          <p:cNvSpPr/>
          <p:nvPr/>
        </p:nvSpPr>
        <p:spPr>
          <a:xfrm>
            <a:off x="4318750" y="1395899"/>
            <a:ext cx="4488000" cy="1430371"/>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800" dirty="0"/>
              <a:t>High business value impact, high feasibility and high likelihood of value capture Mortgage is a strategical and highly profitable product, increasing its sales in alignment with the bank’s  targets will be creating a high business value impact. The expectation to deliver is high in a short time with a medium cost. This will develop the momentum to build enthusiasm and support for data science from the top management, business units and other stakeholders and generate profits that could be used to invest in other data science projects</a:t>
            </a:r>
            <a:endParaRPr sz="1200" dirty="0"/>
          </a:p>
        </p:txBody>
      </p:sp>
      <p:sp>
        <p:nvSpPr>
          <p:cNvPr id="122" name="Google Shape;122;p18"/>
          <p:cNvSpPr/>
          <p:nvPr/>
        </p:nvSpPr>
        <p:spPr>
          <a:xfrm>
            <a:off x="1120600" y="1395183"/>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b="1" dirty="0"/>
              <a:t>Project 5:</a:t>
            </a:r>
          </a:p>
          <a:p>
            <a:pPr marL="0" lvl="0" indent="0" algn="l" rtl="0">
              <a:lnSpc>
                <a:spcPct val="115000"/>
              </a:lnSpc>
              <a:spcBef>
                <a:spcPts val="0"/>
              </a:spcBef>
              <a:spcAft>
                <a:spcPts val="0"/>
              </a:spcAft>
              <a:buNone/>
            </a:pPr>
            <a:r>
              <a:rPr lang="en-GB" sz="1100" b="1" dirty="0"/>
              <a:t>[customize the ways to attract mortgage customers]</a:t>
            </a:r>
          </a:p>
        </p:txBody>
      </p:sp>
      <p:sp>
        <p:nvSpPr>
          <p:cNvPr id="123" name="Google Shape;123;p18"/>
          <p:cNvSpPr/>
          <p:nvPr/>
        </p:nvSpPr>
        <p:spPr>
          <a:xfrm>
            <a:off x="1120600" y="2195972"/>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b="1" dirty="0"/>
              <a:t>Project 2:</a:t>
            </a:r>
          </a:p>
          <a:p>
            <a:pPr marL="0" lvl="0" indent="0" algn="l" rtl="0">
              <a:lnSpc>
                <a:spcPct val="115000"/>
              </a:lnSpc>
              <a:spcBef>
                <a:spcPts val="0"/>
              </a:spcBef>
              <a:spcAft>
                <a:spcPts val="0"/>
              </a:spcAft>
              <a:buNone/>
            </a:pPr>
            <a:r>
              <a:rPr lang="en-GB" sz="1100" b="1" dirty="0"/>
              <a:t>[Personal finance refinance prediction]</a:t>
            </a:r>
          </a:p>
        </p:txBody>
      </p:sp>
      <p:sp>
        <p:nvSpPr>
          <p:cNvPr id="124" name="Google Shape;124;p18"/>
          <p:cNvSpPr/>
          <p:nvPr/>
        </p:nvSpPr>
        <p:spPr>
          <a:xfrm>
            <a:off x="1120600" y="2965018"/>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lang="en-GB" sz="1100" b="1" dirty="0"/>
          </a:p>
          <a:p>
            <a:pPr marL="0" lvl="0" indent="0" algn="l" rtl="0">
              <a:lnSpc>
                <a:spcPct val="115000"/>
              </a:lnSpc>
              <a:spcBef>
                <a:spcPts val="0"/>
              </a:spcBef>
              <a:spcAft>
                <a:spcPts val="0"/>
              </a:spcAft>
              <a:buNone/>
            </a:pPr>
            <a:r>
              <a:rPr lang="en-GB" sz="1100" b="1" dirty="0"/>
              <a:t>Project 6:</a:t>
            </a:r>
          </a:p>
          <a:p>
            <a:pPr marL="0" lvl="0" indent="0" algn="l" rtl="0">
              <a:lnSpc>
                <a:spcPct val="115000"/>
              </a:lnSpc>
              <a:spcBef>
                <a:spcPts val="0"/>
              </a:spcBef>
              <a:spcAft>
                <a:spcPts val="0"/>
              </a:spcAft>
              <a:buNone/>
            </a:pPr>
            <a:r>
              <a:rPr lang="en-GB" sz="1100" b="1" dirty="0"/>
              <a:t>[The Impact of soft skills e-learning of staff performance]</a:t>
            </a:r>
          </a:p>
          <a:p>
            <a:pPr marL="0" lvl="0" indent="0" algn="l" rtl="0">
              <a:lnSpc>
                <a:spcPct val="115000"/>
              </a:lnSpc>
              <a:spcBef>
                <a:spcPts val="0"/>
              </a:spcBef>
              <a:spcAft>
                <a:spcPts val="0"/>
              </a:spcAft>
              <a:buNone/>
            </a:pPr>
            <a:endParaRPr sz="1700" dirty="0"/>
          </a:p>
        </p:txBody>
      </p:sp>
      <p:sp>
        <p:nvSpPr>
          <p:cNvPr id="125" name="Google Shape;125;p18"/>
          <p:cNvSpPr/>
          <p:nvPr/>
        </p:nvSpPr>
        <p:spPr>
          <a:xfrm>
            <a:off x="1120600" y="3734066"/>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100" b="1" dirty="0"/>
              <a:t>Project 1:</a:t>
            </a:r>
          </a:p>
          <a:p>
            <a:pPr marL="0" lvl="0" indent="0" algn="l" rtl="0">
              <a:lnSpc>
                <a:spcPct val="115000"/>
              </a:lnSpc>
              <a:spcBef>
                <a:spcPts val="0"/>
              </a:spcBef>
              <a:spcAft>
                <a:spcPts val="0"/>
              </a:spcAft>
              <a:buNone/>
            </a:pPr>
            <a:r>
              <a:rPr lang="en-GB" sz="1100" b="1" dirty="0"/>
              <a:t>[Enhance customers segmentation]</a:t>
            </a:r>
          </a:p>
        </p:txBody>
      </p:sp>
      <p:sp>
        <p:nvSpPr>
          <p:cNvPr id="126" name="Google Shape;126;p18"/>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1</a:t>
            </a:r>
            <a:endParaRPr sz="2000"/>
          </a:p>
        </p:txBody>
      </p:sp>
      <p:sp>
        <p:nvSpPr>
          <p:cNvPr id="127" name="Google Shape;127;p18"/>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Order</a:t>
            </a:r>
            <a:endParaRPr u="sng"/>
          </a:p>
        </p:txBody>
      </p:sp>
      <p:sp>
        <p:nvSpPr>
          <p:cNvPr id="128" name="Google Shape;128;p18"/>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Project</a:t>
            </a:r>
            <a:endParaRPr u="sng"/>
          </a:p>
        </p:txBody>
      </p:sp>
      <p:sp>
        <p:nvSpPr>
          <p:cNvPr id="129" name="Google Shape;129;p18"/>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Order Justification</a:t>
            </a:r>
            <a:endParaRPr u="sng"/>
          </a:p>
        </p:txBody>
      </p:sp>
      <p:sp>
        <p:nvSpPr>
          <p:cNvPr id="130" name="Google Shape;130;p18"/>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2</a:t>
            </a:r>
            <a:endParaRPr sz="2000"/>
          </a:p>
        </p:txBody>
      </p:sp>
      <p:sp>
        <p:nvSpPr>
          <p:cNvPr id="131" name="Google Shape;131;p18"/>
          <p:cNvSpPr/>
          <p:nvPr/>
        </p:nvSpPr>
        <p:spPr>
          <a:xfrm>
            <a:off x="245950" y="296502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3</a:t>
            </a:r>
            <a:endParaRPr sz="2000"/>
          </a:p>
        </p:txBody>
      </p:sp>
      <p:sp>
        <p:nvSpPr>
          <p:cNvPr id="132" name="Google Shape;132;p18"/>
          <p:cNvSpPr/>
          <p:nvPr/>
        </p:nvSpPr>
        <p:spPr>
          <a:xfrm>
            <a:off x="245950" y="37340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4</a:t>
            </a:r>
            <a:endParaRPr sz="2000"/>
          </a:p>
        </p:txBody>
      </p:sp>
      <p:sp>
        <p:nvSpPr>
          <p:cNvPr id="133" name="Google Shape;133;p18"/>
          <p:cNvSpPr/>
          <p:nvPr/>
        </p:nvSpPr>
        <p:spPr>
          <a:xfrm>
            <a:off x="4318750" y="296502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800" dirty="0"/>
              <a:t> The project has a medium business value impact, high feasibility, and medium likelihood of value capture. </a:t>
            </a:r>
            <a:r>
              <a:rPr lang="en-GB" sz="800"/>
              <a:t>Yet, the results will support us to develop our e-learning systems that will increase moral, indirectly improve business outcomes, and could be used in the creation of data science culture</a:t>
            </a:r>
            <a:endParaRPr sz="1200" dirty="0"/>
          </a:p>
        </p:txBody>
      </p:sp>
      <p:sp>
        <p:nvSpPr>
          <p:cNvPr id="134" name="Google Shape;134;p18"/>
          <p:cNvSpPr/>
          <p:nvPr/>
        </p:nvSpPr>
        <p:spPr>
          <a:xfrm>
            <a:off x="4318750" y="2195971"/>
            <a:ext cx="4488000" cy="769047"/>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800" dirty="0"/>
              <a:t>With some similarities to the mortgage project and the high expectation to increase sales quickly. The profits generated from personal finance is less than mortgage but will also develop the momentum to build enthusiasm and support for data science from the top management, business units and other stakeholders and generate profits that could be used to invest in other data science projects</a:t>
            </a:r>
            <a:endParaRPr sz="1200" dirty="0"/>
          </a:p>
        </p:txBody>
      </p:sp>
      <p:sp>
        <p:nvSpPr>
          <p:cNvPr id="135" name="Google Shape;135;p18"/>
          <p:cNvSpPr/>
          <p:nvPr/>
        </p:nvSpPr>
        <p:spPr>
          <a:xfrm>
            <a:off x="4318750" y="3734073"/>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800" dirty="0"/>
              <a:t>High business value impact with a more advanced and sophisticated segmentation for a better understanding to our customers to create better products and enhance customer experience. Medium feasibility, and high likelihood of value capture with better understanding to more focused groups</a:t>
            </a:r>
            <a:endParaRP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p:nvPr/>
        </p:nvSpPr>
        <p:spPr>
          <a:xfrm>
            <a:off x="7367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[30 Days]</a:t>
            </a:r>
            <a:endParaRPr sz="1200" dirty="0"/>
          </a:p>
        </p:txBody>
      </p:sp>
      <p:cxnSp>
        <p:nvCxnSpPr>
          <p:cNvPr id="141" name="Google Shape;141;p19"/>
          <p:cNvCxnSpPr>
            <a:stCxn id="142" idx="3"/>
            <a:endCxn id="143" idx="1"/>
          </p:cNvCxnSpPr>
          <p:nvPr/>
        </p:nvCxnSpPr>
        <p:spPr>
          <a:xfrm>
            <a:off x="1648704" y="4351100"/>
            <a:ext cx="5308200" cy="0"/>
          </a:xfrm>
          <a:prstGeom prst="straightConnector1">
            <a:avLst/>
          </a:prstGeom>
          <a:noFill/>
          <a:ln w="9525" cap="flat" cmpd="sng">
            <a:solidFill>
              <a:schemeClr val="dk2"/>
            </a:solidFill>
            <a:prstDash val="solid"/>
            <a:round/>
            <a:headEnd type="none" w="med" len="med"/>
            <a:tailEnd type="none" w="med" len="med"/>
          </a:ln>
        </p:spPr>
      </p:cxnSp>
      <p:sp>
        <p:nvSpPr>
          <p:cNvPr id="144" name="Google Shape;144;p1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3: </a:t>
            </a:r>
            <a:r>
              <a:rPr lang="en" sz="1200">
                <a:solidFill>
                  <a:schemeClr val="dk1"/>
                </a:solidFill>
                <a:latin typeface="Open Sans"/>
                <a:ea typeface="Open Sans"/>
                <a:cs typeface="Open Sans"/>
                <a:sym typeface="Open Sans"/>
              </a:rPr>
              <a:t>Complete the “Data Science Road Map” below with the first four data science projects chosen for implementation.</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grpSp>
        <p:nvGrpSpPr>
          <p:cNvPr id="145" name="Google Shape;145;p19"/>
          <p:cNvGrpSpPr/>
          <p:nvPr/>
        </p:nvGrpSpPr>
        <p:grpSpPr>
          <a:xfrm>
            <a:off x="890900" y="1091100"/>
            <a:ext cx="1395915" cy="3321800"/>
            <a:chOff x="890900" y="1395900"/>
            <a:chExt cx="1395915" cy="3321800"/>
          </a:xfrm>
        </p:grpSpPr>
        <p:sp>
          <p:nvSpPr>
            <p:cNvPr id="142" name="Google Shape;142;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9"/>
            <p:cNvGrpSpPr/>
            <p:nvPr/>
          </p:nvGrpSpPr>
          <p:grpSpPr>
            <a:xfrm>
              <a:off x="890900" y="1395900"/>
              <a:ext cx="1395915" cy="2712350"/>
              <a:chOff x="890894" y="1395900"/>
              <a:chExt cx="1546206" cy="2712350"/>
            </a:xfrm>
          </p:grpSpPr>
          <p:sp>
            <p:nvSpPr>
              <p:cNvPr id="147" name="Google Shape;147;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5:</a:t>
                </a:r>
                <a:endParaRPr sz="1000" b="1" dirty="0"/>
              </a:p>
              <a:p>
                <a:pPr marL="0" lvl="0" indent="0" algn="ctr" rtl="0">
                  <a:lnSpc>
                    <a:spcPct val="115000"/>
                  </a:lnSpc>
                  <a:spcBef>
                    <a:spcPts val="0"/>
                  </a:spcBef>
                  <a:spcAft>
                    <a:spcPts val="0"/>
                  </a:spcAft>
                  <a:buNone/>
                </a:pPr>
                <a:r>
                  <a:rPr lang="en" sz="1000" dirty="0"/>
                  <a:t>[</a:t>
                </a:r>
                <a:r>
                  <a:rPr lang="en-GB" sz="1000" dirty="0"/>
                  <a:t>customize the ways to attract mortgage customers</a:t>
                </a:r>
                <a:r>
                  <a:rPr lang="en" sz="1000" dirty="0"/>
                  <a:t>]</a:t>
                </a:r>
                <a:endParaRPr sz="1000" dirty="0"/>
              </a:p>
            </p:txBody>
          </p:sp>
          <p:sp>
            <p:nvSpPr>
              <p:cNvPr id="148" name="Google Shape;148;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First Project</a:t>
                </a:r>
                <a:endParaRPr sz="1200"/>
              </a:p>
            </p:txBody>
          </p:sp>
          <p:sp>
            <p:nvSpPr>
              <p:cNvPr id="149" name="Google Shape;149;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l" rtl="0">
                  <a:spcBef>
                    <a:spcPts val="0"/>
                  </a:spcBef>
                  <a:spcAft>
                    <a:spcPts val="0"/>
                  </a:spcAft>
                  <a:buSzPts val="1100"/>
                </a:pPr>
                <a:endParaRPr lang="en-GB" sz="1000" dirty="0"/>
              </a:p>
              <a:p>
                <a:pPr lvl="0" algn="l" rtl="0">
                  <a:spcBef>
                    <a:spcPts val="0"/>
                  </a:spcBef>
                  <a:spcAft>
                    <a:spcPts val="0"/>
                  </a:spcAft>
                  <a:buSzPts val="1100"/>
                </a:pPr>
                <a:endParaRPr lang="en-GB" sz="1000" dirty="0"/>
              </a:p>
              <a:p>
                <a:pPr lvl="0" algn="l" rtl="0">
                  <a:spcBef>
                    <a:spcPts val="0"/>
                  </a:spcBef>
                  <a:spcAft>
                    <a:spcPts val="0"/>
                  </a:spcAft>
                  <a:buSzPts val="1100"/>
                </a:pPr>
                <a:r>
                  <a:rPr lang="en-GB" sz="1000" dirty="0"/>
                  <a:t>predicting potential mortgage customers and attract them with a personalized marketing campaign to increase sales</a:t>
                </a:r>
                <a:endParaRPr sz="1000" dirty="0"/>
              </a:p>
              <a:p>
                <a:pPr marL="171450" lvl="0" indent="-184150" algn="l" rtl="0">
                  <a:spcBef>
                    <a:spcPts val="1000"/>
                  </a:spcBef>
                  <a:spcAft>
                    <a:spcPts val="0"/>
                  </a:spcAft>
                  <a:buSzPts val="1100"/>
                  <a:buChar char="●"/>
                </a:pPr>
                <a:endParaRPr sz="1100" dirty="0"/>
              </a:p>
              <a:p>
                <a:pPr marL="0" lvl="0" indent="0" algn="l" rtl="0">
                  <a:spcBef>
                    <a:spcPts val="1000"/>
                  </a:spcBef>
                  <a:spcAft>
                    <a:spcPts val="0"/>
                  </a:spcAft>
                  <a:buNone/>
                </a:pPr>
                <a:endParaRPr sz="1100" dirty="0"/>
              </a:p>
            </p:txBody>
          </p:sp>
        </p:grpSp>
      </p:grpSp>
      <p:grpSp>
        <p:nvGrpSpPr>
          <p:cNvPr id="150" name="Google Shape;150;p19"/>
          <p:cNvGrpSpPr/>
          <p:nvPr/>
        </p:nvGrpSpPr>
        <p:grpSpPr>
          <a:xfrm>
            <a:off x="2737375" y="1091100"/>
            <a:ext cx="1395915" cy="3321800"/>
            <a:chOff x="890900" y="1395900"/>
            <a:chExt cx="1395915" cy="3321800"/>
          </a:xfrm>
        </p:grpSpPr>
        <p:sp>
          <p:nvSpPr>
            <p:cNvPr id="151" name="Google Shape;151;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9"/>
            <p:cNvGrpSpPr/>
            <p:nvPr/>
          </p:nvGrpSpPr>
          <p:grpSpPr>
            <a:xfrm>
              <a:off x="890900" y="1395900"/>
              <a:ext cx="1395915" cy="2710100"/>
              <a:chOff x="890894" y="1395900"/>
              <a:chExt cx="1546206" cy="2710100"/>
            </a:xfrm>
          </p:grpSpPr>
          <p:sp>
            <p:nvSpPr>
              <p:cNvPr id="153" name="Google Shape;153;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2:</a:t>
                </a:r>
                <a:endParaRPr sz="1000" b="1" dirty="0"/>
              </a:p>
              <a:p>
                <a:pPr marL="0" lvl="0" indent="0" algn="ctr" rtl="0">
                  <a:lnSpc>
                    <a:spcPct val="115000"/>
                  </a:lnSpc>
                  <a:spcBef>
                    <a:spcPts val="0"/>
                  </a:spcBef>
                  <a:spcAft>
                    <a:spcPts val="0"/>
                  </a:spcAft>
                  <a:buNone/>
                </a:pPr>
                <a:r>
                  <a:rPr lang="en" sz="1000" dirty="0"/>
                  <a:t>[</a:t>
                </a:r>
                <a:r>
                  <a:rPr lang="en-GB" sz="1000" dirty="0"/>
                  <a:t>Personal finance refinance prediction</a:t>
                </a:r>
                <a:r>
                  <a:rPr lang="en" sz="1000" dirty="0"/>
                  <a:t>]</a:t>
                </a:r>
                <a:endParaRPr sz="1000" dirty="0"/>
              </a:p>
            </p:txBody>
          </p:sp>
          <p:sp>
            <p:nvSpPr>
              <p:cNvPr id="154" name="Google Shape;154;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Second Project</a:t>
                </a:r>
                <a:endParaRPr sz="1200"/>
              </a:p>
            </p:txBody>
          </p:sp>
          <p:sp>
            <p:nvSpPr>
              <p:cNvPr id="155" name="Google Shape;155;p19"/>
              <p:cNvSpPr/>
              <p:nvPr/>
            </p:nvSpPr>
            <p:spPr>
              <a:xfrm>
                <a:off x="890894" y="240860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l" rtl="0">
                  <a:spcBef>
                    <a:spcPts val="0"/>
                  </a:spcBef>
                  <a:spcAft>
                    <a:spcPts val="0"/>
                  </a:spcAft>
                  <a:buSzPts val="1100"/>
                </a:pPr>
                <a:endParaRPr lang="en-GB" sz="1000" dirty="0"/>
              </a:p>
              <a:p>
                <a:pPr lvl="0" algn="l" rtl="0">
                  <a:spcBef>
                    <a:spcPts val="0"/>
                  </a:spcBef>
                  <a:spcAft>
                    <a:spcPts val="0"/>
                  </a:spcAft>
                  <a:buSzPts val="1100"/>
                </a:pPr>
                <a:endParaRPr lang="en-GB" sz="1000" dirty="0"/>
              </a:p>
              <a:p>
                <a:pPr lvl="0" algn="l" rtl="0">
                  <a:spcBef>
                    <a:spcPts val="0"/>
                  </a:spcBef>
                  <a:spcAft>
                    <a:spcPts val="0"/>
                  </a:spcAft>
                  <a:buSzPts val="1100"/>
                </a:pPr>
                <a:endParaRPr lang="en-GB" sz="1000" dirty="0"/>
              </a:p>
              <a:p>
                <a:pPr lvl="0" algn="l" rtl="0">
                  <a:spcBef>
                    <a:spcPts val="0"/>
                  </a:spcBef>
                  <a:spcAft>
                    <a:spcPts val="0"/>
                  </a:spcAft>
                  <a:buSzPts val="1100"/>
                </a:pPr>
                <a:endParaRPr lang="en-GB" sz="1000" dirty="0"/>
              </a:p>
              <a:p>
                <a:pPr lvl="0" algn="l" rtl="0">
                  <a:spcBef>
                    <a:spcPts val="0"/>
                  </a:spcBef>
                  <a:spcAft>
                    <a:spcPts val="0"/>
                  </a:spcAft>
                  <a:buSzPts val="1100"/>
                </a:pPr>
                <a:r>
                  <a:rPr lang="en-GB" sz="1000" dirty="0"/>
                  <a:t>predicting eligible customers for finance &amp; refinance. Sophisticated analytical approach to increase sales</a:t>
                </a:r>
                <a:endParaRPr sz="1000" dirty="0"/>
              </a:p>
              <a:p>
                <a:pPr lvl="0" algn="l" rtl="0">
                  <a:spcBef>
                    <a:spcPts val="1000"/>
                  </a:spcBef>
                  <a:spcAft>
                    <a:spcPts val="0"/>
                  </a:spcAft>
                  <a:buSzPts val="1100"/>
                </a:pPr>
                <a:endParaRPr sz="1100" dirty="0"/>
              </a:p>
              <a:p>
                <a:pPr marL="0" lvl="0" indent="0" algn="l" rtl="0">
                  <a:spcBef>
                    <a:spcPts val="1000"/>
                  </a:spcBef>
                  <a:spcAft>
                    <a:spcPts val="0"/>
                  </a:spcAft>
                  <a:buNone/>
                </a:pPr>
                <a:endParaRPr sz="1100" dirty="0"/>
              </a:p>
            </p:txBody>
          </p:sp>
        </p:grpSp>
      </p:grpSp>
      <p:grpSp>
        <p:nvGrpSpPr>
          <p:cNvPr id="156" name="Google Shape;156;p19"/>
          <p:cNvGrpSpPr/>
          <p:nvPr/>
        </p:nvGrpSpPr>
        <p:grpSpPr>
          <a:xfrm>
            <a:off x="4566175" y="1091100"/>
            <a:ext cx="1395915" cy="3321800"/>
            <a:chOff x="890900" y="1395900"/>
            <a:chExt cx="1395915" cy="3321800"/>
          </a:xfrm>
        </p:grpSpPr>
        <p:sp>
          <p:nvSpPr>
            <p:cNvPr id="157" name="Google Shape;157;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9"/>
            <p:cNvGrpSpPr/>
            <p:nvPr/>
          </p:nvGrpSpPr>
          <p:grpSpPr>
            <a:xfrm>
              <a:off x="890900" y="1395900"/>
              <a:ext cx="1395915" cy="2712350"/>
              <a:chOff x="890894" y="1395900"/>
              <a:chExt cx="1546206" cy="2712350"/>
            </a:xfrm>
          </p:grpSpPr>
          <p:sp>
            <p:nvSpPr>
              <p:cNvPr id="159" name="Google Shape;159;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6:</a:t>
                </a:r>
                <a:endParaRPr sz="1000" b="1" dirty="0"/>
              </a:p>
              <a:p>
                <a:pPr marL="0" lvl="0" indent="0" algn="ctr" rtl="0">
                  <a:lnSpc>
                    <a:spcPct val="115000"/>
                  </a:lnSpc>
                  <a:spcBef>
                    <a:spcPts val="0"/>
                  </a:spcBef>
                  <a:spcAft>
                    <a:spcPts val="0"/>
                  </a:spcAft>
                  <a:buNone/>
                </a:pPr>
                <a:r>
                  <a:rPr lang="en" sz="1000" dirty="0"/>
                  <a:t>[</a:t>
                </a:r>
                <a:r>
                  <a:rPr lang="en-GB" sz="1000" dirty="0"/>
                  <a:t>The Impact of soft skills e-learning of staff performance</a:t>
                </a:r>
                <a:r>
                  <a:rPr lang="en" sz="1000" dirty="0"/>
                  <a:t>]</a:t>
                </a:r>
                <a:endParaRPr sz="1600" dirty="0"/>
              </a:p>
            </p:txBody>
          </p:sp>
          <p:sp>
            <p:nvSpPr>
              <p:cNvPr id="160" name="Google Shape;160;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Third Project</a:t>
                </a:r>
                <a:endParaRPr sz="1200"/>
              </a:p>
            </p:txBody>
          </p:sp>
          <p:sp>
            <p:nvSpPr>
              <p:cNvPr id="161" name="Google Shape;161;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gn="l" rtl="0">
                  <a:spcBef>
                    <a:spcPts val="1000"/>
                  </a:spcBef>
                  <a:spcAft>
                    <a:spcPts val="0"/>
                  </a:spcAft>
                  <a:buSzPts val="1100"/>
                </a:pPr>
                <a:r>
                  <a:rPr lang="en-GB" sz="1000" dirty="0"/>
                  <a:t>Covid minimized the number of in-house training, converted to e-learning impacting staff development and analysing staff performance in another way</a:t>
                </a:r>
                <a:endParaRPr sz="1000" dirty="0"/>
              </a:p>
              <a:p>
                <a:pPr marL="0" lvl="0" indent="0" algn="l" rtl="0">
                  <a:spcBef>
                    <a:spcPts val="1000"/>
                  </a:spcBef>
                  <a:spcAft>
                    <a:spcPts val="0"/>
                  </a:spcAft>
                  <a:buNone/>
                </a:pPr>
                <a:endParaRPr sz="1100" dirty="0"/>
              </a:p>
            </p:txBody>
          </p:sp>
        </p:grpSp>
      </p:grpSp>
      <p:grpSp>
        <p:nvGrpSpPr>
          <p:cNvPr id="162" name="Google Shape;162;p19"/>
          <p:cNvGrpSpPr/>
          <p:nvPr/>
        </p:nvGrpSpPr>
        <p:grpSpPr>
          <a:xfrm>
            <a:off x="6280675" y="1091100"/>
            <a:ext cx="1464750" cy="3321800"/>
            <a:chOff x="852800" y="1395900"/>
            <a:chExt cx="1464750" cy="3321800"/>
          </a:xfrm>
        </p:grpSpPr>
        <p:sp>
          <p:nvSpPr>
            <p:cNvPr id="143" name="Google Shape;143;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9"/>
            <p:cNvGrpSpPr/>
            <p:nvPr/>
          </p:nvGrpSpPr>
          <p:grpSpPr>
            <a:xfrm>
              <a:off x="852800" y="1395900"/>
              <a:ext cx="1464750" cy="2712350"/>
              <a:chOff x="848694" y="1395900"/>
              <a:chExt cx="1622452" cy="2712350"/>
            </a:xfrm>
          </p:grpSpPr>
          <p:sp>
            <p:nvSpPr>
              <p:cNvPr id="164" name="Google Shape;164;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1:</a:t>
                </a:r>
                <a:endParaRPr sz="1000" b="1" dirty="0"/>
              </a:p>
              <a:p>
                <a:pPr marL="0" lvl="0" indent="0" algn="ctr" rtl="0">
                  <a:lnSpc>
                    <a:spcPct val="115000"/>
                  </a:lnSpc>
                  <a:spcBef>
                    <a:spcPts val="0"/>
                  </a:spcBef>
                  <a:spcAft>
                    <a:spcPts val="0"/>
                  </a:spcAft>
                  <a:buNone/>
                </a:pPr>
                <a:r>
                  <a:rPr lang="en" sz="1000" dirty="0"/>
                  <a:t>[</a:t>
                </a:r>
                <a:r>
                  <a:rPr lang="en-GB" sz="1000" dirty="0"/>
                  <a:t>Enhance customers segmentation</a:t>
                </a:r>
                <a:r>
                  <a:rPr lang="en" sz="1000" dirty="0"/>
                  <a:t>]</a:t>
                </a:r>
                <a:endParaRPr sz="1600" dirty="0"/>
              </a:p>
            </p:txBody>
          </p:sp>
          <p:sp>
            <p:nvSpPr>
              <p:cNvPr id="165" name="Google Shape;165;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Fourth Project</a:t>
                </a:r>
                <a:endParaRPr sz="1200"/>
              </a:p>
            </p:txBody>
          </p:sp>
          <p:sp>
            <p:nvSpPr>
              <p:cNvPr id="166" name="Google Shape;166;p19"/>
              <p:cNvSpPr/>
              <p:nvPr/>
            </p:nvSpPr>
            <p:spPr>
              <a:xfrm>
                <a:off x="848694" y="2410850"/>
                <a:ext cx="1622452"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lvl="0" algn="l" rtl="0">
                  <a:spcBef>
                    <a:spcPts val="0"/>
                  </a:spcBef>
                  <a:spcAft>
                    <a:spcPts val="0"/>
                  </a:spcAft>
                  <a:buSzPts val="1100"/>
                </a:pPr>
                <a:endParaRPr lang="en" sz="1100" dirty="0"/>
              </a:p>
              <a:p>
                <a:pPr lvl="0" algn="l" rtl="0">
                  <a:spcBef>
                    <a:spcPts val="0"/>
                  </a:spcBef>
                  <a:spcAft>
                    <a:spcPts val="0"/>
                  </a:spcAft>
                  <a:buSzPts val="1100"/>
                </a:pPr>
                <a:r>
                  <a:rPr lang="en" sz="900" dirty="0"/>
                  <a:t>Digital services and human interface, AI is used to aproach and at</a:t>
                </a:r>
                <a:r>
                  <a:rPr lang="en-GB" sz="900" dirty="0"/>
                  <a:t>t</a:t>
                </a:r>
                <a:r>
                  <a:rPr lang="en" sz="900" dirty="0"/>
                  <a:t>ract</a:t>
                </a:r>
                <a:r>
                  <a:rPr lang="en-GB" sz="900" dirty="0"/>
                  <a:t> potential customers, resulting in a more focused business conduct, a tailored products to meet every segment according to the targeted customer groups</a:t>
                </a:r>
                <a:endParaRPr sz="900" dirty="0"/>
              </a:p>
            </p:txBody>
          </p:sp>
        </p:grpSp>
      </p:grpSp>
      <p:cxnSp>
        <p:nvCxnSpPr>
          <p:cNvPr id="167" name="Google Shape;167;p19"/>
          <p:cNvCxnSpPr>
            <a:cxnSpLocks/>
            <a:stCxn id="149" idx="2"/>
            <a:endCxn id="142" idx="0"/>
          </p:cNvCxnSpPr>
          <p:nvPr/>
        </p:nvCxnSpPr>
        <p:spPr>
          <a:xfrm flipH="1">
            <a:off x="1588854" y="3803450"/>
            <a:ext cx="1" cy="48585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19"/>
          <p:cNvCxnSpPr/>
          <p:nvPr/>
        </p:nvCxnSpPr>
        <p:spPr>
          <a:xfrm>
            <a:off x="3435342"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19"/>
          <p:cNvCxnSpPr/>
          <p:nvPr/>
        </p:nvCxnSpPr>
        <p:spPr>
          <a:xfrm>
            <a:off x="5264130"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9"/>
          <p:cNvCxnSpPr/>
          <p:nvPr/>
        </p:nvCxnSpPr>
        <p:spPr>
          <a:xfrm>
            <a:off x="7016742" y="3803450"/>
            <a:ext cx="0" cy="486000"/>
          </a:xfrm>
          <a:prstGeom prst="straightConnector1">
            <a:avLst/>
          </a:prstGeom>
          <a:noFill/>
          <a:ln w="9525" cap="flat" cmpd="sng">
            <a:solidFill>
              <a:schemeClr val="dk2"/>
            </a:solidFill>
            <a:prstDash val="solid"/>
            <a:round/>
            <a:headEnd type="none" w="med" len="med"/>
            <a:tailEnd type="none" w="med" len="med"/>
          </a:ln>
        </p:spPr>
      </p:cxnSp>
      <p:sp>
        <p:nvSpPr>
          <p:cNvPr id="171" name="Google Shape;171;p19"/>
          <p:cNvSpPr txBox="1"/>
          <p:nvPr/>
        </p:nvSpPr>
        <p:spPr>
          <a:xfrm>
            <a:off x="251613" y="-12218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Hint: Provide 2-3 bullets describing justifying the project's place in the roadmap</a:t>
            </a:r>
            <a:endParaRPr b="1">
              <a:latin typeface="Lato"/>
              <a:ea typeface="Lato"/>
              <a:cs typeface="Lato"/>
              <a:sym typeface="Lato"/>
            </a:endParaRPr>
          </a:p>
        </p:txBody>
      </p:sp>
      <p:sp>
        <p:nvSpPr>
          <p:cNvPr id="173" name="Google Shape;173;p19"/>
          <p:cNvSpPr txBox="1"/>
          <p:nvPr/>
        </p:nvSpPr>
        <p:spPr>
          <a:xfrm>
            <a:off x="25833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[30 Days]</a:t>
            </a:r>
            <a:endParaRPr sz="1200" dirty="0"/>
          </a:p>
        </p:txBody>
      </p:sp>
      <p:sp>
        <p:nvSpPr>
          <p:cNvPr id="174" name="Google Shape;174;p19"/>
          <p:cNvSpPr txBox="1"/>
          <p:nvPr/>
        </p:nvSpPr>
        <p:spPr>
          <a:xfrm>
            <a:off x="4412125"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[60 Days]</a:t>
            </a:r>
            <a:endParaRPr sz="1200" dirty="0"/>
          </a:p>
        </p:txBody>
      </p:sp>
      <p:sp>
        <p:nvSpPr>
          <p:cNvPr id="175" name="Google Shape;175;p19"/>
          <p:cNvSpPr txBox="1"/>
          <p:nvPr/>
        </p:nvSpPr>
        <p:spPr>
          <a:xfrm>
            <a:off x="61647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[80 Days]</a:t>
            </a:r>
            <a:endParaRP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aphicFrame>
        <p:nvGraphicFramePr>
          <p:cNvPr id="180" name="Google Shape;180;p20"/>
          <p:cNvGraphicFramePr/>
          <p:nvPr>
            <p:extLst>
              <p:ext uri="{D42A27DB-BD31-4B8C-83A1-F6EECF244321}">
                <p14:modId xmlns:p14="http://schemas.microsoft.com/office/powerpoint/2010/main" val="2667026637"/>
              </p:ext>
            </p:extLst>
          </p:nvPr>
        </p:nvGraphicFramePr>
        <p:xfrm>
          <a:off x="214350" y="1024400"/>
          <a:ext cx="8589625" cy="3117661"/>
        </p:xfrm>
        <a:graphic>
          <a:graphicData uri="http://schemas.openxmlformats.org/drawingml/2006/table">
            <a:tbl>
              <a:tblPr>
                <a:noFill/>
                <a:tableStyleId>{7B33E20B-FB17-4BFF-8D7F-3647E2731627}</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lvl="0" indent="0" algn="ctr" rtl="0">
                        <a:lnSpc>
                          <a:spcPct val="115000"/>
                        </a:lnSpc>
                        <a:spcBef>
                          <a:spcPts val="0"/>
                        </a:spcBef>
                        <a:spcAft>
                          <a:spcPts val="0"/>
                        </a:spcAft>
                        <a:buNone/>
                      </a:pPr>
                      <a:r>
                        <a:rPr lang="en" sz="1100" b="1">
                          <a:latin typeface="Open Sans"/>
                          <a:ea typeface="Open Sans"/>
                          <a:cs typeface="Open Sans"/>
                          <a:sym typeface="Open Sans"/>
                        </a:rPr>
                        <a:t>Order</a:t>
                      </a:r>
                      <a:endParaRPr sz="110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GB" sz="1800" b="1" dirty="0">
                          <a:effectLst/>
                          <a:latin typeface="Arial" panose="020B0604020202020204" pitchFamily="34" charset="0"/>
                          <a:ea typeface="Arial" panose="020B0604020202020204" pitchFamily="34" charset="0"/>
                        </a:rPr>
                        <a:t>Project Title</a:t>
                      </a:r>
                      <a:endParaRPr lang="en-GB" sz="1600" dirty="0">
                        <a:effectLst/>
                        <a:latin typeface="Arial" panose="020B0604020202020204" pitchFamily="34" charset="0"/>
                        <a:ea typeface="Arial" panose="020B0604020202020204" pitchFamily="34" charset="0"/>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dirty="0"/>
                        <a:t>Direct Alignment with Strategic Goals?</a:t>
                      </a:r>
                      <a:endParaRPr sz="1200" b="1" dirty="0"/>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dirty="0"/>
                        <a:t>Cost</a:t>
                      </a:r>
                      <a:endParaRPr sz="1200" b="1" dirty="0">
                        <a:latin typeface="Open Sans"/>
                        <a:ea typeface="Open Sans"/>
                        <a:cs typeface="Open Sans"/>
                        <a:sym typeface="Open Sans"/>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dirty="0"/>
                        <a:t>Complexity of Implementation</a:t>
                      </a:r>
                      <a:endParaRPr sz="1200" b="1" dirty="0">
                        <a:latin typeface="Open Sans"/>
                        <a:ea typeface="Open Sans"/>
                        <a:cs typeface="Open Sans"/>
                        <a:sym typeface="Open Sans"/>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Certainty of Value Capture</a:t>
                      </a:r>
                      <a:endParaRPr sz="1200" b="1">
                        <a:latin typeface="Open Sans"/>
                        <a:ea typeface="Open Sans"/>
                        <a:cs typeface="Open Sans"/>
                        <a:sym typeface="Open Sans"/>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dirty="0"/>
                        <a:t>Magnitude of Benefit</a:t>
                      </a:r>
                      <a:endParaRPr sz="1200" b="1" dirty="0"/>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lvl="0" indent="0" algn="ctr" rtl="0">
                        <a:lnSpc>
                          <a:spcPct val="115000"/>
                        </a:lnSpc>
                        <a:spcBef>
                          <a:spcPts val="0"/>
                        </a:spcBef>
                        <a:spcAft>
                          <a:spcPts val="0"/>
                        </a:spcAft>
                        <a:buNone/>
                      </a:pPr>
                      <a:endParaRPr sz="11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endParaRPr lang="en-GB" sz="1400" dirty="0">
                        <a:effectLst/>
                        <a:latin typeface="Arial" panose="020B0604020202020204" pitchFamily="34" charset="0"/>
                        <a:ea typeface="Arial" panose="020B0604020202020204" pitchFamily="34" charset="0"/>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t>1=Low; 5=High</a:t>
                      </a:r>
                      <a:endParaRPr sz="1000" b="1" dirty="0">
                        <a:latin typeface="Open Sans"/>
                        <a:ea typeface="Open Sans"/>
                        <a:cs typeface="Open Sans"/>
                        <a:sym typeface="Open Sans"/>
                      </a:endParaRPr>
                    </a:p>
                  </a:txBody>
                  <a:tcPr marL="28575" marR="28575" marT="19050" marB="19050" anchor="ctr">
                    <a:lnL w="9525" cap="flat" cmpd="sng" algn="ctr">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GB" sz="1000" b="1" dirty="0"/>
                        <a:t>1=High; 5=Low</a:t>
                      </a:r>
                      <a:endParaRPr lang="en-GB" sz="1000" b="1"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1=High; 5=Low</a:t>
                      </a:r>
                      <a:endParaRPr sz="1000" b="1">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1=Low; 5=High</a:t>
                      </a:r>
                      <a:endParaRPr sz="1000" b="1">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t>1=Small; 5=Large</a:t>
                      </a:r>
                      <a:endParaRPr sz="1000" b="1"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lvl="0" indent="0" algn="ctr" rtl="0">
                        <a:lnSpc>
                          <a:spcPct val="115000"/>
                        </a:lnSpc>
                        <a:spcBef>
                          <a:spcPts val="0"/>
                        </a:spcBef>
                        <a:spcAft>
                          <a:spcPts val="0"/>
                        </a:spcAft>
                        <a:buNone/>
                      </a:pPr>
                      <a:r>
                        <a:rPr lang="en" sz="1600" b="1">
                          <a:latin typeface="Open Sans"/>
                          <a:ea typeface="Open Sans"/>
                          <a:cs typeface="Open Sans"/>
                          <a:sym typeface="Open Sans"/>
                        </a:rPr>
                        <a:t>First</a:t>
                      </a:r>
                      <a:endParaRPr sz="16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b="1" dirty="0">
                          <a:latin typeface="Open Sans"/>
                          <a:ea typeface="Open Sans"/>
                          <a:cs typeface="Open Sans"/>
                          <a:sym typeface="Open Sans"/>
                        </a:rPr>
                        <a:t>Project 5:</a:t>
                      </a:r>
                      <a:endParaRPr sz="1600" b="1" dirty="0">
                        <a:latin typeface="Open Sans"/>
                        <a:ea typeface="Open Sans"/>
                        <a:cs typeface="Open Sans"/>
                        <a:sym typeface="Open Sans"/>
                      </a:endParaRPr>
                    </a:p>
                    <a:p>
                      <a:pPr marL="0" lvl="0" indent="0" algn="l" rtl="0">
                        <a:lnSpc>
                          <a:spcPct val="115000"/>
                        </a:lnSpc>
                        <a:spcBef>
                          <a:spcPts val="0"/>
                        </a:spcBef>
                        <a:spcAft>
                          <a:spcPts val="0"/>
                        </a:spcAft>
                        <a:buNone/>
                      </a:pPr>
                      <a:r>
                        <a:rPr lang="en-GB" sz="1400" b="1" i="0" u="none" strike="noStrike" cap="none" dirty="0">
                          <a:solidFill>
                            <a:srgbClr val="000000"/>
                          </a:solidFill>
                          <a:effectLst/>
                          <a:latin typeface="Arial"/>
                          <a:ea typeface="Arial"/>
                          <a:cs typeface="Arial"/>
                          <a:sym typeface="Arial"/>
                        </a:rPr>
                        <a:t>customize the ways to attract mortgage customers</a:t>
                      </a:r>
                      <a:endParaRPr sz="16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algn="ctr">
                        <a:lnSpc>
                          <a:spcPct val="115000"/>
                        </a:lnSpc>
                      </a:pPr>
                      <a:r>
                        <a:rPr lang="en-GB" sz="1400" b="1" dirty="0">
                          <a:effectLst/>
                          <a:latin typeface="Open Sans" panose="020B0606030504020204" pitchFamily="34" charset="0"/>
                          <a:ea typeface="Open Sans" panose="020B0606030504020204" pitchFamily="34" charset="0"/>
                        </a:rPr>
                        <a:t>5</a:t>
                      </a:r>
                      <a:endParaRPr lang="en-GB" sz="1800" b="1" dirty="0">
                        <a:effectLst/>
                        <a:latin typeface="Arial" panose="020B0604020202020204" pitchFamily="34" charset="0"/>
                        <a:ea typeface="Arial" panose="020B0604020202020204" pitchFamily="34" charset="0"/>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algn="ctr">
                        <a:lnSpc>
                          <a:spcPct val="115000"/>
                        </a:lnSpc>
                      </a:pPr>
                      <a:r>
                        <a:rPr lang="en-GB" sz="1400" b="1" dirty="0">
                          <a:effectLst/>
                          <a:latin typeface="Open Sans" panose="020B0606030504020204" pitchFamily="34" charset="0"/>
                          <a:ea typeface="Open Sans" panose="020B0606030504020204" pitchFamily="34" charset="0"/>
                        </a:rPr>
                        <a:t>3</a:t>
                      </a:r>
                      <a:endParaRPr lang="en-GB" sz="1800" b="1" dirty="0">
                        <a:effectLst/>
                        <a:latin typeface="Arial" panose="020B0604020202020204" pitchFamily="34" charset="0"/>
                        <a:ea typeface="Arial" panose="020B0604020202020204" pitchFamily="34" charset="0"/>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algn="ctr">
                        <a:lnSpc>
                          <a:spcPct val="115000"/>
                        </a:lnSpc>
                      </a:pPr>
                      <a:r>
                        <a:rPr lang="en-GB" sz="1400" b="1" dirty="0">
                          <a:effectLst/>
                          <a:latin typeface="Open Sans" panose="020B0606030504020204" pitchFamily="34" charset="0"/>
                          <a:ea typeface="Open Sans" panose="020B0606030504020204" pitchFamily="34" charset="0"/>
                        </a:rPr>
                        <a:t>4</a:t>
                      </a:r>
                      <a:endParaRPr lang="en-GB" sz="1800" b="1" dirty="0">
                        <a:effectLst/>
                        <a:latin typeface="Arial" panose="020B0604020202020204" pitchFamily="34" charset="0"/>
                        <a:ea typeface="Arial" panose="020B0604020202020204" pitchFamily="34" charset="0"/>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algn="ctr">
                        <a:lnSpc>
                          <a:spcPct val="115000"/>
                        </a:lnSpc>
                      </a:pPr>
                      <a:r>
                        <a:rPr lang="en-GB" sz="1400" b="1" dirty="0">
                          <a:effectLst/>
                          <a:latin typeface="Open Sans" panose="020B0606030504020204" pitchFamily="34" charset="0"/>
                          <a:ea typeface="Open Sans" panose="020B0606030504020204" pitchFamily="34" charset="0"/>
                        </a:rPr>
                        <a:t>4</a:t>
                      </a:r>
                      <a:endParaRPr lang="en-GB" sz="1800" b="1" dirty="0">
                        <a:effectLst/>
                        <a:latin typeface="Arial" panose="020B0604020202020204" pitchFamily="34" charset="0"/>
                        <a:ea typeface="Arial" panose="020B0604020202020204" pitchFamily="34" charset="0"/>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tc>
                  <a:txBody>
                    <a:bodyPr/>
                    <a:lstStyle/>
                    <a:p>
                      <a:pPr algn="ctr">
                        <a:lnSpc>
                          <a:spcPct val="115000"/>
                        </a:lnSpc>
                      </a:pPr>
                      <a:r>
                        <a:rPr lang="en-GB" sz="1400" b="1" dirty="0">
                          <a:effectLst/>
                          <a:latin typeface="Open Sans" panose="020B0606030504020204" pitchFamily="34" charset="0"/>
                          <a:ea typeface="Open Sans" panose="020B0606030504020204" pitchFamily="34" charset="0"/>
                        </a:rPr>
                        <a:t>4</a:t>
                      </a:r>
                      <a:endParaRPr lang="en-GB" sz="1800" b="1" dirty="0">
                        <a:effectLst/>
                        <a:latin typeface="Arial" panose="020B0604020202020204" pitchFamily="34" charset="0"/>
                        <a:ea typeface="Arial" panose="020B0604020202020204" pitchFamily="34" charset="0"/>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lgn="ctr">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lvl="0" indent="0" algn="ctr" rtl="0">
                        <a:lnSpc>
                          <a:spcPct val="115000"/>
                        </a:lnSpc>
                        <a:spcBef>
                          <a:spcPts val="0"/>
                        </a:spcBef>
                        <a:spcAft>
                          <a:spcPts val="0"/>
                        </a:spcAft>
                        <a:buNone/>
                      </a:pPr>
                      <a:r>
                        <a:rPr lang="en" sz="1600" b="1">
                          <a:latin typeface="Open Sans"/>
                          <a:ea typeface="Open Sans"/>
                          <a:cs typeface="Open Sans"/>
                          <a:sym typeface="Open Sans"/>
                        </a:rPr>
                        <a:t>Second</a:t>
                      </a:r>
                      <a:endParaRPr sz="16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b="1" dirty="0">
                          <a:latin typeface="Open Sans"/>
                          <a:ea typeface="Open Sans"/>
                          <a:cs typeface="Open Sans"/>
                          <a:sym typeface="Open Sans"/>
                        </a:rPr>
                        <a:t>Project 1: </a:t>
                      </a:r>
                      <a:endParaRPr lang="en-GB" sz="1600" b="1" dirty="0">
                        <a:latin typeface="Open Sans"/>
                        <a:ea typeface="Open Sans"/>
                        <a:cs typeface="Open Sans"/>
                        <a:sym typeface="Open Sans"/>
                      </a:endParaRPr>
                    </a:p>
                    <a:p>
                      <a:pPr marL="0" lvl="0" indent="0" algn="l" rtl="0">
                        <a:lnSpc>
                          <a:spcPct val="115000"/>
                        </a:lnSpc>
                        <a:spcBef>
                          <a:spcPts val="0"/>
                        </a:spcBef>
                        <a:spcAft>
                          <a:spcPts val="0"/>
                        </a:spcAft>
                        <a:buNone/>
                      </a:pPr>
                      <a:r>
                        <a:rPr lang="en-GB" sz="1400" b="1" i="0" u="none" strike="noStrike" cap="none" dirty="0">
                          <a:solidFill>
                            <a:srgbClr val="000000"/>
                          </a:solidFill>
                          <a:effectLst/>
                          <a:latin typeface="Arial"/>
                          <a:ea typeface="Arial"/>
                          <a:cs typeface="Arial"/>
                          <a:sym typeface="Arial"/>
                        </a:rPr>
                        <a:t>Personal finance refinance prediction</a:t>
                      </a:r>
                      <a:endParaRPr lang="en-GB" sz="16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algn="ctr">
                        <a:lnSpc>
                          <a:spcPct val="115000"/>
                        </a:lnSpc>
                      </a:pPr>
                      <a:r>
                        <a:rPr lang="en-GB" sz="1400" b="1" i="0" u="none" strike="noStrike" cap="none" dirty="0">
                          <a:solidFill>
                            <a:srgbClr val="000000"/>
                          </a:solidFill>
                          <a:effectLst/>
                          <a:latin typeface="Open Sans" panose="020B0606030504020204" pitchFamily="34" charset="0"/>
                          <a:ea typeface="Open Sans" panose="020B0606030504020204" pitchFamily="34" charset="0"/>
                          <a:cs typeface="Arial"/>
                          <a:sym typeface="Arial"/>
                        </a:rPr>
                        <a:t>5</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algn="ctr">
                        <a:lnSpc>
                          <a:spcPct val="115000"/>
                        </a:lnSpc>
                      </a:pPr>
                      <a:r>
                        <a:rPr lang="en-GB" sz="1400" b="1" i="0" u="none" strike="noStrike" cap="none" dirty="0">
                          <a:solidFill>
                            <a:srgbClr val="000000"/>
                          </a:solidFill>
                          <a:effectLst/>
                          <a:latin typeface="Open Sans" panose="020B0606030504020204" pitchFamily="34" charset="0"/>
                          <a:ea typeface="Open Sans" panose="020B0606030504020204" pitchFamily="34" charset="0"/>
                          <a:cs typeface="Arial"/>
                          <a:sym typeface="Arial"/>
                        </a:rPr>
                        <a:t>3</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algn="ctr">
                        <a:lnSpc>
                          <a:spcPct val="115000"/>
                        </a:lnSpc>
                      </a:pPr>
                      <a:r>
                        <a:rPr lang="en-GB" sz="1400" b="1" i="0" u="none" strike="noStrike" cap="none" dirty="0">
                          <a:solidFill>
                            <a:srgbClr val="000000"/>
                          </a:solidFill>
                          <a:effectLst/>
                          <a:latin typeface="Open Sans" panose="020B0606030504020204" pitchFamily="34" charset="0"/>
                          <a:ea typeface="Open Sans" panose="020B0606030504020204" pitchFamily="34" charset="0"/>
                          <a:cs typeface="Arial"/>
                          <a:sym typeface="Arial"/>
                        </a:rPr>
                        <a:t>3</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algn="ctr">
                        <a:lnSpc>
                          <a:spcPct val="115000"/>
                        </a:lnSpc>
                      </a:pPr>
                      <a:r>
                        <a:rPr lang="en-GB" sz="1400" b="1" i="0" u="none" strike="noStrike" cap="none" dirty="0">
                          <a:solidFill>
                            <a:srgbClr val="000000"/>
                          </a:solidFill>
                          <a:effectLst/>
                          <a:latin typeface="Open Sans" panose="020B0606030504020204" pitchFamily="34" charset="0"/>
                          <a:ea typeface="Open Sans" panose="020B0606030504020204" pitchFamily="34" charset="0"/>
                          <a:cs typeface="Arial"/>
                          <a:sym typeface="Arial"/>
                        </a:rPr>
                        <a:t>5</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algn="ctr">
                        <a:lnSpc>
                          <a:spcPct val="115000"/>
                        </a:lnSpc>
                      </a:pPr>
                      <a:r>
                        <a:rPr lang="en-GB" sz="1400" b="1" i="0" u="none" strike="noStrike" cap="none" dirty="0">
                          <a:solidFill>
                            <a:srgbClr val="000000"/>
                          </a:solidFill>
                          <a:effectLst/>
                          <a:latin typeface="Open Sans" panose="020B0606030504020204" pitchFamily="34" charset="0"/>
                          <a:ea typeface="Open Sans" panose="020B0606030504020204" pitchFamily="34" charset="0"/>
                          <a:cs typeface="Arial"/>
                          <a:sym typeface="Arial"/>
                        </a:rPr>
                        <a:t>5</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81" name="Google Shape;181;p20"/>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Our Highest-Priority Data Science Projects </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21"/>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Initial Structure of the Data Science Team</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
        <p:nvSpPr>
          <p:cNvPr id="188" name="Google Shape;188;p21"/>
          <p:cNvSpPr txBox="1"/>
          <p:nvPr/>
        </p:nvSpPr>
        <p:spPr>
          <a:xfrm>
            <a:off x="3515125" y="993900"/>
            <a:ext cx="1314000" cy="531600"/>
          </a:xfrm>
          <a:prstGeom prst="rect">
            <a:avLst/>
          </a:prstGeom>
          <a:solidFill>
            <a:srgbClr val="B6D7A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Data Science Leader</a:t>
            </a:r>
            <a:endParaRPr>
              <a:latin typeface="Lato"/>
              <a:ea typeface="Lato"/>
              <a:cs typeface="Lato"/>
              <a:sym typeface="Lato"/>
            </a:endParaRPr>
          </a:p>
        </p:txBody>
      </p:sp>
      <p:cxnSp>
        <p:nvCxnSpPr>
          <p:cNvPr id="189" name="Google Shape;189;p21"/>
          <p:cNvCxnSpPr>
            <a:stCxn id="188" idx="2"/>
            <a:endCxn id="190" idx="0"/>
          </p:cNvCxnSpPr>
          <p:nvPr/>
        </p:nvCxnSpPr>
        <p:spPr>
          <a:xfrm rot="5400000">
            <a:off x="2767075" y="454650"/>
            <a:ext cx="334200" cy="24759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90" name="Google Shape;190;p21"/>
          <p:cNvSpPr txBox="1"/>
          <p:nvPr/>
        </p:nvSpPr>
        <p:spPr>
          <a:xfrm>
            <a:off x="103927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ato"/>
                <a:ea typeface="Lato"/>
                <a:cs typeface="Lato"/>
                <a:sym typeface="Lato"/>
              </a:rPr>
              <a:t>Team 1</a:t>
            </a:r>
            <a:endParaRPr dirty="0">
              <a:latin typeface="Lato"/>
              <a:ea typeface="Lato"/>
              <a:cs typeface="Lato"/>
              <a:sym typeface="Lato"/>
            </a:endParaRPr>
          </a:p>
        </p:txBody>
      </p:sp>
      <p:sp>
        <p:nvSpPr>
          <p:cNvPr id="191" name="Google Shape;191;p21"/>
          <p:cNvSpPr txBox="1"/>
          <p:nvPr/>
        </p:nvSpPr>
        <p:spPr>
          <a:xfrm>
            <a:off x="603662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en-GB" dirty="0">
                <a:latin typeface="Lato"/>
                <a:ea typeface="Lato"/>
                <a:cs typeface="Lato"/>
                <a:sym typeface="Lato"/>
              </a:rPr>
              <a:t>Team 2</a:t>
            </a:r>
          </a:p>
        </p:txBody>
      </p:sp>
      <p:cxnSp>
        <p:nvCxnSpPr>
          <p:cNvPr id="193" name="Google Shape;193;p21"/>
          <p:cNvCxnSpPr>
            <a:stCxn id="191" idx="0"/>
            <a:endCxn id="188" idx="2"/>
          </p:cNvCxnSpPr>
          <p:nvPr/>
        </p:nvCxnSpPr>
        <p:spPr>
          <a:xfrm rot="5400000" flipH="1">
            <a:off x="5265775" y="431850"/>
            <a:ext cx="334200" cy="25215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94" name="Google Shape;194;p21"/>
          <p:cNvSpPr txBox="1"/>
          <p:nvPr/>
        </p:nvSpPr>
        <p:spPr>
          <a:xfrm>
            <a:off x="353942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ato"/>
                <a:ea typeface="Lato"/>
                <a:cs typeface="Lato"/>
                <a:sym typeface="Lato"/>
              </a:rPr>
              <a:t>Floating Team</a:t>
            </a:r>
            <a:endParaRPr dirty="0">
              <a:latin typeface="Lato"/>
              <a:ea typeface="Lato"/>
              <a:cs typeface="Lato"/>
              <a:sym typeface="Lato"/>
            </a:endParaRPr>
          </a:p>
        </p:txBody>
      </p:sp>
      <p:sp>
        <p:nvSpPr>
          <p:cNvPr id="3" name="TextBox 2">
            <a:extLst>
              <a:ext uri="{FF2B5EF4-FFF2-40B4-BE49-F238E27FC236}">
                <a16:creationId xmlns:a16="http://schemas.microsoft.com/office/drawing/2014/main" id="{BF3F8B6B-A605-468C-EAEC-C5D524C154A0}"/>
              </a:ext>
            </a:extLst>
          </p:cNvPr>
          <p:cNvSpPr txBox="1"/>
          <p:nvPr/>
        </p:nvSpPr>
        <p:spPr>
          <a:xfrm>
            <a:off x="788317" y="2547592"/>
            <a:ext cx="2247491" cy="830997"/>
          </a:xfrm>
          <a:prstGeom prst="rect">
            <a:avLst/>
          </a:prstGeom>
          <a:noFill/>
        </p:spPr>
        <p:txBody>
          <a:bodyPr wrap="square" rtlCol="0">
            <a:spAutoFit/>
          </a:bodyPr>
          <a:lstStyle/>
          <a:p>
            <a:pPr marL="171450" indent="-171450">
              <a:buFont typeface="Arial" panose="020B0604020202020204" pitchFamily="34" charset="0"/>
              <a:buChar char="•"/>
            </a:pPr>
            <a:r>
              <a:rPr lang="en-GB" sz="1200" b="1" dirty="0">
                <a:latin typeface="Lato" panose="020F0502020204030203" pitchFamily="34" charset="0"/>
                <a:ea typeface="Lato" panose="020F0502020204030203" pitchFamily="34" charset="0"/>
                <a:cs typeface="Lato" panose="020F0502020204030203" pitchFamily="34" charset="0"/>
              </a:rPr>
              <a:t>Data Science Hacker</a:t>
            </a:r>
          </a:p>
          <a:p>
            <a:pPr marL="171450" indent="-171450">
              <a:buFont typeface="Arial" panose="020B0604020202020204" pitchFamily="34" charset="0"/>
              <a:buChar char="•"/>
            </a:pPr>
            <a:r>
              <a:rPr lang="en-GB" sz="1200" b="1" dirty="0">
                <a:latin typeface="Lato" panose="020F0502020204030203" pitchFamily="34" charset="0"/>
                <a:ea typeface="Lato" panose="020F0502020204030203" pitchFamily="34" charset="0"/>
                <a:cs typeface="Lato" panose="020F0502020204030203" pitchFamily="34" charset="0"/>
              </a:rPr>
              <a:t>Data Science </a:t>
            </a:r>
          </a:p>
          <a:p>
            <a:pPr marL="171450" indent="-171450">
              <a:buFont typeface="Arial" panose="020B0604020202020204" pitchFamily="34" charset="0"/>
              <a:buChar char="•"/>
            </a:pPr>
            <a:r>
              <a:rPr lang="en-GB" sz="1200" b="1" dirty="0">
                <a:latin typeface="Lato" panose="020F0502020204030203" pitchFamily="34" charset="0"/>
                <a:ea typeface="Lato" panose="020F0502020204030203" pitchFamily="34" charset="0"/>
                <a:cs typeface="Lato" panose="020F0502020204030203" pitchFamily="34" charset="0"/>
              </a:rPr>
              <a:t>Machine Learning Engineer</a:t>
            </a:r>
          </a:p>
          <a:p>
            <a:pPr marL="171450" indent="-171450">
              <a:buFont typeface="Arial" panose="020B0604020202020204" pitchFamily="34" charset="0"/>
              <a:buChar char="•"/>
            </a:pPr>
            <a:r>
              <a:rPr lang="en-GB" sz="1200" b="1" dirty="0">
                <a:latin typeface="Lato" panose="020F0502020204030203" pitchFamily="34" charset="0"/>
                <a:ea typeface="Lato" panose="020F0502020204030203" pitchFamily="34" charset="0"/>
                <a:cs typeface="Lato" panose="020F0502020204030203" pitchFamily="34" charset="0"/>
              </a:rPr>
              <a:t>Data Analyst </a:t>
            </a:r>
          </a:p>
        </p:txBody>
      </p:sp>
      <p:sp>
        <p:nvSpPr>
          <p:cNvPr id="4" name="TextBox 3">
            <a:extLst>
              <a:ext uri="{FF2B5EF4-FFF2-40B4-BE49-F238E27FC236}">
                <a16:creationId xmlns:a16="http://schemas.microsoft.com/office/drawing/2014/main" id="{3A261ADA-CC2F-0CDB-6795-90CFEF63173A}"/>
              </a:ext>
            </a:extLst>
          </p:cNvPr>
          <p:cNvSpPr txBox="1"/>
          <p:nvPr/>
        </p:nvSpPr>
        <p:spPr>
          <a:xfrm>
            <a:off x="5782280" y="2571213"/>
            <a:ext cx="2247491" cy="830997"/>
          </a:xfrm>
          <a:prstGeom prst="rect">
            <a:avLst/>
          </a:prstGeom>
          <a:noFill/>
        </p:spPr>
        <p:txBody>
          <a:bodyPr wrap="square" rtlCol="0">
            <a:spAutoFit/>
          </a:bodyPr>
          <a:lstStyle/>
          <a:p>
            <a:pPr marL="171450" indent="-171450">
              <a:buFont typeface="Arial" panose="020B0604020202020204" pitchFamily="34" charset="0"/>
              <a:buChar char="•"/>
            </a:pPr>
            <a:r>
              <a:rPr lang="en-GB" sz="1200" b="1" dirty="0">
                <a:latin typeface="Lato" panose="020F0502020204030203" pitchFamily="34" charset="0"/>
                <a:ea typeface="Lato" panose="020F0502020204030203" pitchFamily="34" charset="0"/>
                <a:cs typeface="Lato" panose="020F0502020204030203" pitchFamily="34" charset="0"/>
              </a:rPr>
              <a:t>Data Science Hacker</a:t>
            </a:r>
          </a:p>
          <a:p>
            <a:pPr marL="171450" indent="-171450">
              <a:buFont typeface="Arial" panose="020B0604020202020204" pitchFamily="34" charset="0"/>
              <a:buChar char="•"/>
            </a:pPr>
            <a:r>
              <a:rPr lang="en-GB" sz="1200" b="1" dirty="0">
                <a:latin typeface="Lato" panose="020F0502020204030203" pitchFamily="34" charset="0"/>
                <a:ea typeface="Lato" panose="020F0502020204030203" pitchFamily="34" charset="0"/>
                <a:cs typeface="Lato" panose="020F0502020204030203" pitchFamily="34" charset="0"/>
              </a:rPr>
              <a:t>Data Science </a:t>
            </a:r>
          </a:p>
          <a:p>
            <a:pPr marL="171450" indent="-171450">
              <a:buFont typeface="Arial" panose="020B0604020202020204" pitchFamily="34" charset="0"/>
              <a:buChar char="•"/>
            </a:pPr>
            <a:r>
              <a:rPr lang="en-GB" sz="1200" b="1" dirty="0">
                <a:latin typeface="Lato" panose="020F0502020204030203" pitchFamily="34" charset="0"/>
                <a:ea typeface="Lato" panose="020F0502020204030203" pitchFamily="34" charset="0"/>
                <a:cs typeface="Lato" panose="020F0502020204030203" pitchFamily="34" charset="0"/>
              </a:rPr>
              <a:t>Machine Learning Engineer</a:t>
            </a:r>
          </a:p>
          <a:p>
            <a:pPr marL="171450" indent="-171450">
              <a:buFont typeface="Arial" panose="020B0604020202020204" pitchFamily="34" charset="0"/>
              <a:buChar char="•"/>
            </a:pPr>
            <a:r>
              <a:rPr lang="en-GB" sz="1200" b="1" dirty="0">
                <a:latin typeface="Lato" panose="020F0502020204030203" pitchFamily="34" charset="0"/>
                <a:ea typeface="Lato" panose="020F0502020204030203" pitchFamily="34" charset="0"/>
                <a:cs typeface="Lato" panose="020F0502020204030203" pitchFamily="34" charset="0"/>
              </a:rPr>
              <a:t>Data Analyst </a:t>
            </a:r>
          </a:p>
        </p:txBody>
      </p:sp>
      <p:sp>
        <p:nvSpPr>
          <p:cNvPr id="5" name="TextBox 4">
            <a:extLst>
              <a:ext uri="{FF2B5EF4-FFF2-40B4-BE49-F238E27FC236}">
                <a16:creationId xmlns:a16="http://schemas.microsoft.com/office/drawing/2014/main" id="{DB2F7A4D-CA90-35C6-CE68-3EB8F180C8CF}"/>
              </a:ext>
            </a:extLst>
          </p:cNvPr>
          <p:cNvSpPr txBox="1"/>
          <p:nvPr/>
        </p:nvSpPr>
        <p:spPr>
          <a:xfrm>
            <a:off x="3236532" y="2557722"/>
            <a:ext cx="2247491" cy="461665"/>
          </a:xfrm>
          <a:prstGeom prst="rect">
            <a:avLst/>
          </a:prstGeom>
          <a:noFill/>
        </p:spPr>
        <p:txBody>
          <a:bodyPr wrap="square" rtlCol="0">
            <a:spAutoFit/>
          </a:bodyPr>
          <a:lstStyle/>
          <a:p>
            <a:pPr marL="171450" indent="-171450">
              <a:buFont typeface="Arial" panose="020B0604020202020204" pitchFamily="34" charset="0"/>
              <a:buChar char="•"/>
            </a:pPr>
            <a:r>
              <a:rPr lang="en-GB" sz="1200" b="1" dirty="0">
                <a:latin typeface="Lato" panose="020F0502020204030203" pitchFamily="34" charset="0"/>
                <a:ea typeface="Lato" panose="020F0502020204030203" pitchFamily="34" charset="0"/>
                <a:cs typeface="Lato" panose="020F0502020204030203" pitchFamily="34" charset="0"/>
              </a:rPr>
              <a:t>Data Engineer</a:t>
            </a:r>
          </a:p>
          <a:p>
            <a:pPr marL="171450" indent="-171450">
              <a:buFont typeface="Arial" panose="020B0604020202020204" pitchFamily="34" charset="0"/>
              <a:buChar char="•"/>
            </a:pPr>
            <a:r>
              <a:rPr lang="en-GB" sz="1200" b="1" dirty="0">
                <a:latin typeface="Lato" panose="020F0502020204030203" pitchFamily="34" charset="0"/>
                <a:ea typeface="Lato" panose="020F0502020204030203" pitchFamily="34" charset="0"/>
                <a:cs typeface="Lato" panose="020F0502020204030203" pitchFamily="34" charset="0"/>
              </a:rPr>
              <a:t>Data Visualization Engineer</a:t>
            </a:r>
          </a:p>
        </p:txBody>
      </p:sp>
    </p:spTree>
  </p:cSld>
  <p:clrMapOvr>
    <a:masterClrMapping/>
  </p:clrMapOvr>
</p:sld>
</file>

<file path=ppt/theme/theme1.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16543</TotalTime>
  <Words>1571</Words>
  <Application>Microsoft Office PowerPoint</Application>
  <PresentationFormat>On-screen Show (16:9)</PresentationFormat>
  <Paragraphs>231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Roboto</vt:lpstr>
      <vt:lpstr>Lato</vt:lpstr>
      <vt:lpstr>Arial</vt:lpstr>
      <vt:lpstr>Open Sans</vt:lpstr>
      <vt:lpstr>Raleway</vt:lpstr>
      <vt:lpstr>DSBL</vt:lpstr>
      <vt:lpstr>PowerPoint Presentation</vt:lpstr>
      <vt:lpstr>Retail Banking Digital Transformation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way to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Waznah</dc:creator>
  <cp:lastModifiedBy>Ahmed Waznah</cp:lastModifiedBy>
  <cp:revision>2</cp:revision>
  <dcterms:modified xsi:type="dcterms:W3CDTF">2023-01-11T09:37:41Z</dcterms:modified>
</cp:coreProperties>
</file>