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4660"/>
  </p:normalViewPr>
  <p:slideViewPr>
    <p:cSldViewPr snapToGrid="0">
      <p:cViewPr varScale="1">
        <p:scale>
          <a:sx n="111" d="100"/>
          <a:sy n="111" d="100"/>
        </p:scale>
        <p:origin x="5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BCDF008-1A2C-422E-AB6D-7F5BE9539A75}" type="datetimeFigureOut">
              <a:rPr lang="en-IN" smtClean="0"/>
              <a:t>02/01/25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276179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CDF008-1A2C-422E-AB6D-7F5BE9539A75}" type="datetimeFigureOut">
              <a:rPr lang="en-IN" smtClean="0"/>
              <a:t>02/01/25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1887649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CDF008-1A2C-422E-AB6D-7F5BE9539A75}" type="datetimeFigureOut">
              <a:rPr lang="en-IN" smtClean="0"/>
              <a:t>02/01/25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297567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BCDF008-1A2C-422E-AB6D-7F5BE9539A75}" type="datetimeFigureOut">
              <a:rPr lang="en-IN" smtClean="0"/>
              <a:t>02/01/25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837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BCDF008-1A2C-422E-AB6D-7F5BE9539A75}" type="datetimeFigureOut">
              <a:rPr lang="en-IN" smtClean="0"/>
              <a:t>02/01/25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239357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BCDF008-1A2C-422E-AB6D-7F5BE9539A75}" type="datetimeFigureOut">
              <a:rPr lang="en-IN" smtClean="0"/>
              <a:t>02/01/25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93399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BCDF008-1A2C-422E-AB6D-7F5BE9539A75}" type="datetimeFigureOut">
              <a:rPr lang="en-IN" smtClean="0"/>
              <a:t>02/01/25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3741209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BCDF008-1A2C-422E-AB6D-7F5BE9539A75}" type="datetimeFigureOut">
              <a:rPr lang="en-IN" smtClean="0"/>
              <a:t>02/01/25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2751755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CDF008-1A2C-422E-AB6D-7F5BE9539A75}" type="datetimeFigureOut">
              <a:rPr lang="en-IN" smtClean="0"/>
              <a:t>02/01/25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179980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CDF008-1A2C-422E-AB6D-7F5BE9539A75}" type="datetimeFigureOut">
              <a:rPr lang="en-IN" smtClean="0"/>
              <a:t>02/01/25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3813734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BCDF008-1A2C-422E-AB6D-7F5BE9539A75}" type="datetimeFigureOut">
              <a:rPr lang="en-IN" smtClean="0"/>
              <a:t>02/01/25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4AEB18-F090-4242-8C14-3FF5775AF9FE}" type="slidenum">
              <a:rPr lang="en-IN" smtClean="0"/>
              <a:t>‹#›</a:t>
            </a:fld>
            <a:endParaRPr lang="en-IN"/>
          </a:p>
        </p:txBody>
      </p:sp>
    </p:spTree>
    <p:extLst>
      <p:ext uri="{BB962C8B-B14F-4D97-AF65-F5344CB8AC3E}">
        <p14:creationId xmlns:p14="http://schemas.microsoft.com/office/powerpoint/2010/main" val="2338483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DF008-1A2C-422E-AB6D-7F5BE9539A75}" type="datetimeFigureOut">
              <a:rPr lang="en-IN" smtClean="0"/>
              <a:t>02/01/25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AEB18-F090-4242-8C14-3FF5775AF9FE}" type="slidenum">
              <a:rPr lang="en-IN" smtClean="0"/>
              <a:t>‹#›</a:t>
            </a:fld>
            <a:endParaRPr lang="en-IN"/>
          </a:p>
        </p:txBody>
      </p:sp>
    </p:spTree>
    <p:extLst>
      <p:ext uri="{BB962C8B-B14F-4D97-AF65-F5344CB8AC3E}">
        <p14:creationId xmlns:p14="http://schemas.microsoft.com/office/powerpoint/2010/main" val="639055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faan123/Big_data_systems.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1416" y="1637211"/>
            <a:ext cx="8943704" cy="3771221"/>
          </a:xfrm>
        </p:spPr>
        <p:txBody>
          <a:bodyPr>
            <a:noAutofit/>
          </a:bodyPr>
          <a:lstStyle/>
          <a:p>
            <a:r>
              <a:rPr lang="en-IN" sz="2400" dirty="0"/>
              <a:t>Philipps University of Marburg</a:t>
            </a:r>
            <a:br>
              <a:rPr lang="en-IN" sz="2400" dirty="0"/>
            </a:br>
            <a:r>
              <a:rPr lang="en-IN" sz="2400" dirty="0"/>
              <a:t>Course: Big Data Systems</a:t>
            </a:r>
            <a:br>
              <a:rPr lang="en-IN" sz="2400" dirty="0"/>
            </a:br>
            <a:r>
              <a:rPr lang="en-IN" sz="2400" dirty="0"/>
              <a:t>Instructor: </a:t>
            </a:r>
            <a:r>
              <a:rPr lang="en-IN" sz="2400" dirty="0" err="1"/>
              <a:t>Prof.</a:t>
            </a:r>
            <a:r>
              <a:rPr lang="en-IN" sz="2400" dirty="0"/>
              <a:t> </a:t>
            </a:r>
            <a:r>
              <a:rPr lang="en-IN" sz="2400" dirty="0" err="1"/>
              <a:t>Dr.</a:t>
            </a:r>
            <a:r>
              <a:rPr lang="en-IN" sz="2400" dirty="0"/>
              <a:t> Thorsten </a:t>
            </a:r>
            <a:r>
              <a:rPr lang="en-IN" sz="2400" dirty="0" err="1"/>
              <a:t>Papenbrock</a:t>
            </a:r>
            <a:br>
              <a:rPr lang="en-IN" sz="2400" dirty="0"/>
            </a:br>
            <a:r>
              <a:rPr lang="en-IN" sz="2400" dirty="0"/>
              <a:t>Submitted by:</a:t>
            </a:r>
            <a:br>
              <a:rPr lang="en-IN" sz="2400" dirty="0"/>
            </a:br>
            <a:r>
              <a:rPr lang="en-IN" sz="2400" dirty="0"/>
              <a:t>Mohammed Afaan Sajjad Hussain Shaikh (3844933)</a:t>
            </a:r>
            <a:br>
              <a:rPr lang="en-IN" sz="2400" dirty="0"/>
            </a:br>
            <a:r>
              <a:rPr lang="en-IN" sz="2400" dirty="0"/>
              <a:t>Ram </a:t>
            </a:r>
            <a:r>
              <a:rPr lang="en-IN" sz="2400" dirty="0" err="1"/>
              <a:t>Binay</a:t>
            </a:r>
            <a:r>
              <a:rPr lang="en-IN" sz="2400" dirty="0"/>
              <a:t> Gupta</a:t>
            </a:r>
            <a:br>
              <a:rPr lang="en-IN" sz="2400" dirty="0"/>
            </a:br>
            <a:r>
              <a:rPr lang="en-IN" sz="2400" dirty="0"/>
              <a:t>January 2th, 2025</a:t>
            </a:r>
            <a:br>
              <a:rPr lang="en-IN" sz="2400" dirty="0"/>
            </a:br>
            <a:br>
              <a:rPr lang="en-IN" sz="2400" dirty="0"/>
            </a:br>
            <a:r>
              <a:rPr lang="en-IN" sz="2400" dirty="0">
                <a:hlinkClick r:id="rId2"/>
              </a:rPr>
              <a:t>https://github.com/afaan123/Big_data_systems.git</a:t>
            </a:r>
            <a:br>
              <a:rPr lang="en-IN" sz="2400" dirty="0"/>
            </a:br>
            <a:endParaRPr lang="en-IN" sz="2400" dirty="0"/>
          </a:p>
        </p:txBody>
      </p:sp>
    </p:spTree>
    <p:extLst>
      <p:ext uri="{BB962C8B-B14F-4D97-AF65-F5344CB8AC3E}">
        <p14:creationId xmlns:p14="http://schemas.microsoft.com/office/powerpoint/2010/main" val="80417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51A17-7BFF-3842-97C0-2081ABCA423C}"/>
              </a:ext>
            </a:extLst>
          </p:cNvPr>
          <p:cNvSpPr>
            <a:spLocks noGrp="1"/>
          </p:cNvSpPr>
          <p:nvPr>
            <p:ph type="title"/>
          </p:nvPr>
        </p:nvSpPr>
        <p:spPr/>
        <p:txBody>
          <a:bodyPr/>
          <a:lstStyle/>
          <a:p>
            <a:r>
              <a:rPr lang="en-NP" dirty="0"/>
              <a:t>Overview</a:t>
            </a:r>
          </a:p>
        </p:txBody>
      </p:sp>
      <p:sp>
        <p:nvSpPr>
          <p:cNvPr id="3" name="Content Placeholder 2">
            <a:extLst>
              <a:ext uri="{FF2B5EF4-FFF2-40B4-BE49-F238E27FC236}">
                <a16:creationId xmlns:a16="http://schemas.microsoft.com/office/drawing/2014/main" id="{E60C714C-5536-EB4D-A688-0104CD590F54}"/>
              </a:ext>
            </a:extLst>
          </p:cNvPr>
          <p:cNvSpPr>
            <a:spLocks noGrp="1"/>
          </p:cNvSpPr>
          <p:nvPr>
            <p:ph idx="1"/>
          </p:nvPr>
        </p:nvSpPr>
        <p:spPr/>
        <p:txBody>
          <a:bodyPr/>
          <a:lstStyle/>
          <a:p>
            <a:r>
              <a:rPr lang="en-NP" dirty="0"/>
              <a:t>The algorithm works on producer pull architecture. The miner initially sends the data to worker. The worker then process the data. The miner waits until worker process it, once the worker has processed the data. It notifies its status and then the miner sends the data further.</a:t>
            </a:r>
          </a:p>
        </p:txBody>
      </p:sp>
    </p:spTree>
    <p:extLst>
      <p:ext uri="{BB962C8B-B14F-4D97-AF65-F5344CB8AC3E}">
        <p14:creationId xmlns:p14="http://schemas.microsoft.com/office/powerpoint/2010/main" val="42086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Modules</a:t>
            </a:r>
          </a:p>
        </p:txBody>
      </p:sp>
      <p:sp>
        <p:nvSpPr>
          <p:cNvPr id="3" name="Content Placeholder 2"/>
          <p:cNvSpPr>
            <a:spLocks noGrp="1"/>
          </p:cNvSpPr>
          <p:nvPr>
            <p:ph idx="1"/>
          </p:nvPr>
        </p:nvSpPr>
        <p:spPr/>
        <p:txBody>
          <a:bodyPr/>
          <a:lstStyle/>
          <a:p>
            <a:r>
              <a:rPr lang="en-IN" dirty="0"/>
              <a:t>private </a:t>
            </a:r>
            <a:r>
              <a:rPr lang="en-IN" dirty="0" err="1"/>
              <a:t>Behavior</a:t>
            </a:r>
            <a:r>
              <a:rPr lang="en-IN" dirty="0"/>
              <a:t>&lt;Message&gt; handle(</a:t>
            </a:r>
            <a:r>
              <a:rPr lang="en-IN" dirty="0" err="1"/>
              <a:t>BatchMessage</a:t>
            </a:r>
            <a:r>
              <a:rPr lang="en-IN" dirty="0"/>
              <a:t> message): Reads the batch message received from input readers. Stores them into </a:t>
            </a:r>
            <a:r>
              <a:rPr lang="en-IN" dirty="0" err="1"/>
              <a:t>datasetColumnarValues</a:t>
            </a:r>
            <a:r>
              <a:rPr lang="en-IN" dirty="0"/>
              <a:t> and invoke </a:t>
            </a:r>
            <a:r>
              <a:rPr lang="en-IN" dirty="0" err="1"/>
              <a:t>maintainTaskQueue</a:t>
            </a:r>
            <a:r>
              <a:rPr lang="en-IN" dirty="0"/>
              <a:t>.</a:t>
            </a:r>
          </a:p>
          <a:p>
            <a:r>
              <a:rPr lang="en-IN" dirty="0"/>
              <a:t>private void </a:t>
            </a:r>
            <a:r>
              <a:rPr lang="en-IN" dirty="0" err="1"/>
              <a:t>maintainTaskQueue</a:t>
            </a:r>
            <a:r>
              <a:rPr lang="en-IN" dirty="0"/>
              <a:t>() : Maintains the list of the task columns for INDs test by the dependency workers.</a:t>
            </a:r>
          </a:p>
          <a:p>
            <a:r>
              <a:rPr lang="en-IN" dirty="0"/>
              <a:t>private void </a:t>
            </a:r>
            <a:r>
              <a:rPr lang="en-IN" dirty="0" err="1"/>
              <a:t>setTaskQueueReady</a:t>
            </a:r>
            <a:r>
              <a:rPr lang="en-IN" dirty="0"/>
              <a:t>(): Waits until the </a:t>
            </a:r>
            <a:r>
              <a:rPr lang="en-IN" dirty="0" err="1"/>
              <a:t>taskQueue</a:t>
            </a:r>
            <a:r>
              <a:rPr lang="en-IN" dirty="0"/>
              <a:t> is ready before the worker gets registered. Once the </a:t>
            </a:r>
            <a:r>
              <a:rPr lang="en-IN" dirty="0" err="1"/>
              <a:t>taskQueue</a:t>
            </a:r>
            <a:r>
              <a:rPr lang="en-IN" dirty="0"/>
              <a:t> is ready, invokes the </a:t>
            </a:r>
            <a:r>
              <a:rPr lang="en-IN" dirty="0" err="1"/>
              <a:t>registerWorker</a:t>
            </a:r>
            <a:r>
              <a:rPr lang="en-IN" dirty="0"/>
              <a:t> method.</a:t>
            </a:r>
          </a:p>
          <a:p>
            <a:endParaRPr lang="en-IN" dirty="0"/>
          </a:p>
        </p:txBody>
      </p:sp>
    </p:spTree>
    <p:extLst>
      <p:ext uri="{BB962C8B-B14F-4D97-AF65-F5344CB8AC3E}">
        <p14:creationId xmlns:p14="http://schemas.microsoft.com/office/powerpoint/2010/main" val="349578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AE5A-9445-B641-8AD6-74A7B6CD7438}"/>
              </a:ext>
            </a:extLst>
          </p:cNvPr>
          <p:cNvSpPr>
            <a:spLocks noGrp="1"/>
          </p:cNvSpPr>
          <p:nvPr>
            <p:ph type="title"/>
          </p:nvPr>
        </p:nvSpPr>
        <p:spPr/>
        <p:txBody>
          <a:bodyPr/>
          <a:lstStyle/>
          <a:p>
            <a:r>
              <a:rPr lang="en-NP" dirty="0"/>
              <a:t>Modules</a:t>
            </a:r>
          </a:p>
        </p:txBody>
      </p:sp>
      <p:sp>
        <p:nvSpPr>
          <p:cNvPr id="3" name="Content Placeholder 2">
            <a:extLst>
              <a:ext uri="{FF2B5EF4-FFF2-40B4-BE49-F238E27FC236}">
                <a16:creationId xmlns:a16="http://schemas.microsoft.com/office/drawing/2014/main" id="{7D33F0A6-F1A7-F947-82B1-518D58AF3F73}"/>
              </a:ext>
            </a:extLst>
          </p:cNvPr>
          <p:cNvSpPr>
            <a:spLocks noGrp="1"/>
          </p:cNvSpPr>
          <p:nvPr>
            <p:ph idx="1"/>
          </p:nvPr>
        </p:nvSpPr>
        <p:spPr/>
        <p:txBody>
          <a:bodyPr/>
          <a:lstStyle/>
          <a:p>
            <a:r>
              <a:rPr lang="en-US" dirty="0"/>
              <a:t>private void </a:t>
            </a:r>
            <a:r>
              <a:rPr lang="en-US" dirty="0" err="1"/>
              <a:t>assignTaskIfAvailable</a:t>
            </a:r>
            <a:r>
              <a:rPr lang="en-US" dirty="0"/>
              <a:t>(</a:t>
            </a:r>
            <a:r>
              <a:rPr lang="en-US" dirty="0" err="1"/>
              <a:t>ActorRef</a:t>
            </a:r>
            <a:r>
              <a:rPr lang="en-US" dirty="0"/>
              <a:t>&lt;</a:t>
            </a:r>
            <a:r>
              <a:rPr lang="en-US" dirty="0" err="1"/>
              <a:t>DependencyWorker.Message</a:t>
            </a:r>
            <a:r>
              <a:rPr lang="en-US" dirty="0"/>
              <a:t>&gt; worker): Until the </a:t>
            </a:r>
            <a:r>
              <a:rPr lang="en-US" dirty="0" err="1"/>
              <a:t>taskQueue</a:t>
            </a:r>
            <a:r>
              <a:rPr lang="en-US" dirty="0"/>
              <a:t> is not empty, send the data </a:t>
            </a:r>
            <a:r>
              <a:rPr lang="en-US" dirty="0" err="1"/>
              <a:t>columnwise</a:t>
            </a:r>
            <a:r>
              <a:rPr lang="en-US" dirty="0"/>
              <a:t> both dependent and reference columns to worker, for IND test. Also, maintains IND graph to test transitive dependency beforehand and prevent them from further testing. The data is divided into chunks and transferred using </a:t>
            </a:r>
            <a:r>
              <a:rPr lang="en-US" dirty="0" err="1"/>
              <a:t>LargeMessageProxy</a:t>
            </a:r>
            <a:r>
              <a:rPr lang="en-US" dirty="0"/>
              <a:t> to the </a:t>
            </a:r>
            <a:r>
              <a:rPr lang="en-US" dirty="0" err="1"/>
              <a:t>dependencyWorker</a:t>
            </a:r>
            <a:r>
              <a:rPr lang="en-US" dirty="0"/>
              <a:t>.</a:t>
            </a:r>
          </a:p>
          <a:p>
            <a:r>
              <a:rPr lang="en-US" dirty="0"/>
              <a:t>private void </a:t>
            </a:r>
            <a:r>
              <a:rPr lang="en-US" dirty="0" err="1"/>
              <a:t>sendResultToCollector</a:t>
            </a:r>
            <a:r>
              <a:rPr lang="en-US" dirty="0"/>
              <a:t>(</a:t>
            </a:r>
            <a:r>
              <a:rPr lang="en-US" dirty="0" err="1"/>
              <a:t>TaskQueueMessage</a:t>
            </a:r>
            <a:r>
              <a:rPr lang="en-US" dirty="0"/>
              <a:t> </a:t>
            </a:r>
            <a:r>
              <a:rPr lang="en-US" dirty="0" err="1"/>
              <a:t>taskPerformed</a:t>
            </a:r>
            <a:r>
              <a:rPr lang="en-US" dirty="0"/>
              <a:t>): Sends the result to the collector after receiving INDs from the </a:t>
            </a:r>
            <a:r>
              <a:rPr lang="en-US" dirty="0" err="1"/>
              <a:t>completionMessage</a:t>
            </a:r>
            <a:r>
              <a:rPr lang="en-US" dirty="0"/>
              <a:t>.</a:t>
            </a:r>
            <a:endParaRPr lang="en-NP" dirty="0"/>
          </a:p>
        </p:txBody>
      </p:sp>
    </p:spTree>
    <p:extLst>
      <p:ext uri="{BB962C8B-B14F-4D97-AF65-F5344CB8AC3E}">
        <p14:creationId xmlns:p14="http://schemas.microsoft.com/office/powerpoint/2010/main" val="84026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770FE-6C2F-064B-BB1F-DC0B1060D304}"/>
              </a:ext>
            </a:extLst>
          </p:cNvPr>
          <p:cNvSpPr>
            <a:spLocks noGrp="1"/>
          </p:cNvSpPr>
          <p:nvPr>
            <p:ph type="title"/>
          </p:nvPr>
        </p:nvSpPr>
        <p:spPr/>
        <p:txBody>
          <a:bodyPr/>
          <a:lstStyle/>
          <a:p>
            <a:r>
              <a:rPr lang="en-NP" dirty="0"/>
              <a:t>Modules</a:t>
            </a:r>
          </a:p>
        </p:txBody>
      </p:sp>
      <p:sp>
        <p:nvSpPr>
          <p:cNvPr id="3" name="Content Placeholder 2">
            <a:extLst>
              <a:ext uri="{FF2B5EF4-FFF2-40B4-BE49-F238E27FC236}">
                <a16:creationId xmlns:a16="http://schemas.microsoft.com/office/drawing/2014/main" id="{DAA6118E-2765-F244-AABA-44AE72556638}"/>
              </a:ext>
            </a:extLst>
          </p:cNvPr>
          <p:cNvSpPr>
            <a:spLocks noGrp="1"/>
          </p:cNvSpPr>
          <p:nvPr>
            <p:ph idx="1"/>
          </p:nvPr>
        </p:nvSpPr>
        <p:spPr/>
        <p:txBody>
          <a:bodyPr/>
          <a:lstStyle/>
          <a:p>
            <a:r>
              <a:rPr lang="en-US" dirty="0"/>
              <a:t>private Behavior&lt;Message&gt; handle(</a:t>
            </a:r>
            <a:r>
              <a:rPr lang="en-US" dirty="0" err="1"/>
              <a:t>DataChunkMessage</a:t>
            </a:r>
            <a:r>
              <a:rPr lang="en-US" dirty="0"/>
              <a:t> </a:t>
            </a:r>
            <a:r>
              <a:rPr lang="en-US" dirty="0" err="1"/>
              <a:t>chunkMessage</a:t>
            </a:r>
            <a:r>
              <a:rPr lang="en-US" dirty="0"/>
              <a:t>): Receives the </a:t>
            </a:r>
            <a:r>
              <a:rPr lang="en-US" dirty="0" err="1"/>
              <a:t>largemessage</a:t>
            </a:r>
            <a:r>
              <a:rPr lang="en-US" dirty="0"/>
              <a:t> from miner in chunks, assembles the message and finally invoke </a:t>
            </a:r>
            <a:r>
              <a:rPr lang="en-US" dirty="0" err="1"/>
              <a:t>testIND</a:t>
            </a:r>
            <a:r>
              <a:rPr lang="en-US" dirty="0"/>
              <a:t> to check IND.</a:t>
            </a:r>
            <a:r>
              <a:rPr lang="en-NP" dirty="0"/>
              <a:t> Once IND is found invokes the completion message in miner and shares the result.</a:t>
            </a:r>
            <a:endParaRPr lang="en-US" dirty="0"/>
          </a:p>
        </p:txBody>
      </p:sp>
    </p:spTree>
    <p:extLst>
      <p:ext uri="{BB962C8B-B14F-4D97-AF65-F5344CB8AC3E}">
        <p14:creationId xmlns:p14="http://schemas.microsoft.com/office/powerpoint/2010/main" val="294730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4878-AF41-414A-972F-058A0117FC67}"/>
              </a:ext>
            </a:extLst>
          </p:cNvPr>
          <p:cNvSpPr>
            <a:spLocks noGrp="1"/>
          </p:cNvSpPr>
          <p:nvPr>
            <p:ph type="title"/>
          </p:nvPr>
        </p:nvSpPr>
        <p:spPr/>
        <p:txBody>
          <a:bodyPr/>
          <a:lstStyle/>
          <a:p>
            <a:r>
              <a:rPr lang="en-NP" dirty="0"/>
              <a:t>Result &amp; Evaluation	</a:t>
            </a:r>
          </a:p>
        </p:txBody>
      </p:sp>
      <p:sp>
        <p:nvSpPr>
          <p:cNvPr id="3" name="Content Placeholder 2">
            <a:extLst>
              <a:ext uri="{FF2B5EF4-FFF2-40B4-BE49-F238E27FC236}">
                <a16:creationId xmlns:a16="http://schemas.microsoft.com/office/drawing/2014/main" id="{1D653B18-76F6-8341-9292-64767AD934DF}"/>
              </a:ext>
            </a:extLst>
          </p:cNvPr>
          <p:cNvSpPr>
            <a:spLocks noGrp="1"/>
          </p:cNvSpPr>
          <p:nvPr>
            <p:ph idx="1"/>
          </p:nvPr>
        </p:nvSpPr>
        <p:spPr/>
        <p:txBody>
          <a:bodyPr/>
          <a:lstStyle/>
          <a:p>
            <a:r>
              <a:rPr lang="en-NP" dirty="0"/>
              <a:t>The project works well on WDC dataset, results in 62 INDs and for TPCH dataset too. But the system freezes and crashes on TPCH. The system does not encounter dead letters and oversized message.</a:t>
            </a:r>
          </a:p>
        </p:txBody>
      </p:sp>
    </p:spTree>
    <p:extLst>
      <p:ext uri="{BB962C8B-B14F-4D97-AF65-F5344CB8AC3E}">
        <p14:creationId xmlns:p14="http://schemas.microsoft.com/office/powerpoint/2010/main" val="2075530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B49B7-52B1-4244-840E-F33F9F43E28D}"/>
              </a:ext>
            </a:extLst>
          </p:cNvPr>
          <p:cNvSpPr>
            <a:spLocks noGrp="1"/>
          </p:cNvSpPr>
          <p:nvPr>
            <p:ph type="title"/>
          </p:nvPr>
        </p:nvSpPr>
        <p:spPr/>
        <p:txBody>
          <a:bodyPr/>
          <a:lstStyle/>
          <a:p>
            <a:r>
              <a:rPr lang="en-NP" dirty="0"/>
              <a:t>Issues Faced	</a:t>
            </a:r>
          </a:p>
        </p:txBody>
      </p:sp>
      <p:sp>
        <p:nvSpPr>
          <p:cNvPr id="3" name="Content Placeholder 2">
            <a:extLst>
              <a:ext uri="{FF2B5EF4-FFF2-40B4-BE49-F238E27FC236}">
                <a16:creationId xmlns:a16="http://schemas.microsoft.com/office/drawing/2014/main" id="{1918F6E2-598D-C844-980C-2960B603F746}"/>
              </a:ext>
            </a:extLst>
          </p:cNvPr>
          <p:cNvSpPr>
            <a:spLocks noGrp="1"/>
          </p:cNvSpPr>
          <p:nvPr>
            <p:ph idx="1"/>
          </p:nvPr>
        </p:nvSpPr>
        <p:spPr/>
        <p:txBody>
          <a:bodyPr/>
          <a:lstStyle/>
          <a:p>
            <a:r>
              <a:rPr lang="en-NP" dirty="0"/>
              <a:t>Tried multiple solutions but failed</a:t>
            </a:r>
          </a:p>
          <a:p>
            <a:pPr lvl="1"/>
            <a:r>
              <a:rPr lang="en-NP" dirty="0"/>
              <a:t>Tried to send all the data once beforehand, storing in worker but other workers cannot access the data.</a:t>
            </a:r>
          </a:p>
          <a:p>
            <a:pPr lvl="1"/>
            <a:r>
              <a:rPr lang="en-NP" dirty="0"/>
              <a:t>Tried to send only the a single column as dependent column to worker making a temporary copy and reusing for other comparisons. The worker can only access it those who has been mentioned to.</a:t>
            </a:r>
          </a:p>
        </p:txBody>
      </p:sp>
    </p:spTree>
    <p:extLst>
      <p:ext uri="{BB962C8B-B14F-4D97-AF65-F5344CB8AC3E}">
        <p14:creationId xmlns:p14="http://schemas.microsoft.com/office/powerpoint/2010/main" val="910040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93B40-963D-4945-9C2F-D60FA48EDDDD}"/>
              </a:ext>
            </a:extLst>
          </p:cNvPr>
          <p:cNvSpPr>
            <a:spLocks noGrp="1"/>
          </p:cNvSpPr>
          <p:nvPr>
            <p:ph type="title"/>
          </p:nvPr>
        </p:nvSpPr>
        <p:spPr/>
        <p:txBody>
          <a:bodyPr/>
          <a:lstStyle/>
          <a:p>
            <a:r>
              <a:rPr lang="en-NP" dirty="0"/>
              <a:t>Optimization	</a:t>
            </a:r>
          </a:p>
        </p:txBody>
      </p:sp>
      <p:sp>
        <p:nvSpPr>
          <p:cNvPr id="3" name="Content Placeholder 2">
            <a:extLst>
              <a:ext uri="{FF2B5EF4-FFF2-40B4-BE49-F238E27FC236}">
                <a16:creationId xmlns:a16="http://schemas.microsoft.com/office/drawing/2014/main" id="{E7FBDF55-D8A0-C845-8637-76AF82BFAC78}"/>
              </a:ext>
            </a:extLst>
          </p:cNvPr>
          <p:cNvSpPr>
            <a:spLocks noGrp="1"/>
          </p:cNvSpPr>
          <p:nvPr>
            <p:ph idx="1"/>
          </p:nvPr>
        </p:nvSpPr>
        <p:spPr/>
        <p:txBody>
          <a:bodyPr/>
          <a:lstStyle/>
          <a:p>
            <a:r>
              <a:rPr lang="en-NP" dirty="0"/>
              <a:t>The data is send to workers for both columns each time for comparisons which tremendously increases the traffic whi</a:t>
            </a:r>
            <a:r>
              <a:rPr lang="en-US" dirty="0" err="1"/>
              <a:t>ch</a:t>
            </a:r>
            <a:r>
              <a:rPr lang="en-NP" dirty="0"/>
              <a:t> needs to be reduced further.</a:t>
            </a:r>
          </a:p>
          <a:p>
            <a:r>
              <a:rPr lang="en-NP" dirty="0"/>
              <a:t>One solution is sending the dependent column temporarily storing in the worker and comparing with all other columns, thus resulting in data loss.</a:t>
            </a:r>
          </a:p>
          <a:p>
            <a:endParaRPr lang="en-NP" dirty="0"/>
          </a:p>
        </p:txBody>
      </p:sp>
    </p:spTree>
    <p:extLst>
      <p:ext uri="{BB962C8B-B14F-4D97-AF65-F5344CB8AC3E}">
        <p14:creationId xmlns:p14="http://schemas.microsoft.com/office/powerpoint/2010/main" val="3121863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479</Words>
  <Application>Microsoft Macintosh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Philipps University of Marburg Course: Big Data Systems Instructor: Prof. Dr. Thorsten Papenbrock Submitted by: Mohammed Afaan Sajjad Hussain Shaikh (3844933) Ram Binay Gupta January 2th, 2025  https://github.com/afaan123/Big_data_systems.git </vt:lpstr>
      <vt:lpstr>Overview</vt:lpstr>
      <vt:lpstr>Modules</vt:lpstr>
      <vt:lpstr>Modules</vt:lpstr>
      <vt:lpstr>Modules</vt:lpstr>
      <vt:lpstr>Result &amp; Evaluation </vt:lpstr>
      <vt:lpstr>Issues Faced </vt:lpstr>
      <vt:lpstr>Optimization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Philipps University of Marburg Course: Big Data Systems Instructor: Prof. Dr. Thorsten Papenbrock Submitted by: Mohammed Afaan Sajjad Hussain Shaikh (3844933) Ram Gupta January 3th, 2025</dc:title>
  <dc:creator>afaan shaikh</dc:creator>
  <cp:lastModifiedBy>Microsoft Office User</cp:lastModifiedBy>
  <cp:revision>3</cp:revision>
  <dcterms:created xsi:type="dcterms:W3CDTF">2025-01-02T22:03:04Z</dcterms:created>
  <dcterms:modified xsi:type="dcterms:W3CDTF">2025-01-02T22:39:05Z</dcterms:modified>
</cp:coreProperties>
</file>