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84" r:id="rId5"/>
    <p:sldId id="286" r:id="rId6"/>
    <p:sldId id="287" r:id="rId7"/>
    <p:sldId id="261" r:id="rId8"/>
    <p:sldId id="262" r:id="rId9"/>
    <p:sldId id="293" r:id="rId10"/>
    <p:sldId id="295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899" autoAdjust="0"/>
  </p:normalViewPr>
  <p:slideViewPr>
    <p:cSldViewPr snapToGrid="0" snapToObjects="1" showGuides="1">
      <p:cViewPr>
        <p:scale>
          <a:sx n="75" d="100"/>
          <a:sy n="75" d="100"/>
        </p:scale>
        <p:origin x="811" y="43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5448748" cy="1709928"/>
          </a:xfrm>
        </p:spPr>
        <p:txBody>
          <a:bodyPr/>
          <a:lstStyle/>
          <a:p>
            <a:pPr algn="l"/>
            <a:r>
              <a:rPr lang="en-ID" b="1" i="0" dirty="0">
                <a:effectLst/>
                <a:latin typeface="ui-sans-serif"/>
              </a:rPr>
              <a:t>Fuzzy Tsukamoto implementation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Ahmad Fadhillah | 221011400113</a:t>
            </a:r>
          </a:p>
          <a:p>
            <a:r>
              <a:rPr lang="en-US" dirty="0"/>
              <a:t>O5TPLM006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7797A-E08B-BEE2-C836-303E5EB95E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itle 22">
            <a:extLst>
              <a:ext uri="{FF2B5EF4-FFF2-40B4-BE49-F238E27FC236}">
                <a16:creationId xmlns:a16="http://schemas.microsoft.com/office/drawing/2014/main" id="{91C97334-C13D-126F-CFF1-C7F000E6100E}"/>
              </a:ext>
            </a:extLst>
          </p:cNvPr>
          <p:cNvSpPr txBox="1">
            <a:spLocks/>
          </p:cNvSpPr>
          <p:nvPr/>
        </p:nvSpPr>
        <p:spPr>
          <a:xfrm>
            <a:off x="7785753" y="2112126"/>
            <a:ext cx="3985708" cy="1709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b="1" dirty="0" err="1">
                <a:latin typeface="ui-sans-serif"/>
              </a:rPr>
              <a:t>Jawaban</a:t>
            </a:r>
            <a:r>
              <a:rPr lang="en-ID" b="1" dirty="0">
                <a:latin typeface="ui-sans-serif"/>
              </a:rPr>
              <a:t> UAS 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Soal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Agregasi</a:t>
            </a:r>
            <a:r>
              <a:rPr lang="en-US" dirty="0"/>
              <a:t> dan</a:t>
            </a:r>
          </a:p>
          <a:p>
            <a:r>
              <a:rPr lang="en-US" dirty="0" err="1"/>
              <a:t>Defuzzifikasi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46" y="864108"/>
            <a:ext cx="5038344" cy="1709928"/>
          </a:xfrm>
        </p:spPr>
        <p:txBody>
          <a:bodyPr/>
          <a:lstStyle/>
          <a:p>
            <a:r>
              <a:rPr lang="en-US" dirty="0" err="1"/>
              <a:t>Soal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659" y="1924537"/>
            <a:ext cx="6405371" cy="3386327"/>
          </a:xfrm>
        </p:spPr>
        <p:txBody>
          <a:bodyPr/>
          <a:lstStyle/>
          <a:p>
            <a:pPr marL="457200" lvl="1" indent="0" algn="l">
              <a:buNone/>
            </a:pP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Buat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Implementasi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Fuzzy,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dalam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bentuk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program dan slide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seperti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yang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dicontohkan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pada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perkuliahan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!</a:t>
            </a:r>
          </a:p>
          <a:p>
            <a:pPr marL="457200" lvl="1" indent="0" algn="l">
              <a:buNone/>
            </a:pP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Variabel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,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himpunan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fuzzy dan rule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dibuat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dengan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ketentuan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sbb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:</a:t>
            </a:r>
          </a:p>
          <a:p>
            <a:pPr marL="1600200" lvl="3" indent="-228600" algn="l">
              <a:buFont typeface="+mj-lt"/>
              <a:buAutoNum type="arabicPeriod"/>
            </a:pP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Sistem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Penentuan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Diskon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di Toko Online</a:t>
            </a:r>
          </a:p>
          <a:p>
            <a:pPr marL="1600200" lvl="3" indent="-228600" algn="l">
              <a:buFont typeface="+mj-lt"/>
              <a:buAutoNum type="arabicPeriod"/>
            </a:pP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Buat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sistem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yang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menentukan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tingkat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diskon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berdasarkan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parameter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seperti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jumlah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pembelian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dan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frekuensi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D2125"/>
                </a:solidFill>
                <a:effectLst/>
                <a:latin typeface="-apple-system"/>
              </a:rPr>
              <a:t>pelanggan</a:t>
            </a:r>
            <a:r>
              <a:rPr lang="en-ID" sz="2000" b="0" i="0" dirty="0">
                <a:solidFill>
                  <a:srgbClr val="1D2125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Placeholder 5" descr="Clothes of various colors on rack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2" b="182"/>
          <a:stretch/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" y="162560"/>
            <a:ext cx="5565648" cy="1149096"/>
          </a:xfrm>
        </p:spPr>
        <p:txBody>
          <a:bodyPr/>
          <a:lstStyle/>
          <a:p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D32A62A-48D9-5F89-EA9F-7B2BD50B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74" y="1392936"/>
            <a:ext cx="11720314" cy="5221328"/>
          </a:xfrm>
        </p:spPr>
        <p:txBody>
          <a:bodyPr/>
          <a:lstStyle/>
          <a:p>
            <a:r>
              <a:rPr lang="en-ID" dirty="0">
                <a:latin typeface="system-ui"/>
              </a:rPr>
              <a:t>1. </a:t>
            </a:r>
            <a:r>
              <a:rPr lang="en-ID" dirty="0" err="1">
                <a:latin typeface="system-ui"/>
              </a:rPr>
              <a:t>Fuzzifikasi</a:t>
            </a:r>
            <a:r>
              <a:rPr lang="en-ID" dirty="0">
                <a:latin typeface="system-ui"/>
              </a:rPr>
              <a:t> Input</a:t>
            </a:r>
          </a:p>
          <a:p>
            <a:pPr marL="0" indent="0">
              <a:buNone/>
            </a:pPr>
            <a:br>
              <a:rPr lang="en-ID" dirty="0">
                <a:latin typeface="system-ui"/>
              </a:rPr>
            </a:br>
            <a:r>
              <a:rPr lang="en-ID" dirty="0">
                <a:latin typeface="system-ui"/>
              </a:rPr>
              <a:t>a. </a:t>
            </a:r>
            <a:r>
              <a:rPr lang="en-ID" b="1" dirty="0" err="1"/>
              <a:t>Jumlah</a:t>
            </a:r>
            <a:r>
              <a:rPr lang="en-ID" b="1" dirty="0"/>
              <a:t> </a:t>
            </a:r>
            <a:r>
              <a:rPr lang="en-ID" b="1" dirty="0" err="1"/>
              <a:t>Pembelian</a:t>
            </a:r>
            <a:r>
              <a:rPr lang="en-ID" b="1" dirty="0"/>
              <a:t> (700 unit)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Sedikit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domain (</a:t>
            </a:r>
            <a:r>
              <a:rPr lang="en-ID" dirty="0" err="1"/>
              <a:t>derajat</a:t>
            </a:r>
            <a:r>
              <a:rPr lang="en-ID" dirty="0"/>
              <a:t> = 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Sedang: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trapesium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Banyak: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trapesium</a:t>
            </a:r>
            <a:r>
              <a:rPr lang="en-ID" dirty="0"/>
              <a:t>:</a:t>
            </a:r>
          </a:p>
          <a:p>
            <a:r>
              <a:rPr lang="en-ID" b="1" dirty="0"/>
              <a:t>b. </a:t>
            </a:r>
            <a:r>
              <a:rPr lang="en-ID" b="1" dirty="0" err="1"/>
              <a:t>Frekuensi</a:t>
            </a:r>
            <a:r>
              <a:rPr lang="en-ID" b="1" dirty="0"/>
              <a:t> </a:t>
            </a:r>
            <a:r>
              <a:rPr lang="en-ID" b="1" dirty="0" err="1"/>
              <a:t>Pelanggan</a:t>
            </a:r>
            <a:r>
              <a:rPr lang="en-ID" b="1" dirty="0"/>
              <a:t> (15 kali)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Jarang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domain (</a:t>
            </a:r>
            <a:r>
              <a:rPr lang="en-ID" dirty="0" err="1"/>
              <a:t>derajat</a:t>
            </a:r>
            <a:r>
              <a:rPr lang="en-ID" dirty="0"/>
              <a:t> = 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Sedang: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trapesium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Sering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trapesium</a:t>
            </a:r>
            <a:r>
              <a:rPr lang="en-ID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00F46-B07D-74AD-7A72-30BC46B0CA2E}"/>
              </a:ext>
            </a:extLst>
          </p:cNvPr>
          <p:cNvSpPr txBox="1"/>
          <p:nvPr/>
        </p:nvSpPr>
        <p:spPr>
          <a:xfrm>
            <a:off x="7294880" y="844581"/>
            <a:ext cx="5423593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SzPts val="28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system-ui"/>
                <a:ea typeface="+mn-ea"/>
                <a:cs typeface="+mn-cs"/>
              </a:rPr>
              <a:t>D</a:t>
            </a:r>
            <a:r>
              <a:rPr lang="en-ID" sz="2000" kern="1200" dirty="0" err="1">
                <a:solidFill>
                  <a:srgbClr val="000000"/>
                </a:solidFill>
                <a:effectLst/>
                <a:latin typeface="system-ui"/>
                <a:ea typeface="+mn-ea"/>
                <a:cs typeface="+mn-cs"/>
              </a:rPr>
              <a:t>iketahui</a:t>
            </a:r>
            <a:r>
              <a:rPr lang="en-ID" sz="2000" kern="1200" dirty="0">
                <a:solidFill>
                  <a:srgbClr val="000000"/>
                </a:solidFill>
                <a:effectLst/>
                <a:latin typeface="system-ui"/>
                <a:ea typeface="+mn-ea"/>
                <a:cs typeface="+mn-cs"/>
              </a:rPr>
              <a:t> : </a:t>
            </a:r>
            <a:endParaRPr lang="en-ID" sz="20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ID" sz="2000" b="1" i="0" kern="1200" dirty="0" err="1">
                <a:solidFill>
                  <a:srgbClr val="000000"/>
                </a:solidFill>
                <a:effectLst/>
                <a:latin typeface="system-ui"/>
                <a:ea typeface="+mn-ea"/>
                <a:cs typeface="+mn-cs"/>
              </a:rPr>
              <a:t>Jumlah</a:t>
            </a:r>
            <a:r>
              <a:rPr lang="en-ID" sz="2000" b="1" i="0" kern="1200" dirty="0">
                <a:solidFill>
                  <a:srgbClr val="000000"/>
                </a:solidFill>
                <a:effectLst/>
                <a:latin typeface="system-ui"/>
                <a:ea typeface="+mn-ea"/>
                <a:cs typeface="+mn-cs"/>
              </a:rPr>
              <a:t> </a:t>
            </a:r>
            <a:r>
              <a:rPr lang="en-ID" sz="2000" b="1" i="0" kern="1200" dirty="0" err="1">
                <a:solidFill>
                  <a:srgbClr val="000000"/>
                </a:solidFill>
                <a:effectLst/>
                <a:latin typeface="system-ui"/>
                <a:ea typeface="+mn-ea"/>
                <a:cs typeface="+mn-cs"/>
              </a:rPr>
              <a:t>pembelian</a:t>
            </a:r>
            <a:r>
              <a:rPr lang="en-ID" sz="2000" b="0" i="0" kern="1200" dirty="0">
                <a:solidFill>
                  <a:srgbClr val="000000"/>
                </a:solidFill>
                <a:effectLst/>
                <a:latin typeface="system-ui"/>
                <a:ea typeface="+mn-ea"/>
                <a:cs typeface="+mn-cs"/>
              </a:rPr>
              <a:t>: 700 unit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ID" sz="2000" b="1" i="0" kern="1200" dirty="0" err="1">
                <a:solidFill>
                  <a:srgbClr val="000000"/>
                </a:solidFill>
                <a:effectLst/>
                <a:latin typeface="system-ui"/>
                <a:ea typeface="+mn-ea"/>
                <a:cs typeface="+mn-cs"/>
              </a:rPr>
              <a:t>Frekuensi</a:t>
            </a:r>
            <a:r>
              <a:rPr lang="en-ID" sz="2000" b="1" i="0" kern="1200" dirty="0">
                <a:solidFill>
                  <a:srgbClr val="000000"/>
                </a:solidFill>
                <a:effectLst/>
                <a:latin typeface="system-ui"/>
                <a:ea typeface="+mn-ea"/>
                <a:cs typeface="+mn-cs"/>
              </a:rPr>
              <a:t> </a:t>
            </a:r>
            <a:r>
              <a:rPr lang="en-ID" sz="2000" b="1" i="0" kern="1200" dirty="0" err="1">
                <a:solidFill>
                  <a:srgbClr val="000000"/>
                </a:solidFill>
                <a:effectLst/>
                <a:latin typeface="system-ui"/>
                <a:ea typeface="+mn-ea"/>
                <a:cs typeface="+mn-cs"/>
              </a:rPr>
              <a:t>pelanggan</a:t>
            </a:r>
            <a:r>
              <a:rPr lang="en-ID" sz="2000" b="0" i="0" kern="1200" dirty="0">
                <a:solidFill>
                  <a:srgbClr val="000000"/>
                </a:solidFill>
                <a:effectLst/>
                <a:latin typeface="system-ui"/>
                <a:ea typeface="+mn-ea"/>
                <a:cs typeface="+mn-cs"/>
              </a:rPr>
              <a:t>: 15 kali</a:t>
            </a:r>
            <a:endParaRPr lang="en-ID" sz="2000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16048" y="164084"/>
            <a:ext cx="14221968" cy="681736"/>
          </a:xfrm>
        </p:spPr>
        <p:txBody>
          <a:bodyPr/>
          <a:lstStyle/>
          <a:p>
            <a:r>
              <a:rPr lang="en-US" sz="4000" dirty="0" err="1">
                <a:latin typeface="Century Gothic" panose="020B0502020202020204" pitchFamily="34" charset="0"/>
              </a:rPr>
              <a:t>Penerapan</a:t>
            </a:r>
            <a:r>
              <a:rPr lang="en-US" sz="4000" dirty="0">
                <a:latin typeface="Century Gothic" panose="020B0502020202020204" pitchFamily="34" charset="0"/>
              </a:rPr>
              <a:t> </a:t>
            </a:r>
            <a:r>
              <a:rPr lang="en-US" sz="4000" dirty="0" err="1">
                <a:latin typeface="Century Gothic" panose="020B0502020202020204" pitchFamily="34" charset="0"/>
              </a:rPr>
              <a:t>Aturan</a:t>
            </a:r>
            <a:r>
              <a:rPr lang="en-US" sz="4000" dirty="0">
                <a:latin typeface="Century Gothic" panose="020B0502020202020204" pitchFamily="34" charset="0"/>
              </a:rPr>
              <a:t> Fuzzy (Inference)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1B297-F751-806E-77B3-7E4FD8FFE46B}"/>
              </a:ext>
            </a:extLst>
          </p:cNvPr>
          <p:cNvSpPr txBox="1"/>
          <p:nvPr/>
        </p:nvSpPr>
        <p:spPr>
          <a:xfrm>
            <a:off x="223520" y="1137920"/>
            <a:ext cx="1184656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 err="1"/>
              <a:t>Aturan-aturan</a:t>
            </a:r>
            <a:r>
              <a:rPr lang="en-ID" sz="2400" dirty="0"/>
              <a:t> fuzzy yang </a:t>
            </a:r>
            <a:r>
              <a:rPr lang="en-ID" sz="2400" dirty="0" err="1"/>
              <a:t>relevan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kasus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: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 Jika </a:t>
            </a:r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dirty="0" err="1"/>
              <a:t>Pembelian</a:t>
            </a:r>
            <a:r>
              <a:rPr lang="en-ID" sz="2400" dirty="0"/>
              <a:t> Sedang dan </a:t>
            </a:r>
            <a:r>
              <a:rPr lang="en-ID" sz="2400" dirty="0" err="1"/>
              <a:t>Frekuensi</a:t>
            </a:r>
            <a:r>
              <a:rPr lang="en-ID" sz="2400" dirty="0"/>
              <a:t> Sedang, </a:t>
            </a:r>
            <a:r>
              <a:rPr lang="en-ID" sz="2400" dirty="0" err="1"/>
              <a:t>maka</a:t>
            </a:r>
            <a:r>
              <a:rPr lang="en-ID" sz="2400" dirty="0"/>
              <a:t> </a:t>
            </a:r>
            <a:r>
              <a:rPr lang="en-ID" sz="2400" dirty="0" err="1"/>
              <a:t>Diskon</a:t>
            </a:r>
            <a:r>
              <a:rPr lang="en-ID" sz="2400" dirty="0"/>
              <a:t> Sedang.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 Jika </a:t>
            </a:r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dirty="0" err="1"/>
              <a:t>Pembelian</a:t>
            </a:r>
            <a:r>
              <a:rPr lang="en-ID" sz="2400" dirty="0"/>
              <a:t> Sedang dan </a:t>
            </a:r>
            <a:r>
              <a:rPr lang="en-ID" sz="2400" dirty="0" err="1"/>
              <a:t>Frekuensi</a:t>
            </a:r>
            <a:r>
              <a:rPr lang="en-ID" sz="2400" dirty="0"/>
              <a:t> </a:t>
            </a:r>
            <a:r>
              <a:rPr lang="en-ID" sz="2400" dirty="0" err="1"/>
              <a:t>Sering</a:t>
            </a:r>
            <a:r>
              <a:rPr lang="en-ID" sz="2400" dirty="0"/>
              <a:t>, </a:t>
            </a:r>
            <a:r>
              <a:rPr lang="en-ID" sz="2400" dirty="0" err="1"/>
              <a:t>maka</a:t>
            </a:r>
            <a:r>
              <a:rPr lang="en-ID" sz="2400" dirty="0"/>
              <a:t> </a:t>
            </a:r>
            <a:r>
              <a:rPr lang="en-ID" sz="2400" dirty="0" err="1"/>
              <a:t>Diskon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 Jika </a:t>
            </a:r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dirty="0" err="1"/>
              <a:t>Pembelian</a:t>
            </a:r>
            <a:r>
              <a:rPr lang="en-ID" sz="2400" dirty="0"/>
              <a:t> Banyak dan </a:t>
            </a:r>
            <a:r>
              <a:rPr lang="en-ID" sz="2400" dirty="0" err="1"/>
              <a:t>Frekuensi</a:t>
            </a:r>
            <a:r>
              <a:rPr lang="en-ID" sz="2400" dirty="0"/>
              <a:t> Sedang, </a:t>
            </a:r>
            <a:r>
              <a:rPr lang="en-ID" sz="2400" dirty="0" err="1"/>
              <a:t>maka</a:t>
            </a:r>
            <a:r>
              <a:rPr lang="en-ID" sz="2400" dirty="0"/>
              <a:t> </a:t>
            </a:r>
            <a:r>
              <a:rPr lang="en-ID" sz="2400" dirty="0" err="1"/>
              <a:t>Diskon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ID" sz="2400" dirty="0"/>
              <a:t> Jika </a:t>
            </a:r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dirty="0" err="1"/>
              <a:t>Pembelian</a:t>
            </a:r>
            <a:r>
              <a:rPr lang="en-ID" sz="2400" dirty="0"/>
              <a:t> Banyak dan </a:t>
            </a:r>
            <a:r>
              <a:rPr lang="en-ID" sz="2400" dirty="0" err="1"/>
              <a:t>Frekuensi</a:t>
            </a:r>
            <a:r>
              <a:rPr lang="en-ID" sz="2400" dirty="0"/>
              <a:t> </a:t>
            </a:r>
            <a:r>
              <a:rPr lang="en-ID" sz="2400" dirty="0" err="1"/>
              <a:t>Sering</a:t>
            </a:r>
            <a:r>
              <a:rPr lang="en-ID" sz="2400" dirty="0"/>
              <a:t>, </a:t>
            </a:r>
            <a:r>
              <a:rPr lang="en-ID" sz="2400" dirty="0" err="1"/>
              <a:t>maka</a:t>
            </a:r>
            <a:r>
              <a:rPr lang="en-ID" sz="2400" dirty="0"/>
              <a:t> </a:t>
            </a:r>
            <a:r>
              <a:rPr lang="en-ID" sz="2400" dirty="0" err="1"/>
              <a:t>Diskon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.</a:t>
            </a:r>
          </a:p>
          <a:p>
            <a:pPr algn="l"/>
            <a:endParaRPr lang="en-ID" i="0" dirty="0">
              <a:effectLst/>
              <a:latin typeface="system-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B2848-6435-D7A2-435E-7E1DAB5FFECA}"/>
              </a:ext>
            </a:extLst>
          </p:cNvPr>
          <p:cNvSpPr txBox="1"/>
          <p:nvPr/>
        </p:nvSpPr>
        <p:spPr>
          <a:xfrm>
            <a:off x="345440" y="3504089"/>
            <a:ext cx="118465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Hasil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setiap</a:t>
            </a:r>
            <a:r>
              <a:rPr lang="en-ID" sz="2400" dirty="0"/>
              <a:t> </a:t>
            </a:r>
            <a:r>
              <a:rPr lang="en-ID" sz="2400" dirty="0" err="1"/>
              <a:t>aturan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membentuk</a:t>
            </a:r>
            <a:r>
              <a:rPr lang="en-ID" sz="2400" dirty="0"/>
              <a:t> </a:t>
            </a:r>
            <a:r>
              <a:rPr lang="en-ID" sz="2400" dirty="0" err="1"/>
              <a:t>daerah</a:t>
            </a:r>
            <a:r>
              <a:rPr lang="en-ID" sz="2400" dirty="0"/>
              <a:t> </a:t>
            </a:r>
            <a:r>
              <a:rPr lang="en-ID" sz="2400" dirty="0" err="1"/>
              <a:t>keluaran</a:t>
            </a:r>
            <a:r>
              <a:rPr lang="en-ID" sz="2400" dirty="0"/>
              <a:t> </a:t>
            </a:r>
            <a:r>
              <a:rPr lang="en-ID" sz="2400" dirty="0" err="1"/>
              <a:t>diskon</a:t>
            </a:r>
            <a:r>
              <a:rPr lang="en-ID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 err="1"/>
              <a:t>Aturan</a:t>
            </a:r>
            <a:r>
              <a:rPr lang="en-ID" sz="2400" dirty="0"/>
              <a:t> 1: </a:t>
            </a:r>
            <a:r>
              <a:rPr lang="en-ID" sz="2400" dirty="0" err="1"/>
              <a:t>Diskon</a:t>
            </a:r>
            <a:r>
              <a:rPr lang="en-ID" sz="2400" dirty="0"/>
              <a:t> </a:t>
            </a:r>
            <a:r>
              <a:rPr lang="en-ID" sz="2400" b="1" dirty="0"/>
              <a:t>Sedang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derajat</a:t>
            </a:r>
            <a:r>
              <a:rPr lang="en-ID" sz="2400" dirty="0"/>
              <a:t> </a:t>
            </a:r>
            <a:r>
              <a:rPr lang="en-ID" sz="2400" dirty="0" err="1"/>
              <a:t>keanggotaan</a:t>
            </a:r>
            <a:r>
              <a:rPr lang="en-ID" sz="2400" dirty="0"/>
              <a:t> 0.5.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 err="1"/>
              <a:t>Aturan</a:t>
            </a:r>
            <a:r>
              <a:rPr lang="en-ID" sz="2400" dirty="0"/>
              <a:t> 2: </a:t>
            </a:r>
            <a:r>
              <a:rPr lang="en-ID" sz="2400" dirty="0" err="1"/>
              <a:t>Diskon</a:t>
            </a:r>
            <a:r>
              <a:rPr lang="en-ID" sz="2400" dirty="0"/>
              <a:t> </a:t>
            </a:r>
            <a:r>
              <a:rPr lang="en-ID" sz="2400" b="1" dirty="0" err="1"/>
              <a:t>Besar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derajat</a:t>
            </a:r>
            <a:r>
              <a:rPr lang="en-ID" sz="2400" dirty="0"/>
              <a:t> </a:t>
            </a:r>
            <a:r>
              <a:rPr lang="en-ID" sz="2400" dirty="0" err="1"/>
              <a:t>keanggotaan</a:t>
            </a:r>
            <a:r>
              <a:rPr lang="en-ID" sz="2400" dirty="0"/>
              <a:t> 0.33.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 err="1"/>
              <a:t>Aturan</a:t>
            </a:r>
            <a:r>
              <a:rPr lang="en-ID" sz="2400" dirty="0"/>
              <a:t> 3: </a:t>
            </a:r>
            <a:r>
              <a:rPr lang="en-ID" sz="2400" dirty="0" err="1"/>
              <a:t>Diskon</a:t>
            </a:r>
            <a:r>
              <a:rPr lang="en-ID" sz="2400" dirty="0"/>
              <a:t> </a:t>
            </a:r>
            <a:r>
              <a:rPr lang="en-ID" sz="2400" b="1" dirty="0" err="1"/>
              <a:t>Besar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derajat</a:t>
            </a:r>
            <a:r>
              <a:rPr lang="en-ID" sz="2400" dirty="0"/>
              <a:t> </a:t>
            </a:r>
            <a:r>
              <a:rPr lang="en-ID" sz="2400" dirty="0" err="1"/>
              <a:t>keanggotaan</a:t>
            </a:r>
            <a:r>
              <a:rPr lang="en-ID" sz="2400" dirty="0"/>
              <a:t> 0.5.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 err="1"/>
              <a:t>Aturan</a:t>
            </a:r>
            <a:r>
              <a:rPr lang="en-ID" sz="2400" dirty="0"/>
              <a:t> 4: </a:t>
            </a:r>
            <a:r>
              <a:rPr lang="en-ID" sz="2400" dirty="0" err="1"/>
              <a:t>Diskon</a:t>
            </a:r>
            <a:r>
              <a:rPr lang="en-ID" sz="2400" dirty="0"/>
              <a:t> </a:t>
            </a:r>
            <a:r>
              <a:rPr lang="en-ID" sz="2400" b="1" dirty="0" err="1"/>
              <a:t>Besar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derajat</a:t>
            </a:r>
            <a:r>
              <a:rPr lang="en-ID" sz="2400" dirty="0"/>
              <a:t> </a:t>
            </a:r>
            <a:r>
              <a:rPr lang="en-ID" sz="2400" dirty="0" err="1"/>
              <a:t>keanggotaan</a:t>
            </a:r>
            <a:r>
              <a:rPr lang="en-ID" sz="2400" dirty="0"/>
              <a:t> 0.33.</a:t>
            </a:r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08" y="-95651"/>
            <a:ext cx="9912096" cy="1014984"/>
          </a:xfrm>
        </p:spPr>
        <p:txBody>
          <a:bodyPr/>
          <a:lstStyle/>
          <a:p>
            <a:r>
              <a:rPr lang="en-ID" dirty="0" err="1"/>
              <a:t>Agregasi</a:t>
            </a:r>
            <a:r>
              <a:rPr lang="en-ID" dirty="0"/>
              <a:t> dan </a:t>
            </a:r>
            <a:r>
              <a:rPr lang="en-ID" dirty="0" err="1"/>
              <a:t>Defuzzifikasi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724" y="919333"/>
            <a:ext cx="11211794" cy="5481571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18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CDF9522-8CD4-67DB-BAF0-6EA4F4FF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596" b="18951"/>
          <a:stretch/>
        </p:blipFill>
        <p:spPr>
          <a:xfrm>
            <a:off x="546561" y="1005840"/>
            <a:ext cx="8277171" cy="3327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6B578E-0A12-2E57-5D15-671F30E3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42"/>
          <a:stretch/>
        </p:blipFill>
        <p:spPr>
          <a:xfrm>
            <a:off x="414481" y="1419884"/>
            <a:ext cx="8150355" cy="44576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A06086B-848E-CEDE-34A4-294074114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61" y="5816557"/>
            <a:ext cx="5275119" cy="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FF3F8-0A23-F2DC-085C-51958C226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A225-611E-3A94-FEED-1653A93E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08" y="-95651"/>
            <a:ext cx="9912096" cy="1014984"/>
          </a:xfrm>
        </p:spPr>
        <p:txBody>
          <a:bodyPr/>
          <a:lstStyle/>
          <a:p>
            <a:r>
              <a:rPr lang="en-ID" dirty="0" err="1"/>
              <a:t>Agregasi</a:t>
            </a:r>
            <a:r>
              <a:rPr lang="en-ID" dirty="0"/>
              <a:t> dan </a:t>
            </a:r>
            <a:r>
              <a:rPr lang="en-ID" dirty="0" err="1"/>
              <a:t>Defuzzifikasi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2E05F-0C46-FE5B-5E9D-87FA846B9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724" y="995681"/>
            <a:ext cx="6332916" cy="235068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18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1A0D4D97-CEBA-15E9-D6E2-3533B266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D264C87-5862-30DC-237D-DA32E646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3A6105CB-FFD6-BE5E-512D-75B75336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A321D-7176-EA65-D489-EEEB0E200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76" y="1289367"/>
            <a:ext cx="4617704" cy="387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8BCD8-F2FD-0A2A-040B-ACE5F2F7B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76" y="1803398"/>
            <a:ext cx="2581275" cy="333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D0AFA5-59CE-BE2D-05F3-FFA38E22C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15" y="2263771"/>
            <a:ext cx="3933825" cy="295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279A11-C32D-0AB0-5D23-E3EB5342B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82" y="2741891"/>
            <a:ext cx="5462694" cy="387033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C8BD240-DDBE-B16D-3794-82F492AE964C}"/>
              </a:ext>
            </a:extLst>
          </p:cNvPr>
          <p:cNvSpPr txBox="1">
            <a:spLocks/>
          </p:cNvSpPr>
          <p:nvPr/>
        </p:nvSpPr>
        <p:spPr>
          <a:xfrm>
            <a:off x="4645005" y="3194644"/>
            <a:ext cx="7184570" cy="3210561"/>
          </a:xfrm>
          <a:prstGeom prst="rect">
            <a:avLst/>
          </a:prstGeom>
          <a:solidFill>
            <a:schemeClr val="bg1"/>
          </a:solidFill>
          <a:ln w="25400">
            <a:solidFill>
              <a:schemeClr val="dk1"/>
            </a:solidFill>
          </a:ln>
        </p:spPr>
        <p:txBody>
          <a:bodyPr vert="horz" lIns="320040" tIns="5029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1800" b="1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BFD5D9-9E35-3338-69AB-B7717AC37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3938" y="3430151"/>
            <a:ext cx="3296390" cy="7654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F7908B-4B44-5EFF-9A94-39557F8F52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938" y="4259172"/>
            <a:ext cx="3141518" cy="4795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95366D-1C20-0ACC-9419-E75ECA6C7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1848" y="4706550"/>
            <a:ext cx="2537958" cy="7654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D3EAA4-8F15-4320-E4D4-C1FEC7EE1C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4098" y="5458442"/>
            <a:ext cx="256258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3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856" y="1325880"/>
            <a:ext cx="4959821" cy="1162762"/>
          </a:xfrm>
        </p:spPr>
        <p:txBody>
          <a:bodyPr/>
          <a:lstStyle/>
          <a:p>
            <a:r>
              <a:rPr lang="en-US" altLang="zh-CN" dirty="0"/>
              <a:t>Kesimpulan</a:t>
            </a:r>
            <a:endParaRPr lang="en-US" dirty="0"/>
          </a:p>
        </p:txBody>
      </p:sp>
      <p:pic>
        <p:nvPicPr>
          <p:cNvPr id="12" name="Picture Placeholder 11" descr="Shoulder bag with golden chain on plain background">
            <a:extLst>
              <a:ext uri="{FF2B5EF4-FFF2-40B4-BE49-F238E27FC236}">
                <a16:creationId xmlns:a16="http://schemas.microsoft.com/office/drawing/2014/main" id="{EDD0654D-0EEE-9D11-4D37-133C0B9A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23" r="223"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DE6F37-1B55-3EE2-E396-2B17FA135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646" y="2211644"/>
            <a:ext cx="573024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Numerator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Pembilang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58.9 (total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kontribusi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aturan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fuzzy).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Denominator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Penyebut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1.66 (total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derajat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keanggotaan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aturan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fuzzy).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Hasil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Defuzzifikasi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35.48%,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diskon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akhir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untuk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pembelian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700 unit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frekuensi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15 kali.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 : </a:t>
            </a:r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{876E47B3-2F96-4F3B-8CB8-82504EAD3848}tf11429527_win32</Template>
  <TotalTime>168</TotalTime>
  <Words>354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Calibri</vt:lpstr>
      <vt:lpstr>Century Gothic</vt:lpstr>
      <vt:lpstr>DM Sans Medium</vt:lpstr>
      <vt:lpstr>Karla</vt:lpstr>
      <vt:lpstr>system-ui</vt:lpstr>
      <vt:lpstr>ui-sans-serif</vt:lpstr>
      <vt:lpstr>Univers Condensed Light</vt:lpstr>
      <vt:lpstr>Office Theme</vt:lpstr>
      <vt:lpstr>Fuzzy Tsukamoto implementation</vt:lpstr>
      <vt:lpstr>Agenda</vt:lpstr>
      <vt:lpstr>Soal </vt:lpstr>
      <vt:lpstr>Pembahasan</vt:lpstr>
      <vt:lpstr>Penerapan Aturan Fuzzy (Inference)</vt:lpstr>
      <vt:lpstr>Agregasi dan Defuzzifikasi</vt:lpstr>
      <vt:lpstr>Agregasi dan Defuzzifikasi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Fadhillah</dc:creator>
  <cp:lastModifiedBy>Ahmad Fadhillah</cp:lastModifiedBy>
  <cp:revision>3</cp:revision>
  <dcterms:created xsi:type="dcterms:W3CDTF">2024-12-13T15:20:17Z</dcterms:created>
  <dcterms:modified xsi:type="dcterms:W3CDTF">2024-12-18T17:28:26Z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