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9" r:id="rId4"/>
    <p:sldId id="310" r:id="rId5"/>
    <p:sldId id="257" r:id="rId6"/>
    <p:sldId id="260" r:id="rId7"/>
    <p:sldId id="261" r:id="rId8"/>
    <p:sldId id="262" r:id="rId9"/>
    <p:sldId id="263" r:id="rId10"/>
    <p:sldId id="264" r:id="rId11"/>
    <p:sldId id="36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152400"/>
            <a:ext cx="10261600" cy="5334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Date Placeholder 2"/>
          <p:cNvSpPr>
            <a:spLocks noGrp="1"/>
          </p:cNvSpPr>
          <p:nvPr>
            <p:ph type="dt" sz="half" idx="2"/>
          </p:nvPr>
        </p:nvSpPr>
        <p:spPr>
          <a:xfrm>
            <a:off x="1828800" y="6248400"/>
            <a:ext cx="2540000" cy="457200"/>
          </a:xfrm>
          <a:prstGeom prst="rect">
            <a:avLst/>
          </a:prstGeom>
        </p:spPr>
        <p:txBody>
          <a:bodyPr vert="horz" lIns="91440" tIns="45720" rIns="91440" bIns="45720"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1" name="Footer Placeholder 3"/>
          <p:cNvSpPr>
            <a:spLocks noGrp="1"/>
          </p:cNvSpPr>
          <p:nvPr>
            <p:ph type="ftr" sz="quarter" idx="3"/>
          </p:nvPr>
        </p:nvSpPr>
        <p:spPr>
          <a:xfrm>
            <a:off x="4741333" y="6248400"/>
            <a:ext cx="3860800" cy="457200"/>
          </a:xfrm>
          <a:prstGeom prst="rect">
            <a:avLst/>
          </a:prstGeom>
        </p:spPr>
        <p:txBody>
          <a:bodyPr vert="horz" lIns="91440" tIns="45720" rIns="91440" bIns="45720"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2" name="Slide Number Placeholder 4"/>
          <p:cNvSpPr>
            <a:spLocks noGrp="1"/>
          </p:cNvSpPr>
          <p:nvPr>
            <p:ph type="sldNum" sz="quarter" idx="4"/>
          </p:nvPr>
        </p:nvSpPr>
        <p:spPr>
          <a:xfrm>
            <a:off x="8957733" y="6248400"/>
            <a:ext cx="2540000" cy="457200"/>
          </a:xfrm>
          <a:prstGeom prst="ellipse">
            <a:avLst/>
          </a:prstGeom>
          <a:solidFill>
            <a:schemeClr val="accent1"/>
          </a:solidFill>
        </p:spPr>
        <p:txBody>
          <a:bodyPr vert="horz" wrap="none" lIns="0" tIns="0" rIns="0" bIns="0" rtlCol="0" anchor="ctr" anchorCtr="1">
            <a:noAutofit/>
          </a:bodyPr>
          <a:p>
            <a:pPr algn="ctr" eaLnBrk="1" fontAlgn="base" hangingPunct="1">
              <a:buNone/>
            </a:pPr>
            <a:fld id="{9A0DB2DC-4C9A-4742-B13C-FB6460FD3503}" type="slidenum">
              <a:rPr lang="en-US" strike="noStrike" noProof="1" dirty="0">
                <a:latin typeface="Franklin Gothic Book" panose="020B0503020102020204"/>
                <a:ea typeface="+mn-ea"/>
                <a:cs typeface="+mn-cs"/>
              </a:rPr>
            </a:fld>
            <a:endParaRPr lang="en-US" strike="noStrike" noProof="1" dirty="0">
              <a:latin typeface="Franklin Gothic Book" panose="020B05030201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ETIKA dan SISTEM OPERASI KOMPUTER</a:t>
            </a:r>
            <a:endParaRPr lang="en-US" dirty="0"/>
          </a:p>
        </p:txBody>
      </p:sp>
      <p:sp>
        <p:nvSpPr>
          <p:cNvPr id="3" name="Subtitle 2"/>
          <p:cNvSpPr>
            <a:spLocks noGrp="1"/>
          </p:cNvSpPr>
          <p:nvPr>
            <p:ph type="subTitle" idx="1"/>
          </p:nvPr>
        </p:nvSpPr>
        <p:spPr/>
        <p:txBody>
          <a:bodyPr/>
          <a:lstStyle/>
          <a:p>
            <a:r>
              <a:rPr lang="en-US"/>
              <a:t>pertemuan 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idx="4294967295"/>
          </p:nvPr>
        </p:nvSpPr>
        <p:spPr>
          <a:xfrm>
            <a:off x="1524000" y="285750"/>
            <a:ext cx="8143875" cy="71437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a:t>
            </a:r>
            <a:r>
              <a:rPr kumimoji="0" lang="en-US" sz="4400" b="0" i="0" u="none" strike="noStrike" kern="1200" cap="none" spc="0" normalizeH="0" baseline="0" noProof="0">
                <a:ln>
                  <a:noFill/>
                </a:ln>
                <a:solidFill>
                  <a:schemeClr val="bg1"/>
                </a:solidFill>
                <a:effectLst/>
                <a:uLnTx/>
                <a:uFillTx/>
                <a:latin typeface="+mj-lt"/>
                <a:ea typeface="+mj-ea"/>
                <a:cs typeface="+mj-cs"/>
              </a:rPr>
              <a:t> </a:t>
            </a:r>
            <a:r>
              <a:rPr kumimoji="0" lang="en-US" sz="4000" b="0" i="0" u="none" strike="noStrike" kern="1200" cap="none" spc="0" normalizeH="0" baseline="0" noProof="0">
                <a:ln>
                  <a:noFill/>
                </a:ln>
                <a:solidFill>
                  <a:schemeClr val="tx1"/>
                </a:solidFill>
                <a:effectLst/>
                <a:uLnTx/>
                <a:uFillTx/>
                <a:latin typeface="+mj-lt"/>
                <a:ea typeface="+mj-ea"/>
                <a:cs typeface="+mj-cs"/>
              </a:rPr>
              <a:t>PEMROGRAMAN</a:t>
            </a: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
        <p:nvSpPr>
          <p:cNvPr id="9219" name="Rectangle 3"/>
          <p:cNvSpPr>
            <a:spLocks noGrp="1" noChangeArrowheads="1"/>
          </p:cNvSpPr>
          <p:nvPr>
            <p:ph idx="1"/>
          </p:nvPr>
        </p:nvSpPr>
        <p:spPr>
          <a:xfrm>
            <a:off x="1524000" y="1285875"/>
            <a:ext cx="8072438" cy="4857750"/>
          </a:xfrm>
        </p:spPr>
        <p:txBody>
          <a:bodyPr vert="horz" wrap="square" lIns="91440" tIns="45720" rIns="91440" bIns="45720" numCol="1" rtlCol="0" anchor="t" anchorCtr="0" compatLnSpc="1">
            <a:normAutofit lnSpcReduction="20000"/>
          </a:bodyPr>
          <a:lstStyle/>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Untuk komputer generasi pertama, bahasa yang digunakan adalah yang disebut bahasa mesin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(machine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Pada generasi kedua, bahasa yang digunakan dan dikembangkan adalah machine-oriented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assembler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Untuk generasi ketiga, bahasa yang digunakan adalah  yang termasuk pada  bahasa pemro-</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pemrograman tingkat tinggi (high-level programming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Sedangkan yang sedang dikembangkan sekarang (yaitu generasi keempat) adalah suatu teknik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pemrograman yang berorientasi pada obyek, yang disebut dengan Object Oriented Programming.</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l"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1400" b="1" i="0" u="none" strike="noStrike" kern="1200" cap="none" spc="0" normalizeH="0" baseline="0" noProof="0" smtClean="0">
              <a:ln>
                <a:noFill/>
              </a:ln>
              <a:solidFill>
                <a:srgbClr val="0080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a:xfrm>
            <a:off x="1524000" y="428625"/>
            <a:ext cx="8215313"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0242" name="Rectangle 3"/>
          <p:cNvSpPr>
            <a:spLocks noGrp="1"/>
          </p:cNvSpPr>
          <p:nvPr>
            <p:ph idx="4294967295"/>
          </p:nvPr>
        </p:nvSpPr>
        <p:spPr>
          <a:xfrm>
            <a:off x="2438400" y="1285875"/>
            <a:ext cx="8229600" cy="5357813"/>
          </a:xfrm>
        </p:spPr>
        <p:txBody>
          <a:bodyPr vert="horz" wrap="square" lIns="91440" tIns="45720" rIns="91440" bIns="45720" anchor="t" anchorCtr="0"/>
          <a:p>
            <a:pPr marL="365125" indent="-365125" algn="just" eaLnBrk="1" hangingPunct="1">
              <a:lnSpc>
                <a:spcPct val="90000"/>
              </a:lnSpc>
            </a:pPr>
            <a:r>
              <a:rPr lang="en-US" sz="2200" b="1" dirty="0">
                <a:solidFill>
                  <a:srgbClr val="0C1326"/>
                </a:solidFill>
                <a:latin typeface="Trebuchet MS" panose="020B0603020202020204" pitchFamily="34" charset="0"/>
              </a:rPr>
              <a:t>Program  aplikasi  yang  dimaksud  adalah  berupa  perangkat lunak (program paket) yang digunakan untuk aplikasi tertentu, dan pemakai langsung dapat menggunakannya tanpa harus memikirkan bagaimana proses yang dilakukan komputer.</a:t>
            </a:r>
            <a:endParaRPr lang="en-US" sz="2200" b="1" dirty="0">
              <a:solidFill>
                <a:srgbClr val="0C1326"/>
              </a:solidFill>
              <a:latin typeface="Trebuchet MS" panose="020B0603020202020204" pitchFamily="34" charset="0"/>
            </a:endParaRPr>
          </a:p>
          <a:p>
            <a:pPr marL="365125" indent="-365125" algn="just" eaLnBrk="1" hangingPunct="1">
              <a:lnSpc>
                <a:spcPct val="90000"/>
              </a:lnSpc>
            </a:pPr>
            <a:r>
              <a:rPr lang="en-US" sz="2200" b="1" i="1" dirty="0">
                <a:solidFill>
                  <a:srgbClr val="0C1326"/>
                </a:solidFill>
                <a:latin typeface="Trebuchet MS" panose="020B0603020202020204" pitchFamily="34" charset="0"/>
              </a:rPr>
              <a:t>Contoh-contoh:</a:t>
            </a:r>
            <a:endParaRPr lang="en-US" sz="2200" b="1" dirty="0">
              <a:solidFill>
                <a:srgbClr val="0C1326"/>
              </a:solidFill>
              <a:latin typeface="Trebuchet MS" panose="020B0603020202020204" pitchFamily="34" charset="0"/>
            </a:endParaRPr>
          </a:p>
          <a:p>
            <a:pPr marL="365125" indent="-365125" algn="just" eaLnBrk="1" hangingPunct="1">
              <a:lnSpc>
                <a:spcPct val="90000"/>
              </a:lnSpc>
            </a:pPr>
            <a:r>
              <a:rPr lang="en-US" sz="2200" b="1" u="sng" dirty="0">
                <a:solidFill>
                  <a:srgbClr val="0C1326"/>
                </a:solidFill>
                <a:latin typeface="Trebuchet MS" panose="020B0603020202020204" pitchFamily="34" charset="0"/>
              </a:rPr>
              <a:t>Pengolah  Kata (Word Processor)</a:t>
            </a:r>
            <a:endParaRPr lang="en-US" sz="2200" b="1" u="sng" dirty="0">
              <a:solidFill>
                <a:srgbClr val="0C1326"/>
              </a:solidFill>
              <a:latin typeface="Trebuchet MS" panose="020B0603020202020204" pitchFamily="34" charset="0"/>
            </a:endParaRPr>
          </a:p>
          <a:p>
            <a:pPr marL="365125" indent="-365125" algn="just" eaLnBrk="1" hangingPunct="1">
              <a:lnSpc>
                <a:spcPct val="90000"/>
              </a:lnSpc>
            </a:pPr>
            <a:r>
              <a:rPr lang="en-US" sz="2200" b="1" dirty="0">
                <a:solidFill>
                  <a:srgbClr val="0C1326"/>
                </a:solidFill>
                <a:latin typeface="Trebuchet MS" panose="020B0603020202020204" pitchFamily="34" charset="0"/>
              </a:rPr>
              <a:t>Program  paket ini dapat membuat komputer berfungsi sebagai mesin ketik elektronik yang canggih.  Jenis dari pengolah kata yang terkenal, antara lain:</a:t>
            </a:r>
            <a:endParaRPr lang="en-US" sz="2200"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WordStar</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Word Perfect</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Multimate</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Microsoft Word</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Turbo Sprint dan lain lain</a:t>
            </a:r>
            <a:endParaRPr lang="en-US" b="1" dirty="0">
              <a:solidFill>
                <a:srgbClr val="0C1326"/>
              </a:solidFill>
              <a:latin typeface="Trebuchet MS" panose="020B0603020202020204" pitchFamily="34" charset="0"/>
            </a:endParaRPr>
          </a:p>
          <a:p>
            <a:pPr marL="365125" indent="-365125" eaLnBrk="1" hangingPunct="1">
              <a:lnSpc>
                <a:spcPct val="90000"/>
              </a:lnSpc>
              <a:buFontTx/>
              <a:buNone/>
            </a:pPr>
            <a:endParaRPr lang="en-US" sz="2200" b="1" dirty="0">
              <a:solidFill>
                <a:srgbClr val="0C13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a:xfrm>
            <a:off x="1524000" y="428625"/>
            <a:ext cx="8001000" cy="714375"/>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1266" name="Rectangle 3"/>
          <p:cNvSpPr>
            <a:spLocks noGrp="1"/>
          </p:cNvSpPr>
          <p:nvPr>
            <p:ph idx="4294967295"/>
          </p:nvPr>
        </p:nvSpPr>
        <p:spPr>
          <a:xfrm>
            <a:off x="2449513" y="1285875"/>
            <a:ext cx="8218487" cy="4643438"/>
          </a:xfrm>
        </p:spPr>
        <p:txBody>
          <a:bodyPr vert="horz" wrap="square" lIns="91440" tIns="45720" rIns="91440" bIns="45720" anchor="t" anchorCtr="0"/>
          <a:p>
            <a:pPr marL="365125" indent="-365125" algn="just" eaLnBrk="1" hangingPunct="1">
              <a:lnSpc>
                <a:spcPct val="80000"/>
              </a:lnSpc>
            </a:pPr>
            <a:r>
              <a:rPr lang="en-US" sz="2400" b="1" dirty="0">
                <a:solidFill>
                  <a:srgbClr val="0C1326"/>
                </a:solidFill>
                <a:latin typeface="Trebuchet MS" panose="020B0603020202020204" pitchFamily="34" charset="0"/>
              </a:rPr>
              <a:t>Pengolah  Angka  (Spreadsheet)</a:t>
            </a:r>
            <a:endParaRPr lang="en-US" sz="2400" dirty="0">
              <a:solidFill>
                <a:srgbClr val="0C1326"/>
              </a:solidFill>
              <a:latin typeface="Trebuchet MS" panose="020B0603020202020204" pitchFamily="34" charset="0"/>
            </a:endParaRPr>
          </a:p>
          <a:p>
            <a:pPr marL="365125" indent="-365125" algn="just" eaLnBrk="1" hangingPunct="1">
              <a:lnSpc>
                <a:spcPct val="80000"/>
              </a:lnSpc>
            </a:pPr>
            <a:r>
              <a:rPr lang="en-US" sz="2400" dirty="0">
                <a:solidFill>
                  <a:srgbClr val="0C1326"/>
                </a:solidFill>
                <a:latin typeface="Trebuchet MS" panose="020B0603020202020204" pitchFamily="34" charset="0"/>
              </a:rPr>
              <a:t>Dengan  program  ini  komputer  berfungsi  sebagai  kertas  kerja  yang  dapat melakukan perhitungan  secara otomatis.  Adapun jenis  dari   spreadsheet yang cukup terkenal seperti:</a:t>
            </a:r>
            <a:endParaRPr lang="en-US" sz="2400"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Lotus 123 (dengan berbagai versinya)</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Supercalc</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Symphony</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FrameWork</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Quattro</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Microsoft Works (Spreadsheet)</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Microsoft Excel (dengan berbagai versinya) dan lain-lain</a:t>
            </a:r>
            <a:endParaRPr lang="en-US" dirty="0">
              <a:solidFill>
                <a:srgbClr val="0C1326"/>
              </a:solidFill>
              <a:latin typeface="Trebuchet MS" panose="020B0603020202020204" pitchFamily="34" charset="0"/>
            </a:endParaRPr>
          </a:p>
          <a:p>
            <a:pPr marL="365125" indent="-365125" algn="just" eaLnBrk="1" hangingPunct="1">
              <a:lnSpc>
                <a:spcPct val="80000"/>
              </a:lnSpc>
            </a:pPr>
            <a:endParaRPr lang="en-US" sz="2400" dirty="0">
              <a:solidFill>
                <a:srgbClr val="0C13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a:xfrm>
            <a:off x="2452688" y="428625"/>
            <a:ext cx="8215312"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2290" name="Rectangle 3"/>
          <p:cNvSpPr>
            <a:spLocks noGrp="1"/>
          </p:cNvSpPr>
          <p:nvPr>
            <p:ph idx="4294967295"/>
          </p:nvPr>
        </p:nvSpPr>
        <p:spPr>
          <a:xfrm>
            <a:off x="2449513" y="1143000"/>
            <a:ext cx="8218487" cy="4708525"/>
          </a:xfrm>
        </p:spPr>
        <p:txBody>
          <a:bodyPr vert="horz" wrap="square" lIns="91440" tIns="45720" rIns="91440" bIns="45720" anchor="t" anchorCtr="0"/>
          <a:p>
            <a:pPr marL="365125" indent="-365125" algn="just" eaLnBrk="1" hangingPunct="1">
              <a:lnSpc>
                <a:spcPct val="90000"/>
              </a:lnSpc>
            </a:pPr>
            <a:r>
              <a:rPr lang="en-US" sz="2400" b="1" dirty="0">
                <a:solidFill>
                  <a:srgbClr val="0C1326"/>
                </a:solidFill>
                <a:latin typeface="Trebuchet MS" panose="020B0603020202020204" pitchFamily="34" charset="0"/>
              </a:rPr>
              <a:t>Pengolah  Data (DataBase)</a:t>
            </a:r>
            <a:endParaRPr lang="en-US" sz="2400" dirty="0">
              <a:solidFill>
                <a:srgbClr val="0C1326"/>
              </a:solidFill>
              <a:latin typeface="Trebuchet MS" panose="020B0603020202020204" pitchFamily="34" charset="0"/>
            </a:endParaRPr>
          </a:p>
          <a:p>
            <a:pPr marL="365125" indent="-365125" algn="just" eaLnBrk="1" hangingPunct="1">
              <a:lnSpc>
                <a:spcPct val="90000"/>
              </a:lnSpc>
            </a:pPr>
            <a:r>
              <a:rPr lang="en-US" sz="2400" dirty="0">
                <a:solidFill>
                  <a:srgbClr val="0C1326"/>
                </a:solidFill>
                <a:latin typeface="Trebuchet MS" panose="020B0603020202020204" pitchFamily="34" charset="0"/>
              </a:rPr>
              <a:t>Program  ini  dapat  membuat  komputer mengolah data dalam bentuk file secara mudah, rapi, dan  cepat  dalam hal penempatan dan manipulasinya.  Yang termasuk program aplikasi ini antara lain:</a:t>
            </a:r>
            <a:endParaRPr lang="en-US" sz="2400"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dBase (dengan berbagai versinya)</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Paradox</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dBXL</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FoxBase</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DacEasyBase</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FoxPro</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Visual FoxPro dan lain-lain</a:t>
            </a:r>
            <a:endParaRPr lang="en-US" dirty="0">
              <a:solidFill>
                <a:srgbClr val="0C1326"/>
              </a:solidFill>
              <a:latin typeface="Trebuchet MS" panose="020B0603020202020204" pitchFamily="34" charset="0"/>
            </a:endParaRPr>
          </a:p>
          <a:p>
            <a:pPr marL="365125" indent="-365125" algn="just" eaLnBrk="1" hangingPunct="1">
              <a:lnSpc>
                <a:spcPct val="90000"/>
              </a:lnSpc>
              <a:buFontTx/>
              <a:buNone/>
            </a:pPr>
            <a:endParaRPr lang="en-US" sz="2000" dirty="0">
              <a:solidFill>
                <a:srgbClr val="0C13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a:xfrm>
            <a:off x="1524000" y="285750"/>
            <a:ext cx="8215313"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3314" name="Rectangle 3"/>
          <p:cNvSpPr>
            <a:spLocks noGrp="1"/>
          </p:cNvSpPr>
          <p:nvPr>
            <p:ph idx="4294967295"/>
          </p:nvPr>
        </p:nvSpPr>
        <p:spPr>
          <a:xfrm>
            <a:off x="2438400" y="928688"/>
            <a:ext cx="8229600" cy="5286375"/>
          </a:xfrm>
        </p:spPr>
        <p:txBody>
          <a:bodyPr vert="horz" wrap="square" lIns="91440" tIns="45720" rIns="91440" bIns="45720" anchor="t" anchorCtr="0"/>
          <a:p>
            <a:pPr marL="357505" indent="-357505" algn="just" eaLnBrk="1" hangingPunct="1">
              <a:lnSpc>
                <a:spcPct val="90000"/>
              </a:lnSpc>
            </a:pPr>
            <a:endParaRPr lang="en-US" dirty="0"/>
          </a:p>
          <a:p>
            <a:pPr marL="357505" indent="-357505" algn="just" eaLnBrk="1" hangingPunct="1">
              <a:lnSpc>
                <a:spcPct val="90000"/>
              </a:lnSpc>
            </a:pPr>
            <a:r>
              <a:rPr lang="en-US" sz="2400" dirty="0">
                <a:latin typeface="Trebuchet MS" panose="020B0603020202020204" pitchFamily="34" charset="0"/>
              </a:rPr>
              <a:t>Pembuat Artikel (Publisher) atau lazim disebut software Desktop Publishing</a:t>
            </a:r>
            <a:endParaRPr lang="en-US" sz="2400" dirty="0">
              <a:latin typeface="Trebuchet MS" panose="020B0603020202020204" pitchFamily="34" charset="0"/>
            </a:endParaRPr>
          </a:p>
          <a:p>
            <a:pPr marL="357505" indent="-357505" algn="just" eaLnBrk="1" hangingPunct="1">
              <a:lnSpc>
                <a:spcPct val="90000"/>
              </a:lnSpc>
            </a:pPr>
            <a:r>
              <a:rPr lang="en-US" sz="2400" dirty="0">
                <a:latin typeface="Trebuchet MS" panose="020B0603020202020204" pitchFamily="34" charset="0"/>
              </a:rPr>
              <a:t>Dengan  paket  ini  komputer dapat berfungsi sebagai mesin editor untuk membuat majalah, koran, ataupun  berbagai  bentuk artikel lainnya.  Yang termasuk dalam paket program ini antara lain:</a:t>
            </a:r>
            <a:endParaRPr lang="en-US" sz="2400"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Ventura Publisher</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Aldus PageMaker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Adobe PageMaker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Corel Draw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Aldus FreeHand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Harvard Graphics dan lain-lain</a:t>
            </a:r>
            <a:endParaRPr lang="en-US" dirty="0">
              <a:latin typeface="Trebuchet MS" panose="020B06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a:xfrm>
            <a:off x="2452688" y="428625"/>
            <a:ext cx="8215312" cy="1143000"/>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4338" name="Rectangle 3"/>
          <p:cNvSpPr>
            <a:spLocks noGrp="1"/>
          </p:cNvSpPr>
          <p:nvPr>
            <p:ph idx="4294967295"/>
          </p:nvPr>
        </p:nvSpPr>
        <p:spPr>
          <a:xfrm>
            <a:off x="2449513" y="1649413"/>
            <a:ext cx="8218487" cy="4708525"/>
          </a:xfrm>
        </p:spPr>
        <p:txBody>
          <a:bodyPr vert="horz" wrap="square" lIns="91440" tIns="45720" rIns="91440" bIns="45720" anchor="t" anchorCtr="0"/>
          <a:p>
            <a:pPr algn="just" eaLnBrk="1" hangingPunct="1">
              <a:lnSpc>
                <a:spcPct val="90000"/>
              </a:lnSpc>
            </a:pPr>
            <a:r>
              <a:rPr lang="en-US" sz="2400" b="1" dirty="0"/>
              <a:t>CAD (Computer  Aided  Design)</a:t>
            </a:r>
            <a:endParaRPr lang="en-US" sz="2400" dirty="0"/>
          </a:p>
          <a:p>
            <a:pPr algn="just" eaLnBrk="1" hangingPunct="1">
              <a:lnSpc>
                <a:spcPct val="90000"/>
              </a:lnSpc>
            </a:pPr>
            <a:r>
              <a:rPr lang="en-US" sz="2400" dirty="0"/>
              <a:t>Dengan  CAD  komputer dapat berfungsi sebagai alat lukis elektronik yang canggih dalam membuat sketsa ruangan, mesin, model industri, pesawat, dan lain sebagainya.  Yang termasuk paket program ini antara lain:</a:t>
            </a:r>
            <a:endParaRPr lang="en-US" sz="2400" dirty="0"/>
          </a:p>
          <a:p>
            <a:pPr lvl="1" algn="just" eaLnBrk="1" hangingPunct="1">
              <a:lnSpc>
                <a:spcPct val="90000"/>
              </a:lnSpc>
            </a:pPr>
            <a:r>
              <a:rPr lang="en-US" sz="2000" dirty="0"/>
              <a:t>AutoCad</a:t>
            </a:r>
            <a:endParaRPr lang="en-US" sz="2000" dirty="0"/>
          </a:p>
          <a:p>
            <a:pPr lvl="1" algn="just" eaLnBrk="1" hangingPunct="1">
              <a:lnSpc>
                <a:spcPct val="90000"/>
              </a:lnSpc>
            </a:pPr>
            <a:r>
              <a:rPr lang="en-US" sz="2000" dirty="0"/>
              <a:t>Drafix</a:t>
            </a:r>
            <a:endParaRPr lang="en-US" sz="2000" dirty="0"/>
          </a:p>
          <a:p>
            <a:pPr lvl="1" algn="just" eaLnBrk="1" hangingPunct="1">
              <a:lnSpc>
                <a:spcPct val="90000"/>
              </a:lnSpc>
            </a:pPr>
            <a:r>
              <a:rPr lang="en-US" sz="2000" dirty="0"/>
              <a:t>CAM</a:t>
            </a:r>
            <a:endParaRPr lang="en-US" sz="2000" dirty="0"/>
          </a:p>
          <a:p>
            <a:pPr lvl="1" algn="just" eaLnBrk="1" hangingPunct="1">
              <a:lnSpc>
                <a:spcPct val="90000"/>
              </a:lnSpc>
            </a:pPr>
            <a:r>
              <a:rPr lang="en-US" sz="2000" dirty="0"/>
              <a:t>3D Home Architech</a:t>
            </a:r>
            <a:endParaRPr lang="en-US" sz="2000" dirty="0"/>
          </a:p>
          <a:p>
            <a:pPr algn="just" eaLnBrk="1" hangingPunct="1">
              <a:lnSpc>
                <a:spcPct val="90000"/>
              </a:lnSpc>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2452688" y="428625"/>
            <a:ext cx="8215312" cy="571500"/>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5362" name="Rectangle 3"/>
          <p:cNvSpPr>
            <a:spLocks noGrp="1"/>
          </p:cNvSpPr>
          <p:nvPr>
            <p:ph idx="4294967295"/>
          </p:nvPr>
        </p:nvSpPr>
        <p:spPr>
          <a:xfrm>
            <a:off x="2449513" y="1357313"/>
            <a:ext cx="8218487" cy="4708525"/>
          </a:xfrm>
        </p:spPr>
        <p:txBody>
          <a:bodyPr vert="horz" wrap="square" lIns="91440" tIns="45720" rIns="91440" bIns="45720" anchor="t" anchorCtr="0"/>
          <a:p>
            <a:pPr algn="just" eaLnBrk="1" hangingPunct="1">
              <a:lnSpc>
                <a:spcPct val="90000"/>
              </a:lnSpc>
            </a:pPr>
            <a:r>
              <a:rPr lang="en-US" sz="2400" b="1" dirty="0">
                <a:latin typeface="Trebuchet MS" panose="020B0603020202020204" pitchFamily="34" charset="0"/>
              </a:rPr>
              <a:t>Animasi</a:t>
            </a:r>
            <a:endParaRPr lang="en-US" sz="2400" dirty="0">
              <a:latin typeface="Trebuchet MS" panose="020B0603020202020204" pitchFamily="34" charset="0"/>
            </a:endParaRPr>
          </a:p>
          <a:p>
            <a:pPr algn="just" eaLnBrk="1" hangingPunct="1">
              <a:lnSpc>
                <a:spcPct val="90000"/>
              </a:lnSpc>
            </a:pPr>
            <a:r>
              <a:rPr lang="en-US" sz="2400" dirty="0">
                <a:latin typeface="Trebuchet MS" panose="020B0603020202020204" pitchFamily="34" charset="0"/>
              </a:rPr>
              <a:t>Program  paket  yang   dapat membuat animasi berupa gambar ataupun tulisan, dengan berbagai fasilitasnya (warna, bergerak, dan lain-lain).  Contoh-contoh program animasi adalah sebagai berikut:, </a:t>
            </a:r>
            <a:endParaRPr lang="en-US" sz="2400"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Story Board , Show Partner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dr Hallo, Fanta Vision</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Cartooner, Disney Animation Studio </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Tempra Pro, Assymetric Toolcox, Animator Studio</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Macromedia Flash, Director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dan lain-lain</a:t>
            </a:r>
            <a:endParaRPr lang="en-US" dirty="0">
              <a:latin typeface="Trebuchet MS" panose="020B0603020202020204" pitchFamily="34" charset="0"/>
            </a:endParaRPr>
          </a:p>
          <a:p>
            <a:pPr algn="just" eaLnBrk="1" hangingPunct="1">
              <a:lnSpc>
                <a:spcPct val="90000"/>
              </a:lnSpc>
            </a:pPr>
            <a:endParaRPr lang="en-US" sz="2400" dirty="0">
              <a:latin typeface="Trebuchet MS" panose="020B0603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a:xfrm>
            <a:off x="2452688" y="357188"/>
            <a:ext cx="8215312"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6386" name="Rectangle 3"/>
          <p:cNvSpPr>
            <a:spLocks noGrp="1"/>
          </p:cNvSpPr>
          <p:nvPr>
            <p:ph idx="4294967295"/>
          </p:nvPr>
        </p:nvSpPr>
        <p:spPr>
          <a:xfrm>
            <a:off x="1524000" y="1649413"/>
            <a:ext cx="7932738" cy="4708525"/>
          </a:xfrm>
        </p:spPr>
        <p:txBody>
          <a:bodyPr vert="horz" wrap="square" lIns="91440" tIns="45720" rIns="91440" bIns="45720" anchor="t" anchorCtr="0"/>
          <a:p>
            <a:pPr algn="just" eaLnBrk="1" hangingPunct="1">
              <a:lnSpc>
                <a:spcPct val="80000"/>
              </a:lnSpc>
            </a:pPr>
            <a:r>
              <a:rPr lang="en-US" sz="2400" b="1" dirty="0">
                <a:latin typeface="Trebuchet MS" panose="020B0603020202020204" pitchFamily="34" charset="0"/>
              </a:rPr>
              <a:t>Statistik</a:t>
            </a:r>
            <a:endParaRPr lang="en-US" sz="2400" dirty="0">
              <a:latin typeface="Trebuchet MS" panose="020B0603020202020204" pitchFamily="34" charset="0"/>
            </a:endParaRPr>
          </a:p>
          <a:p>
            <a:pPr algn="just" eaLnBrk="1" hangingPunct="1">
              <a:lnSpc>
                <a:spcPct val="80000"/>
              </a:lnSpc>
            </a:pPr>
            <a:r>
              <a:rPr lang="en-US" sz="2400" dirty="0">
                <a:latin typeface="Trebuchet MS" panose="020B0603020202020204" pitchFamily="34" charset="0"/>
              </a:rPr>
              <a:t>Program yang digunakan untuk mengolah data-data statistik.  </a:t>
            </a:r>
            <a:endParaRPr lang="en-US" sz="2400" dirty="0">
              <a:latin typeface="Trebuchet MS" panose="020B0603020202020204" pitchFamily="34" charset="0"/>
            </a:endParaRPr>
          </a:p>
          <a:p>
            <a:pPr algn="just" eaLnBrk="1" hangingPunct="1">
              <a:lnSpc>
                <a:spcPct val="80000"/>
              </a:lnSpc>
            </a:pPr>
            <a:r>
              <a:rPr lang="en-US" sz="2400" i="1" dirty="0">
                <a:latin typeface="Trebuchet MS" panose="020B0603020202020204" pitchFamily="34" charset="0"/>
              </a:rPr>
              <a:t>Contoh-contoh program ini adalah:</a:t>
            </a:r>
            <a:endParaRPr lang="en-US" sz="2400"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My Stat</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Micro Stat</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Statplan</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SPSS</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MathLab</a:t>
            </a:r>
            <a:endParaRPr lang="en-US" dirty="0">
              <a:latin typeface="Trebuchet MS" panose="020B0603020202020204" pitchFamily="34" charset="0"/>
            </a:endParaRPr>
          </a:p>
          <a:p>
            <a:pPr lvl="1" algn="just" eaLnBrk="1" hangingPunct="1">
              <a:lnSpc>
                <a:spcPct val="80000"/>
              </a:lnSpc>
              <a:buFontTx/>
              <a:buNone/>
            </a:pPr>
            <a:r>
              <a:rPr lang="en-US" dirty="0">
                <a:latin typeface="Trebuchet MS" panose="020B0603020202020204" pitchFamily="34" charset="0"/>
              </a:rPr>
              <a:t>dan lain-lain</a:t>
            </a:r>
            <a:endParaRPr lang="en-US" dirty="0">
              <a:latin typeface="Trebuchet MS" panose="020B0603020202020204" pitchFamily="34" charset="0"/>
            </a:endParaRPr>
          </a:p>
          <a:p>
            <a:pPr lvl="2" algn="just" eaLnBrk="1" hangingPunct="1">
              <a:lnSpc>
                <a:spcPct val="80000"/>
              </a:lnSpc>
            </a:pPr>
            <a:endParaRPr lang="en-US" dirty="0">
              <a:latin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2452688" y="357188"/>
            <a:ext cx="8215312"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7410" name="Rectangle 3"/>
          <p:cNvSpPr>
            <a:spLocks noGrp="1"/>
          </p:cNvSpPr>
          <p:nvPr>
            <p:ph idx="4294967295"/>
          </p:nvPr>
        </p:nvSpPr>
        <p:spPr>
          <a:xfrm>
            <a:off x="1524000" y="1196975"/>
            <a:ext cx="7715250" cy="5143500"/>
          </a:xfrm>
        </p:spPr>
        <p:txBody>
          <a:bodyPr vert="horz" wrap="square" lIns="91440" tIns="45720" rIns="91440" bIns="45720" anchor="t" anchorCtr="0">
            <a:normAutofit lnSpcReduction="10000"/>
          </a:bodyPr>
          <a:p>
            <a:pPr algn="just" eaLnBrk="1" hangingPunct="1">
              <a:lnSpc>
                <a:spcPct val="90000"/>
              </a:lnSpc>
            </a:pPr>
            <a:r>
              <a:rPr lang="en-US" sz="2200" b="1" dirty="0">
                <a:latin typeface="Trebuchet MS" panose="020B0603020202020204" pitchFamily="34" charset="0"/>
              </a:rPr>
              <a:t>MULTIMEDIA</a:t>
            </a:r>
            <a:endParaRPr lang="en-US" sz="2200" dirty="0">
              <a:latin typeface="Trebuchet MS" panose="020B0603020202020204" pitchFamily="34" charset="0"/>
            </a:endParaRPr>
          </a:p>
          <a:p>
            <a:pPr algn="just" eaLnBrk="1" hangingPunct="1">
              <a:lnSpc>
                <a:spcPct val="90000"/>
              </a:lnSpc>
            </a:pPr>
            <a:r>
              <a:rPr lang="en-US" sz="2200" i="1" dirty="0">
                <a:latin typeface="Trebuchet MS" panose="020B0603020202020204" pitchFamily="34" charset="0"/>
              </a:rPr>
              <a:t>Contohnya :</a:t>
            </a:r>
            <a:endParaRPr lang="en-US" sz="2200" dirty="0">
              <a:latin typeface="Trebuchet MS" panose="020B0603020202020204" pitchFamily="34" charset="0"/>
            </a:endParaRPr>
          </a:p>
          <a:p>
            <a:pPr algn="just" eaLnBrk="1" hangingPunct="1">
              <a:lnSpc>
                <a:spcPct val="90000"/>
              </a:lnSpc>
            </a:pPr>
            <a:r>
              <a:rPr lang="en-US" sz="2200" b="1" dirty="0">
                <a:latin typeface="Trebuchet MS" panose="020B0603020202020204" pitchFamily="34" charset="0"/>
              </a:rPr>
              <a:t>- Program Audio</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Utility Sound Card</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Goldwave</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Cakewalk Pro Audio -- Midi</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Sound Forge</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dan lain-lain</a:t>
            </a:r>
            <a:endParaRPr lang="en-US" sz="2200" dirty="0">
              <a:latin typeface="Trebuchet MS" panose="020B0603020202020204" pitchFamily="34" charset="0"/>
            </a:endParaRPr>
          </a:p>
          <a:p>
            <a:pPr algn="just" eaLnBrk="1" hangingPunct="1">
              <a:lnSpc>
                <a:spcPct val="90000"/>
              </a:lnSpc>
              <a:buFontTx/>
              <a:buChar char=""/>
            </a:pPr>
            <a:r>
              <a:rPr lang="en-US" sz="2200" b="1" dirty="0">
                <a:latin typeface="Trebuchet MS" panose="020B0603020202020204" pitchFamily="34" charset="0"/>
              </a:rPr>
              <a:t>Program Video</a:t>
            </a:r>
            <a:endParaRPr lang="en-US" sz="2200"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Adobe Premiere</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Deputy Soft</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Video Edit</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Mpeg Player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dan lain-lain</a:t>
            </a:r>
            <a:endParaRPr lang="en-US"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MINGGU DEPAN KUIS 1</a:t>
            </a:r>
            <a:endParaRPr lang="en-US"/>
          </a:p>
        </p:txBody>
      </p:sp>
      <p:sp>
        <p:nvSpPr>
          <p:cNvPr id="3" name="Content Placeholder 2"/>
          <p:cNvSpPr>
            <a:spLocks noGrp="1"/>
          </p:cNvSpPr>
          <p:nvPr>
            <p:ph idx="1"/>
          </p:nvPr>
        </p:nvSpPr>
        <p:spPr/>
        <p:txBody>
          <a:bodyPr/>
          <a:p>
            <a:r>
              <a:rPr lang="en-US"/>
              <a:t>NANTI MEMBAHAS TUGAS MINGGU LALU</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a:xfrm>
            <a:off x="1524000" y="357188"/>
            <a:ext cx="8215313"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8434" name="Rectangle 3"/>
          <p:cNvSpPr>
            <a:spLocks noGrp="1"/>
          </p:cNvSpPr>
          <p:nvPr>
            <p:ph idx="4294967295"/>
          </p:nvPr>
        </p:nvSpPr>
        <p:spPr>
          <a:xfrm>
            <a:off x="1524000" y="1649413"/>
            <a:ext cx="7646988" cy="4708525"/>
          </a:xfrm>
        </p:spPr>
        <p:txBody>
          <a:bodyPr vert="horz" wrap="square" lIns="91440" tIns="45720" rIns="91440" bIns="45720" anchor="t" anchorCtr="0"/>
          <a:p>
            <a:pPr algn="just" eaLnBrk="1" hangingPunct="1">
              <a:lnSpc>
                <a:spcPct val="80000"/>
              </a:lnSpc>
            </a:pPr>
            <a:r>
              <a:rPr lang="en-US" sz="2400" b="1" dirty="0">
                <a:latin typeface="Trebuchet MS" panose="020B0603020202020204" pitchFamily="34" charset="0"/>
              </a:rPr>
              <a:t>Program Image Editing</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Photo Styler</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Image Styler</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Photo Finish</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Adobe  PhotoShop</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dan lain-lain</a:t>
            </a:r>
            <a:endParaRPr lang="en-US" dirty="0">
              <a:latin typeface="Trebuchet MS" panose="020B0603020202020204" pitchFamily="34" charset="0"/>
            </a:endParaRPr>
          </a:p>
          <a:p>
            <a:pPr algn="just" eaLnBrk="1" hangingPunct="1">
              <a:lnSpc>
                <a:spcPct val="80000"/>
              </a:lnSpc>
            </a:pPr>
            <a:endParaRPr lang="en-US" sz="2400" dirty="0">
              <a:latin typeface="Trebuchet MS" panose="020B0603020202020204" pitchFamily="34" charset="0"/>
            </a:endParaRPr>
          </a:p>
          <a:p>
            <a:pPr algn="just" eaLnBrk="1" hangingPunct="1">
              <a:lnSpc>
                <a:spcPct val="80000"/>
              </a:lnSpc>
            </a:pPr>
            <a:r>
              <a:rPr lang="en-US" sz="2400" b="1" dirty="0">
                <a:latin typeface="Trebuchet MS" panose="020B0603020202020204" pitchFamily="34" charset="0"/>
              </a:rPr>
              <a:t>Program 3D Animation</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- 3D Studio Max</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Crystal Topas</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Infinidy</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dan lain-lain</a:t>
            </a:r>
            <a:endParaRPr lang="en-US" dirty="0">
              <a:latin typeface="Trebuchet MS" panose="020B0603020202020204" pitchFamily="34" charset="0"/>
            </a:endParaRPr>
          </a:p>
          <a:p>
            <a:pPr lvl="2" algn="just" eaLnBrk="1" hangingPunct="1">
              <a:lnSpc>
                <a:spcPct val="80000"/>
              </a:lnSpc>
            </a:pPr>
            <a:endParaRPr lang="en-US" dirty="0">
              <a:latin typeface="Trebuchet MS" panose="020B0603020202020204" pitchFamily="34" charset="0"/>
            </a:endParaRPr>
          </a:p>
          <a:p>
            <a:pPr algn="just" eaLnBrk="1" hangingPunct="1">
              <a:lnSpc>
                <a:spcPct val="80000"/>
              </a:lnSpc>
              <a:buFontTx/>
              <a:buNone/>
            </a:pPr>
            <a:endParaRPr lang="en-US" sz="2400" dirty="0">
              <a:latin typeface="Trebuchet MS" panose="020B0603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idx="4294967295"/>
          </p:nvPr>
        </p:nvSpPr>
        <p:spPr>
          <a:xfrm>
            <a:off x="1524000" y="630238"/>
            <a:ext cx="7343775" cy="1143000"/>
          </a:xfrm>
        </p:spPr>
        <p:txBody>
          <a:bodyPr vert="horz" wrap="square" lIns="91440" tIns="45720" rIns="91440" bIns="45720" anchor="ctr" anchorCtr="0"/>
          <a:p>
            <a:pPr eaLnBrk="1" hangingPunct="1"/>
            <a:r>
              <a:rPr lang="en-US" sz="2800" dirty="0"/>
              <a:t>BEBERAPA CONTOH PROGRAM APLIKASI KHUSUS (UTILITY)</a:t>
            </a:r>
            <a:endParaRPr lang="en-US" sz="2800" dirty="0"/>
          </a:p>
        </p:txBody>
      </p:sp>
      <p:sp>
        <p:nvSpPr>
          <p:cNvPr id="19458" name="Rectangle 3"/>
          <p:cNvSpPr>
            <a:spLocks noGrp="1"/>
          </p:cNvSpPr>
          <p:nvPr>
            <p:ph idx="4294967295"/>
          </p:nvPr>
        </p:nvSpPr>
        <p:spPr>
          <a:xfrm>
            <a:off x="2438400" y="2133600"/>
            <a:ext cx="8229600" cy="2590800"/>
          </a:xfrm>
        </p:spPr>
        <p:txBody>
          <a:bodyPr vert="horz" wrap="square" lIns="91440" tIns="45720" rIns="91440" bIns="45720" anchor="t" anchorCtr="0"/>
          <a:p>
            <a:pPr eaLnBrk="1" hangingPunct="1"/>
            <a:r>
              <a:rPr lang="en-US" sz="2400" dirty="0">
                <a:latin typeface="Trebuchet MS" panose="020B0603020202020204" pitchFamily="34" charset="0"/>
              </a:rPr>
              <a:t>Utility : Program Bantu yang lebih mengarah untuk mengatasi masalah sistem komputer (hardware trouble, performance,dll)</a:t>
            </a:r>
            <a:endParaRPr lang="en-US" sz="2400" dirty="0">
              <a:latin typeface="Trebuchet MS" panose="020B0603020202020204" pitchFamily="34" charset="0"/>
            </a:endParaRPr>
          </a:p>
          <a:p>
            <a:pPr eaLnBrk="1" hangingPunct="1"/>
            <a:r>
              <a:rPr lang="en-US" sz="2400" dirty="0">
                <a:latin typeface="Trebuchet MS" panose="020B0603020202020204" pitchFamily="34" charset="0"/>
              </a:rPr>
              <a:t>Contoh : Norton Utility, Mc Affee, Partition Magic, Disk Manager, Tiramisu dll </a:t>
            </a:r>
            <a:endParaRPr lang="en-US" sz="2400" dirty="0">
              <a:latin typeface="Trebuchet MS" panose="020B0603020202020204" pitchFamily="34" charset="0"/>
            </a:endParaRPr>
          </a:p>
          <a:p>
            <a:pPr eaLnBrk="1" hangingPunct="1"/>
            <a:endParaRPr lang="en-US" sz="2400" dirty="0">
              <a:latin typeface="Trebuchet MS" panose="020B0603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idx="4294967295"/>
          </p:nvPr>
        </p:nvSpPr>
        <p:spPr>
          <a:xfrm>
            <a:off x="1524000" y="117475"/>
            <a:ext cx="7618413" cy="1143000"/>
          </a:xfrm>
        </p:spPr>
        <p:txBody>
          <a:bodyPr vert="horz" wrap="square" lIns="91440" tIns="45720" rIns="91440" bIns="45720" anchor="ctr" anchorCtr="0"/>
          <a:p>
            <a:pPr eaLnBrk="1" hangingPunct="1"/>
            <a:r>
              <a:rPr lang="en-US" sz="4000" dirty="0"/>
              <a:t>Operating System</a:t>
            </a:r>
            <a:endParaRPr lang="en-US" sz="4000" dirty="0"/>
          </a:p>
        </p:txBody>
      </p:sp>
      <p:sp>
        <p:nvSpPr>
          <p:cNvPr id="20482" name="Rectangle 3"/>
          <p:cNvSpPr>
            <a:spLocks noGrp="1"/>
          </p:cNvSpPr>
          <p:nvPr>
            <p:ph idx="4294967295"/>
          </p:nvPr>
        </p:nvSpPr>
        <p:spPr>
          <a:xfrm>
            <a:off x="2693988" y="1196975"/>
            <a:ext cx="7974012" cy="4114800"/>
          </a:xfrm>
        </p:spPr>
        <p:txBody>
          <a:bodyPr vert="horz" wrap="square" lIns="91440" tIns="45720" rIns="91440" bIns="45720" anchor="t" anchorCtr="0"/>
          <a:p>
            <a:pPr algn="just" eaLnBrk="1" hangingPunct="1">
              <a:buFontTx/>
              <a:buNone/>
            </a:pPr>
            <a:r>
              <a:rPr lang="en-US" sz="2000" dirty="0">
                <a:latin typeface="Trebuchet MS" panose="020B0603020202020204" pitchFamily="34" charset="0"/>
              </a:rPr>
              <a:t>DEFINISI :</a:t>
            </a:r>
            <a:endParaRPr lang="en-US" sz="2000" dirty="0">
              <a:latin typeface="Trebuchet MS" panose="020B0603020202020204" pitchFamily="34" charset="0"/>
            </a:endParaRPr>
          </a:p>
          <a:p>
            <a:pPr algn="just" eaLnBrk="1" hangingPunct="1"/>
            <a:r>
              <a:rPr lang="en-US" sz="2000" dirty="0">
                <a:latin typeface="Trebuchet MS" panose="020B0603020202020204" pitchFamily="34" charset="0"/>
              </a:rPr>
              <a:t>OS adalah sebuah program penghubung antara user komputer dan hardware komputer.</a:t>
            </a:r>
            <a:endParaRPr lang="en-US" sz="2000" dirty="0">
              <a:latin typeface="Trebuchet MS" panose="020B0603020202020204" pitchFamily="34" charset="0"/>
            </a:endParaRPr>
          </a:p>
          <a:p>
            <a:pPr algn="just" eaLnBrk="1" hangingPunct="1"/>
            <a:r>
              <a:rPr lang="en-GB" altLang="x-none" sz="2000" dirty="0">
                <a:latin typeface="Trebuchet MS" panose="020B0603020202020204" pitchFamily="34" charset="0"/>
              </a:rPr>
              <a:t>Operating sistem merupakan kumpulan program yang dib</a:t>
            </a:r>
            <a:r>
              <a:rPr lang="en-US" sz="2000" dirty="0">
                <a:latin typeface="Trebuchet MS" panose="020B0603020202020204" pitchFamily="34" charset="0"/>
              </a:rPr>
              <a:t>uat </a:t>
            </a:r>
            <a:r>
              <a:rPr lang="en-GB" altLang="x-none" sz="2000" dirty="0">
                <a:latin typeface="Trebuchet MS" panose="020B0603020202020204" pitchFamily="34" charset="0"/>
              </a:rPr>
              <a:t>oleh pabrik komputer dengan memperhatikan bentuk dan cara kerja</a:t>
            </a:r>
            <a:r>
              <a:rPr lang="en-US" sz="2000" dirty="0">
                <a:latin typeface="Trebuchet MS" panose="020B0603020202020204" pitchFamily="34" charset="0"/>
              </a:rPr>
              <a:t> </a:t>
            </a:r>
            <a:r>
              <a:rPr lang="en-GB" altLang="x-none" sz="2000" dirty="0">
                <a:latin typeface="Trebuchet MS" panose="020B0603020202020204" pitchFamily="34" charset="0"/>
              </a:rPr>
              <a:t>hardware yang mereka miliki.</a:t>
            </a:r>
            <a:r>
              <a:rPr lang="en-GB" altLang="x-none" dirty="0">
                <a:latin typeface="Trebuchet MS" panose="020B0603020202020204" pitchFamily="34" charset="0"/>
              </a:rPr>
              <a:t> </a:t>
            </a:r>
            <a:endParaRPr lang="en-US" dirty="0">
              <a:latin typeface="Trebuchet MS" panose="020B0603020202020204" pitchFamily="34" charset="0"/>
            </a:endParaRPr>
          </a:p>
          <a:p>
            <a:pPr algn="just" eaLnBrk="1" hangingPunct="1"/>
            <a:r>
              <a:rPr lang="en-GB" altLang="x-none" sz="2000" dirty="0">
                <a:latin typeface="Trebuchet MS" panose="020B0603020202020204" pitchFamily="34" charset="0"/>
              </a:rPr>
              <a:t>Operating System berdasar American National Standart Institute (ANSI) adalah: Software yang mengontrol pelaksanaan program-program komputer, yaitu dengan mengatur waktu proses, pengecekan kesalahan, mengontrol input dan output, melakukan perhitungan, kompilasi, penyimpanan, pengolahan data serta pelbagai bentuk layanan yang terkait.</a:t>
            </a:r>
            <a:endParaRPr lang="en-GB" altLang="x-none" sz="2000" dirty="0">
              <a:latin typeface="Trebuchet MS" panose="020B0603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a:xfrm>
            <a:off x="2452688" y="428625"/>
            <a:ext cx="8215312" cy="1143000"/>
          </a:xfrm>
        </p:spPr>
        <p:txBody>
          <a:bodyPr vert="horz" wrap="square" lIns="91440" tIns="45720" rIns="91440" bIns="45720" anchor="ctr" anchorCtr="0"/>
          <a:p>
            <a:pPr eaLnBrk="1" hangingPunct="1"/>
            <a:r>
              <a:rPr lang="en-US" sz="4000" dirty="0"/>
              <a:t>Tujuan OS</a:t>
            </a:r>
            <a:endParaRPr lang="en-US" sz="4000" dirty="0"/>
          </a:p>
        </p:txBody>
      </p:sp>
      <p:sp>
        <p:nvSpPr>
          <p:cNvPr id="21506" name="Rectangle 3"/>
          <p:cNvSpPr>
            <a:spLocks noGrp="1"/>
          </p:cNvSpPr>
          <p:nvPr>
            <p:ph idx="4294967295"/>
          </p:nvPr>
        </p:nvSpPr>
        <p:spPr>
          <a:xfrm>
            <a:off x="2449513" y="1649413"/>
            <a:ext cx="8218487" cy="2066925"/>
          </a:xfrm>
        </p:spPr>
        <p:txBody>
          <a:bodyPr vert="horz" wrap="square" lIns="91440" tIns="45720" rIns="91440" bIns="45720" anchor="t" anchorCtr="0"/>
          <a:p>
            <a:pPr marL="609600" indent="-609600" eaLnBrk="1" hangingPunct="1">
              <a:buFont typeface="Wingdings" panose="05000000000000000000" pitchFamily="2" charset="2"/>
              <a:buAutoNum type="arabicPeriod"/>
            </a:pPr>
            <a:r>
              <a:rPr lang="en-US" dirty="0">
                <a:latin typeface="Trebuchet MS" panose="020B0603020202020204" pitchFamily="34" charset="0"/>
              </a:rPr>
              <a:t>menyediakan keadaan yang mana users  dapat menjalankan program.</a:t>
            </a:r>
            <a:endParaRPr lang="en-US" dirty="0">
              <a:latin typeface="Trebuchet MS" panose="020B0603020202020204" pitchFamily="34" charset="0"/>
            </a:endParaRPr>
          </a:p>
          <a:p>
            <a:pPr marL="609600" indent="-609600" eaLnBrk="1" hangingPunct="1">
              <a:buFont typeface="Wingdings" panose="05000000000000000000" pitchFamily="2" charset="2"/>
              <a:buAutoNum type="arabicPeriod"/>
            </a:pPr>
            <a:r>
              <a:rPr lang="en-US" dirty="0">
                <a:latin typeface="Trebuchet MS" panose="020B0603020202020204" pitchFamily="34" charset="0"/>
              </a:rPr>
              <a:t>Untuk mengunakan hardware komputer  secara efisien.</a:t>
            </a:r>
            <a:endParaRPr lang="en-US" dirty="0">
              <a:latin typeface="Trebuchet MS" panose="020B0603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idx="4294967295"/>
          </p:nvPr>
        </p:nvSpPr>
        <p:spPr>
          <a:xfrm>
            <a:off x="2452688" y="428625"/>
            <a:ext cx="8215312" cy="714375"/>
          </a:xfrm>
        </p:spPr>
        <p:txBody>
          <a:bodyPr vert="horz" wrap="square" lIns="91440" tIns="45720" rIns="91440" bIns="45720" anchor="ctr" anchorCtr="0"/>
          <a:p>
            <a:pPr eaLnBrk="1" hangingPunct="1"/>
            <a:r>
              <a:rPr lang="en-US" sz="4000" dirty="0"/>
              <a:t>Bagan Sistem Operasi</a:t>
            </a:r>
            <a:endParaRPr lang="en-US" sz="4000" dirty="0"/>
          </a:p>
        </p:txBody>
      </p:sp>
      <p:sp>
        <p:nvSpPr>
          <p:cNvPr id="22530" name="Rectangle 3"/>
          <p:cNvSpPr/>
          <p:nvPr/>
        </p:nvSpPr>
        <p:spPr>
          <a:xfrm>
            <a:off x="708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p>
            <a:pPr algn="ctr" eaLnBrk="0" hangingPunct="0"/>
            <a:r>
              <a:rPr lang="th-TH" altLang="x-none" sz="3200" b="1" dirty="0">
                <a:latin typeface="Technical" pitchFamily="66" charset="0"/>
                <a:ea typeface="Cordia New"/>
                <a:cs typeface="Cordia New"/>
              </a:rPr>
              <a:t>Programs</a:t>
            </a:r>
            <a:endParaRPr lang="th-TH" altLang="x-none" sz="3200" b="1" dirty="0">
              <a:latin typeface="Technical" pitchFamily="66" charset="0"/>
              <a:ea typeface="Cordia New"/>
              <a:cs typeface="Cordia New"/>
            </a:endParaRPr>
          </a:p>
        </p:txBody>
      </p:sp>
      <p:sp>
        <p:nvSpPr>
          <p:cNvPr id="22531" name="Rectangle 4"/>
          <p:cNvSpPr/>
          <p:nvPr/>
        </p:nvSpPr>
        <p:spPr>
          <a:xfrm>
            <a:off x="327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p>
            <a:pPr algn="ctr" eaLnBrk="0" hangingPunct="0"/>
            <a:r>
              <a:rPr lang="th-TH" altLang="x-none" sz="3200" b="1" dirty="0">
                <a:latin typeface="Technical" pitchFamily="66" charset="0"/>
                <a:ea typeface="Cordia New"/>
                <a:cs typeface="Cordia New"/>
              </a:rPr>
              <a:t>Programs</a:t>
            </a:r>
            <a:endParaRPr lang="th-TH" altLang="x-none" sz="3200" b="1" dirty="0">
              <a:latin typeface="Technical" pitchFamily="66" charset="0"/>
              <a:ea typeface="Cordia New"/>
              <a:cs typeface="Cordia New"/>
            </a:endParaRPr>
          </a:p>
        </p:txBody>
      </p:sp>
      <p:grpSp>
        <p:nvGrpSpPr>
          <p:cNvPr id="22532" name="Group 5"/>
          <p:cNvGrpSpPr/>
          <p:nvPr/>
        </p:nvGrpSpPr>
        <p:grpSpPr>
          <a:xfrm>
            <a:off x="2743200" y="4114800"/>
            <a:ext cx="6858000" cy="2427927"/>
            <a:chOff x="429" y="2064"/>
            <a:chExt cx="4947" cy="2180"/>
          </a:xfrm>
        </p:grpSpPr>
        <p:sp>
          <p:nvSpPr>
            <p:cNvPr id="22533" name="Rectangle 6"/>
            <p:cNvSpPr/>
            <p:nvPr/>
          </p:nvSpPr>
          <p:spPr>
            <a:xfrm>
              <a:off x="662" y="2420"/>
              <a:ext cx="612" cy="808"/>
            </a:xfrm>
            <a:prstGeom prst="rect">
              <a:avLst/>
            </a:prstGeom>
            <a:solidFill>
              <a:schemeClr val="tx2"/>
            </a:solidFill>
            <a:ln w="50800">
              <a:noFill/>
            </a:ln>
          </p:spPr>
          <p:txBody>
            <a:bodyPr wrap="none" anchor="ctr" anchorCtr="0"/>
            <a:p>
              <a:endParaRPr lang="en-US" dirty="0">
                <a:latin typeface="Arial" panose="020B0604020202020204" pitchFamily="34" charset="0"/>
              </a:endParaRPr>
            </a:p>
          </p:txBody>
        </p:sp>
        <p:sp>
          <p:nvSpPr>
            <p:cNvPr id="22534" name="Rectangle 7"/>
            <p:cNvSpPr/>
            <p:nvPr/>
          </p:nvSpPr>
          <p:spPr>
            <a:xfrm>
              <a:off x="2665"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5" name="Rectangle 8"/>
            <p:cNvSpPr/>
            <p:nvPr/>
          </p:nvSpPr>
          <p:spPr>
            <a:xfrm>
              <a:off x="3611"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6" name="Rectangle 9"/>
            <p:cNvSpPr/>
            <p:nvPr/>
          </p:nvSpPr>
          <p:spPr>
            <a:xfrm>
              <a:off x="4557"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7" name="Rectangle 10"/>
            <p:cNvSpPr/>
            <p:nvPr/>
          </p:nvSpPr>
          <p:spPr>
            <a:xfrm>
              <a:off x="2545" y="3888"/>
              <a:ext cx="970" cy="356"/>
            </a:xfrm>
            <a:prstGeom prst="rect">
              <a:avLst/>
            </a:prstGeom>
            <a:noFill/>
            <a:ln w="50800">
              <a:noFill/>
            </a:ln>
          </p:spPr>
          <p:txBody>
            <a:bodyPr wrap="none" lIns="90488" tIns="44450" rIns="90488" bIns="44450" anchor="t" anchorCtr="0">
              <a:spAutoFit/>
            </a:bodyPr>
            <a:p>
              <a:pPr eaLnBrk="0" hangingPunct="0"/>
              <a:r>
                <a:rPr lang="th-TH" altLang="x-none" sz="2000" b="1" i="1" dirty="0">
                  <a:latin typeface="Arial" panose="020B0604020202020204" pitchFamily="34" charset="0"/>
                  <a:ea typeface="Cordia New"/>
                  <a:cs typeface="Cordia New"/>
                </a:rPr>
                <a:t>Hardware</a:t>
              </a:r>
              <a:endParaRPr lang="th-TH" altLang="x-none" sz="2000" b="1" i="1" dirty="0">
                <a:latin typeface="Arial" panose="020B0604020202020204" pitchFamily="34" charset="0"/>
                <a:ea typeface="Cordia New"/>
                <a:cs typeface="Cordia New"/>
              </a:endParaRPr>
            </a:p>
          </p:txBody>
        </p:sp>
        <p:sp>
          <p:nvSpPr>
            <p:cNvPr id="22538" name="Rectangle 11"/>
            <p:cNvSpPr/>
            <p:nvPr/>
          </p:nvSpPr>
          <p:spPr>
            <a:xfrm>
              <a:off x="429" y="2132"/>
              <a:ext cx="458" cy="300"/>
            </a:xfrm>
            <a:prstGeom prst="rect">
              <a:avLst/>
            </a:prstGeom>
            <a:noFill/>
            <a:ln w="50800">
              <a:noFill/>
            </a:ln>
          </p:spPr>
          <p:txBody>
            <a:bodyPr wrap="none" lIns="90488" tIns="44450" rIns="90488" bIns="44450" anchor="t" anchorCtr="0">
              <a:spAutoFit/>
            </a:bodyPr>
            <a:p>
              <a:pPr eaLnBrk="0" hangingPunct="0"/>
              <a:r>
                <a:rPr lang="th-TH" altLang="x-none" sz="1600" b="1" dirty="0">
                  <a:latin typeface="Arial" panose="020B0604020202020204" pitchFamily="34" charset="0"/>
                  <a:ea typeface="Cordia New"/>
                  <a:cs typeface="Cordia New"/>
                </a:rPr>
                <a:t>CPU </a:t>
              </a:r>
              <a:endParaRPr lang="th-TH" altLang="x-none" sz="1600" b="1" dirty="0">
                <a:latin typeface="Arial" panose="020B0604020202020204" pitchFamily="34" charset="0"/>
                <a:ea typeface="Cordia New"/>
                <a:cs typeface="Cordia New"/>
              </a:endParaRPr>
            </a:p>
          </p:txBody>
        </p:sp>
        <p:sp>
          <p:nvSpPr>
            <p:cNvPr id="22539" name="Rectangle 12"/>
            <p:cNvSpPr/>
            <p:nvPr/>
          </p:nvSpPr>
          <p:spPr>
            <a:xfrm>
              <a:off x="3323" y="2333"/>
              <a:ext cx="921" cy="300"/>
            </a:xfrm>
            <a:prstGeom prst="rect">
              <a:avLst/>
            </a:prstGeom>
            <a:noFill/>
            <a:ln w="50800">
              <a:noFill/>
            </a:ln>
          </p:spPr>
          <p:txBody>
            <a:bodyPr wrap="none" lIns="90488" tIns="44450" rIns="90488" bIns="44450" anchor="t" anchorCtr="0">
              <a:spAutoFit/>
            </a:bodyPr>
            <a:p>
              <a:pPr eaLnBrk="0" hangingPunct="0"/>
              <a:r>
                <a:rPr lang="th-TH" altLang="x-none" sz="1600" b="1" dirty="0">
                  <a:latin typeface="Arial" panose="020B0604020202020204" pitchFamily="34" charset="0"/>
                  <a:ea typeface="Cordia New"/>
                  <a:cs typeface="Cordia New"/>
                </a:rPr>
                <a:t>I/O Devices</a:t>
              </a:r>
              <a:endParaRPr lang="th-TH" altLang="x-none" sz="1600" b="1" dirty="0">
                <a:latin typeface="Arial" panose="020B0604020202020204" pitchFamily="34" charset="0"/>
                <a:ea typeface="Cordia New"/>
                <a:cs typeface="Cordia New"/>
              </a:endParaRPr>
            </a:p>
          </p:txBody>
        </p:sp>
        <p:sp>
          <p:nvSpPr>
            <p:cNvPr id="22540" name="Rectangle 13"/>
            <p:cNvSpPr/>
            <p:nvPr/>
          </p:nvSpPr>
          <p:spPr>
            <a:xfrm>
              <a:off x="1664" y="2151"/>
              <a:ext cx="556" cy="1077"/>
            </a:xfrm>
            <a:prstGeom prst="rect">
              <a:avLst/>
            </a:prstGeom>
            <a:solidFill>
              <a:srgbClr val="00FF00"/>
            </a:solidFill>
            <a:ln w="12700">
              <a:noFill/>
            </a:ln>
          </p:spPr>
          <p:txBody>
            <a:bodyPr wrap="none" anchor="ctr" anchorCtr="0"/>
            <a:p>
              <a:endParaRPr lang="en-US" dirty="0">
                <a:latin typeface="Arial" panose="020B0604020202020204" pitchFamily="34" charset="0"/>
              </a:endParaRPr>
            </a:p>
          </p:txBody>
        </p:sp>
        <p:sp>
          <p:nvSpPr>
            <p:cNvPr id="22541" name="Line 14"/>
            <p:cNvSpPr/>
            <p:nvPr/>
          </p:nvSpPr>
          <p:spPr>
            <a:xfrm flipV="1">
              <a:off x="912" y="3498"/>
              <a:ext cx="4118" cy="6"/>
            </a:xfrm>
            <a:prstGeom prst="line">
              <a:avLst/>
            </a:prstGeom>
            <a:ln w="76200" cap="flat" cmpd="sng">
              <a:solidFill>
                <a:schemeClr val="tx1"/>
              </a:solidFill>
              <a:prstDash val="solid"/>
              <a:round/>
              <a:headEnd type="none" w="med" len="med"/>
              <a:tailEnd type="none" w="med" len="med"/>
            </a:ln>
          </p:spPr>
        </p:sp>
        <p:sp>
          <p:nvSpPr>
            <p:cNvPr id="22542" name="Line 15"/>
            <p:cNvSpPr/>
            <p:nvPr/>
          </p:nvSpPr>
          <p:spPr>
            <a:xfrm flipV="1">
              <a:off x="940" y="3195"/>
              <a:ext cx="0" cy="336"/>
            </a:xfrm>
            <a:prstGeom prst="line">
              <a:avLst/>
            </a:prstGeom>
            <a:ln w="76200" cap="flat" cmpd="sng">
              <a:solidFill>
                <a:schemeClr val="tx1"/>
              </a:solidFill>
              <a:prstDash val="solid"/>
              <a:round/>
              <a:headEnd type="none" w="med" len="med"/>
              <a:tailEnd type="none" w="med" len="med"/>
            </a:ln>
          </p:spPr>
        </p:sp>
        <p:sp>
          <p:nvSpPr>
            <p:cNvPr id="22543" name="Line 16"/>
            <p:cNvSpPr/>
            <p:nvPr/>
          </p:nvSpPr>
          <p:spPr>
            <a:xfrm flipV="1">
              <a:off x="1942" y="3195"/>
              <a:ext cx="0" cy="336"/>
            </a:xfrm>
            <a:prstGeom prst="line">
              <a:avLst/>
            </a:prstGeom>
            <a:ln w="76200" cap="flat" cmpd="sng">
              <a:solidFill>
                <a:schemeClr val="tx1"/>
              </a:solidFill>
              <a:prstDash val="solid"/>
              <a:round/>
              <a:headEnd type="none" w="med" len="med"/>
              <a:tailEnd type="none" w="med" len="med"/>
            </a:ln>
          </p:spPr>
        </p:sp>
        <p:sp>
          <p:nvSpPr>
            <p:cNvPr id="22544" name="Line 17"/>
            <p:cNvSpPr/>
            <p:nvPr/>
          </p:nvSpPr>
          <p:spPr>
            <a:xfrm flipV="1">
              <a:off x="2999" y="3127"/>
              <a:ext cx="0" cy="404"/>
            </a:xfrm>
            <a:prstGeom prst="line">
              <a:avLst/>
            </a:prstGeom>
            <a:ln w="76200" cap="flat" cmpd="sng">
              <a:solidFill>
                <a:schemeClr val="tx1"/>
              </a:solidFill>
              <a:prstDash val="solid"/>
              <a:round/>
              <a:headEnd type="none" w="med" len="med"/>
              <a:tailEnd type="none" w="med" len="med"/>
            </a:ln>
          </p:spPr>
        </p:sp>
        <p:sp>
          <p:nvSpPr>
            <p:cNvPr id="22545" name="Line 18"/>
            <p:cNvSpPr/>
            <p:nvPr/>
          </p:nvSpPr>
          <p:spPr>
            <a:xfrm flipV="1">
              <a:off x="4000" y="3127"/>
              <a:ext cx="0" cy="404"/>
            </a:xfrm>
            <a:prstGeom prst="line">
              <a:avLst/>
            </a:prstGeom>
            <a:ln w="76200" cap="flat" cmpd="sng">
              <a:solidFill>
                <a:schemeClr val="tx1"/>
              </a:solidFill>
              <a:prstDash val="solid"/>
              <a:round/>
              <a:headEnd type="none" w="med" len="med"/>
              <a:tailEnd type="none" w="med" len="med"/>
            </a:ln>
          </p:spPr>
        </p:sp>
        <p:sp>
          <p:nvSpPr>
            <p:cNvPr id="22546" name="Line 19"/>
            <p:cNvSpPr/>
            <p:nvPr/>
          </p:nvSpPr>
          <p:spPr>
            <a:xfrm flipV="1">
              <a:off x="5057" y="3127"/>
              <a:ext cx="0" cy="404"/>
            </a:xfrm>
            <a:prstGeom prst="line">
              <a:avLst/>
            </a:prstGeom>
            <a:ln w="76200" cap="flat" cmpd="sng">
              <a:solidFill>
                <a:schemeClr val="tx1"/>
              </a:solidFill>
              <a:prstDash val="solid"/>
              <a:round/>
              <a:headEnd type="none" w="med" len="med"/>
              <a:tailEnd type="none" w="med" len="med"/>
            </a:ln>
          </p:spPr>
        </p:sp>
        <p:sp>
          <p:nvSpPr>
            <p:cNvPr id="22547" name="Rectangle 20"/>
            <p:cNvSpPr/>
            <p:nvPr/>
          </p:nvSpPr>
          <p:spPr>
            <a:xfrm>
              <a:off x="2274" y="2198"/>
              <a:ext cx="457" cy="300"/>
            </a:xfrm>
            <a:prstGeom prst="rect">
              <a:avLst/>
            </a:prstGeom>
            <a:noFill/>
            <a:ln w="12700">
              <a:noFill/>
            </a:ln>
          </p:spPr>
          <p:txBody>
            <a:bodyPr wrap="none" lIns="90488" tIns="44450" rIns="90488" bIns="44450" anchor="t" anchorCtr="0">
              <a:spAutoFit/>
            </a:bodyPr>
            <a:p>
              <a:pPr algn="r" eaLnBrk="0" hangingPunct="0"/>
              <a:r>
                <a:rPr lang="th-TH" altLang="x-none" sz="1600" b="1" dirty="0">
                  <a:latin typeface="Arial" panose="020B0604020202020204" pitchFamily="34" charset="0"/>
                  <a:ea typeface="Cordia New"/>
                  <a:cs typeface="Cordia New"/>
                </a:rPr>
                <a:t>RAM</a:t>
              </a:r>
              <a:endParaRPr lang="th-TH" altLang="x-none" sz="1600" b="1" dirty="0">
                <a:latin typeface="Arial" panose="020B0604020202020204" pitchFamily="34" charset="0"/>
                <a:ea typeface="Cordia New"/>
                <a:cs typeface="Cordia New"/>
              </a:endParaRPr>
            </a:p>
          </p:txBody>
        </p:sp>
        <p:sp>
          <p:nvSpPr>
            <p:cNvPr id="22548" name="Rectangle 21"/>
            <p:cNvSpPr/>
            <p:nvPr/>
          </p:nvSpPr>
          <p:spPr>
            <a:xfrm>
              <a:off x="2208" y="3545"/>
              <a:ext cx="412" cy="300"/>
            </a:xfrm>
            <a:prstGeom prst="rect">
              <a:avLst/>
            </a:prstGeom>
            <a:noFill/>
            <a:ln w="12700">
              <a:noFill/>
            </a:ln>
          </p:spPr>
          <p:txBody>
            <a:bodyPr wrap="none" lIns="90488" tIns="44450" rIns="90488" bIns="44450" anchor="t" anchorCtr="0">
              <a:spAutoFit/>
            </a:bodyPr>
            <a:p>
              <a:pPr algn="r" eaLnBrk="0" hangingPunct="0"/>
              <a:r>
                <a:rPr lang="th-TH" altLang="x-none" sz="1600" b="1" dirty="0">
                  <a:latin typeface="Arial" panose="020B0604020202020204" pitchFamily="34" charset="0"/>
                  <a:ea typeface="Cordia New"/>
                  <a:cs typeface="Cordia New"/>
                </a:rPr>
                <a:t>BUS</a:t>
              </a:r>
              <a:endParaRPr lang="th-TH" altLang="x-none" sz="1600" b="1" dirty="0">
                <a:latin typeface="Arial" panose="020B0604020202020204" pitchFamily="34" charset="0"/>
                <a:ea typeface="Cordia New"/>
                <a:cs typeface="Cordia New"/>
              </a:endParaRPr>
            </a:p>
          </p:txBody>
        </p:sp>
        <p:sp>
          <p:nvSpPr>
            <p:cNvPr id="22549" name="Rectangle 22"/>
            <p:cNvSpPr/>
            <p:nvPr/>
          </p:nvSpPr>
          <p:spPr>
            <a:xfrm>
              <a:off x="432" y="2064"/>
              <a:ext cx="4944" cy="1824"/>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grpSp>
      <p:sp>
        <p:nvSpPr>
          <p:cNvPr id="22550" name="Rectangle 23"/>
          <p:cNvSpPr/>
          <p:nvPr/>
        </p:nvSpPr>
        <p:spPr>
          <a:xfrm>
            <a:off x="2743200" y="3124200"/>
            <a:ext cx="6858000" cy="7620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2551" name="Line 24"/>
          <p:cNvSpPr/>
          <p:nvPr/>
        </p:nvSpPr>
        <p:spPr>
          <a:xfrm>
            <a:off x="2743200" y="3886200"/>
            <a:ext cx="1752600" cy="381000"/>
          </a:xfrm>
          <a:prstGeom prst="line">
            <a:avLst/>
          </a:prstGeom>
          <a:ln w="12700" cap="flat" cmpd="sng">
            <a:solidFill>
              <a:schemeClr val="tx1"/>
            </a:solidFill>
            <a:prstDash val="solid"/>
            <a:round/>
            <a:headEnd type="none" w="med" len="med"/>
            <a:tailEnd type="none" w="med" len="med"/>
          </a:ln>
        </p:spPr>
      </p:sp>
      <p:sp>
        <p:nvSpPr>
          <p:cNvPr id="22552" name="Line 25"/>
          <p:cNvSpPr/>
          <p:nvPr/>
        </p:nvSpPr>
        <p:spPr>
          <a:xfrm flipV="1">
            <a:off x="5257800" y="3886200"/>
            <a:ext cx="4343400" cy="381000"/>
          </a:xfrm>
          <a:prstGeom prst="line">
            <a:avLst/>
          </a:prstGeom>
          <a:ln w="12700" cap="flat" cmpd="sng">
            <a:solidFill>
              <a:schemeClr val="tx1"/>
            </a:solidFill>
            <a:prstDash val="solid"/>
            <a:round/>
            <a:headEnd type="none" w="med" len="med"/>
            <a:tailEnd type="none" w="med" len="med"/>
          </a:ln>
        </p:spPr>
      </p:sp>
      <p:sp>
        <p:nvSpPr>
          <p:cNvPr id="22553" name="Text Box 26"/>
          <p:cNvSpPr txBox="1"/>
          <p:nvPr/>
        </p:nvSpPr>
        <p:spPr>
          <a:xfrm>
            <a:off x="4648200" y="3352800"/>
            <a:ext cx="3587115" cy="521970"/>
          </a:xfrm>
          <a:prstGeom prst="rect">
            <a:avLst/>
          </a:prstGeom>
          <a:noFill/>
          <a:ln w="12700">
            <a:noFill/>
          </a:ln>
        </p:spPr>
        <p:txBody>
          <a:bodyPr wrap="none" anchor="t" anchorCtr="0">
            <a:spAutoFit/>
          </a:bodyPr>
          <a:p>
            <a:pPr eaLnBrk="0" hangingPunct="0"/>
            <a:r>
              <a:rPr lang="th-TH" altLang="x-none" sz="2800" b="1" dirty="0">
                <a:latin typeface="Technical" pitchFamily="66" charset="0"/>
                <a:ea typeface="Cordia New"/>
                <a:cs typeface="Cordia New"/>
              </a:rPr>
              <a:t>OPERATING SYSTEM</a:t>
            </a:r>
            <a:endParaRPr lang="th-TH" altLang="x-none" sz="2800" b="1" dirty="0">
              <a:latin typeface="Technical" pitchFamily="66" charset="0"/>
              <a:ea typeface="Cordia New"/>
              <a:cs typeface="Cordia New"/>
            </a:endParaRPr>
          </a:p>
        </p:txBody>
      </p:sp>
      <p:sp>
        <p:nvSpPr>
          <p:cNvPr id="22554" name="Rectangle 27"/>
          <p:cNvSpPr/>
          <p:nvPr/>
        </p:nvSpPr>
        <p:spPr>
          <a:xfrm>
            <a:off x="2971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5" name="Rectangle 28"/>
          <p:cNvSpPr/>
          <p:nvPr/>
        </p:nvSpPr>
        <p:spPr>
          <a:xfrm>
            <a:off x="5867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6" name="Rectangle 29"/>
          <p:cNvSpPr/>
          <p:nvPr/>
        </p:nvSpPr>
        <p:spPr>
          <a:xfrm>
            <a:off x="63246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7" name="Rectangle 30"/>
          <p:cNvSpPr/>
          <p:nvPr/>
        </p:nvSpPr>
        <p:spPr>
          <a:xfrm>
            <a:off x="6781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8" name="Rectangle 31"/>
          <p:cNvSpPr/>
          <p:nvPr/>
        </p:nvSpPr>
        <p:spPr>
          <a:xfrm>
            <a:off x="72390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9" name="Rectangle 32"/>
          <p:cNvSpPr/>
          <p:nvPr/>
        </p:nvSpPr>
        <p:spPr>
          <a:xfrm>
            <a:off x="7696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0" name="Rectangle 33"/>
          <p:cNvSpPr/>
          <p:nvPr/>
        </p:nvSpPr>
        <p:spPr>
          <a:xfrm>
            <a:off x="8153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1" name="Rectangle 34"/>
          <p:cNvSpPr/>
          <p:nvPr/>
        </p:nvSpPr>
        <p:spPr>
          <a:xfrm>
            <a:off x="86106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2" name="Rectangle 35"/>
          <p:cNvSpPr/>
          <p:nvPr/>
        </p:nvSpPr>
        <p:spPr>
          <a:xfrm>
            <a:off x="9067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3" name="Rectangle 36"/>
          <p:cNvSpPr/>
          <p:nvPr/>
        </p:nvSpPr>
        <p:spPr>
          <a:xfrm>
            <a:off x="34290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4" name="Rectangle 37"/>
          <p:cNvSpPr/>
          <p:nvPr/>
        </p:nvSpPr>
        <p:spPr>
          <a:xfrm>
            <a:off x="3886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5" name="Rectangle 38"/>
          <p:cNvSpPr/>
          <p:nvPr/>
        </p:nvSpPr>
        <p:spPr>
          <a:xfrm>
            <a:off x="4876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6" name="Rectangle 39"/>
          <p:cNvSpPr/>
          <p:nvPr/>
        </p:nvSpPr>
        <p:spPr>
          <a:xfrm>
            <a:off x="5410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7" name="Rectangle 40"/>
          <p:cNvSpPr/>
          <p:nvPr/>
        </p:nvSpPr>
        <p:spPr>
          <a:xfrm>
            <a:off x="4343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8" name="Text Box 41"/>
          <p:cNvSpPr txBox="1"/>
          <p:nvPr/>
        </p:nvSpPr>
        <p:spPr>
          <a:xfrm rot="-2334655">
            <a:off x="1725613" y="1751013"/>
            <a:ext cx="1838960" cy="460375"/>
          </a:xfrm>
          <a:prstGeom prst="rect">
            <a:avLst/>
          </a:prstGeom>
          <a:noFill/>
          <a:ln w="12700">
            <a:noFill/>
          </a:ln>
        </p:spPr>
        <p:txBody>
          <a:bodyPr wrap="none" anchor="t" anchorCtr="0">
            <a:spAutoFit/>
          </a:bodyPr>
          <a:p>
            <a:pPr eaLnBrk="0" hangingPunct="0"/>
            <a:r>
              <a:rPr lang="th-TH" altLang="x-none" sz="2400" b="1" dirty="0">
                <a:latin typeface="Technical" pitchFamily="66" charset="0"/>
                <a:ea typeface="Cordia New"/>
                <a:cs typeface="Cordia New"/>
              </a:rPr>
              <a:t>System Call</a:t>
            </a:r>
            <a:endParaRPr lang="th-TH" altLang="x-none" sz="2400" b="1" dirty="0">
              <a:latin typeface="Technical" pitchFamily="66" charset="0"/>
              <a:ea typeface="Cordia New"/>
              <a:cs typeface="Cordia New"/>
            </a:endParaRPr>
          </a:p>
        </p:txBody>
      </p:sp>
      <p:sp>
        <p:nvSpPr>
          <p:cNvPr id="22569" name="Line 42"/>
          <p:cNvSpPr/>
          <p:nvPr/>
        </p:nvSpPr>
        <p:spPr>
          <a:xfrm>
            <a:off x="2667000" y="2438400"/>
            <a:ext cx="533400" cy="533400"/>
          </a:xfrm>
          <a:prstGeom prst="line">
            <a:avLst/>
          </a:prstGeom>
          <a:ln w="12700" cap="flat" cmpd="sng">
            <a:solidFill>
              <a:schemeClr val="tx1"/>
            </a:solidFill>
            <a:prstDash val="solid"/>
            <a:round/>
            <a:headEnd type="none" w="med" len="med"/>
            <a:tailEnd type="triangle" w="med" len="med"/>
          </a:ln>
        </p:spPr>
      </p:sp>
      <p:sp>
        <p:nvSpPr>
          <p:cNvPr id="22570" name="Line 43"/>
          <p:cNvSpPr/>
          <p:nvPr/>
        </p:nvSpPr>
        <p:spPr>
          <a:xfrm>
            <a:off x="2819400" y="2209800"/>
            <a:ext cx="1600200" cy="685800"/>
          </a:xfrm>
          <a:prstGeom prst="line">
            <a:avLst/>
          </a:prstGeom>
          <a:ln w="12700" cap="flat" cmpd="sng">
            <a:solidFill>
              <a:schemeClr val="tx1"/>
            </a:solidFill>
            <a:prstDash val="solid"/>
            <a:round/>
            <a:headEnd type="none" w="med" len="med"/>
            <a:tailEnd type="triangle" w="med" len="med"/>
          </a:ln>
        </p:spPr>
      </p:sp>
      <p:sp>
        <p:nvSpPr>
          <p:cNvPr id="22571" name="Line 44"/>
          <p:cNvSpPr/>
          <p:nvPr/>
        </p:nvSpPr>
        <p:spPr>
          <a:xfrm>
            <a:off x="3048000" y="1981200"/>
            <a:ext cx="4343400" cy="990600"/>
          </a:xfrm>
          <a:prstGeom prst="line">
            <a:avLst/>
          </a:prstGeom>
          <a:ln w="12700" cap="flat" cmpd="sng">
            <a:solidFill>
              <a:schemeClr val="tx1"/>
            </a:solidFill>
            <a:prstDash val="solid"/>
            <a:round/>
            <a:headEnd type="none" w="med" len="med"/>
            <a:tailEnd type="triangle" w="med" len="med"/>
          </a:ln>
        </p:spPr>
      </p:sp>
      <p:sp>
        <p:nvSpPr>
          <p:cNvPr id="22572" name="Oval 45"/>
          <p:cNvSpPr/>
          <p:nvPr/>
        </p:nvSpPr>
        <p:spPr>
          <a:xfrm>
            <a:off x="5638800" y="1524000"/>
            <a:ext cx="1295400" cy="990600"/>
          </a:xfrm>
          <a:prstGeom prst="ellipse">
            <a:avLst/>
          </a:prstGeom>
          <a:gradFill rotWithShape="0">
            <a:gsLst>
              <a:gs pos="0">
                <a:srgbClr val="FF7C80"/>
              </a:gs>
              <a:gs pos="100000">
                <a:srgbClr val="FF9EA1"/>
              </a:gs>
            </a:gsLst>
            <a:lin ang="5400000" scaled="1"/>
            <a:tileRect/>
          </a:gradFill>
          <a:ln w="12700" cap="flat" cmpd="sng">
            <a:solidFill>
              <a:schemeClr val="tx1"/>
            </a:solidFill>
            <a:prstDash val="solid"/>
            <a:round/>
            <a:headEnd type="none" w="med" len="med"/>
            <a:tailEnd type="none" w="med" len="med"/>
          </a:ln>
        </p:spPr>
        <p:txBody>
          <a:bodyPr wrap="none" anchor="ctr" anchorCtr="0"/>
          <a:p>
            <a:pPr algn="ctr" eaLnBrk="0" hangingPunct="0"/>
            <a:r>
              <a:rPr lang="th-TH" altLang="x-none" sz="2800" b="1" dirty="0">
                <a:latin typeface="Technical" pitchFamily="66" charset="0"/>
                <a:ea typeface="Cordia New"/>
                <a:cs typeface="Cordia New"/>
              </a:rPr>
              <a:t>Users</a:t>
            </a:r>
            <a:endParaRPr lang="th-TH" altLang="x-none" sz="2800" b="1" dirty="0">
              <a:latin typeface="Technical" pitchFamily="66" charset="0"/>
              <a:ea typeface="Cordia New"/>
              <a:cs typeface="Cordia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p:nvPr/>
        </p:nvSpPr>
        <p:spPr>
          <a:xfrm>
            <a:off x="2024063" y="260350"/>
            <a:ext cx="5857875" cy="882650"/>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
        <p:nvSpPr>
          <p:cNvPr id="23554" name="Rectangle 3"/>
          <p:cNvSpPr/>
          <p:nvPr/>
        </p:nvSpPr>
        <p:spPr>
          <a:xfrm>
            <a:off x="4648200" y="1000125"/>
            <a:ext cx="5591175" cy="3286125"/>
          </a:xfrm>
          <a:prstGeom prst="rect">
            <a:avLst/>
          </a:prstGeom>
          <a:noFill/>
          <a:ln w="9525">
            <a:noFill/>
          </a:ln>
        </p:spPr>
        <p:txBody>
          <a:bodyPr anchor="ctr" anchorCtr="0"/>
          <a:p>
            <a:pPr algn="just"/>
            <a:r>
              <a:rPr lang="en-GB" altLang="x-none" sz="2000" dirty="0">
                <a:latin typeface="Arial" panose="020B0604020202020204" pitchFamily="34" charset="0"/>
              </a:rPr>
              <a:t>DOS (Disk Operating System) merupakan salah satu operating system yang biasa dipakai pada komputer IBM-PC ataupun kompatibelnya</a:t>
            </a:r>
            <a:r>
              <a:rPr lang="en-GB" altLang="x-none" sz="2000" dirty="0">
                <a:latin typeface="Trebuchet MS" panose="020B0603020202020204" pitchFamily="34" charset="0"/>
              </a:rPr>
              <a:t> </a:t>
            </a:r>
            <a:endParaRPr lang="en-US" sz="2000" dirty="0">
              <a:latin typeface="Trebuchet MS" panose="020B0603020202020204" pitchFamily="34" charset="0"/>
            </a:endParaRPr>
          </a:p>
          <a:p>
            <a:pPr algn="just"/>
            <a:r>
              <a:rPr lang="en-GB" altLang="x-none" sz="2000" dirty="0">
                <a:latin typeface="Arial" panose="020B0604020202020204" pitchFamily="34" charset="0"/>
              </a:rPr>
              <a:t>DOS mempunyai sejumlah versi yang diawali dengan DOS versi 1.00 dirilis pada 1981, terus meningkat menjadi versi 7.00 pada tahun 1996. Seiring dengan perubahan versi, kemampuan DOS juga semakin meningkat, dan berkembang kearah general purpose system, konsep jaringan komputer serta konsep user friendly </a:t>
            </a:r>
            <a:endParaRPr lang="en-GB" altLang="x-none" sz="2000" dirty="0">
              <a:latin typeface="Arial" panose="020B0604020202020204" pitchFamily="34" charset="0"/>
            </a:endParaRPr>
          </a:p>
          <a:p>
            <a:pPr algn="just"/>
            <a:endParaRPr lang="en-GB" altLang="x-none" sz="2000" dirty="0">
              <a:latin typeface="Arial" panose="020B0604020202020204" pitchFamily="34" charset="0"/>
            </a:endParaRPr>
          </a:p>
        </p:txBody>
      </p:sp>
      <p:sp>
        <p:nvSpPr>
          <p:cNvPr id="23555" name="Rectangle 4"/>
          <p:cNvSpPr/>
          <p:nvPr/>
        </p:nvSpPr>
        <p:spPr>
          <a:xfrm>
            <a:off x="2024063" y="4143375"/>
            <a:ext cx="8186737" cy="2071688"/>
          </a:xfrm>
          <a:prstGeom prst="rect">
            <a:avLst/>
          </a:prstGeom>
          <a:noFill/>
          <a:ln w="9525">
            <a:noFill/>
          </a:ln>
        </p:spPr>
        <p:txBody>
          <a:bodyPr anchor="ctr" anchorCtr="0"/>
          <a:p>
            <a:pPr algn="just"/>
            <a:r>
              <a:rPr lang="en-GB" altLang="x-none" sz="2000" dirty="0">
                <a:latin typeface="Arial" panose="020B0604020202020204" pitchFamily="34" charset="0"/>
              </a:rPr>
              <a:t>DOS versi 3.10 yang direlease tahun 1984, mulai menyediakan layanan untuk jaringan</a:t>
            </a:r>
            <a:endParaRPr lang="en-US" sz="2000" dirty="0">
              <a:latin typeface="Arial" panose="020B0604020202020204" pitchFamily="34" charset="0"/>
            </a:endParaRPr>
          </a:p>
          <a:p>
            <a:pPr algn="just"/>
            <a:r>
              <a:rPr lang="en-GB" altLang="x-none" sz="2000" dirty="0">
                <a:latin typeface="Arial" panose="020B0604020202020204" pitchFamily="34" charset="0"/>
              </a:rPr>
              <a:t>DOS versi 5.00 yang direlease tahun 1991, mendukung pemakaian sound baster card, dan pada masa itu merupakan awal penggunakan sound-card stereo pada sebuah PC</a:t>
            </a:r>
            <a:endParaRPr lang="en-GB" altLang="x-none" sz="2000" dirty="0">
              <a:latin typeface="Arial" panose="020B0604020202020204" pitchFamily="34" charset="0"/>
            </a:endParaRPr>
          </a:p>
        </p:txBody>
      </p:sp>
      <p:pic>
        <p:nvPicPr>
          <p:cNvPr id="23556" name="Picture 5" descr="4-4r"/>
          <p:cNvPicPr>
            <a:picLocks noChangeAspect="1"/>
          </p:cNvPicPr>
          <p:nvPr/>
        </p:nvPicPr>
        <p:blipFill>
          <a:blip r:embed="rId1"/>
          <a:stretch>
            <a:fillRect/>
          </a:stretch>
        </p:blipFill>
        <p:spPr>
          <a:xfrm>
            <a:off x="2024063" y="1214438"/>
            <a:ext cx="2514600" cy="20574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p:nvPr/>
        </p:nvSpPr>
        <p:spPr>
          <a:xfrm>
            <a:off x="4524375" y="1285875"/>
            <a:ext cx="5715000" cy="3286125"/>
          </a:xfrm>
          <a:prstGeom prst="rect">
            <a:avLst/>
          </a:prstGeom>
          <a:noFill/>
          <a:ln w="9525">
            <a:noFill/>
          </a:ln>
        </p:spPr>
        <p:txBody>
          <a:bodyPr anchor="ctr" anchorCtr="0"/>
          <a:p>
            <a:pPr algn="just"/>
            <a:r>
              <a:rPr lang="en-GB" altLang="x-none" sz="2000" dirty="0">
                <a:latin typeface="Trebuchet MS" panose="020B0603020202020204" pitchFamily="34" charset="0"/>
              </a:rPr>
              <a:t>Windows adalah operating system produk dari Microsoft yang banyak dipakai saat ini</a:t>
            </a:r>
            <a:endParaRPr lang="en-US" sz="2000" dirty="0">
              <a:latin typeface="Trebuchet MS" panose="020B0603020202020204" pitchFamily="34" charset="0"/>
            </a:endParaRPr>
          </a:p>
          <a:p>
            <a:pPr algn="just"/>
            <a:r>
              <a:rPr lang="en-GB" altLang="x-none" sz="2000" dirty="0">
                <a:latin typeface="Trebuchet MS" panose="020B0603020202020204" pitchFamily="34" charset="0"/>
              </a:rPr>
              <a:t>Pada tahun 1992, Microsoft memperkenalkan operating system Windows 3.1 merupakan suatu system operasi yang mengijinkan pemakai untuk menjalankan berbagai program secara serentak serta membagi informasi antara program-program yang ada. Program-program yang ada bisa ditampilkan dalam bentuk "jendela" dan pemakai bisa mengendalikannya secara mudah</a:t>
            </a:r>
            <a:endParaRPr lang="en-GB" altLang="x-none" sz="2000" dirty="0">
              <a:latin typeface="Trebuchet MS" panose="020B0603020202020204" pitchFamily="34" charset="0"/>
            </a:endParaRPr>
          </a:p>
          <a:p>
            <a:pPr algn="just"/>
            <a:endParaRPr lang="en-GB" altLang="x-none" sz="2000" dirty="0">
              <a:latin typeface="Trebuchet MS" panose="020B0603020202020204" pitchFamily="34" charset="0"/>
            </a:endParaRPr>
          </a:p>
        </p:txBody>
      </p:sp>
      <p:sp>
        <p:nvSpPr>
          <p:cNvPr id="24578" name="Rectangle 4"/>
          <p:cNvSpPr/>
          <p:nvPr/>
        </p:nvSpPr>
        <p:spPr>
          <a:xfrm>
            <a:off x="1881188" y="4419600"/>
            <a:ext cx="8358187" cy="1724025"/>
          </a:xfrm>
          <a:prstGeom prst="rect">
            <a:avLst/>
          </a:prstGeom>
          <a:noFill/>
          <a:ln w="9525">
            <a:noFill/>
          </a:ln>
        </p:spPr>
        <p:txBody>
          <a:bodyPr anchor="ctr" anchorCtr="0"/>
          <a:p>
            <a:pPr algn="just"/>
            <a:r>
              <a:rPr lang="en-GB" altLang="x-none" sz="2000" dirty="0">
                <a:latin typeface="Arial" panose="020B0604020202020204" pitchFamily="34" charset="0"/>
              </a:rPr>
              <a:t>Seperti halnya dengan DOS, Windows operating system juga memiliki pelbagai versi, seperti misalnya Windows 3.11, Windows NT dan pada tahun 1995 muncul Windows 95 yang memiliki kemampuan </a:t>
            </a:r>
            <a:r>
              <a:rPr lang="en-GB" altLang="x-none" sz="2000" dirty="0">
                <a:latin typeface="Trebuchet MS" panose="020B0603020202020204" pitchFamily="34" charset="0"/>
              </a:rPr>
              <a:t>untuk</a:t>
            </a:r>
            <a:r>
              <a:rPr lang="en-GB" altLang="x-none" sz="2000" dirty="0">
                <a:latin typeface="Arial" panose="020B0604020202020204" pitchFamily="34" charset="0"/>
              </a:rPr>
              <a:t> meng-access internet</a:t>
            </a:r>
            <a:r>
              <a:rPr lang="en-US" sz="2000" dirty="0">
                <a:latin typeface="Arial" panose="020B0604020202020204" pitchFamily="34" charset="0"/>
              </a:rPr>
              <a:t>. Yang selanjutnya di sepurnakan dengan keluarnya Windows 98</a:t>
            </a:r>
            <a:endParaRPr lang="en-GB" altLang="x-none" sz="2000" dirty="0">
              <a:latin typeface="Arial" panose="020B0604020202020204" pitchFamily="34" charset="0"/>
            </a:endParaRPr>
          </a:p>
        </p:txBody>
      </p:sp>
      <p:pic>
        <p:nvPicPr>
          <p:cNvPr id="24579" name="Picture 5" descr="4-4w"/>
          <p:cNvPicPr>
            <a:picLocks noChangeAspect="1"/>
          </p:cNvPicPr>
          <p:nvPr/>
        </p:nvPicPr>
        <p:blipFill>
          <a:blip r:embed="rId1"/>
          <a:stretch>
            <a:fillRect/>
          </a:stretch>
        </p:blipFill>
        <p:spPr>
          <a:xfrm>
            <a:off x="1952625" y="1500188"/>
            <a:ext cx="2514600" cy="2057400"/>
          </a:xfrm>
          <a:prstGeom prst="rect">
            <a:avLst/>
          </a:prstGeom>
          <a:noFill/>
          <a:ln w="9525">
            <a:noFill/>
          </a:ln>
        </p:spPr>
      </p:pic>
      <p:sp>
        <p:nvSpPr>
          <p:cNvPr id="82950" name="Rectangle 6"/>
          <p:cNvSpPr>
            <a:spLocks noChangeArrowheads="1"/>
          </p:cNvSpPr>
          <p:nvPr/>
        </p:nvSpPr>
        <p:spPr bwMode="auto">
          <a:xfrm>
            <a:off x="1952625" y="260350"/>
            <a:ext cx="6299200" cy="95408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3"/>
          <p:cNvSpPr/>
          <p:nvPr/>
        </p:nvSpPr>
        <p:spPr>
          <a:xfrm>
            <a:off x="4648200" y="1214438"/>
            <a:ext cx="5662613" cy="2438400"/>
          </a:xfrm>
          <a:prstGeom prst="rect">
            <a:avLst/>
          </a:prstGeom>
          <a:noFill/>
          <a:ln w="9525">
            <a:noFill/>
          </a:ln>
        </p:spPr>
        <p:txBody>
          <a:bodyPr anchor="ctr" anchorCtr="0"/>
          <a:p>
            <a:pPr algn="just"/>
            <a:r>
              <a:rPr lang="en-GB" altLang="x-none" sz="2000" dirty="0">
                <a:latin typeface="Arial" panose="020B0604020202020204" pitchFamily="34" charset="0"/>
              </a:rPr>
              <a:t>Pada tanggal 17 Februari 2000 secara resmi Microsoft Corporation mengeluarkan system operasi terbarunya dengan nama Microsoft Windows 2000 Profesional. Windows 2000 ini memiliki ke-andalan manajemen dan keamanan, lebih mudah digunakan, lebih cepat, serta lebih kompatibel dengan pelbagai perangkat lunak maupun keras, mudah dikelola serta lebih aman</a:t>
            </a:r>
            <a:endParaRPr lang="en-GB" altLang="x-none" sz="2000" dirty="0">
              <a:latin typeface="Arial" panose="020B0604020202020204" pitchFamily="34" charset="0"/>
            </a:endParaRPr>
          </a:p>
        </p:txBody>
      </p:sp>
      <p:sp>
        <p:nvSpPr>
          <p:cNvPr id="25602" name="Rectangle 4"/>
          <p:cNvSpPr/>
          <p:nvPr/>
        </p:nvSpPr>
        <p:spPr>
          <a:xfrm>
            <a:off x="1952625" y="3786188"/>
            <a:ext cx="5500688" cy="2214562"/>
          </a:xfrm>
          <a:prstGeom prst="rect">
            <a:avLst/>
          </a:prstGeom>
          <a:noFill/>
          <a:ln w="9525">
            <a:noFill/>
          </a:ln>
        </p:spPr>
        <p:txBody>
          <a:bodyPr anchor="ctr" anchorCtr="0"/>
          <a:p>
            <a:pPr algn="just"/>
            <a:r>
              <a:rPr lang="en-GB" altLang="x-none" sz="2200" dirty="0">
                <a:latin typeface="Arial" panose="020B0604020202020204" pitchFamily="34" charset="0"/>
              </a:rPr>
              <a:t>Pada 14 September 2000, Windows-Me direlease yang memiliki kemudahan pada saat bekerja dengan file, bekerja dengan web, bekerja dengan komputer lain yang terhubung, serta pelbagai kemudahan-kemudahan lainnya</a:t>
            </a:r>
            <a:endParaRPr lang="en-GB" altLang="x-none" sz="2200" dirty="0">
              <a:latin typeface="Arial" panose="020B0604020202020204" pitchFamily="34" charset="0"/>
            </a:endParaRPr>
          </a:p>
        </p:txBody>
      </p:sp>
      <p:pic>
        <p:nvPicPr>
          <p:cNvPr id="25603" name="Picture 5" descr="4-4y"/>
          <p:cNvPicPr>
            <a:picLocks noChangeAspect="1"/>
          </p:cNvPicPr>
          <p:nvPr/>
        </p:nvPicPr>
        <p:blipFill>
          <a:blip r:embed="rId1"/>
          <a:stretch>
            <a:fillRect/>
          </a:stretch>
        </p:blipFill>
        <p:spPr>
          <a:xfrm>
            <a:off x="2024063" y="1285875"/>
            <a:ext cx="2514600" cy="2057400"/>
          </a:xfrm>
          <a:prstGeom prst="rect">
            <a:avLst/>
          </a:prstGeom>
          <a:noFill/>
          <a:ln w="9525">
            <a:noFill/>
          </a:ln>
        </p:spPr>
      </p:pic>
      <p:pic>
        <p:nvPicPr>
          <p:cNvPr id="25604" name="Picture 6" descr="4-4z"/>
          <p:cNvPicPr>
            <a:picLocks noChangeAspect="1"/>
          </p:cNvPicPr>
          <p:nvPr/>
        </p:nvPicPr>
        <p:blipFill>
          <a:blip r:embed="rId2"/>
          <a:stretch>
            <a:fillRect/>
          </a:stretch>
        </p:blipFill>
        <p:spPr>
          <a:xfrm>
            <a:off x="7667625" y="3857625"/>
            <a:ext cx="2514600" cy="2057400"/>
          </a:xfrm>
          <a:prstGeom prst="rect">
            <a:avLst/>
          </a:prstGeom>
          <a:noFill/>
          <a:ln w="9525">
            <a:noFill/>
          </a:ln>
        </p:spPr>
      </p:pic>
      <p:sp>
        <p:nvSpPr>
          <p:cNvPr id="83975"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Group 3"/>
          <p:cNvGrpSpPr/>
          <p:nvPr/>
        </p:nvGrpSpPr>
        <p:grpSpPr>
          <a:xfrm>
            <a:off x="6310313" y="928688"/>
            <a:ext cx="3714750" cy="5643562"/>
            <a:chOff x="3312" y="480"/>
            <a:chExt cx="2253" cy="3600"/>
          </a:xfrm>
        </p:grpSpPr>
        <p:pic>
          <p:nvPicPr>
            <p:cNvPr id="26626" name="Picture 4" descr="timeline_DOS"/>
            <p:cNvPicPr>
              <a:picLocks noChangeAspect="1"/>
            </p:cNvPicPr>
            <p:nvPr/>
          </p:nvPicPr>
          <p:blipFill>
            <a:blip r:embed="rId1"/>
            <a:stretch>
              <a:fillRect/>
            </a:stretch>
          </p:blipFill>
          <p:spPr>
            <a:xfrm>
              <a:off x="3649" y="480"/>
              <a:ext cx="802" cy="3600"/>
            </a:xfrm>
            <a:prstGeom prst="rect">
              <a:avLst/>
            </a:prstGeom>
            <a:noFill/>
            <a:ln w="9525">
              <a:noFill/>
            </a:ln>
          </p:spPr>
        </p:pic>
        <p:pic>
          <p:nvPicPr>
            <p:cNvPr id="26627" name="Picture 5" descr="timeline_NT"/>
            <p:cNvPicPr>
              <a:picLocks noChangeAspect="1"/>
            </p:cNvPicPr>
            <p:nvPr/>
          </p:nvPicPr>
          <p:blipFill>
            <a:blip r:embed="rId2"/>
            <a:stretch>
              <a:fillRect/>
            </a:stretch>
          </p:blipFill>
          <p:spPr>
            <a:xfrm>
              <a:off x="4416" y="480"/>
              <a:ext cx="1149" cy="3600"/>
            </a:xfrm>
            <a:prstGeom prst="rect">
              <a:avLst/>
            </a:prstGeom>
            <a:noFill/>
            <a:ln w="9525">
              <a:noFill/>
            </a:ln>
          </p:spPr>
        </p:pic>
        <p:pic>
          <p:nvPicPr>
            <p:cNvPr id="26628" name="Picture 6" descr="timeline_dates"/>
            <p:cNvPicPr>
              <a:picLocks noChangeAspect="1"/>
            </p:cNvPicPr>
            <p:nvPr/>
          </p:nvPicPr>
          <p:blipFill>
            <a:blip r:embed="rId3"/>
            <a:stretch>
              <a:fillRect/>
            </a:stretch>
          </p:blipFill>
          <p:spPr>
            <a:xfrm>
              <a:off x="3312" y="480"/>
              <a:ext cx="347" cy="3600"/>
            </a:xfrm>
            <a:prstGeom prst="rect">
              <a:avLst/>
            </a:prstGeom>
            <a:noFill/>
            <a:ln w="9525">
              <a:noFill/>
            </a:ln>
          </p:spPr>
        </p:pic>
      </p:grpSp>
      <p:pic>
        <p:nvPicPr>
          <p:cNvPr id="26629" name="Picture 8" descr="servertimeline2"/>
          <p:cNvPicPr>
            <a:picLocks noChangeAspect="1"/>
          </p:cNvPicPr>
          <p:nvPr/>
        </p:nvPicPr>
        <p:blipFill>
          <a:blip r:embed="rId4"/>
          <a:stretch>
            <a:fillRect/>
          </a:stretch>
        </p:blipFill>
        <p:spPr>
          <a:xfrm>
            <a:off x="2309813" y="1000125"/>
            <a:ext cx="3062287" cy="5532438"/>
          </a:xfrm>
          <a:prstGeom prst="rect">
            <a:avLst/>
          </a:prstGeom>
          <a:noFill/>
          <a:ln w="9525">
            <a:noFill/>
          </a:ln>
        </p:spPr>
      </p:pic>
      <p:sp>
        <p:nvSpPr>
          <p:cNvPr id="85001" name="Rectangle 9"/>
          <p:cNvSpPr>
            <a:spLocks noChangeArrowheads="1"/>
          </p:cNvSpPr>
          <p:nvPr/>
        </p:nvSpPr>
        <p:spPr bwMode="auto">
          <a:xfrm>
            <a:off x="1905000" y="188913"/>
            <a:ext cx="6477000" cy="863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p:nvPr/>
        </p:nvSpPr>
        <p:spPr>
          <a:xfrm>
            <a:off x="4527550" y="857250"/>
            <a:ext cx="5786438" cy="3500438"/>
          </a:xfrm>
          <a:prstGeom prst="rect">
            <a:avLst/>
          </a:prstGeom>
          <a:noFill/>
          <a:ln w="9525">
            <a:noFill/>
          </a:ln>
        </p:spPr>
        <p:txBody>
          <a:bodyPr anchor="ctr" anchorCtr="0"/>
          <a:p>
            <a:pPr algn="just"/>
            <a:r>
              <a:rPr lang="en-GB" altLang="x-none" sz="1900" dirty="0">
                <a:latin typeface="Trebuchet MS" panose="020B0603020202020204" pitchFamily="34" charset="0"/>
              </a:rPr>
              <a:t>Macintosh Operating System merupakan OS yang pertama mengunakan sistem GUI (Graphical User Interface). Para pemakai komputer begitu takjub melihat Macintosh yang sangat ramah dalam melayani pemakai komputer. Pemakai tidak perlu banyak menulis perintah, cukup menunjuk gambar-gambar yang ada, maka dengan cepat Macintosh akan mengerjakan tugas sesuai gambar yang ditunjuk</a:t>
            </a:r>
            <a:r>
              <a:rPr lang="en-US" sz="1900" dirty="0">
                <a:latin typeface="Trebuchet MS" panose="020B0603020202020204" pitchFamily="34" charset="0"/>
              </a:rPr>
              <a:t>. </a:t>
            </a:r>
            <a:endParaRPr lang="en-US" sz="1900" dirty="0">
              <a:latin typeface="Trebuchet MS" panose="020B0603020202020204" pitchFamily="34" charset="0"/>
            </a:endParaRPr>
          </a:p>
          <a:p>
            <a:pPr algn="just"/>
            <a:r>
              <a:rPr lang="en-US" sz="1900" dirty="0">
                <a:latin typeface="Trebuchet MS" panose="020B0603020202020204" pitchFamily="34" charset="0"/>
              </a:rPr>
              <a:t>OS ini hanya kompatibel dengan Komputer </a:t>
            </a:r>
            <a:r>
              <a:rPr lang="en-GB" altLang="x-none" sz="1900" dirty="0">
                <a:latin typeface="Trebuchet MS" panose="020B0603020202020204" pitchFamily="34" charset="0"/>
              </a:rPr>
              <a:t>Apple-Macintosh</a:t>
            </a:r>
            <a:endParaRPr lang="en-GB" altLang="x-none" sz="1900" dirty="0">
              <a:latin typeface="Trebuchet MS" panose="020B0603020202020204" pitchFamily="34" charset="0"/>
            </a:endParaRPr>
          </a:p>
        </p:txBody>
      </p:sp>
      <p:sp>
        <p:nvSpPr>
          <p:cNvPr id="27650" name="Rectangle 4"/>
          <p:cNvSpPr/>
          <p:nvPr/>
        </p:nvSpPr>
        <p:spPr>
          <a:xfrm>
            <a:off x="1952625" y="4286250"/>
            <a:ext cx="8358188" cy="2428875"/>
          </a:xfrm>
          <a:prstGeom prst="rect">
            <a:avLst/>
          </a:prstGeom>
          <a:noFill/>
          <a:ln w="9525">
            <a:noFill/>
          </a:ln>
        </p:spPr>
        <p:txBody>
          <a:bodyPr anchor="ctr" anchorCtr="0"/>
          <a:p>
            <a:pPr algn="just"/>
            <a:r>
              <a:rPr lang="en-GB" altLang="x-none" sz="1900" dirty="0">
                <a:solidFill>
                  <a:srgbClr val="000066"/>
                </a:solidFill>
                <a:latin typeface="Arial" panose="020B0604020202020204" pitchFamily="34" charset="0"/>
              </a:rPr>
              <a:t>Unix adalah sebuah Operating System yang pada awalnya dikembangkan oleh Bell Labs pada tahun 1969 sebagai sebuah sistem yang berkonsep 'interaktif time-sharing‘</a:t>
            </a:r>
            <a:r>
              <a:rPr lang="en-US" sz="1900" dirty="0">
                <a:solidFill>
                  <a:srgbClr val="000066"/>
                </a:solidFill>
                <a:latin typeface="Arial" panose="020B0604020202020204" pitchFamily="34" charset="0"/>
              </a:rPr>
              <a:t>.</a:t>
            </a:r>
            <a:endParaRPr lang="en-US" sz="1900" dirty="0">
              <a:solidFill>
                <a:srgbClr val="000066"/>
              </a:solidFill>
              <a:latin typeface="Arial" panose="020B0604020202020204" pitchFamily="34" charset="0"/>
            </a:endParaRPr>
          </a:p>
          <a:p>
            <a:pPr algn="just"/>
            <a:r>
              <a:rPr lang="en-GB" altLang="x-none" sz="1900" dirty="0">
                <a:solidFill>
                  <a:srgbClr val="000066"/>
                </a:solidFill>
                <a:latin typeface="Arial" panose="020B0604020202020204" pitchFamily="34" charset="0"/>
              </a:rPr>
              <a:t>Pencipta dari Unix adalah Ken Thompson dan Dennis Ritchie. Pada tahun 1974, Unix menjadi Operating System pertama yang ditulis dalam bahasa C dan sistem operasi yang sifatnya terbuka atau standard. Unix telah terstandardisasi oleh IEEE sebagai Portable Operating System Interface (POSIX). </a:t>
            </a:r>
            <a:endParaRPr lang="en-GB" altLang="x-none" sz="1900" dirty="0">
              <a:solidFill>
                <a:srgbClr val="000066"/>
              </a:solidFill>
              <a:latin typeface="Arial" panose="020B0604020202020204" pitchFamily="34" charset="0"/>
            </a:endParaRPr>
          </a:p>
        </p:txBody>
      </p:sp>
      <p:pic>
        <p:nvPicPr>
          <p:cNvPr id="27651" name="Picture 5" descr="4-4a3"/>
          <p:cNvPicPr>
            <a:picLocks noChangeAspect="1"/>
          </p:cNvPicPr>
          <p:nvPr/>
        </p:nvPicPr>
        <p:blipFill>
          <a:blip r:embed="rId1"/>
          <a:stretch>
            <a:fillRect/>
          </a:stretch>
        </p:blipFill>
        <p:spPr>
          <a:xfrm>
            <a:off x="2009775" y="1214438"/>
            <a:ext cx="2514600" cy="2057400"/>
          </a:xfrm>
          <a:prstGeom prst="rect">
            <a:avLst/>
          </a:prstGeom>
          <a:noFill/>
          <a:ln w="9525">
            <a:noFill/>
          </a:ln>
        </p:spPr>
      </p:pic>
      <p:sp>
        <p:nvSpPr>
          <p:cNvPr id="27652" name="Rectangle 6"/>
          <p:cNvSpPr/>
          <p:nvPr/>
        </p:nvSpPr>
        <p:spPr>
          <a:xfrm>
            <a:off x="1939925" y="260350"/>
            <a:ext cx="6227763" cy="668338"/>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REFERENSI</a:t>
            </a:r>
            <a:endParaRPr lang="en-US"/>
          </a:p>
        </p:txBody>
      </p:sp>
      <p:sp>
        <p:nvSpPr>
          <p:cNvPr id="3" name="Content Placeholder 2"/>
          <p:cNvSpPr>
            <a:spLocks noGrp="1"/>
          </p:cNvSpPr>
          <p:nvPr>
            <p:ph idx="1"/>
          </p:nvPr>
        </p:nvSpPr>
        <p:spPr/>
        <p:txBody>
          <a:bodyPr/>
          <a:p>
            <a:pPr marL="0" indent="0">
              <a:buNone/>
            </a:pPr>
            <a:r>
              <a:rPr lang="en-US"/>
              <a:t>INTERNET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3"/>
          <p:cNvSpPr/>
          <p:nvPr/>
        </p:nvSpPr>
        <p:spPr>
          <a:xfrm>
            <a:off x="4381500" y="857250"/>
            <a:ext cx="5857875" cy="3357563"/>
          </a:xfrm>
          <a:prstGeom prst="rect">
            <a:avLst/>
          </a:prstGeom>
          <a:noFill/>
          <a:ln w="9525">
            <a:noFill/>
          </a:ln>
        </p:spPr>
        <p:txBody>
          <a:bodyPr anchor="ctr" anchorCtr="0"/>
          <a:p>
            <a:pPr algn="just"/>
            <a:r>
              <a:rPr lang="en-GB" altLang="x-none" sz="2000" dirty="0">
                <a:latin typeface="Arial" panose="020B0604020202020204" pitchFamily="34" charset="0"/>
              </a:rPr>
              <a:t>Linux adalah sebuah sistem operasi komputer seperti halnya Macintosh, OS/2, Solaris maupun Windows. Linux merupakan turunan dari sistem operasi UNIX dan memiliki seluruh kemampuan dan keunggulan dari sistem UNIX. Linux adalah sistem operasi berbasis GPL (General Public Licence) yang berarti Linux dapat dikopi secara bebas tanpa harus membayar kepada pemegang lisensi, dengan catatan source code harus selalu disertakan dalam penyebarannya.</a:t>
            </a:r>
            <a:endParaRPr lang="en-GB" altLang="x-none" sz="2000" dirty="0">
              <a:latin typeface="Arial" panose="020B0604020202020204" pitchFamily="34" charset="0"/>
            </a:endParaRPr>
          </a:p>
        </p:txBody>
      </p:sp>
      <p:sp>
        <p:nvSpPr>
          <p:cNvPr id="28674" name="Rectangle 4"/>
          <p:cNvSpPr/>
          <p:nvPr/>
        </p:nvSpPr>
        <p:spPr>
          <a:xfrm>
            <a:off x="1952625" y="4000500"/>
            <a:ext cx="8286750" cy="2857500"/>
          </a:xfrm>
          <a:prstGeom prst="rect">
            <a:avLst/>
          </a:prstGeom>
          <a:noFill/>
          <a:ln w="9525">
            <a:noFill/>
          </a:ln>
        </p:spPr>
        <p:txBody>
          <a:bodyPr anchor="ctr" anchorCtr="0"/>
          <a:p>
            <a:pPr algn="just"/>
            <a:r>
              <a:rPr lang="en-GB" altLang="x-none" sz="2000" dirty="0">
                <a:solidFill>
                  <a:srgbClr val="000066"/>
                </a:solidFill>
                <a:latin typeface="Arial" panose="020B0604020202020204" pitchFamily="34" charset="0"/>
              </a:rPr>
              <a:t>Linux diciptakan oleh Linus Torvalds pada tahun 1991 di Finlandia, saat itu Linus adalah seorang mahasiswa ilmu komputer di Universitas Helsinki. Pada awalnya Linux masih sangat sederhana dan belum memiliki kekuatan seperti UNIX komersial yang telah mapan. Tetapi dengan bantuan para hacker, Linus terus mengembangkan Linux dan akhirnya memliki kemampuan yang dapat disejajarkan dengan sistem operasi komersial lainnya. Lisensi Linux dipegang oleh Linus Torvalds, sebagai penghormatan atas hasil jerih payahnya mengembangkan Linux</a:t>
            </a:r>
            <a:endParaRPr lang="en-GB" altLang="x-none" sz="2000" dirty="0">
              <a:solidFill>
                <a:srgbClr val="000066"/>
              </a:solidFill>
              <a:latin typeface="Arial" panose="020B0604020202020204" pitchFamily="34" charset="0"/>
            </a:endParaRPr>
          </a:p>
        </p:txBody>
      </p:sp>
      <p:pic>
        <p:nvPicPr>
          <p:cNvPr id="28675" name="Picture 5" descr="4-4a12"/>
          <p:cNvPicPr>
            <a:picLocks noChangeAspect="1"/>
          </p:cNvPicPr>
          <p:nvPr/>
        </p:nvPicPr>
        <p:blipFill>
          <a:blip r:embed="rId1"/>
          <a:stretch>
            <a:fillRect/>
          </a:stretch>
        </p:blipFill>
        <p:spPr>
          <a:xfrm>
            <a:off x="1881188" y="1357313"/>
            <a:ext cx="2514600" cy="2057400"/>
          </a:xfrm>
          <a:prstGeom prst="rect">
            <a:avLst/>
          </a:prstGeom>
          <a:noFill/>
          <a:ln w="9525">
            <a:noFill/>
          </a:ln>
        </p:spPr>
      </p:pic>
      <p:sp>
        <p:nvSpPr>
          <p:cNvPr id="28676" name="Rectangle 6"/>
          <p:cNvSpPr/>
          <p:nvPr/>
        </p:nvSpPr>
        <p:spPr>
          <a:xfrm>
            <a:off x="2024063" y="260350"/>
            <a:ext cx="5857875" cy="882650"/>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3"/>
          <p:cNvSpPr/>
          <p:nvPr/>
        </p:nvSpPr>
        <p:spPr>
          <a:xfrm>
            <a:off x="4648200" y="1143000"/>
            <a:ext cx="5662613" cy="2214563"/>
          </a:xfrm>
          <a:prstGeom prst="rect">
            <a:avLst/>
          </a:prstGeom>
          <a:noFill/>
          <a:ln w="9525">
            <a:noFill/>
          </a:ln>
        </p:spPr>
        <p:txBody>
          <a:bodyPr anchor="ctr" anchorCtr="0"/>
          <a:p>
            <a:pPr algn="just"/>
            <a:r>
              <a:rPr lang="en-GB" altLang="x-none" sz="2000" dirty="0">
                <a:latin typeface="Arial" panose="020B0604020202020204" pitchFamily="34" charset="0"/>
              </a:rPr>
              <a:t>Saat ini, populasi pemakai Linux telah mencapai </a:t>
            </a:r>
            <a:r>
              <a:rPr lang="en-US" sz="2000" dirty="0">
                <a:latin typeface="Arial" panose="020B0604020202020204" pitchFamily="34" charset="0"/>
              </a:rPr>
              <a:t>jutaan</a:t>
            </a:r>
            <a:r>
              <a:rPr lang="en-GB" altLang="x-none" sz="2000" dirty="0">
                <a:latin typeface="Arial" panose="020B0604020202020204" pitchFamily="34" charset="0"/>
              </a:rPr>
              <a:t> orang dan akan terus berkembang di masa - masa yang akan datang. Dukungan dari vendor - vendor ternama seperti IBM, Silicon Graphics, Hewlett Packard, Compaq dan Dell, telah membuat Linux menjadi kekuatan baru yang disegani</a:t>
            </a:r>
            <a:endParaRPr lang="en-GB" altLang="x-none" sz="2000" dirty="0">
              <a:latin typeface="Arial" panose="020B0604020202020204" pitchFamily="34" charset="0"/>
            </a:endParaRPr>
          </a:p>
        </p:txBody>
      </p:sp>
      <p:sp>
        <p:nvSpPr>
          <p:cNvPr id="29698" name="Rectangle 4"/>
          <p:cNvSpPr/>
          <p:nvPr/>
        </p:nvSpPr>
        <p:spPr>
          <a:xfrm>
            <a:off x="2024063" y="3357563"/>
            <a:ext cx="8215312" cy="2643187"/>
          </a:xfrm>
          <a:prstGeom prst="rect">
            <a:avLst/>
          </a:prstGeom>
          <a:noFill/>
          <a:ln w="9525">
            <a:noFill/>
          </a:ln>
        </p:spPr>
        <p:txBody>
          <a:bodyPr anchor="ctr" anchorCtr="0"/>
          <a:p>
            <a:pPr algn="just"/>
            <a:r>
              <a:rPr lang="en-GB" altLang="x-none" sz="2000" dirty="0">
                <a:latin typeface="Arial" panose="020B0604020202020204" pitchFamily="34" charset="0"/>
              </a:rPr>
              <a:t>Dalam dunia bisnis dan teknologi di Amerika Serikat, Linux telah dipakai di NASA, Boeing, UPS, Lockheed Martin, US Postal, US Railway, baik sebagai server dalam jaringan maupun workstation - workstation front-end. Linux dapat berjalan pada platform - platform terkemuka seperti Intel x86, Sun SPARC, MIPS, Motorola m68K, PowerPC dan DEC Alpha. Jauh sekali apabila dibandingkan dengan Windows NT yang hanya bisa dijalankan di platform Intel x86 dan DEC Alpha</a:t>
            </a:r>
            <a:endParaRPr lang="en-GB" altLang="x-none" sz="2000" dirty="0">
              <a:latin typeface="Arial" panose="020B0604020202020204" pitchFamily="34" charset="0"/>
            </a:endParaRPr>
          </a:p>
        </p:txBody>
      </p:sp>
      <p:pic>
        <p:nvPicPr>
          <p:cNvPr id="29699" name="Picture 5" descr="4-4a14"/>
          <p:cNvPicPr>
            <a:picLocks noChangeAspect="1"/>
          </p:cNvPicPr>
          <p:nvPr/>
        </p:nvPicPr>
        <p:blipFill>
          <a:blip r:embed="rId1"/>
          <a:stretch>
            <a:fillRect/>
          </a:stretch>
        </p:blipFill>
        <p:spPr>
          <a:xfrm>
            <a:off x="2095500" y="1214438"/>
            <a:ext cx="2514600" cy="2057400"/>
          </a:xfrm>
          <a:prstGeom prst="rect">
            <a:avLst/>
          </a:prstGeom>
          <a:noFill/>
          <a:ln w="9525">
            <a:noFill/>
          </a:ln>
        </p:spPr>
      </p:pic>
      <p:sp>
        <p:nvSpPr>
          <p:cNvPr id="29700" name="Rectangle 6"/>
          <p:cNvSpPr/>
          <p:nvPr/>
        </p:nvSpPr>
        <p:spPr>
          <a:xfrm>
            <a:off x="2024063" y="260350"/>
            <a:ext cx="6227762" cy="739775"/>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p:nvPr/>
        </p:nvSpPr>
        <p:spPr>
          <a:xfrm>
            <a:off x="1985963" y="1071563"/>
            <a:ext cx="5895975" cy="3286125"/>
          </a:xfrm>
          <a:prstGeom prst="rect">
            <a:avLst/>
          </a:prstGeom>
          <a:noFill/>
          <a:ln w="9525">
            <a:noFill/>
          </a:ln>
        </p:spPr>
        <p:txBody>
          <a:bodyPr anchor="ctr" anchorCtr="0"/>
          <a:p>
            <a:pPr algn="just"/>
            <a:r>
              <a:rPr lang="en-GB" altLang="x-none" sz="2000" dirty="0">
                <a:latin typeface="Arial" panose="020B0604020202020204" pitchFamily="34" charset="0"/>
              </a:rPr>
              <a:t>FreeBSD adalah sebuah sistem operasi BSD Unix yang lebih maju untuk komputer jenis PC. OS ini dikembangkan oleh sekumpulan programmer individu. FreeBSD menawarkan sistem rangkaian yang lebih maju dan berkemampuan tinggi. OS tersebut sesuai untuk dijadikan sistem server Internet atau Intranet. Dapat mengendalikan sistem rangkaian yang sangat sibuk, dan mengatur penggunaan memori dengan baik untuk melayani beratus-ratus atau beribu-ribu pengguna secara serentak</a:t>
            </a:r>
            <a:endParaRPr lang="en-GB" altLang="x-none" sz="2000" dirty="0">
              <a:latin typeface="Arial" panose="020B0604020202020204" pitchFamily="34" charset="0"/>
            </a:endParaRPr>
          </a:p>
        </p:txBody>
      </p:sp>
      <p:sp>
        <p:nvSpPr>
          <p:cNvPr id="30722" name="Rectangle 4"/>
          <p:cNvSpPr/>
          <p:nvPr/>
        </p:nvSpPr>
        <p:spPr>
          <a:xfrm>
            <a:off x="1752600" y="4429125"/>
            <a:ext cx="8610600" cy="1576388"/>
          </a:xfrm>
          <a:prstGeom prst="rect">
            <a:avLst/>
          </a:prstGeom>
          <a:noFill/>
          <a:ln w="9525">
            <a:noFill/>
          </a:ln>
        </p:spPr>
        <p:txBody>
          <a:bodyPr anchor="ctr" anchorCtr="0"/>
          <a:p>
            <a:pPr algn="just"/>
            <a:r>
              <a:rPr lang="en-GB" altLang="x-none" sz="2000" dirty="0">
                <a:latin typeface="Trebuchet MS" panose="020B0603020202020204" pitchFamily="34" charset="0"/>
              </a:rPr>
              <a:t>Perbedaan antara FreeBSD dengan Linux ialah Linux adalah aplikasi terbuka di mana kode program diberikan secara cuma-cuma dan aplikasi Linux bisa dikembangkan oleh siapa saja, sedangkan FreeBSD adalah aplikasi tertutup yang diprogramkan oleh programmer yang membuat sistem operasi BSD</a:t>
            </a:r>
            <a:r>
              <a:rPr lang="en-US" sz="2000" dirty="0">
                <a:latin typeface="Trebuchet MS" panose="020B0603020202020204" pitchFamily="34" charset="0"/>
              </a:rPr>
              <a:t>(</a:t>
            </a:r>
            <a:r>
              <a:rPr lang="en-GB" altLang="x-none" sz="2000" dirty="0">
                <a:latin typeface="Trebuchet MS" panose="020B0603020202020204" pitchFamily="34" charset="0"/>
              </a:rPr>
              <a:t>Berkeley Software Distribution</a:t>
            </a:r>
            <a:r>
              <a:rPr lang="en-US" sz="2000" dirty="0">
                <a:latin typeface="Trebuchet MS" panose="020B0603020202020204" pitchFamily="34" charset="0"/>
              </a:rPr>
              <a:t>)</a:t>
            </a:r>
            <a:endParaRPr lang="en-GB" altLang="x-none" sz="2000" dirty="0">
              <a:latin typeface="Trebuchet MS" panose="020B0603020202020204" pitchFamily="34" charset="0"/>
            </a:endParaRPr>
          </a:p>
        </p:txBody>
      </p:sp>
      <p:pic>
        <p:nvPicPr>
          <p:cNvPr id="30723" name="Picture 5" descr="4-4a9"/>
          <p:cNvPicPr>
            <a:picLocks noChangeAspect="1"/>
          </p:cNvPicPr>
          <p:nvPr/>
        </p:nvPicPr>
        <p:blipFill>
          <a:blip r:embed="rId1"/>
          <a:stretch>
            <a:fillRect/>
          </a:stretch>
        </p:blipFill>
        <p:spPr>
          <a:xfrm>
            <a:off x="7953375" y="1357313"/>
            <a:ext cx="2357438" cy="2057400"/>
          </a:xfrm>
          <a:prstGeom prst="rect">
            <a:avLst/>
          </a:prstGeom>
          <a:noFill/>
          <a:ln w="9525">
            <a:noFill/>
          </a:ln>
        </p:spPr>
      </p:pic>
      <p:sp>
        <p:nvSpPr>
          <p:cNvPr id="89094" name="Rectangle 6"/>
          <p:cNvSpPr>
            <a:spLocks noChangeArrowheads="1"/>
          </p:cNvSpPr>
          <p:nvPr/>
        </p:nvSpPr>
        <p:spPr bwMode="auto">
          <a:xfrm>
            <a:off x="2024063" y="260350"/>
            <a:ext cx="6227763" cy="73977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p:nvPr/>
        </p:nvSpPr>
        <p:spPr>
          <a:xfrm>
            <a:off x="2024063" y="1071563"/>
            <a:ext cx="5786437" cy="3143250"/>
          </a:xfrm>
          <a:prstGeom prst="rect">
            <a:avLst/>
          </a:prstGeom>
          <a:noFill/>
          <a:ln w="9525">
            <a:noFill/>
          </a:ln>
        </p:spPr>
        <p:txBody>
          <a:bodyPr anchor="ctr" anchorCtr="0"/>
          <a:p>
            <a:pPr algn="just"/>
            <a:r>
              <a:rPr lang="en-GB" altLang="x-none" sz="2000" dirty="0">
                <a:solidFill>
                  <a:srgbClr val="000066"/>
                </a:solidFill>
                <a:latin typeface="Trebuchet MS" panose="020B0603020202020204" pitchFamily="34" charset="0"/>
              </a:rPr>
              <a:t>BeOS adalah sebuah OS komersial baru yang menarik. Sistem operasi BeOS dibuat berdasarkan cip cpu PowerPC atau x86 (PC). Ia membolehkan anda berkerja dengan aplikasi audio, video, image, berdasar pada Internet dan menyunting file berukuran berjuta-juta gigabyte serentak dalam waktu yang singkat. BeOS adalah satu-satunya OS yang mengunakan kesemua kelebihan satu atau lebih pemproses dengan atomatis</a:t>
            </a:r>
            <a:endParaRPr lang="en-GB" altLang="x-none" sz="2000" dirty="0">
              <a:solidFill>
                <a:srgbClr val="000066"/>
              </a:solidFill>
              <a:latin typeface="Trebuchet MS" panose="020B0603020202020204" pitchFamily="34" charset="0"/>
            </a:endParaRPr>
          </a:p>
        </p:txBody>
      </p:sp>
      <p:sp>
        <p:nvSpPr>
          <p:cNvPr id="31746" name="Rectangle 4"/>
          <p:cNvSpPr/>
          <p:nvPr/>
        </p:nvSpPr>
        <p:spPr>
          <a:xfrm>
            <a:off x="3886200" y="4000500"/>
            <a:ext cx="6353175" cy="2633663"/>
          </a:xfrm>
          <a:prstGeom prst="rect">
            <a:avLst/>
          </a:prstGeom>
          <a:noFill/>
          <a:ln w="9525">
            <a:noFill/>
          </a:ln>
        </p:spPr>
        <p:txBody>
          <a:bodyPr anchor="ctr" anchorCtr="0"/>
          <a:p>
            <a:pPr algn="just"/>
            <a:r>
              <a:rPr lang="en-GB" altLang="x-none" sz="2000" dirty="0">
                <a:latin typeface="Trebuchet MS" panose="020B0603020202020204" pitchFamily="34" charset="0"/>
              </a:rPr>
              <a:t>SunSolaris menggunakan mikro pemproses Sparc atau x86. SunSolaris adalah sebuah sistem operasi Unix yang dibuat oleh Sun Microsystem untuk kegunaan stasiun kerja dan server UltraSparc dan juga ix86. Sistem operasi ini adalah sistem operasi 64 bit bagi platform UltraSparc dan 32bit bagi platform x86. Ia berkemampuan mengendalikan sistem komputer mainframe, server web, server enterprise dan pelbagai jenis server lain.</a:t>
            </a:r>
            <a:endParaRPr lang="en-GB" altLang="x-none" sz="2000" dirty="0">
              <a:latin typeface="Trebuchet MS" panose="020B0603020202020204" pitchFamily="34" charset="0"/>
            </a:endParaRPr>
          </a:p>
        </p:txBody>
      </p:sp>
      <p:pic>
        <p:nvPicPr>
          <p:cNvPr id="31747" name="Picture 5" descr="4-4a16"/>
          <p:cNvPicPr>
            <a:picLocks noChangeAspect="1"/>
          </p:cNvPicPr>
          <p:nvPr/>
        </p:nvPicPr>
        <p:blipFill>
          <a:blip r:embed="rId1"/>
          <a:stretch>
            <a:fillRect/>
          </a:stretch>
        </p:blipFill>
        <p:spPr>
          <a:xfrm>
            <a:off x="7810500" y="1214438"/>
            <a:ext cx="2514600" cy="2057400"/>
          </a:xfrm>
          <a:prstGeom prst="rect">
            <a:avLst/>
          </a:prstGeom>
          <a:noFill/>
          <a:ln w="9525">
            <a:noFill/>
          </a:ln>
        </p:spPr>
      </p:pic>
      <p:pic>
        <p:nvPicPr>
          <p:cNvPr id="31748" name="Picture 6" descr="4-4a18"/>
          <p:cNvPicPr>
            <a:picLocks noChangeAspect="1"/>
          </p:cNvPicPr>
          <p:nvPr/>
        </p:nvPicPr>
        <p:blipFill>
          <a:blip r:embed="rId2"/>
          <a:stretch>
            <a:fillRect/>
          </a:stretch>
        </p:blipFill>
        <p:spPr>
          <a:xfrm>
            <a:off x="1752600" y="4429125"/>
            <a:ext cx="2128838" cy="1971675"/>
          </a:xfrm>
          <a:prstGeom prst="rect">
            <a:avLst/>
          </a:prstGeom>
          <a:noFill/>
          <a:ln w="9525">
            <a:noFill/>
          </a:ln>
        </p:spPr>
      </p:pic>
      <p:sp>
        <p:nvSpPr>
          <p:cNvPr id="90119"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Picture 6"/>
          <p:cNvPicPr>
            <a:picLocks noGrp="1" noChangeAspect="1"/>
          </p:cNvPicPr>
          <p:nvPr>
            <p:ph idx="1"/>
          </p:nvPr>
        </p:nvPicPr>
        <p:blipFill>
          <a:blip r:embed="rId1"/>
          <a:stretch>
            <a:fillRect/>
          </a:stretch>
        </p:blipFill>
        <p:spPr>
          <a:xfrm>
            <a:off x="5235575" y="2659063"/>
            <a:ext cx="2178050" cy="2149475"/>
          </a:xfrm>
        </p:spPr>
      </p:pic>
      <p:sp>
        <p:nvSpPr>
          <p:cNvPr id="32770" name="Rectangle 8"/>
          <p:cNvSpPr>
            <a:spLocks noChangeAspect="1"/>
          </p:cNvSpPr>
          <p:nvPr/>
        </p:nvSpPr>
        <p:spPr>
          <a:xfrm>
            <a:off x="2135188" y="2592388"/>
            <a:ext cx="1720850" cy="519112"/>
          </a:xfrm>
          <a:prstGeom prst="rect">
            <a:avLst/>
          </a:prstGeom>
          <a:noFill/>
          <a:ln w="9525">
            <a:noFill/>
          </a:ln>
        </p:spPr>
        <p:txBody>
          <a:bodyPr anchor="t" anchorCtr="0"/>
          <a:p>
            <a:r>
              <a:rPr lang="en-US" sz="3200" dirty="0">
                <a:latin typeface="Arial" panose="020B0604020202020204" pitchFamily="34" charset="0"/>
              </a:rPr>
              <a:t>masalah</a:t>
            </a:r>
            <a:endParaRPr lang="en-US" sz="3200" dirty="0">
              <a:latin typeface="Arial" panose="020B0604020202020204" pitchFamily="34" charset="0"/>
            </a:endParaRPr>
          </a:p>
        </p:txBody>
      </p:sp>
      <p:sp>
        <p:nvSpPr>
          <p:cNvPr id="32771" name="Rectangle 9"/>
          <p:cNvSpPr>
            <a:spLocks noChangeAspect="1"/>
          </p:cNvSpPr>
          <p:nvPr/>
        </p:nvSpPr>
        <p:spPr>
          <a:xfrm>
            <a:off x="5159375" y="2420938"/>
            <a:ext cx="1968500" cy="1108075"/>
          </a:xfrm>
          <a:prstGeom prst="rect">
            <a:avLst/>
          </a:prstGeom>
          <a:noFill/>
          <a:ln w="9525">
            <a:noFill/>
          </a:ln>
        </p:spPr>
        <p:txBody>
          <a:bodyPr anchor="t" anchorCtr="0"/>
          <a:p>
            <a:pPr algn="ctr"/>
            <a:r>
              <a:rPr lang="en-US" sz="3200" dirty="0">
                <a:latin typeface="Arial" panose="020B0604020202020204" pitchFamily="34" charset="0"/>
              </a:rPr>
              <a:t>Program</a:t>
            </a:r>
            <a:endParaRPr lang="en-US" sz="3200" dirty="0">
              <a:latin typeface="Arial" panose="020B0604020202020204" pitchFamily="34" charset="0"/>
            </a:endParaRPr>
          </a:p>
          <a:p>
            <a:pPr algn="ctr"/>
            <a:r>
              <a:rPr lang="en-US" sz="3200" dirty="0">
                <a:latin typeface="Arial" panose="020B0604020202020204" pitchFamily="34" charset="0"/>
              </a:rPr>
              <a:t>komputer</a:t>
            </a:r>
            <a:endParaRPr lang="en-US" sz="3200" dirty="0">
              <a:latin typeface="Arial" panose="020B0604020202020204" pitchFamily="34" charset="0"/>
            </a:endParaRPr>
          </a:p>
        </p:txBody>
      </p:sp>
      <p:sp>
        <p:nvSpPr>
          <p:cNvPr id="32772" name="Rectangle 10"/>
          <p:cNvSpPr>
            <a:spLocks noChangeAspect="1"/>
          </p:cNvSpPr>
          <p:nvPr/>
        </p:nvSpPr>
        <p:spPr>
          <a:xfrm>
            <a:off x="8493125" y="2592388"/>
            <a:ext cx="1563688" cy="519112"/>
          </a:xfrm>
          <a:prstGeom prst="rect">
            <a:avLst/>
          </a:prstGeom>
          <a:noFill/>
          <a:ln w="9525">
            <a:noFill/>
          </a:ln>
        </p:spPr>
        <p:txBody>
          <a:bodyPr anchor="t" anchorCtr="0"/>
          <a:p>
            <a:pPr algn="ctr"/>
            <a:r>
              <a:rPr lang="en-US" sz="3200" dirty="0">
                <a:latin typeface="Arial" panose="020B0604020202020204" pitchFamily="34" charset="0"/>
              </a:rPr>
              <a:t>solusi</a:t>
            </a:r>
            <a:endParaRPr lang="en-US" sz="3200" dirty="0">
              <a:latin typeface="Arial" panose="020B0604020202020204" pitchFamily="34" charset="0"/>
            </a:endParaRPr>
          </a:p>
        </p:txBody>
      </p:sp>
      <p:sp>
        <p:nvSpPr>
          <p:cNvPr id="32773" name="Line 11"/>
          <p:cNvSpPr>
            <a:spLocks noChangeAspect="1"/>
          </p:cNvSpPr>
          <p:nvPr/>
        </p:nvSpPr>
        <p:spPr>
          <a:xfrm>
            <a:off x="3860800" y="2924175"/>
            <a:ext cx="939800" cy="0"/>
          </a:xfrm>
          <a:prstGeom prst="line">
            <a:avLst/>
          </a:prstGeom>
          <a:ln w="28575" cap="flat" cmpd="sng">
            <a:solidFill>
              <a:srgbClr val="000000"/>
            </a:solidFill>
            <a:prstDash val="solid"/>
            <a:round/>
            <a:headEnd type="none" w="med" len="med"/>
            <a:tailEnd type="stealth" w="lg" len="med"/>
          </a:ln>
        </p:spPr>
      </p:sp>
      <p:sp>
        <p:nvSpPr>
          <p:cNvPr id="32774" name="Line 12"/>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2775" name="Text Box 13"/>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2"/>
                </a:solidFill>
                <a:effectLst/>
                <a:uLnTx/>
                <a:uFillTx/>
                <a:latin typeface="+mj-lt"/>
                <a:ea typeface="+mj-ea"/>
                <a:cs typeface="+mj-cs"/>
              </a:rPr>
              <a:t>Cara mendeskripsikan masalah dengan komputer :</a:t>
            </a:r>
            <a:endParaRPr kumimoji="0" lang="en-US" sz="4000" b="0" i="0" u="none" strike="noStrike" kern="1200" cap="none" spc="0" normalizeH="0" baseline="0" noProof="0">
              <a:ln>
                <a:noFill/>
              </a:ln>
              <a:solidFill>
                <a:schemeClr val="tx2"/>
              </a:solidFill>
              <a:effectLst/>
              <a:uLnTx/>
              <a:uFillTx/>
              <a:latin typeface="+mj-lt"/>
              <a:ea typeface="+mj-ea"/>
              <a:cs typeface="+mj-cs"/>
            </a:endParaRPr>
          </a:p>
        </p:txBody>
      </p:sp>
      <p:sp>
        <p:nvSpPr>
          <p:cNvPr id="32771" name="Rectangle 3"/>
          <p:cNvSpPr>
            <a:spLocks noGrp="1"/>
          </p:cNvSpPr>
          <p:nvPr>
            <p:ph idx="1"/>
          </p:nvPr>
        </p:nvSpPr>
        <p:spPr>
          <a:xfrm>
            <a:off x="2209800" y="2235200"/>
            <a:ext cx="7696200" cy="2786063"/>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menjabarkan masalah</a:t>
            </a:r>
            <a:endParaRPr lang="en-US" dirty="0"/>
          </a:p>
          <a:p>
            <a:pPr eaLnBrk="1" hangingPunct="1">
              <a:buClr>
                <a:schemeClr val="accent1"/>
              </a:buClr>
              <a:buSzPct val="85000"/>
              <a:buFont typeface="Wingdings 2" panose="05020102010507070707" pitchFamily="18" charset="2"/>
              <a:buChar char="•"/>
            </a:pPr>
            <a:r>
              <a:rPr lang="en-US" dirty="0"/>
              <a:t>merinci langkah untuk menyelesaikan masalah </a:t>
            </a:r>
            <a:endParaRPr lang="en-US" dirty="0"/>
          </a:p>
          <a:p>
            <a:pPr eaLnBrk="1" hangingPunct="1">
              <a:buClr>
                <a:schemeClr val="accent1"/>
              </a:buClr>
              <a:buSzPct val="85000"/>
              <a:buFont typeface="Wingdings 2" panose="05020102010507070707" pitchFamily="18" charset="2"/>
              <a:buChar char="•"/>
            </a:pPr>
            <a:r>
              <a:rPr lang="en-US" dirty="0"/>
              <a:t>membuat sarana interaksi manusia-komputer</a:t>
            </a:r>
            <a:endParaRPr lang="en-US" dirty="0"/>
          </a:p>
        </p:txBody>
      </p:sp>
      <p:sp>
        <p:nvSpPr>
          <p:cNvPr id="3379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charRg st="0" end="20"/>
                                            </p:txEl>
                                          </p:spTgt>
                                        </p:tgtEl>
                                        <p:attrNameLst>
                                          <p:attrName>style.visibility</p:attrName>
                                        </p:attrNameLst>
                                      </p:cBhvr>
                                      <p:to>
                                        <p:strVal val="visible"/>
                                      </p:to>
                                    </p:set>
                                    <p:animEffect transition="in" filter="dissolve">
                                      <p:cBhvr>
                                        <p:cTn id="7" dur="500"/>
                                        <p:tgtEl>
                                          <p:spTgt spid="32771">
                                            <p:txEl>
                                              <p:charRg st="0" end="2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771">
                                            <p:txEl>
                                              <p:charRg st="20" end="65"/>
                                            </p:txEl>
                                          </p:spTgt>
                                        </p:tgtEl>
                                        <p:attrNameLst>
                                          <p:attrName>style.visibility</p:attrName>
                                        </p:attrNameLst>
                                      </p:cBhvr>
                                      <p:to>
                                        <p:strVal val="visible"/>
                                      </p:to>
                                    </p:set>
                                    <p:animEffect transition="in" filter="dissolve">
                                      <p:cBhvr>
                                        <p:cTn id="11" dur="500"/>
                                        <p:tgtEl>
                                          <p:spTgt spid="32771">
                                            <p:txEl>
                                              <p:charRg st="20" end="65"/>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771">
                                            <p:txEl>
                                              <p:charRg st="65" end="107"/>
                                            </p:txEl>
                                          </p:spTgt>
                                        </p:tgtEl>
                                        <p:attrNameLst>
                                          <p:attrName>style.visibility</p:attrName>
                                        </p:attrNameLst>
                                      </p:cBhvr>
                                      <p:to>
                                        <p:strVal val="visible"/>
                                      </p:to>
                                    </p:set>
                                    <p:animEffect transition="in" filter="dissolve">
                                      <p:cBhvr>
                                        <p:cTn id="15" dur="500"/>
                                        <p:tgtEl>
                                          <p:spTgt spid="32771">
                                            <p:txEl>
                                              <p:charRg st="65"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990725" y="152400"/>
            <a:ext cx="7777163" cy="1600200"/>
          </a:xfrm>
        </p:spPr>
        <p:txBody>
          <a:bodyPr vert="horz" wrap="square" lIns="91440" tIns="45720" rIns="91440" bIns="91440" anchor="b" anchorCtr="0"/>
          <a:p>
            <a:pPr eaLnBrk="1" hangingPunct="1"/>
            <a:r>
              <a:rPr lang="en-US" b="1" dirty="0"/>
              <a:t>Tranformasi masalah</a:t>
            </a:r>
            <a:r>
              <a:rPr lang="en-US" dirty="0"/>
              <a:t> menjadi program komputer diperlukan:</a:t>
            </a:r>
            <a:endParaRPr lang="en-US" dirty="0"/>
          </a:p>
        </p:txBody>
      </p:sp>
      <p:sp>
        <p:nvSpPr>
          <p:cNvPr id="33795" name="Rectangle 3"/>
          <p:cNvSpPr>
            <a:spLocks noGrp="1"/>
          </p:cNvSpPr>
          <p:nvPr>
            <p:ph idx="1"/>
          </p:nvPr>
        </p:nvSpPr>
        <p:spPr>
          <a:xfrm>
            <a:off x="2209800" y="2438400"/>
            <a:ext cx="7696200" cy="1971675"/>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bentuk urutan masalah</a:t>
            </a:r>
            <a:endParaRPr lang="en-US" dirty="0"/>
          </a:p>
          <a:p>
            <a:pPr eaLnBrk="1" hangingPunct="1">
              <a:buClr>
                <a:schemeClr val="accent1"/>
              </a:buClr>
              <a:buSzPct val="85000"/>
              <a:buFont typeface="Wingdings 2" panose="05020102010507070707" pitchFamily="18" charset="2"/>
              <a:buChar char="•"/>
            </a:pPr>
            <a:r>
              <a:rPr lang="en-US" dirty="0"/>
              <a:t>bahasa yang dipakai</a:t>
            </a:r>
            <a:endParaRPr lang="en-US" dirty="0"/>
          </a:p>
          <a:p>
            <a:pPr eaLnBrk="1" hangingPunct="1">
              <a:buClr>
                <a:schemeClr val="accent1"/>
              </a:buClr>
              <a:buSzPct val="85000"/>
              <a:buFont typeface="Wingdings 2" panose="05020102010507070707" pitchFamily="18" charset="2"/>
              <a:buChar char="•"/>
            </a:pPr>
            <a:r>
              <a:rPr lang="en-US" dirty="0"/>
              <a:t>konsep mesin computer</a:t>
            </a:r>
            <a:endParaRPr lang="en-US" dirty="0"/>
          </a:p>
        </p:txBody>
      </p:sp>
      <p:sp>
        <p:nvSpPr>
          <p:cNvPr id="34819"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charRg st="0" end="22"/>
                                            </p:txEl>
                                          </p:spTgt>
                                        </p:tgtEl>
                                        <p:attrNameLst>
                                          <p:attrName>style.visibility</p:attrName>
                                        </p:attrNameLst>
                                      </p:cBhvr>
                                      <p:to>
                                        <p:strVal val="visible"/>
                                      </p:to>
                                    </p:set>
                                    <p:animEffect transition="in" filter="blinds(horizontal)">
                                      <p:cBhvr>
                                        <p:cTn id="7" dur="500"/>
                                        <p:tgtEl>
                                          <p:spTgt spid="33795">
                                            <p:txEl>
                                              <p:charRg st="0" end="2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795">
                                            <p:txEl>
                                              <p:charRg st="22" end="42"/>
                                            </p:txEl>
                                          </p:spTgt>
                                        </p:tgtEl>
                                        <p:attrNameLst>
                                          <p:attrName>style.visibility</p:attrName>
                                        </p:attrNameLst>
                                      </p:cBhvr>
                                      <p:to>
                                        <p:strVal val="visible"/>
                                      </p:to>
                                    </p:set>
                                    <p:animEffect transition="in" filter="blinds(horizontal)">
                                      <p:cBhvr>
                                        <p:cTn id="11" dur="500"/>
                                        <p:tgtEl>
                                          <p:spTgt spid="33795">
                                            <p:txEl>
                                              <p:charRg st="22" end="4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795">
                                            <p:txEl>
                                              <p:charRg st="42" end="64"/>
                                            </p:txEl>
                                          </p:spTgt>
                                        </p:tgtEl>
                                        <p:attrNameLst>
                                          <p:attrName>style.visibility</p:attrName>
                                        </p:attrNameLst>
                                      </p:cBhvr>
                                      <p:to>
                                        <p:strVal val="visible"/>
                                      </p:to>
                                    </p:set>
                                    <p:animEffect transition="in" filter="blinds(horizontal)">
                                      <p:cBhvr>
                                        <p:cTn id="15" dur="500"/>
                                        <p:tgtEl>
                                          <p:spTgt spid="33795">
                                            <p:txEl>
                                              <p:charRg st="42"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Picture 11"/>
          <p:cNvPicPr>
            <a:picLocks noGrp="1" noChangeAspect="1"/>
          </p:cNvPicPr>
          <p:nvPr>
            <p:ph/>
          </p:nvPr>
        </p:nvPicPr>
        <p:blipFill>
          <a:blip r:embed="rId1"/>
          <a:stretch>
            <a:fillRect/>
          </a:stretch>
        </p:blipFill>
        <p:spPr>
          <a:xfrm>
            <a:off x="4968875" y="1744663"/>
            <a:ext cx="2178050" cy="2149475"/>
          </a:xfrm>
        </p:spPr>
      </p:pic>
      <p:sp>
        <p:nvSpPr>
          <p:cNvPr id="36870" name="Rectangle 6"/>
          <p:cNvSpPr>
            <a:spLocks noChangeAspect="1"/>
          </p:cNvSpPr>
          <p:nvPr/>
        </p:nvSpPr>
        <p:spPr>
          <a:xfrm>
            <a:off x="1992313" y="2592388"/>
            <a:ext cx="1863725" cy="519112"/>
          </a:xfrm>
          <a:prstGeom prst="rect">
            <a:avLst/>
          </a:prstGeom>
          <a:noFill/>
          <a:ln w="9525">
            <a:noFill/>
          </a:ln>
        </p:spPr>
        <p:txBody>
          <a:bodyPr anchor="t" anchorCtr="0"/>
          <a:p>
            <a:r>
              <a:rPr lang="en-US" sz="3200" dirty="0">
                <a:latin typeface="Arial" panose="020B0604020202020204" pitchFamily="34" charset="0"/>
              </a:rPr>
              <a:t>algoritma</a:t>
            </a:r>
            <a:endParaRPr lang="en-US" sz="3200" dirty="0">
              <a:latin typeface="Arial" panose="020B0604020202020204" pitchFamily="34" charset="0"/>
            </a:endParaRPr>
          </a:p>
        </p:txBody>
      </p:sp>
      <p:sp>
        <p:nvSpPr>
          <p:cNvPr id="35843" name="Rectangle 7"/>
          <p:cNvSpPr>
            <a:spLocks noChangeAspect="1"/>
          </p:cNvSpPr>
          <p:nvPr/>
        </p:nvSpPr>
        <p:spPr>
          <a:xfrm>
            <a:off x="5159375" y="2420938"/>
            <a:ext cx="1968500" cy="1108075"/>
          </a:xfrm>
          <a:prstGeom prst="rect">
            <a:avLst/>
          </a:prstGeom>
          <a:noFill/>
          <a:ln w="9525">
            <a:noFill/>
          </a:ln>
        </p:spPr>
        <p:txBody>
          <a:bodyPr anchor="t" anchorCtr="0"/>
          <a:p>
            <a:pPr algn="ctr"/>
            <a:r>
              <a:rPr lang="en-US" sz="3200" dirty="0">
                <a:latin typeface="Arial" panose="020B0604020202020204" pitchFamily="34" charset="0"/>
              </a:rPr>
              <a:t>Program</a:t>
            </a:r>
            <a:endParaRPr lang="en-US" sz="3200" dirty="0">
              <a:latin typeface="Arial" panose="020B0604020202020204" pitchFamily="34" charset="0"/>
            </a:endParaRPr>
          </a:p>
          <a:p>
            <a:pPr algn="ctr"/>
            <a:r>
              <a:rPr lang="en-US" sz="3200" dirty="0">
                <a:latin typeface="Arial" panose="020B0604020202020204" pitchFamily="34" charset="0"/>
              </a:rPr>
              <a:t>komputer</a:t>
            </a:r>
            <a:endParaRPr lang="en-US" sz="3200" dirty="0">
              <a:latin typeface="Arial" panose="020B0604020202020204" pitchFamily="34" charset="0"/>
            </a:endParaRPr>
          </a:p>
        </p:txBody>
      </p:sp>
      <p:sp>
        <p:nvSpPr>
          <p:cNvPr id="35844" name="Rectangle 8"/>
          <p:cNvSpPr>
            <a:spLocks noChangeAspect="1"/>
          </p:cNvSpPr>
          <p:nvPr/>
        </p:nvSpPr>
        <p:spPr>
          <a:xfrm>
            <a:off x="8493125" y="2592388"/>
            <a:ext cx="1563688" cy="519112"/>
          </a:xfrm>
          <a:prstGeom prst="rect">
            <a:avLst/>
          </a:prstGeom>
          <a:noFill/>
          <a:ln w="9525">
            <a:noFill/>
          </a:ln>
        </p:spPr>
        <p:txBody>
          <a:bodyPr anchor="t" anchorCtr="0"/>
          <a:p>
            <a:pPr algn="ctr"/>
            <a:r>
              <a:rPr lang="en-US" sz="3200" dirty="0">
                <a:latin typeface="Arial" panose="020B0604020202020204" pitchFamily="34" charset="0"/>
              </a:rPr>
              <a:t>solusi</a:t>
            </a:r>
            <a:endParaRPr lang="en-US" sz="3200" dirty="0">
              <a:latin typeface="Arial" panose="020B0604020202020204" pitchFamily="34" charset="0"/>
            </a:endParaRPr>
          </a:p>
        </p:txBody>
      </p:sp>
      <p:sp>
        <p:nvSpPr>
          <p:cNvPr id="36873" name="Line 9"/>
          <p:cNvSpPr>
            <a:spLocks noChangeAspect="1"/>
          </p:cNvSpPr>
          <p:nvPr/>
        </p:nvSpPr>
        <p:spPr>
          <a:xfrm>
            <a:off x="3860800" y="2924175"/>
            <a:ext cx="290513" cy="0"/>
          </a:xfrm>
          <a:prstGeom prst="line">
            <a:avLst/>
          </a:prstGeom>
          <a:ln w="28575" cap="flat" cmpd="sng">
            <a:solidFill>
              <a:srgbClr val="000000"/>
            </a:solidFill>
            <a:prstDash val="solid"/>
            <a:round/>
            <a:headEnd type="none" w="med" len="med"/>
            <a:tailEnd type="stealth" w="lg" len="med"/>
          </a:ln>
        </p:spPr>
      </p:sp>
      <p:sp>
        <p:nvSpPr>
          <p:cNvPr id="35846" name="Line 10"/>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6876" name="Rectangle 12"/>
          <p:cNvSpPr>
            <a:spLocks noChangeAspect="1"/>
          </p:cNvSpPr>
          <p:nvPr/>
        </p:nvSpPr>
        <p:spPr>
          <a:xfrm>
            <a:off x="2279650" y="1052513"/>
            <a:ext cx="1720850" cy="519112"/>
          </a:xfrm>
          <a:prstGeom prst="rect">
            <a:avLst/>
          </a:prstGeom>
          <a:noFill/>
          <a:ln w="9525">
            <a:noFill/>
          </a:ln>
        </p:spPr>
        <p:txBody>
          <a:bodyPr anchor="t" anchorCtr="0"/>
          <a:p>
            <a:r>
              <a:rPr lang="en-US" sz="3200" dirty="0">
                <a:latin typeface="Arial" panose="020B0604020202020204" pitchFamily="34" charset="0"/>
              </a:rPr>
              <a:t>masalah</a:t>
            </a:r>
            <a:endParaRPr lang="en-US" sz="3200" dirty="0">
              <a:latin typeface="Arial" panose="020B0604020202020204" pitchFamily="34" charset="0"/>
            </a:endParaRPr>
          </a:p>
        </p:txBody>
      </p:sp>
      <p:sp>
        <p:nvSpPr>
          <p:cNvPr id="36877" name="Line 13"/>
          <p:cNvSpPr>
            <a:spLocks noChangeAspect="1"/>
          </p:cNvSpPr>
          <p:nvPr/>
        </p:nvSpPr>
        <p:spPr>
          <a:xfrm rot="5400000">
            <a:off x="2673350" y="2098675"/>
            <a:ext cx="939800" cy="0"/>
          </a:xfrm>
          <a:prstGeom prst="line">
            <a:avLst/>
          </a:prstGeom>
          <a:ln w="28575" cap="flat" cmpd="sng">
            <a:solidFill>
              <a:srgbClr val="000000"/>
            </a:solidFill>
            <a:prstDash val="solid"/>
            <a:round/>
            <a:headEnd type="none" w="med" len="med"/>
            <a:tailEnd type="stealth" w="lg" len="med"/>
          </a:ln>
        </p:spPr>
      </p:sp>
      <p:sp>
        <p:nvSpPr>
          <p:cNvPr id="36879" name="Line 15"/>
          <p:cNvSpPr>
            <a:spLocks noChangeAspect="1"/>
          </p:cNvSpPr>
          <p:nvPr/>
        </p:nvSpPr>
        <p:spPr>
          <a:xfrm>
            <a:off x="3860800" y="2925763"/>
            <a:ext cx="939800" cy="0"/>
          </a:xfrm>
          <a:prstGeom prst="line">
            <a:avLst/>
          </a:prstGeom>
          <a:ln w="28575" cap="flat" cmpd="sng">
            <a:solidFill>
              <a:srgbClr val="000000"/>
            </a:solidFill>
            <a:prstDash val="solid"/>
            <a:round/>
            <a:headEnd type="none" w="med" len="med"/>
            <a:tailEnd type="stealth" w="lg" len="med"/>
          </a:ln>
        </p:spPr>
      </p:sp>
      <p:sp>
        <p:nvSpPr>
          <p:cNvPr id="35850" name="Text Box 16"/>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36879"/>
                                        </p:tgtEl>
                                      </p:cBhvr>
                                    </p:animEffect>
                                    <p:set>
                                      <p:cBhvr>
                                        <p:cTn id="7" dur="1" fill="hold">
                                          <p:stCondLst>
                                            <p:cond delay="499"/>
                                          </p:stCondLst>
                                        </p:cTn>
                                        <p:tgtEl>
                                          <p:spTgt spid="3687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876"/>
                                        </p:tgtEl>
                                        <p:attrNameLst>
                                          <p:attrName>style.visibility</p:attrName>
                                        </p:attrNameLst>
                                      </p:cBhvr>
                                      <p:to>
                                        <p:strVal val="visible"/>
                                      </p:to>
                                    </p:set>
                                    <p:animEffect transition="in" filter="blinds(horizontal)">
                                      <p:cBhvr>
                                        <p:cTn id="11" dur="500"/>
                                        <p:tgtEl>
                                          <p:spTgt spid="3687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6877"/>
                                        </p:tgtEl>
                                        <p:attrNameLst>
                                          <p:attrName>style.visibility</p:attrName>
                                        </p:attrNameLst>
                                      </p:cBhvr>
                                      <p:to>
                                        <p:strVal val="visible"/>
                                      </p:to>
                                    </p:set>
                                    <p:animEffect transition="in" filter="blinds(horizontal)">
                                      <p:cBhvr>
                                        <p:cTn id="15" dur="500"/>
                                        <p:tgtEl>
                                          <p:spTgt spid="3687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6870"/>
                                        </p:tgtEl>
                                        <p:attrNameLst>
                                          <p:attrName>style.visibility</p:attrName>
                                        </p:attrNameLst>
                                      </p:cBhvr>
                                      <p:to>
                                        <p:strVal val="visible"/>
                                      </p:to>
                                    </p:set>
                                    <p:animEffect transition="in" filter="blinds(horizontal)">
                                      <p:cBhvr>
                                        <p:cTn id="19" dur="500"/>
                                        <p:tgtEl>
                                          <p:spTgt spid="36870"/>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6873"/>
                                        </p:tgtEl>
                                        <p:attrNameLst>
                                          <p:attrName>style.visibility</p:attrName>
                                        </p:attrNameLst>
                                      </p:cBhvr>
                                      <p:to>
                                        <p:strVal val="visible"/>
                                      </p:to>
                                    </p:set>
                                    <p:animEffect transition="in" filter="blinds(horizontal)">
                                      <p:cBhvr>
                                        <p:cTn id="23"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2209800" y="115888"/>
            <a:ext cx="6870700" cy="915987"/>
          </a:xfrm>
        </p:spPr>
        <p:txBody>
          <a:bodyPr vert="horz" wrap="square" lIns="91440" tIns="45720" rIns="91440" bIns="91440" anchor="b" anchorCtr="0"/>
          <a:p>
            <a:pPr eaLnBrk="1" hangingPunct="1"/>
            <a:r>
              <a:rPr lang="en-US" b="1" dirty="0"/>
              <a:t>Apakah Algoritma itu?</a:t>
            </a:r>
            <a:endParaRPr lang="en-US" b="1" dirty="0"/>
          </a:p>
        </p:txBody>
      </p:sp>
      <p:sp>
        <p:nvSpPr>
          <p:cNvPr id="38915" name="Rectangle 3"/>
          <p:cNvSpPr>
            <a:spLocks noGrp="1"/>
          </p:cNvSpPr>
          <p:nvPr>
            <p:ph idx="1"/>
          </p:nvPr>
        </p:nvSpPr>
        <p:spPr>
          <a:xfrm>
            <a:off x="2403475" y="1484313"/>
            <a:ext cx="8229600" cy="4752975"/>
          </a:xfrm>
        </p:spPr>
        <p:txBody>
          <a:bodyPr vert="horz" wrap="square" lIns="91440" tIns="45720" rIns="91440" bIns="45720" anchor="t" anchorCtr="0">
            <a:normAutofit lnSpcReduction="10000"/>
          </a:bodyPr>
          <a:p>
            <a:pPr eaLnBrk="1" hangingPunct="1">
              <a:lnSpc>
                <a:spcPct val="90000"/>
              </a:lnSpc>
              <a:buClr>
                <a:schemeClr val="accent1"/>
              </a:buClr>
              <a:buSzPct val="85000"/>
              <a:buFont typeface="Wingdings 2" panose="05020102010507070707" pitchFamily="18" charset="2"/>
              <a:buChar char="•"/>
            </a:pPr>
            <a:r>
              <a:rPr lang="en-US" sz="2400" i="1" dirty="0"/>
              <a:t>Algorism</a:t>
            </a:r>
            <a:r>
              <a:rPr lang="en-US" sz="2400" dirty="0"/>
              <a:t>  </a:t>
            </a:r>
            <a:r>
              <a:rPr lang="en-US" sz="2400" dirty="0">
                <a:sym typeface="Wingdings" panose="05000000000000000000" pitchFamily="2" charset="2"/>
              </a:rPr>
              <a:t> </a:t>
            </a:r>
            <a:r>
              <a:rPr lang="en-US" sz="2400" i="1" dirty="0">
                <a:sym typeface="Wingdings" panose="05000000000000000000" pitchFamily="2" charset="2"/>
              </a:rPr>
              <a:t>algorithm</a:t>
            </a:r>
            <a:endParaRPr lang="en-US" sz="2400" i="1" dirty="0"/>
          </a:p>
          <a:p>
            <a:pPr eaLnBrk="1" hangingPunct="1">
              <a:lnSpc>
                <a:spcPct val="90000"/>
              </a:lnSpc>
              <a:buClr>
                <a:schemeClr val="accent1"/>
              </a:buClr>
              <a:buSzPct val="85000"/>
              <a:buFont typeface="Wingdings 2" panose="05020102010507070707" pitchFamily="18" charset="2"/>
              <a:buChar char="•"/>
            </a:pPr>
            <a:r>
              <a:rPr lang="en-US" sz="2400" dirty="0"/>
              <a:t>nama penulis buku Arab yaitu Abu Ja’far Muhammad ibnu Musa Al-Khuwarizmi</a:t>
            </a:r>
            <a:endParaRPr lang="en-US" sz="2400" dirty="0"/>
          </a:p>
          <a:p>
            <a:pPr eaLnBrk="1" hangingPunct="1">
              <a:lnSpc>
                <a:spcPct val="90000"/>
              </a:lnSpc>
              <a:buClr>
                <a:schemeClr val="accent1"/>
              </a:buClr>
              <a:buSzPct val="85000"/>
              <a:buFont typeface="Wingdings 2" panose="05020102010507070707" pitchFamily="18" charset="2"/>
              <a:buChar char="•"/>
            </a:pPr>
            <a:r>
              <a:rPr lang="en-US" sz="2400" b="1" dirty="0"/>
              <a:t>Algoritma </a:t>
            </a:r>
            <a:r>
              <a:rPr lang="en-US" sz="2400" dirty="0"/>
              <a:t>adalah:</a:t>
            </a:r>
            <a:endParaRPr lang="en-US" sz="2400" dirty="0"/>
          </a:p>
          <a:p>
            <a:pPr lvl="1" eaLnBrk="1" hangingPunct="1">
              <a:lnSpc>
                <a:spcPct val="90000"/>
              </a:lnSpc>
              <a:buClr>
                <a:schemeClr val="accent2"/>
              </a:buClr>
              <a:buSzPct val="85000"/>
              <a:buFont typeface="Wingdings 2" panose="05020102010507070707" pitchFamily="18" charset="2"/>
              <a:buChar char="–"/>
            </a:pPr>
            <a:r>
              <a:rPr lang="en-US" dirty="0"/>
              <a:t>penyusunaan aspek proses logika dari suatu pemecahan masalah tanpa melihat karakteristik bahasa pemrograman yang akan digunakan</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urutan notasi logika yang merupakan hasil analisis dan rancangan sistematik dari strategi pemecahan masalah, untuk menggambarkan urutan langkah kerja yang jika dikerjakan akan membawa ke tujuannya.</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urutan logika langkah kerja untuk menyelesaikan suatu masalah. </a:t>
            </a:r>
            <a:endParaRPr lang="en-US" dirty="0"/>
          </a:p>
        </p:txBody>
      </p:sp>
      <p:sp>
        <p:nvSpPr>
          <p:cNvPr id="3686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5">
                                            <p:txEl>
                                              <p:charRg st="0" end="22"/>
                                            </p:txEl>
                                          </p:spTgt>
                                        </p:tgtEl>
                                        <p:attrNameLst>
                                          <p:attrName>style.visibility</p:attrName>
                                        </p:attrNameLst>
                                      </p:cBhvr>
                                      <p:to>
                                        <p:strVal val="visible"/>
                                      </p:to>
                                    </p:set>
                                    <p:animEffect transition="in" filter="wipe(down)">
                                      <p:cBhvr>
                                        <p:cTn id="7" dur="500"/>
                                        <p:tgtEl>
                                          <p:spTgt spid="38915">
                                            <p:txEl>
                                              <p:charRg st="0" end="2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915">
                                            <p:txEl>
                                              <p:charRg st="22" end="95"/>
                                            </p:txEl>
                                          </p:spTgt>
                                        </p:tgtEl>
                                        <p:attrNameLst>
                                          <p:attrName>style.visibility</p:attrName>
                                        </p:attrNameLst>
                                      </p:cBhvr>
                                      <p:to>
                                        <p:strVal val="visible"/>
                                      </p:to>
                                    </p:set>
                                    <p:animEffect transition="in" filter="wipe(down)">
                                      <p:cBhvr>
                                        <p:cTn id="10" dur="500"/>
                                        <p:tgtEl>
                                          <p:spTgt spid="38915">
                                            <p:txEl>
                                              <p:charRg st="22" end="9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915">
                                            <p:txEl>
                                              <p:charRg st="95" end="113"/>
                                            </p:txEl>
                                          </p:spTgt>
                                        </p:tgtEl>
                                        <p:attrNameLst>
                                          <p:attrName>style.visibility</p:attrName>
                                        </p:attrNameLst>
                                      </p:cBhvr>
                                      <p:to>
                                        <p:strVal val="visible"/>
                                      </p:to>
                                    </p:set>
                                    <p:animEffect transition="in" filter="wipe(down)">
                                      <p:cBhvr>
                                        <p:cTn id="15" dur="500"/>
                                        <p:tgtEl>
                                          <p:spTgt spid="38915">
                                            <p:txEl>
                                              <p:charRg st="95" end="11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915">
                                            <p:txEl>
                                              <p:charRg st="113" end="241"/>
                                            </p:txEl>
                                          </p:spTgt>
                                        </p:tgtEl>
                                        <p:attrNameLst>
                                          <p:attrName>style.visibility</p:attrName>
                                        </p:attrNameLst>
                                      </p:cBhvr>
                                      <p:to>
                                        <p:strVal val="visible"/>
                                      </p:to>
                                    </p:set>
                                    <p:animEffect transition="in" filter="wipe(down)">
                                      <p:cBhvr>
                                        <p:cTn id="18" dur="500"/>
                                        <p:tgtEl>
                                          <p:spTgt spid="38915">
                                            <p:txEl>
                                              <p:charRg st="113" end="241"/>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8915">
                                            <p:txEl>
                                              <p:charRg st="241" end="439"/>
                                            </p:txEl>
                                          </p:spTgt>
                                        </p:tgtEl>
                                        <p:attrNameLst>
                                          <p:attrName>style.visibility</p:attrName>
                                        </p:attrNameLst>
                                      </p:cBhvr>
                                      <p:to>
                                        <p:strVal val="visible"/>
                                      </p:to>
                                    </p:set>
                                    <p:animEffect transition="in" filter="wipe(down)">
                                      <p:cBhvr>
                                        <p:cTn id="21" dur="500"/>
                                        <p:tgtEl>
                                          <p:spTgt spid="38915">
                                            <p:txEl>
                                              <p:charRg st="241" end="439"/>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8915">
                                            <p:txEl>
                                              <p:charRg st="439" end="503"/>
                                            </p:txEl>
                                          </p:spTgt>
                                        </p:tgtEl>
                                        <p:attrNameLst>
                                          <p:attrName>style.visibility</p:attrName>
                                        </p:attrNameLst>
                                      </p:cBhvr>
                                      <p:to>
                                        <p:strVal val="visible"/>
                                      </p:to>
                                    </p:set>
                                    <p:animEffect transition="in" filter="wipe(down)">
                                      <p:cBhvr>
                                        <p:cTn id="24" dur="500"/>
                                        <p:tgtEl>
                                          <p:spTgt spid="38915">
                                            <p:txEl>
                                              <p:charRg st="439" end="5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2209800" y="476250"/>
            <a:ext cx="6870700" cy="987425"/>
          </a:xfrm>
        </p:spPr>
        <p:txBody>
          <a:bodyPr vert="horz" wrap="square" lIns="91440" tIns="45720" rIns="91440" bIns="91440" anchor="b" anchorCtr="0"/>
          <a:p>
            <a:pPr eaLnBrk="1" hangingPunct="1"/>
            <a:r>
              <a:rPr lang="en-US" b="1" dirty="0"/>
              <a:t>Notasi Algoritma</a:t>
            </a:r>
            <a:r>
              <a:rPr lang="en-US" dirty="0"/>
              <a:t> </a:t>
            </a:r>
            <a:endParaRPr lang="en-US" dirty="0"/>
          </a:p>
        </p:txBody>
      </p:sp>
      <p:sp>
        <p:nvSpPr>
          <p:cNvPr id="39939" name="Rectangle 3"/>
          <p:cNvSpPr>
            <a:spLocks noGrp="1"/>
          </p:cNvSpPr>
          <p:nvPr>
            <p:ph idx="1"/>
          </p:nvPr>
        </p:nvSpPr>
        <p:spPr>
          <a:xfrm>
            <a:off x="2209800" y="1844675"/>
            <a:ext cx="7696200" cy="3243263"/>
          </a:xfrm>
        </p:spPr>
        <p:txBody>
          <a:bodyPr vert="horz" wrap="square" lIns="91440" tIns="45720" rIns="91440" bIns="45720" anchor="t" anchorCtr="0"/>
          <a:p>
            <a:pPr marL="609600" indent="-609600" eaLnBrk="1" hangingPunct="1">
              <a:buClr>
                <a:schemeClr val="accent1"/>
              </a:buClr>
              <a:buSzPct val="85000"/>
              <a:buFont typeface="Wingdings 2" panose="05020102010507070707" pitchFamily="18" charset="2"/>
              <a:buChar char="•"/>
            </a:pPr>
            <a:r>
              <a:rPr lang="en-US" dirty="0"/>
              <a:t>Notasi I : untaian kalimat deskriptif</a:t>
            </a:r>
            <a:endParaRPr lang="en-US" dirty="0"/>
          </a:p>
          <a:p>
            <a:pPr marL="609600" indent="-609600" eaLnBrk="1" hangingPunct="1">
              <a:buClr>
                <a:schemeClr val="accent1"/>
              </a:buClr>
              <a:buSzPct val="85000"/>
              <a:buFont typeface="Wingdings 2" panose="05020102010507070707" pitchFamily="18" charset="2"/>
              <a:buChar char="•"/>
            </a:pPr>
            <a:r>
              <a:rPr lang="en-US" dirty="0"/>
              <a:t>Notasi II : diagram alir (flow chart)</a:t>
            </a:r>
            <a:endParaRPr lang="en-US" dirty="0"/>
          </a:p>
          <a:p>
            <a:pPr marL="609600" indent="-609600" eaLnBrk="1" hangingPunct="1">
              <a:buClr>
                <a:schemeClr val="accent1"/>
              </a:buClr>
              <a:buSzPct val="85000"/>
              <a:buFont typeface="Wingdings 2" panose="05020102010507070707" pitchFamily="18" charset="2"/>
              <a:buChar char="•"/>
            </a:pPr>
            <a:r>
              <a:rPr lang="en-US" dirty="0"/>
              <a:t>Notasi III : psudo-code</a:t>
            </a:r>
            <a:endParaRPr lang="en-US" dirty="0"/>
          </a:p>
          <a:p>
            <a:pPr marL="609600" indent="-609600" eaLnBrk="1" hangingPunct="1">
              <a:buClr>
                <a:schemeClr val="accent1"/>
              </a:buClr>
              <a:buSzPct val="85000"/>
              <a:buFontTx/>
              <a:buNone/>
            </a:pPr>
            <a:endParaRPr lang="en-US" dirty="0"/>
          </a:p>
          <a:p>
            <a:pPr marL="609600" indent="-609600" eaLnBrk="1" hangingPunct="1">
              <a:buClr>
                <a:schemeClr val="accent1"/>
              </a:buClr>
              <a:buSzPct val="85000"/>
              <a:buFont typeface="Wingdings" panose="05000000000000000000" pitchFamily="2" charset="2"/>
              <a:buChar char="Ø"/>
            </a:pPr>
            <a:r>
              <a:rPr lang="en-US" dirty="0"/>
              <a:t>Contoh masalah : menghitung luas segiempat. </a:t>
            </a:r>
            <a:endParaRPr lang="en-US" dirty="0"/>
          </a:p>
          <a:p>
            <a:pPr marL="609600" indent="-609600" eaLnBrk="1" hangingPunct="1">
              <a:buClr>
                <a:schemeClr val="accent1"/>
              </a:buClr>
              <a:buSzPct val="85000"/>
              <a:buFont typeface="Wingdings 2" panose="05020102010507070707" pitchFamily="18" charset="2"/>
              <a:buChar char="•"/>
            </a:pPr>
            <a:endParaRPr lang="en-US" dirty="0"/>
          </a:p>
        </p:txBody>
      </p:sp>
      <p:sp>
        <p:nvSpPr>
          <p:cNvPr id="37891" name="Text Box 5"/>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charRg st="0" end="38"/>
                                            </p:txEl>
                                          </p:spTgt>
                                        </p:tgtEl>
                                        <p:attrNameLst>
                                          <p:attrName>style.visibility</p:attrName>
                                        </p:attrNameLst>
                                      </p:cBhvr>
                                      <p:to>
                                        <p:strVal val="visible"/>
                                      </p:to>
                                    </p:set>
                                    <p:animEffect transition="in" filter="box(in)">
                                      <p:cBhvr>
                                        <p:cTn id="7" dur="500"/>
                                        <p:tgtEl>
                                          <p:spTgt spid="39939">
                                            <p:txEl>
                                              <p:charRg st="0" end="38"/>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939">
                                            <p:txEl>
                                              <p:charRg st="38" end="76"/>
                                            </p:txEl>
                                          </p:spTgt>
                                        </p:tgtEl>
                                        <p:attrNameLst>
                                          <p:attrName>style.visibility</p:attrName>
                                        </p:attrNameLst>
                                      </p:cBhvr>
                                      <p:to>
                                        <p:strVal val="visible"/>
                                      </p:to>
                                    </p:set>
                                    <p:animEffect transition="in" filter="box(in)">
                                      <p:cBhvr>
                                        <p:cTn id="11" dur="500"/>
                                        <p:tgtEl>
                                          <p:spTgt spid="39939">
                                            <p:txEl>
                                              <p:charRg st="38" end="76"/>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939">
                                            <p:txEl>
                                              <p:charRg st="76" end="100"/>
                                            </p:txEl>
                                          </p:spTgt>
                                        </p:tgtEl>
                                        <p:attrNameLst>
                                          <p:attrName>style.visibility</p:attrName>
                                        </p:attrNameLst>
                                      </p:cBhvr>
                                      <p:to>
                                        <p:strVal val="visible"/>
                                      </p:to>
                                    </p:set>
                                    <p:animEffect transition="in" filter="box(in)">
                                      <p:cBhvr>
                                        <p:cTn id="15" dur="500"/>
                                        <p:tgtEl>
                                          <p:spTgt spid="39939">
                                            <p:txEl>
                                              <p:charRg st="76" end="10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9939">
                                            <p:txEl>
                                              <p:charRg st="101" end="146"/>
                                            </p:txEl>
                                          </p:spTgt>
                                        </p:tgtEl>
                                        <p:attrNameLst>
                                          <p:attrName>style.visibility</p:attrName>
                                        </p:attrNameLst>
                                      </p:cBhvr>
                                      <p:to>
                                        <p:strVal val="visible"/>
                                      </p:to>
                                    </p:set>
                                    <p:animEffect transition="in" filter="box(in)">
                                      <p:cBhvr>
                                        <p:cTn id="20" dur="500"/>
                                        <p:tgtEl>
                                          <p:spTgt spid="39939">
                                            <p:txEl>
                                              <p:charRg st="101"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646430" y="-635"/>
            <a:ext cx="11081385" cy="16863695"/>
          </a:xfrm>
          <a:prstGeom prst="rect">
            <a:avLst/>
          </a:prstGeom>
          <a:noFill/>
        </p:spPr>
        <p:txBody>
          <a:bodyPr wrap="square" rtlCol="0" anchor="t">
            <a:noAutofit/>
          </a:bodyPr>
          <a:p>
            <a:r>
              <a:rPr lang="en-US" sz="3600"/>
              <a:t> </a:t>
            </a:r>
            <a:endParaRPr lang="en-US" sz="3600"/>
          </a:p>
          <a:p>
            <a:r>
              <a:rPr lang="en-US" sz="3600"/>
              <a:t>Etika komputer merupakan seperangkat nilai yang mengatur dalam penggunaan komputer.Jika dilihat dari pengertian masing-masing etikamerupakan suatu ilmu/nilai yang membahas perbuatan baik atau burukmanusia yang dapat dipahami oleh pikiran manusia, sedangkan komputersendiri merupakan alat yang digunakan untuk mengolah data. Sehingga jikakita menggabungkan pengertian dari kata etika dan komputer adalahseperangkat nilai yang mengatur manusia dalam penggunaan komputer serta proses pengolahan data.</a:t>
            </a:r>
            <a:endParaRPr lang="en-US"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2209800" y="115888"/>
            <a:ext cx="6870700" cy="844550"/>
          </a:xfrm>
        </p:spPr>
        <p:txBody>
          <a:bodyPr vert="horz" wrap="square" lIns="91440" tIns="45720" rIns="91440" bIns="91440" anchor="b" anchorCtr="0"/>
          <a:p>
            <a:pPr eaLnBrk="1" hangingPunct="1"/>
            <a:r>
              <a:rPr lang="en-US" b="1" dirty="0"/>
              <a:t>Notasi I :</a:t>
            </a:r>
            <a:endParaRPr lang="en-US" dirty="0"/>
          </a:p>
        </p:txBody>
      </p:sp>
      <p:sp>
        <p:nvSpPr>
          <p:cNvPr id="40963" name="Rectangle 3"/>
          <p:cNvSpPr>
            <a:spLocks noGrp="1"/>
          </p:cNvSpPr>
          <p:nvPr>
            <p:ph idx="1"/>
          </p:nvPr>
        </p:nvSpPr>
        <p:spPr>
          <a:xfrm>
            <a:off x="3000375" y="1414463"/>
            <a:ext cx="6910388" cy="4967287"/>
          </a:xfrm>
        </p:spPr>
        <p:txBody>
          <a:bodyPr vert="horz" wrap="square" lIns="91440" tIns="45720" rIns="91440" bIns="45720" anchor="t" anchorCtr="0">
            <a:normAutofit lnSpcReduction="10000"/>
          </a:bodyPr>
          <a:p>
            <a:pPr marL="533400" indent="-533400" eaLnBrk="1" hangingPunct="1">
              <a:lnSpc>
                <a:spcPct val="90000"/>
              </a:lnSpc>
              <a:buClr>
                <a:schemeClr val="accent1"/>
              </a:buClr>
              <a:buSzPct val="85000"/>
              <a:buFontTx/>
              <a:buNone/>
            </a:pPr>
            <a:r>
              <a:rPr lang="en-US" sz="2800" dirty="0"/>
              <a:t>Algoritma Luas_Segiempat</a:t>
            </a:r>
            <a:endParaRPr lang="en-US" sz="2800" i="1" dirty="0"/>
          </a:p>
          <a:p>
            <a:pPr marL="533400" indent="-533400" eaLnBrk="1" hangingPunct="1">
              <a:lnSpc>
                <a:spcPct val="90000"/>
              </a:lnSpc>
              <a:buClr>
                <a:schemeClr val="accent1"/>
              </a:buClr>
              <a:buSzPct val="85000"/>
              <a:buFontTx/>
              <a:buNone/>
            </a:pPr>
            <a:r>
              <a:rPr lang="en-US" sz="2800" i="1" dirty="0"/>
              <a:t>     Menghitung luas segiempat dengan memasukkan nilai lebar dan panjang segiempat </a:t>
            </a:r>
            <a:endParaRPr lang="en-US" sz="2800" i="1" dirty="0"/>
          </a:p>
          <a:p>
            <a:pPr marL="533400" indent="-533400" eaLnBrk="1" hangingPunct="1">
              <a:lnSpc>
                <a:spcPct val="90000"/>
              </a:lnSpc>
              <a:buClr>
                <a:schemeClr val="accent1"/>
              </a:buClr>
              <a:buSzPct val="85000"/>
              <a:buFontTx/>
              <a:buNone/>
            </a:pPr>
            <a:r>
              <a:rPr lang="en-US" sz="2800" dirty="0"/>
              <a:t>Deklarasi</a:t>
            </a:r>
            <a:endParaRPr lang="en-US" sz="2800" dirty="0"/>
          </a:p>
          <a:p>
            <a:pPr marL="533400" indent="-533400" eaLnBrk="1" hangingPunct="1">
              <a:lnSpc>
                <a:spcPct val="90000"/>
              </a:lnSpc>
              <a:buClr>
                <a:schemeClr val="accent1"/>
              </a:buClr>
              <a:buSzPct val="85000"/>
              <a:buFontTx/>
              <a:buNone/>
            </a:pPr>
            <a:r>
              <a:rPr lang="en-US" sz="2800" dirty="0"/>
              <a:t>      luas,panjang,lebar : bil. bulat</a:t>
            </a:r>
            <a:endParaRPr lang="en-US" sz="2800" dirty="0"/>
          </a:p>
          <a:p>
            <a:pPr marL="533400" indent="-533400" eaLnBrk="1" hangingPunct="1">
              <a:lnSpc>
                <a:spcPct val="90000"/>
              </a:lnSpc>
              <a:buClr>
                <a:schemeClr val="accent1"/>
              </a:buClr>
              <a:buSzPct val="85000"/>
              <a:buFontTx/>
              <a:buNone/>
            </a:pPr>
            <a:r>
              <a:rPr lang="en-US" sz="2800" dirty="0"/>
              <a:t>Deskripsi</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Masukkan nilai lebar dan panjang</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Hitung luas sama dengan panjang kali lebar</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Tampilkan Luas</a:t>
            </a:r>
            <a:endParaRPr lang="en-US" sz="2800" dirty="0"/>
          </a:p>
        </p:txBody>
      </p:sp>
      <p:sp>
        <p:nvSpPr>
          <p:cNvPr id="3891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63">
                                            <p:txEl>
                                              <p:charRg st="0" end="25"/>
                                            </p:txEl>
                                          </p:spTgt>
                                        </p:tgtEl>
                                        <p:attrNameLst>
                                          <p:attrName>style.visibility</p:attrName>
                                        </p:attrNameLst>
                                      </p:cBhvr>
                                      <p:to>
                                        <p:strVal val="visible"/>
                                      </p:to>
                                    </p:set>
                                    <p:animEffect transition="in" filter="diamond(in)">
                                      <p:cBhvr>
                                        <p:cTn id="7" dur="2000"/>
                                        <p:tgtEl>
                                          <p:spTgt spid="40963">
                                            <p:txEl>
                                              <p:charRg st="0" end="25"/>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0963">
                                            <p:txEl>
                                              <p:charRg st="25" end="109"/>
                                            </p:txEl>
                                          </p:spTgt>
                                        </p:tgtEl>
                                        <p:attrNameLst>
                                          <p:attrName>style.visibility</p:attrName>
                                        </p:attrNameLst>
                                      </p:cBhvr>
                                      <p:to>
                                        <p:strVal val="visible"/>
                                      </p:to>
                                    </p:set>
                                    <p:animEffect transition="in" filter="diamond(in)">
                                      <p:cBhvr>
                                        <p:cTn id="10" dur="2000"/>
                                        <p:tgtEl>
                                          <p:spTgt spid="40963">
                                            <p:txEl>
                                              <p:charRg st="25" end="10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0963">
                                            <p:txEl>
                                              <p:charRg st="109" end="119"/>
                                            </p:txEl>
                                          </p:spTgt>
                                        </p:tgtEl>
                                        <p:attrNameLst>
                                          <p:attrName>style.visibility</p:attrName>
                                        </p:attrNameLst>
                                      </p:cBhvr>
                                      <p:to>
                                        <p:strVal val="visible"/>
                                      </p:to>
                                    </p:set>
                                    <p:animEffect transition="in" filter="diamond(in)">
                                      <p:cBhvr>
                                        <p:cTn id="15" dur="2000"/>
                                        <p:tgtEl>
                                          <p:spTgt spid="40963">
                                            <p:txEl>
                                              <p:charRg st="109" end="11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40963">
                                            <p:txEl>
                                              <p:charRg st="119" end="157"/>
                                            </p:txEl>
                                          </p:spTgt>
                                        </p:tgtEl>
                                        <p:attrNameLst>
                                          <p:attrName>style.visibility</p:attrName>
                                        </p:attrNameLst>
                                      </p:cBhvr>
                                      <p:to>
                                        <p:strVal val="visible"/>
                                      </p:to>
                                    </p:set>
                                    <p:animEffect transition="in" filter="diamond(in)">
                                      <p:cBhvr>
                                        <p:cTn id="20" dur="2000"/>
                                        <p:tgtEl>
                                          <p:spTgt spid="40963">
                                            <p:txEl>
                                              <p:charRg st="119" end="157"/>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63">
                                            <p:txEl>
                                              <p:charRg st="157" end="167"/>
                                            </p:txEl>
                                          </p:spTgt>
                                        </p:tgtEl>
                                        <p:attrNameLst>
                                          <p:attrName>style.visibility</p:attrName>
                                        </p:attrNameLst>
                                      </p:cBhvr>
                                      <p:to>
                                        <p:strVal val="visible"/>
                                      </p:to>
                                    </p:set>
                                    <p:animEffect transition="in" filter="diamond(in)">
                                      <p:cBhvr>
                                        <p:cTn id="23" dur="2000"/>
                                        <p:tgtEl>
                                          <p:spTgt spid="40963">
                                            <p:txEl>
                                              <p:charRg st="157" end="167"/>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0963">
                                            <p:txEl>
                                              <p:charRg st="167" end="200"/>
                                            </p:txEl>
                                          </p:spTgt>
                                        </p:tgtEl>
                                        <p:attrNameLst>
                                          <p:attrName>style.visibility</p:attrName>
                                        </p:attrNameLst>
                                      </p:cBhvr>
                                      <p:to>
                                        <p:strVal val="visible"/>
                                      </p:to>
                                    </p:set>
                                    <p:animEffect transition="in" filter="diamond(in)">
                                      <p:cBhvr>
                                        <p:cTn id="26" dur="2000"/>
                                        <p:tgtEl>
                                          <p:spTgt spid="40963">
                                            <p:txEl>
                                              <p:charRg st="167" end="200"/>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0963">
                                            <p:txEl>
                                              <p:charRg st="200" end="243"/>
                                            </p:txEl>
                                          </p:spTgt>
                                        </p:tgtEl>
                                        <p:attrNameLst>
                                          <p:attrName>style.visibility</p:attrName>
                                        </p:attrNameLst>
                                      </p:cBhvr>
                                      <p:to>
                                        <p:strVal val="visible"/>
                                      </p:to>
                                    </p:set>
                                    <p:animEffect transition="in" filter="diamond(in)">
                                      <p:cBhvr>
                                        <p:cTn id="29" dur="2000"/>
                                        <p:tgtEl>
                                          <p:spTgt spid="40963">
                                            <p:txEl>
                                              <p:charRg st="200" end="243"/>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0963">
                                            <p:txEl>
                                              <p:charRg st="243" end="258"/>
                                            </p:txEl>
                                          </p:spTgt>
                                        </p:tgtEl>
                                        <p:attrNameLst>
                                          <p:attrName>style.visibility</p:attrName>
                                        </p:attrNameLst>
                                      </p:cBhvr>
                                      <p:to>
                                        <p:strVal val="visible"/>
                                      </p:to>
                                    </p:set>
                                    <p:animEffect transition="in" filter="diamond(in)">
                                      <p:cBhvr>
                                        <p:cTn id="32" dur="2000"/>
                                        <p:tgtEl>
                                          <p:spTgt spid="40963">
                                            <p:txEl>
                                              <p:charRg st="243"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1919288" y="404813"/>
            <a:ext cx="6870700" cy="844550"/>
          </a:xfrm>
        </p:spPr>
        <p:txBody>
          <a:bodyPr vert="horz" wrap="square" lIns="91440" tIns="45720" rIns="91440" bIns="91440" anchor="b" anchorCtr="0"/>
          <a:p>
            <a:pPr eaLnBrk="1" hangingPunct="1"/>
            <a:r>
              <a:rPr lang="en-US" b="1" dirty="0"/>
              <a:t>Notasi II :</a:t>
            </a:r>
            <a:endParaRPr lang="en-US" b="1" dirty="0"/>
          </a:p>
        </p:txBody>
      </p:sp>
      <p:grpSp>
        <p:nvGrpSpPr>
          <p:cNvPr id="2" name="Group 4"/>
          <p:cNvGrpSpPr/>
          <p:nvPr/>
        </p:nvGrpSpPr>
        <p:grpSpPr>
          <a:xfrm>
            <a:off x="4079875" y="490538"/>
            <a:ext cx="4464050" cy="6048375"/>
            <a:chOff x="3549" y="1990"/>
            <a:chExt cx="4500" cy="6704"/>
          </a:xfrm>
        </p:grpSpPr>
        <p:sp>
          <p:nvSpPr>
            <p:cNvPr id="39939" name="Line 5"/>
            <p:cNvSpPr/>
            <p:nvPr/>
          </p:nvSpPr>
          <p:spPr>
            <a:xfrm>
              <a:off x="5814" y="2709"/>
              <a:ext cx="0" cy="585"/>
            </a:xfrm>
            <a:prstGeom prst="line">
              <a:avLst/>
            </a:prstGeom>
            <a:ln w="9525" cap="flat" cmpd="sng">
              <a:solidFill>
                <a:srgbClr val="000000"/>
              </a:solidFill>
              <a:prstDash val="solid"/>
              <a:round/>
              <a:headEnd type="none" w="med" len="med"/>
              <a:tailEnd type="triangle" w="med" len="med"/>
            </a:ln>
          </p:spPr>
        </p:sp>
        <p:sp>
          <p:nvSpPr>
            <p:cNvPr id="39940" name="AutoShape 6"/>
            <p:cNvSpPr/>
            <p:nvPr/>
          </p:nvSpPr>
          <p:spPr>
            <a:xfrm>
              <a:off x="4809" y="1990"/>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mulai</a:t>
              </a:r>
              <a:endParaRPr lang="en-US" sz="2800" dirty="0">
                <a:latin typeface="Arial" panose="020B0604020202020204" pitchFamily="34" charset="0"/>
              </a:endParaRPr>
            </a:p>
            <a:p>
              <a:endParaRPr lang="en-US" sz="2800" dirty="0">
                <a:latin typeface="Arial" panose="020B0604020202020204" pitchFamily="34" charset="0"/>
              </a:endParaRPr>
            </a:p>
          </p:txBody>
        </p:sp>
        <p:sp>
          <p:nvSpPr>
            <p:cNvPr id="39941" name="AutoShape 7"/>
            <p:cNvSpPr/>
            <p:nvPr/>
          </p:nvSpPr>
          <p:spPr>
            <a:xfrm>
              <a:off x="3654" y="335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Input </a:t>
              </a:r>
              <a:endParaRPr lang="en-US" sz="2800" dirty="0">
                <a:latin typeface="Arial" panose="020B0604020202020204" pitchFamily="34" charset="0"/>
              </a:endParaRPr>
            </a:p>
            <a:p>
              <a:pPr algn="ctr"/>
              <a:r>
                <a:rPr lang="en-US" sz="2800" dirty="0">
                  <a:latin typeface="Arial" panose="020B0604020202020204" pitchFamily="34" charset="0"/>
                </a:rPr>
                <a:t>panjang, lebar</a:t>
              </a:r>
              <a:endParaRPr lang="en-US" sz="2800" dirty="0">
                <a:latin typeface="Arial" panose="020B0604020202020204" pitchFamily="34" charset="0"/>
              </a:endParaRPr>
            </a:p>
          </p:txBody>
        </p:sp>
        <p:sp>
          <p:nvSpPr>
            <p:cNvPr id="39942" name="Line 8"/>
            <p:cNvSpPr/>
            <p:nvPr/>
          </p:nvSpPr>
          <p:spPr>
            <a:xfrm>
              <a:off x="5814" y="4419"/>
              <a:ext cx="0" cy="585"/>
            </a:xfrm>
            <a:prstGeom prst="line">
              <a:avLst/>
            </a:prstGeom>
            <a:ln w="9525" cap="flat" cmpd="sng">
              <a:solidFill>
                <a:srgbClr val="000000"/>
              </a:solidFill>
              <a:prstDash val="solid"/>
              <a:round/>
              <a:headEnd type="none" w="med" len="med"/>
              <a:tailEnd type="triangle" w="med" len="med"/>
            </a:ln>
          </p:spPr>
        </p:sp>
        <p:sp>
          <p:nvSpPr>
            <p:cNvPr id="39943" name="AutoShape 9"/>
            <p:cNvSpPr/>
            <p:nvPr/>
          </p:nvSpPr>
          <p:spPr>
            <a:xfrm>
              <a:off x="3549" y="5019"/>
              <a:ext cx="4500" cy="615"/>
            </a:xfrm>
            <a:prstGeom prst="flowChartProcess">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Luas </a:t>
              </a:r>
              <a:r>
                <a:rPr lang="en-US" sz="2800" dirty="0">
                  <a:latin typeface="Arial" panose="020B0604020202020204" pitchFamily="34" charset="0"/>
                  <a:sym typeface="Wingdings" panose="05000000000000000000" pitchFamily="2" charset="2"/>
                </a:rPr>
                <a:t></a:t>
              </a:r>
              <a:r>
                <a:rPr lang="en-US" sz="2800" dirty="0">
                  <a:latin typeface="Arial" panose="020B0604020202020204" pitchFamily="34" charset="0"/>
                </a:rPr>
                <a:t> panjang * lebar</a:t>
              </a:r>
              <a:endParaRPr lang="en-US" sz="2800" dirty="0">
                <a:latin typeface="Arial" panose="020B0604020202020204" pitchFamily="34" charset="0"/>
              </a:endParaRPr>
            </a:p>
          </p:txBody>
        </p:sp>
        <p:sp>
          <p:nvSpPr>
            <p:cNvPr id="39944" name="Line 10"/>
            <p:cNvSpPr/>
            <p:nvPr/>
          </p:nvSpPr>
          <p:spPr>
            <a:xfrm>
              <a:off x="5814" y="5619"/>
              <a:ext cx="0" cy="585"/>
            </a:xfrm>
            <a:prstGeom prst="line">
              <a:avLst/>
            </a:prstGeom>
            <a:ln w="9525" cap="flat" cmpd="sng">
              <a:solidFill>
                <a:srgbClr val="000000"/>
              </a:solidFill>
              <a:prstDash val="solid"/>
              <a:round/>
              <a:headEnd type="none" w="med" len="med"/>
              <a:tailEnd type="triangle" w="med" len="med"/>
            </a:ln>
          </p:spPr>
        </p:sp>
        <p:sp>
          <p:nvSpPr>
            <p:cNvPr id="39945" name="AutoShape 11"/>
            <p:cNvSpPr/>
            <p:nvPr/>
          </p:nvSpPr>
          <p:spPr>
            <a:xfrm>
              <a:off x="3654" y="626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Output</a:t>
              </a:r>
              <a:endParaRPr lang="en-US" sz="2800" dirty="0">
                <a:latin typeface="Arial" panose="020B0604020202020204" pitchFamily="34" charset="0"/>
              </a:endParaRPr>
            </a:p>
            <a:p>
              <a:pPr algn="ctr"/>
              <a:r>
                <a:rPr lang="en-US" sz="2800" dirty="0">
                  <a:latin typeface="Arial" panose="020B0604020202020204" pitchFamily="34" charset="0"/>
                </a:rPr>
                <a:t>Luas</a:t>
              </a:r>
              <a:endParaRPr lang="en-US" sz="2800" dirty="0">
                <a:latin typeface="Arial" panose="020B0604020202020204" pitchFamily="34" charset="0"/>
              </a:endParaRPr>
            </a:p>
          </p:txBody>
        </p:sp>
        <p:sp>
          <p:nvSpPr>
            <p:cNvPr id="39946" name="Line 12"/>
            <p:cNvSpPr/>
            <p:nvPr/>
          </p:nvSpPr>
          <p:spPr>
            <a:xfrm>
              <a:off x="5814" y="7344"/>
              <a:ext cx="0" cy="585"/>
            </a:xfrm>
            <a:prstGeom prst="line">
              <a:avLst/>
            </a:prstGeom>
            <a:ln w="9525" cap="flat" cmpd="sng">
              <a:solidFill>
                <a:srgbClr val="000000"/>
              </a:solidFill>
              <a:prstDash val="solid"/>
              <a:round/>
              <a:headEnd type="none" w="med" len="med"/>
              <a:tailEnd type="triangle" w="med" len="med"/>
            </a:ln>
          </p:spPr>
        </p:sp>
        <p:sp>
          <p:nvSpPr>
            <p:cNvPr id="39947" name="AutoShape 13"/>
            <p:cNvSpPr/>
            <p:nvPr/>
          </p:nvSpPr>
          <p:spPr>
            <a:xfrm>
              <a:off x="4824" y="7974"/>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selesai</a:t>
              </a:r>
              <a:endParaRPr lang="en-US" sz="2800" dirty="0">
                <a:latin typeface="Arial" panose="020B0604020202020204" pitchFamily="34" charset="0"/>
              </a:endParaRPr>
            </a:p>
            <a:p>
              <a:endParaRPr lang="en-US" sz="2800" dirty="0">
                <a:latin typeface="Arial" panose="020B0604020202020204" pitchFamily="34" charset="0"/>
              </a:endParaRPr>
            </a:p>
          </p:txBody>
        </p:sp>
      </p:grpSp>
      <p:sp>
        <p:nvSpPr>
          <p:cNvPr id="39948" name="Text Box 1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2209800" y="333375"/>
            <a:ext cx="6870700" cy="844550"/>
          </a:xfrm>
        </p:spPr>
        <p:txBody>
          <a:bodyPr vert="horz" wrap="square" lIns="91440" tIns="45720" rIns="91440" bIns="91440" anchor="b" anchorCtr="0"/>
          <a:p>
            <a:pPr eaLnBrk="1" hangingPunct="1"/>
            <a:r>
              <a:rPr lang="en-US" b="1" dirty="0"/>
              <a:t>Notasi III :</a:t>
            </a:r>
            <a:endParaRPr lang="en-US" b="1" dirty="0"/>
          </a:p>
        </p:txBody>
      </p:sp>
      <p:sp>
        <p:nvSpPr>
          <p:cNvPr id="43011" name="Rectangle 3"/>
          <p:cNvSpPr>
            <a:spLocks noGrp="1"/>
          </p:cNvSpPr>
          <p:nvPr>
            <p:ph idx="1"/>
          </p:nvPr>
        </p:nvSpPr>
        <p:spPr>
          <a:xfrm>
            <a:off x="2859088" y="1254125"/>
            <a:ext cx="6981825" cy="4622800"/>
          </a:xfrm>
        </p:spPr>
        <p:txBody>
          <a:bodyPr vert="horz" wrap="square" lIns="91440" tIns="45720" rIns="91440" bIns="45720" anchor="t" anchorCtr="0">
            <a:normAutofit lnSpcReduction="10000"/>
          </a:bodyPr>
          <a:p>
            <a:pPr eaLnBrk="1" hangingPunct="1">
              <a:lnSpc>
                <a:spcPct val="90000"/>
              </a:lnSpc>
              <a:buClr>
                <a:schemeClr val="accent1"/>
              </a:buClr>
              <a:buSzPct val="85000"/>
              <a:buFontTx/>
              <a:buNone/>
            </a:pPr>
            <a:r>
              <a:rPr lang="en-US" sz="2800" dirty="0"/>
              <a:t>Algoritma Luas_Segiempat</a:t>
            </a:r>
            <a:endParaRPr lang="en-US" sz="2800" i="1" dirty="0"/>
          </a:p>
          <a:p>
            <a:pPr eaLnBrk="1" hangingPunct="1">
              <a:lnSpc>
                <a:spcPct val="90000"/>
              </a:lnSpc>
              <a:buClr>
                <a:schemeClr val="accent1"/>
              </a:buClr>
              <a:buSzPct val="85000"/>
              <a:buFontTx/>
              <a:buNone/>
            </a:pPr>
            <a:r>
              <a:rPr lang="en-US" sz="2800" i="1" dirty="0"/>
              <a:t>{Menghitung luas segiempat dengan memasukkan nilai lebar dan panjang segiempat}</a:t>
            </a:r>
            <a:endParaRPr lang="en-US" sz="2800" dirty="0"/>
          </a:p>
          <a:p>
            <a:pPr eaLnBrk="1" hangingPunct="1">
              <a:lnSpc>
                <a:spcPct val="90000"/>
              </a:lnSpc>
              <a:buClr>
                <a:schemeClr val="accent1"/>
              </a:buClr>
              <a:buSzPct val="85000"/>
              <a:buFontTx/>
              <a:buNone/>
            </a:pPr>
            <a:r>
              <a:rPr lang="en-US" sz="2800" dirty="0"/>
              <a:t>Deklarasi</a:t>
            </a:r>
            <a:endParaRPr lang="en-US" sz="2800" dirty="0"/>
          </a:p>
          <a:p>
            <a:pPr eaLnBrk="1" hangingPunct="1">
              <a:lnSpc>
                <a:spcPct val="90000"/>
              </a:lnSpc>
              <a:buClr>
                <a:schemeClr val="accent1"/>
              </a:buClr>
              <a:buSzPct val="85000"/>
              <a:buFontTx/>
              <a:buNone/>
            </a:pPr>
            <a:r>
              <a:rPr lang="en-US" sz="2800" dirty="0"/>
              <a:t>	 luas, panjang, lebar : </a:t>
            </a:r>
            <a:r>
              <a:rPr lang="en-US" sz="2800" u="sng" dirty="0"/>
              <a:t>integer</a:t>
            </a:r>
            <a:endParaRPr lang="en-US" sz="2800" u="sng" dirty="0"/>
          </a:p>
          <a:p>
            <a:pPr eaLnBrk="1" hangingPunct="1">
              <a:lnSpc>
                <a:spcPct val="90000"/>
              </a:lnSpc>
              <a:buClr>
                <a:schemeClr val="accent1"/>
              </a:buClr>
              <a:buSzPct val="85000"/>
              <a:buFontTx/>
              <a:buNone/>
            </a:pPr>
            <a:r>
              <a:rPr lang="en-US" sz="2800" dirty="0"/>
              <a:t> Deskripsi</a:t>
            </a:r>
            <a:endParaRPr lang="en-US" sz="2800" u="sng" dirty="0"/>
          </a:p>
          <a:p>
            <a:pPr lvl="1" eaLnBrk="1" hangingPunct="1">
              <a:lnSpc>
                <a:spcPct val="90000"/>
              </a:lnSpc>
              <a:buClr>
                <a:schemeClr val="accent2"/>
              </a:buClr>
              <a:buSzPct val="85000"/>
              <a:buFontTx/>
              <a:buNone/>
            </a:pPr>
            <a:r>
              <a:rPr lang="en-US" u="sng" dirty="0"/>
              <a:t>input</a:t>
            </a:r>
            <a:r>
              <a:rPr lang="en-US" dirty="0"/>
              <a:t>(panjang)</a:t>
            </a:r>
            <a:endParaRPr lang="en-US" dirty="0"/>
          </a:p>
          <a:p>
            <a:pPr lvl="1" eaLnBrk="1" hangingPunct="1">
              <a:lnSpc>
                <a:spcPct val="90000"/>
              </a:lnSpc>
              <a:buClr>
                <a:schemeClr val="accent2"/>
              </a:buClr>
              <a:buSzPct val="85000"/>
              <a:buFontTx/>
              <a:buNone/>
            </a:pPr>
            <a:r>
              <a:rPr lang="en-US" u="sng" dirty="0"/>
              <a:t>input</a:t>
            </a:r>
            <a:r>
              <a:rPr lang="en-US" dirty="0"/>
              <a:t>(lebar)</a:t>
            </a:r>
            <a:endParaRPr lang="en-US" dirty="0"/>
          </a:p>
          <a:p>
            <a:pPr lvl="1" eaLnBrk="1" hangingPunct="1">
              <a:lnSpc>
                <a:spcPct val="90000"/>
              </a:lnSpc>
              <a:buClr>
                <a:schemeClr val="accent2"/>
              </a:buClr>
              <a:buSzPct val="85000"/>
              <a:buFontTx/>
              <a:buNone/>
            </a:pPr>
            <a:r>
              <a:rPr lang="en-US" dirty="0"/>
              <a:t>luas </a:t>
            </a:r>
            <a:r>
              <a:rPr lang="en-US" dirty="0">
                <a:sym typeface="Wingdings" panose="05000000000000000000" pitchFamily="2" charset="2"/>
              </a:rPr>
              <a:t></a:t>
            </a:r>
            <a:r>
              <a:rPr lang="en-US" dirty="0"/>
              <a:t> panjang * lebar</a:t>
            </a:r>
            <a:endParaRPr lang="en-US" u="sng" dirty="0"/>
          </a:p>
          <a:p>
            <a:pPr lvl="1" eaLnBrk="1" hangingPunct="1">
              <a:lnSpc>
                <a:spcPct val="90000"/>
              </a:lnSpc>
              <a:buClr>
                <a:schemeClr val="accent2"/>
              </a:buClr>
              <a:buSzPct val="85000"/>
              <a:buFontTx/>
              <a:buNone/>
            </a:pPr>
            <a:r>
              <a:rPr lang="en-US" u="sng" dirty="0"/>
              <a:t>output(l</a:t>
            </a:r>
            <a:r>
              <a:rPr lang="en-US" dirty="0"/>
              <a:t>uas) </a:t>
            </a:r>
            <a:endParaRPr lang="en-US" dirty="0"/>
          </a:p>
        </p:txBody>
      </p:sp>
      <p:sp>
        <p:nvSpPr>
          <p:cNvPr id="40963"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25"/>
                                            </p:txEl>
                                          </p:spTgt>
                                        </p:tgtEl>
                                        <p:attrNameLst>
                                          <p:attrName>style.visibility</p:attrName>
                                        </p:attrNameLst>
                                      </p:cBhvr>
                                      <p:to>
                                        <p:strVal val="visible"/>
                                      </p:to>
                                    </p:set>
                                    <p:anim calcmode="lin" valueType="num">
                                      <p:cBhvr>
                                        <p:cTn id="7" dur="500" fill="hold"/>
                                        <p:tgtEl>
                                          <p:spTgt spid="43011">
                                            <p:txEl>
                                              <p:charRg st="0" end="25"/>
                                            </p:txEl>
                                          </p:spTgt>
                                        </p:tgtEl>
                                        <p:attrNameLst>
                                          <p:attrName>ppt_x</p:attrName>
                                        </p:attrNameLst>
                                      </p:cBhvr>
                                      <p:tavLst>
                                        <p:tav tm="0">
                                          <p:val>
                                            <p:strVal val="#ppt_x"/>
                                          </p:val>
                                        </p:tav>
                                        <p:tav tm="100000">
                                          <p:val>
                                            <p:strVal val="#ppt_x"/>
                                          </p:val>
                                        </p:tav>
                                      </p:tavLst>
                                    </p:anim>
                                    <p:anim calcmode="lin" valueType="num">
                                      <p:cBhvr>
                                        <p:cTn id="8" dur="500" fill="hold"/>
                                        <p:tgtEl>
                                          <p:spTgt spid="43011">
                                            <p:txEl>
                                              <p:charRg st="0" end="2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1">
                                            <p:txEl>
                                              <p:charRg st="25" end="105"/>
                                            </p:txEl>
                                          </p:spTgt>
                                        </p:tgtEl>
                                        <p:attrNameLst>
                                          <p:attrName>style.visibility</p:attrName>
                                        </p:attrNameLst>
                                      </p:cBhvr>
                                      <p:to>
                                        <p:strVal val="visible"/>
                                      </p:to>
                                    </p:set>
                                    <p:anim calcmode="lin" valueType="num">
                                      <p:cBhvr>
                                        <p:cTn id="11" dur="500" fill="hold"/>
                                        <p:tgtEl>
                                          <p:spTgt spid="43011">
                                            <p:txEl>
                                              <p:charRg st="25" end="105"/>
                                            </p:txEl>
                                          </p:spTgt>
                                        </p:tgtEl>
                                        <p:attrNameLst>
                                          <p:attrName>ppt_x</p:attrName>
                                        </p:attrNameLst>
                                      </p:cBhvr>
                                      <p:tavLst>
                                        <p:tav tm="0">
                                          <p:val>
                                            <p:strVal val="#ppt_x"/>
                                          </p:val>
                                        </p:tav>
                                        <p:tav tm="100000">
                                          <p:val>
                                            <p:strVal val="#ppt_x"/>
                                          </p:val>
                                        </p:tav>
                                      </p:tavLst>
                                    </p:anim>
                                    <p:anim calcmode="lin" valueType="num">
                                      <p:cBhvr>
                                        <p:cTn id="12" dur="500" fill="hold"/>
                                        <p:tgtEl>
                                          <p:spTgt spid="43011">
                                            <p:txEl>
                                              <p:charRg st="25" end="10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011">
                                            <p:txEl>
                                              <p:charRg st="105" end="115"/>
                                            </p:txEl>
                                          </p:spTgt>
                                        </p:tgtEl>
                                        <p:attrNameLst>
                                          <p:attrName>style.visibility</p:attrName>
                                        </p:attrNameLst>
                                      </p:cBhvr>
                                      <p:to>
                                        <p:strVal val="visible"/>
                                      </p:to>
                                    </p:set>
                                    <p:anim calcmode="lin" valueType="num">
                                      <p:cBhvr>
                                        <p:cTn id="17" dur="500" fill="hold"/>
                                        <p:tgtEl>
                                          <p:spTgt spid="43011">
                                            <p:txEl>
                                              <p:charRg st="105" end="115"/>
                                            </p:txEl>
                                          </p:spTgt>
                                        </p:tgtEl>
                                        <p:attrNameLst>
                                          <p:attrName>ppt_x</p:attrName>
                                        </p:attrNameLst>
                                      </p:cBhvr>
                                      <p:tavLst>
                                        <p:tav tm="0">
                                          <p:val>
                                            <p:strVal val="#ppt_x"/>
                                          </p:val>
                                        </p:tav>
                                        <p:tav tm="100000">
                                          <p:val>
                                            <p:strVal val="#ppt_x"/>
                                          </p:val>
                                        </p:tav>
                                      </p:tavLst>
                                    </p:anim>
                                    <p:anim calcmode="lin" valueType="num">
                                      <p:cBhvr>
                                        <p:cTn id="18" dur="500" fill="hold"/>
                                        <p:tgtEl>
                                          <p:spTgt spid="43011">
                                            <p:txEl>
                                              <p:charRg st="105" end="1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1">
                                            <p:txEl>
                                              <p:charRg st="115" end="148"/>
                                            </p:txEl>
                                          </p:spTgt>
                                        </p:tgtEl>
                                        <p:attrNameLst>
                                          <p:attrName>style.visibility</p:attrName>
                                        </p:attrNameLst>
                                      </p:cBhvr>
                                      <p:to>
                                        <p:strVal val="visible"/>
                                      </p:to>
                                    </p:set>
                                    <p:anim calcmode="lin" valueType="num">
                                      <p:cBhvr>
                                        <p:cTn id="23" dur="500" fill="hold"/>
                                        <p:tgtEl>
                                          <p:spTgt spid="43011">
                                            <p:txEl>
                                              <p:charRg st="115" end="148"/>
                                            </p:txEl>
                                          </p:spTgt>
                                        </p:tgtEl>
                                        <p:attrNameLst>
                                          <p:attrName>ppt_x</p:attrName>
                                        </p:attrNameLst>
                                      </p:cBhvr>
                                      <p:tavLst>
                                        <p:tav tm="0">
                                          <p:val>
                                            <p:strVal val="#ppt_x"/>
                                          </p:val>
                                        </p:tav>
                                        <p:tav tm="100000">
                                          <p:val>
                                            <p:strVal val="#ppt_x"/>
                                          </p:val>
                                        </p:tav>
                                      </p:tavLst>
                                    </p:anim>
                                    <p:anim calcmode="lin" valueType="num">
                                      <p:cBhvr>
                                        <p:cTn id="24" dur="500" fill="hold"/>
                                        <p:tgtEl>
                                          <p:spTgt spid="43011">
                                            <p:txEl>
                                              <p:charRg st="115"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011">
                                            <p:txEl>
                                              <p:charRg st="148" end="159"/>
                                            </p:txEl>
                                          </p:spTgt>
                                        </p:tgtEl>
                                        <p:attrNameLst>
                                          <p:attrName>style.visibility</p:attrName>
                                        </p:attrNameLst>
                                      </p:cBhvr>
                                      <p:to>
                                        <p:strVal val="visible"/>
                                      </p:to>
                                    </p:set>
                                    <p:anim calcmode="lin" valueType="num">
                                      <p:cBhvr>
                                        <p:cTn id="29" dur="500" fill="hold"/>
                                        <p:tgtEl>
                                          <p:spTgt spid="43011">
                                            <p:txEl>
                                              <p:charRg st="148" end="159"/>
                                            </p:txEl>
                                          </p:spTgt>
                                        </p:tgtEl>
                                        <p:attrNameLst>
                                          <p:attrName>ppt_x</p:attrName>
                                        </p:attrNameLst>
                                      </p:cBhvr>
                                      <p:tavLst>
                                        <p:tav tm="0">
                                          <p:val>
                                            <p:strVal val="#ppt_x"/>
                                          </p:val>
                                        </p:tav>
                                        <p:tav tm="100000">
                                          <p:val>
                                            <p:strVal val="#ppt_x"/>
                                          </p:val>
                                        </p:tav>
                                      </p:tavLst>
                                    </p:anim>
                                    <p:anim calcmode="lin" valueType="num">
                                      <p:cBhvr>
                                        <p:cTn id="30" dur="500" fill="hold"/>
                                        <p:tgtEl>
                                          <p:spTgt spid="43011">
                                            <p:txEl>
                                              <p:charRg st="148" end="159"/>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3011">
                                            <p:txEl>
                                              <p:charRg st="159" end="174"/>
                                            </p:txEl>
                                          </p:spTgt>
                                        </p:tgtEl>
                                        <p:attrNameLst>
                                          <p:attrName>style.visibility</p:attrName>
                                        </p:attrNameLst>
                                      </p:cBhvr>
                                      <p:to>
                                        <p:strVal val="visible"/>
                                      </p:to>
                                    </p:set>
                                    <p:anim calcmode="lin" valueType="num">
                                      <p:cBhvr>
                                        <p:cTn id="33" dur="500" fill="hold"/>
                                        <p:tgtEl>
                                          <p:spTgt spid="43011">
                                            <p:txEl>
                                              <p:charRg st="159" end="174"/>
                                            </p:txEl>
                                          </p:spTgt>
                                        </p:tgtEl>
                                        <p:attrNameLst>
                                          <p:attrName>ppt_x</p:attrName>
                                        </p:attrNameLst>
                                      </p:cBhvr>
                                      <p:tavLst>
                                        <p:tav tm="0">
                                          <p:val>
                                            <p:strVal val="#ppt_x"/>
                                          </p:val>
                                        </p:tav>
                                        <p:tav tm="100000">
                                          <p:val>
                                            <p:strVal val="#ppt_x"/>
                                          </p:val>
                                        </p:tav>
                                      </p:tavLst>
                                    </p:anim>
                                    <p:anim calcmode="lin" valueType="num">
                                      <p:cBhvr>
                                        <p:cTn id="34" dur="500" fill="hold"/>
                                        <p:tgtEl>
                                          <p:spTgt spid="43011">
                                            <p:txEl>
                                              <p:charRg st="159" end="17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3011">
                                            <p:txEl>
                                              <p:charRg st="174" end="187"/>
                                            </p:txEl>
                                          </p:spTgt>
                                        </p:tgtEl>
                                        <p:attrNameLst>
                                          <p:attrName>style.visibility</p:attrName>
                                        </p:attrNameLst>
                                      </p:cBhvr>
                                      <p:to>
                                        <p:strVal val="visible"/>
                                      </p:to>
                                    </p:set>
                                    <p:anim calcmode="lin" valueType="num">
                                      <p:cBhvr>
                                        <p:cTn id="37" dur="500" fill="hold"/>
                                        <p:tgtEl>
                                          <p:spTgt spid="43011">
                                            <p:txEl>
                                              <p:charRg st="174" end="187"/>
                                            </p:txEl>
                                          </p:spTgt>
                                        </p:tgtEl>
                                        <p:attrNameLst>
                                          <p:attrName>ppt_x</p:attrName>
                                        </p:attrNameLst>
                                      </p:cBhvr>
                                      <p:tavLst>
                                        <p:tav tm="0">
                                          <p:val>
                                            <p:strVal val="#ppt_x"/>
                                          </p:val>
                                        </p:tav>
                                        <p:tav tm="100000">
                                          <p:val>
                                            <p:strVal val="#ppt_x"/>
                                          </p:val>
                                        </p:tav>
                                      </p:tavLst>
                                    </p:anim>
                                    <p:anim calcmode="lin" valueType="num">
                                      <p:cBhvr>
                                        <p:cTn id="38" dur="500" fill="hold"/>
                                        <p:tgtEl>
                                          <p:spTgt spid="43011">
                                            <p:txEl>
                                              <p:charRg st="174" end="18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3011">
                                            <p:txEl>
                                              <p:charRg st="187" end="210"/>
                                            </p:txEl>
                                          </p:spTgt>
                                        </p:tgtEl>
                                        <p:attrNameLst>
                                          <p:attrName>style.visibility</p:attrName>
                                        </p:attrNameLst>
                                      </p:cBhvr>
                                      <p:to>
                                        <p:strVal val="visible"/>
                                      </p:to>
                                    </p:set>
                                    <p:anim calcmode="lin" valueType="num">
                                      <p:cBhvr>
                                        <p:cTn id="41" dur="500" fill="hold"/>
                                        <p:tgtEl>
                                          <p:spTgt spid="43011">
                                            <p:txEl>
                                              <p:charRg st="187" end="210"/>
                                            </p:txEl>
                                          </p:spTgt>
                                        </p:tgtEl>
                                        <p:attrNameLst>
                                          <p:attrName>ppt_x</p:attrName>
                                        </p:attrNameLst>
                                      </p:cBhvr>
                                      <p:tavLst>
                                        <p:tav tm="0">
                                          <p:val>
                                            <p:strVal val="#ppt_x"/>
                                          </p:val>
                                        </p:tav>
                                        <p:tav tm="100000">
                                          <p:val>
                                            <p:strVal val="#ppt_x"/>
                                          </p:val>
                                        </p:tav>
                                      </p:tavLst>
                                    </p:anim>
                                    <p:anim calcmode="lin" valueType="num">
                                      <p:cBhvr>
                                        <p:cTn id="42" dur="500" fill="hold"/>
                                        <p:tgtEl>
                                          <p:spTgt spid="43011">
                                            <p:txEl>
                                              <p:charRg st="187" end="21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011">
                                            <p:txEl>
                                              <p:charRg st="210" end="224"/>
                                            </p:txEl>
                                          </p:spTgt>
                                        </p:tgtEl>
                                        <p:attrNameLst>
                                          <p:attrName>style.visibility</p:attrName>
                                        </p:attrNameLst>
                                      </p:cBhvr>
                                      <p:to>
                                        <p:strVal val="visible"/>
                                      </p:to>
                                    </p:set>
                                    <p:anim calcmode="lin" valueType="num">
                                      <p:cBhvr>
                                        <p:cTn id="45" dur="500" fill="hold"/>
                                        <p:tgtEl>
                                          <p:spTgt spid="43011">
                                            <p:txEl>
                                              <p:charRg st="210" end="224"/>
                                            </p:txEl>
                                          </p:spTgt>
                                        </p:tgtEl>
                                        <p:attrNameLst>
                                          <p:attrName>ppt_x</p:attrName>
                                        </p:attrNameLst>
                                      </p:cBhvr>
                                      <p:tavLst>
                                        <p:tav tm="0">
                                          <p:val>
                                            <p:strVal val="#ppt_x"/>
                                          </p:val>
                                        </p:tav>
                                        <p:tav tm="100000">
                                          <p:val>
                                            <p:strVal val="#ppt_x"/>
                                          </p:val>
                                        </p:tav>
                                      </p:tavLst>
                                    </p:anim>
                                    <p:anim calcmode="lin" valueType="num">
                                      <p:cBhvr>
                                        <p:cTn id="46" dur="500" fill="hold"/>
                                        <p:tgtEl>
                                          <p:spTgt spid="43011">
                                            <p:txEl>
                                              <p:charRg st="210"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2209800" y="784225"/>
            <a:ext cx="6870700"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Program</a:t>
            </a:r>
            <a:endParaRPr kumimoji="0" lang="en-US" sz="4000" b="1" i="0" u="none" strike="noStrike" kern="1200" cap="none" spc="0" normalizeH="0" baseline="0" noProof="0">
              <a:ln>
                <a:noFill/>
              </a:ln>
              <a:solidFill>
                <a:schemeClr val="tx2"/>
              </a:solidFill>
              <a:effectLst/>
              <a:uLnTx/>
              <a:uFillTx/>
              <a:latin typeface="+mj-lt"/>
              <a:ea typeface="+mj-ea"/>
              <a:cs typeface="+mj-cs"/>
            </a:endParaRPr>
          </a:p>
        </p:txBody>
      </p:sp>
      <p:sp>
        <p:nvSpPr>
          <p:cNvPr id="44035" name="Rectangle 3"/>
          <p:cNvSpPr>
            <a:spLocks noGrp="1"/>
          </p:cNvSpPr>
          <p:nvPr>
            <p:ph idx="1"/>
          </p:nvPr>
        </p:nvSpPr>
        <p:spPr>
          <a:xfrm>
            <a:off x="2209800" y="1828800"/>
            <a:ext cx="7696200" cy="2752725"/>
          </a:xfrm>
        </p:spPr>
        <p:txBody>
          <a:bodyPr vert="horz" wrap="square" lIns="91440" tIns="45720" rIns="91440" bIns="45720" anchor="t" anchorCtr="0"/>
          <a:p>
            <a:pPr eaLnBrk="1" hangingPunct="1">
              <a:buClr>
                <a:schemeClr val="accent1"/>
              </a:buClr>
              <a:buSzPct val="85000"/>
              <a:buFontTx/>
              <a:buNone/>
            </a:pPr>
            <a:r>
              <a:rPr lang="en-US" dirty="0"/>
              <a:t>   adalah perwujudan atau implementasi teknis Algoritma yang ditulis dalam bahasa pemrogaman tertentu sehingga dapat dilaksanakan oleh komputer.</a:t>
            </a:r>
            <a:endParaRPr lang="en-US" dirty="0"/>
          </a:p>
          <a:p>
            <a:pPr eaLnBrk="1" hangingPunct="1">
              <a:buClr>
                <a:schemeClr val="accent1"/>
              </a:buClr>
              <a:buSzPct val="85000"/>
              <a:buFontTx/>
              <a:buNone/>
            </a:pPr>
            <a:endParaRPr lang="en-US" dirty="0"/>
          </a:p>
        </p:txBody>
      </p:sp>
      <p:sp>
        <p:nvSpPr>
          <p:cNvPr id="4198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5">
                                            <p:txEl>
                                              <p:charRg st="0" end="145"/>
                                            </p:txEl>
                                          </p:spTgt>
                                        </p:tgtEl>
                                        <p:attrNameLst>
                                          <p:attrName>style.visibility</p:attrName>
                                        </p:attrNameLst>
                                      </p:cBhvr>
                                      <p:to>
                                        <p:strVal val="visible"/>
                                      </p:to>
                                    </p:set>
                                    <p:animEffect transition="in" filter="strips(downLeft)">
                                      <p:cBhvr>
                                        <p:cTn id="7" dur="500"/>
                                        <p:tgtEl>
                                          <p:spTgt spid="44035">
                                            <p:txEl>
                                              <p:charRg st="0"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2209800" y="152400"/>
            <a:ext cx="7773988" cy="1600200"/>
          </a:xfrm>
        </p:spPr>
        <p:txBody>
          <a:bodyPr vert="horz" wrap="square" lIns="91440" tIns="45720" rIns="91440" bIns="91440" anchor="b" anchorCtr="0"/>
          <a:p>
            <a:pPr eaLnBrk="1" hangingPunct="1"/>
            <a:r>
              <a:rPr lang="en-US" b="1" dirty="0"/>
              <a:t>Belajar Memrogram Vs Belajar Bahasa Pemrograman</a:t>
            </a:r>
            <a:r>
              <a:rPr lang="en-US" dirty="0"/>
              <a:t> </a:t>
            </a:r>
            <a:endParaRPr lang="en-US" dirty="0"/>
          </a:p>
        </p:txBody>
      </p:sp>
      <p:sp>
        <p:nvSpPr>
          <p:cNvPr id="45059" name="Rectangle 3"/>
          <p:cNvSpPr>
            <a:spLocks noGrp="1"/>
          </p:cNvSpPr>
          <p:nvPr>
            <p:ph idx="1"/>
          </p:nvPr>
        </p:nvSpPr>
        <p:spPr>
          <a:xfrm>
            <a:off x="2259013" y="1844675"/>
            <a:ext cx="8229600" cy="4256088"/>
          </a:xfrm>
        </p:spPr>
        <p:txBody>
          <a:bodyPr vert="horz" wrap="square" lIns="91440" tIns="45720" rIns="91440" bIns="45720" anchor="t" anchorCtr="0"/>
          <a:p>
            <a:pPr eaLnBrk="1" hangingPunct="1">
              <a:lnSpc>
                <a:spcPct val="80000"/>
              </a:lnSpc>
              <a:buClr>
                <a:schemeClr val="accent1"/>
              </a:buClr>
              <a:buSzPct val="85000"/>
              <a:buFont typeface="Wingdings 2" panose="05020102010507070707" pitchFamily="18" charset="2"/>
              <a:buChar char="•"/>
            </a:pPr>
            <a:r>
              <a:rPr lang="en-US" sz="2800" b="1" dirty="0"/>
              <a:t>Belajar memprogram</a:t>
            </a:r>
            <a:r>
              <a:rPr lang="en-US" sz="2800" dirty="0"/>
              <a:t> adalah belajar tentang metodologi pemecahan masalah, kemudian menuangkannya dalam suatu notasi tertentu yang mudah dibaca dan dipahami. </a:t>
            </a:r>
            <a:endParaRPr lang="en-US" sz="2800" dirty="0"/>
          </a:p>
          <a:p>
            <a:pPr eaLnBrk="1" hangingPunct="1">
              <a:lnSpc>
                <a:spcPct val="80000"/>
              </a:lnSpc>
              <a:buClr>
                <a:schemeClr val="accent1"/>
              </a:buClr>
              <a:buSzPct val="85000"/>
              <a:buFont typeface="Wingdings 2" panose="05020102010507070707" pitchFamily="18" charset="2"/>
              <a:buChar char="•"/>
            </a:pPr>
            <a:r>
              <a:rPr lang="en-US" sz="2800" b="1" dirty="0"/>
              <a:t>Belajar bahasa pemrograman</a:t>
            </a:r>
            <a:r>
              <a:rPr lang="en-US" sz="2800" dirty="0"/>
              <a:t> berarti belajar memakai suatu bahasa, aturan-aturan tata bahasanya, instruksi-instruksinya, tata cara pengoperasian </a:t>
            </a:r>
            <a:r>
              <a:rPr lang="en-US" sz="2800" i="1" dirty="0"/>
              <a:t>compiler-</a:t>
            </a:r>
            <a:r>
              <a:rPr lang="en-US" sz="2800" dirty="0"/>
              <a:t>nya, dan memanfaatkan instruksi-instruksi tersebut untuk membuat program yang ditulis hanya dalam bahasa itu saja.</a:t>
            </a:r>
            <a:endParaRPr lang="en-US" sz="2800" dirty="0"/>
          </a:p>
          <a:p>
            <a:pPr eaLnBrk="1" hangingPunct="1">
              <a:lnSpc>
                <a:spcPct val="80000"/>
              </a:lnSpc>
              <a:buClr>
                <a:schemeClr val="accent1"/>
              </a:buClr>
              <a:buSzPct val="85000"/>
              <a:buFont typeface="Wingdings 2" panose="05020102010507070707" pitchFamily="18" charset="2"/>
              <a:buChar char="•"/>
            </a:pPr>
            <a:endParaRPr lang="en-US" sz="2800" dirty="0"/>
          </a:p>
        </p:txBody>
      </p:sp>
      <p:sp>
        <p:nvSpPr>
          <p:cNvPr id="43011" name="Text Box 26"/>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156"/>
                                            </p:txEl>
                                          </p:spTgt>
                                        </p:tgtEl>
                                        <p:attrNameLst>
                                          <p:attrName>style.visibility</p:attrName>
                                        </p:attrNameLst>
                                      </p:cBhvr>
                                      <p:to>
                                        <p:strVal val="visible"/>
                                      </p:to>
                                    </p:set>
                                    <p:anim calcmode="lin" valueType="num">
                                      <p:cBhvr>
                                        <p:cTn id="7" dur="500" fill="hold"/>
                                        <p:tgtEl>
                                          <p:spTgt spid="45059">
                                            <p:txEl>
                                              <p:charRg st="0" end="156"/>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0" end="1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156" end="423"/>
                                            </p:txEl>
                                          </p:spTgt>
                                        </p:tgtEl>
                                        <p:attrNameLst>
                                          <p:attrName>style.visibility</p:attrName>
                                        </p:attrNameLst>
                                      </p:cBhvr>
                                      <p:to>
                                        <p:strVal val="visible"/>
                                      </p:to>
                                    </p:set>
                                    <p:anim calcmode="lin" valueType="num">
                                      <p:cBhvr>
                                        <p:cTn id="13" dur="500" fill="hold"/>
                                        <p:tgtEl>
                                          <p:spTgt spid="45059">
                                            <p:txEl>
                                              <p:charRg st="156" end="423"/>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156" end="4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2209800" y="549275"/>
            <a:ext cx="6870700" cy="844550"/>
          </a:xfrm>
        </p:spPr>
        <p:txBody>
          <a:bodyPr vert="horz" wrap="square" lIns="91440" tIns="45720" rIns="91440" bIns="91440" anchor="b" anchorCtr="0"/>
          <a:p>
            <a:pPr eaLnBrk="1" hangingPunct="1"/>
            <a:r>
              <a:rPr lang="en-US" b="1" dirty="0"/>
              <a:t>Belajar Memprogram</a:t>
            </a:r>
            <a:endParaRPr lang="en-US" b="1" dirty="0"/>
          </a:p>
        </p:txBody>
      </p:sp>
      <p:sp>
        <p:nvSpPr>
          <p:cNvPr id="47107" name="Rectangle 3"/>
          <p:cNvSpPr>
            <a:spLocks noGrp="1"/>
          </p:cNvSpPr>
          <p:nvPr>
            <p:ph idx="1"/>
          </p:nvPr>
        </p:nvSpPr>
        <p:spPr>
          <a:xfrm>
            <a:off x="2209800" y="1470025"/>
            <a:ext cx="7696200" cy="4191000"/>
          </a:xfrm>
        </p:spPr>
        <p:txBody>
          <a:bodyPr vert="horz" wrap="square" lIns="91440" tIns="45720" rIns="91440" bIns="45720" anchor="t" anchorCtr="0"/>
          <a:p>
            <a:pPr marL="533400" indent="-533400" eaLnBrk="1" hangingPunct="1">
              <a:buClr>
                <a:schemeClr val="accent1"/>
              </a:buClr>
              <a:buSzPct val="85000"/>
              <a:buFont typeface="Wingdings 2" panose="05020102010507070707" pitchFamily="18" charset="2"/>
              <a:buChar char="•"/>
            </a:pPr>
            <a:r>
              <a:rPr lang="en-US" sz="2800" dirty="0"/>
              <a:t>belajar bahasa pemrograman</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belajar tentang strategi pemecahan masalah, metodologi dan sistematika pemecahan masalah kemudian menuliskannya dalam notasi yang disepakati bersama</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bersifat pemahaman persoalan, analisis dan sintesis</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titik berat : designer program</a:t>
            </a:r>
            <a:endParaRPr lang="en-US" sz="2800" dirty="0"/>
          </a:p>
          <a:p>
            <a:pPr marL="533400" indent="-533400" eaLnBrk="1" hangingPunct="1">
              <a:buClr>
                <a:schemeClr val="accent1"/>
              </a:buClr>
              <a:buSzPct val="85000"/>
              <a:buFont typeface="Wingdings 2" panose="05020102010507070707" pitchFamily="18" charset="2"/>
              <a:buChar char="•"/>
            </a:pPr>
            <a:endParaRPr lang="en-US" sz="2800" dirty="0"/>
          </a:p>
        </p:txBody>
      </p:sp>
      <p:sp>
        <p:nvSpPr>
          <p:cNvPr id="4403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charRg st="0" end="27"/>
                                            </p:txEl>
                                          </p:spTgt>
                                        </p:tgtEl>
                                        <p:attrNameLst>
                                          <p:attrName>style.visibility</p:attrName>
                                        </p:attrNameLst>
                                      </p:cBhvr>
                                      <p:to>
                                        <p:strVal val="visible"/>
                                      </p:to>
                                    </p:set>
                                    <p:animEffect transition="in" filter="fade">
                                      <p:cBhvr>
                                        <p:cTn id="7" dur="2000"/>
                                        <p:tgtEl>
                                          <p:spTgt spid="47107">
                                            <p:txEl>
                                              <p:charRg st="0" end="27"/>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7107">
                                            <p:txEl>
                                              <p:charRg st="27" end="176"/>
                                            </p:txEl>
                                          </p:spTgt>
                                        </p:tgtEl>
                                        <p:attrNameLst>
                                          <p:attrName>style.visibility</p:attrName>
                                        </p:attrNameLst>
                                      </p:cBhvr>
                                      <p:to>
                                        <p:strVal val="visible"/>
                                      </p:to>
                                    </p:set>
                                    <p:animEffect transition="in" filter="fade">
                                      <p:cBhvr>
                                        <p:cTn id="11" dur="2000"/>
                                        <p:tgtEl>
                                          <p:spTgt spid="47107">
                                            <p:txEl>
                                              <p:charRg st="27" end="176"/>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7107">
                                            <p:txEl>
                                              <p:charRg st="176" end="228"/>
                                            </p:txEl>
                                          </p:spTgt>
                                        </p:tgtEl>
                                        <p:attrNameLst>
                                          <p:attrName>style.visibility</p:attrName>
                                        </p:attrNameLst>
                                      </p:cBhvr>
                                      <p:to>
                                        <p:strVal val="visible"/>
                                      </p:to>
                                    </p:set>
                                    <p:animEffect transition="in" filter="fade">
                                      <p:cBhvr>
                                        <p:cTn id="15" dur="2000"/>
                                        <p:tgtEl>
                                          <p:spTgt spid="47107">
                                            <p:txEl>
                                              <p:charRg st="176" end="228"/>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7107">
                                            <p:txEl>
                                              <p:charRg st="228" end="259"/>
                                            </p:txEl>
                                          </p:spTgt>
                                        </p:tgtEl>
                                        <p:attrNameLst>
                                          <p:attrName>style.visibility</p:attrName>
                                        </p:attrNameLst>
                                      </p:cBhvr>
                                      <p:to>
                                        <p:strVal val="visible"/>
                                      </p:to>
                                    </p:set>
                                    <p:animEffect transition="in" filter="fade">
                                      <p:cBhvr>
                                        <p:cTn id="19" dur="2000"/>
                                        <p:tgtEl>
                                          <p:spTgt spid="47107">
                                            <p:txEl>
                                              <p:charRg st="228"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p:nvPr>
        </p:nvSpPr>
        <p:spPr>
          <a:xfrm>
            <a:off x="2282825" y="908050"/>
            <a:ext cx="7342188"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Belajar Bahasa Pemrograman</a:t>
            </a:r>
            <a:endParaRPr kumimoji="0" lang="en-US" sz="4000" b="1" i="0" u="none" strike="noStrike" kern="1200" cap="none" spc="0" normalizeH="0" baseline="0" noProof="0">
              <a:ln>
                <a:noFill/>
              </a:ln>
              <a:solidFill>
                <a:schemeClr val="tx2"/>
              </a:solidFill>
              <a:effectLst/>
              <a:uLnTx/>
              <a:uFillTx/>
              <a:latin typeface="+mj-lt"/>
              <a:ea typeface="+mj-ea"/>
              <a:cs typeface="+mj-cs"/>
            </a:endParaRPr>
          </a:p>
        </p:txBody>
      </p:sp>
      <p:sp>
        <p:nvSpPr>
          <p:cNvPr id="49155" name="Rectangle 3"/>
          <p:cNvSpPr>
            <a:spLocks noGrp="1"/>
          </p:cNvSpPr>
          <p:nvPr>
            <p:ph idx="1"/>
          </p:nvPr>
        </p:nvSpPr>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belajar memakai suatu bahasa pemrograman, aturan sintaks, tatacara untuk memanfaatkan instruksi yang spesifik untuk setiap bahasa</a:t>
            </a:r>
            <a:endParaRPr lang="en-US" dirty="0"/>
          </a:p>
          <a:p>
            <a:pPr eaLnBrk="1" hangingPunct="1">
              <a:buClr>
                <a:schemeClr val="accent1"/>
              </a:buClr>
              <a:buSzPct val="85000"/>
              <a:buFont typeface="Wingdings 2" panose="05020102010507070707" pitchFamily="18" charset="2"/>
              <a:buChar char="•"/>
            </a:pPr>
            <a:r>
              <a:rPr lang="en-US" dirty="0"/>
              <a:t>titik berat : coder</a:t>
            </a:r>
            <a:endParaRPr lang="en-US" dirty="0"/>
          </a:p>
          <a:p>
            <a:pPr eaLnBrk="1" hangingPunct="1">
              <a:buClr>
                <a:schemeClr val="accent1"/>
              </a:buClr>
              <a:buSzPct val="85000"/>
              <a:buFont typeface="Wingdings 2" panose="05020102010507070707" pitchFamily="18" charset="2"/>
              <a:buChar char="•"/>
            </a:pPr>
            <a:endParaRPr lang="en-US" dirty="0"/>
          </a:p>
        </p:txBody>
      </p:sp>
      <p:sp>
        <p:nvSpPr>
          <p:cNvPr id="45059"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charRg st="0" end="130"/>
                                            </p:txEl>
                                          </p:spTgt>
                                        </p:tgtEl>
                                        <p:attrNameLst>
                                          <p:attrName>style.visibility</p:attrName>
                                        </p:attrNameLst>
                                      </p:cBhvr>
                                      <p:to>
                                        <p:strVal val="visible"/>
                                      </p:to>
                                    </p:set>
                                    <p:animEffect transition="in" filter="fade">
                                      <p:cBhvr>
                                        <p:cTn id="7" dur="2000"/>
                                        <p:tgtEl>
                                          <p:spTgt spid="49155">
                                            <p:txEl>
                                              <p:charRg st="0" end="13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9155">
                                            <p:txEl>
                                              <p:charRg st="130" end="150"/>
                                            </p:txEl>
                                          </p:spTgt>
                                        </p:tgtEl>
                                        <p:attrNameLst>
                                          <p:attrName>style.visibility</p:attrName>
                                        </p:attrNameLst>
                                      </p:cBhvr>
                                      <p:to>
                                        <p:strVal val="visible"/>
                                      </p:to>
                                    </p:set>
                                    <p:animEffect transition="in" filter="fade">
                                      <p:cBhvr>
                                        <p:cTn id="11" dur="2000"/>
                                        <p:tgtEl>
                                          <p:spTgt spid="49155">
                                            <p:txEl>
                                              <p:charRg st="130"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a:xfrm>
            <a:off x="2209800" y="477838"/>
            <a:ext cx="6870700" cy="1203325"/>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2"/>
                </a:solidFill>
                <a:effectLst/>
                <a:uLnTx/>
                <a:uFillTx/>
                <a:latin typeface="+mj-lt"/>
                <a:ea typeface="+mj-ea"/>
                <a:cs typeface="+mj-cs"/>
              </a:rPr>
              <a:t>Program yang baik</a:t>
            </a:r>
            <a:r>
              <a:rPr kumimoji="0" lang="en-US" sz="3600" b="0" i="0" u="none" strike="noStrike" kern="1200" cap="none" spc="0" normalizeH="0" baseline="0" noProof="0">
                <a:ln>
                  <a:noFill/>
                </a:ln>
                <a:solidFill>
                  <a:schemeClr val="tx2"/>
                </a:solidFill>
                <a:effectLst/>
                <a:uLnTx/>
                <a:uFillTx/>
                <a:latin typeface="+mj-lt"/>
                <a:ea typeface="+mj-ea"/>
                <a:cs typeface="+mj-cs"/>
              </a:rPr>
              <a:t> </a:t>
            </a:r>
            <a:br>
              <a:rPr kumimoji="0" lang="en-US" sz="3600" b="0" i="0" u="none" strike="noStrike" kern="1200" cap="none" spc="0" normalizeH="0" baseline="0" noProof="0">
                <a:ln>
                  <a:noFill/>
                </a:ln>
                <a:solidFill>
                  <a:schemeClr val="tx2"/>
                </a:solidFill>
                <a:effectLst/>
                <a:uLnTx/>
                <a:uFillTx/>
                <a:latin typeface="+mj-lt"/>
                <a:ea typeface="+mj-ea"/>
                <a:cs typeface="+mj-cs"/>
              </a:rPr>
            </a:br>
            <a:r>
              <a:rPr kumimoji="0" lang="en-US" sz="3600" b="0" i="0" u="none" strike="noStrike" kern="1200" cap="none" spc="0" normalizeH="0" baseline="0" noProof="0">
                <a:ln>
                  <a:noFill/>
                </a:ln>
                <a:solidFill>
                  <a:schemeClr val="tx2"/>
                </a:solidFill>
                <a:effectLst/>
                <a:uLnTx/>
                <a:uFillTx/>
                <a:latin typeface="+mj-lt"/>
                <a:ea typeface="+mj-ea"/>
                <a:cs typeface="+mj-cs"/>
              </a:rPr>
              <a:t>mempunyai syarat:</a:t>
            </a:r>
            <a:endParaRPr kumimoji="0" lang="en-US" sz="3600" b="0" i="0" u="none" strike="noStrike" kern="1200" cap="none" spc="0" normalizeH="0" baseline="0" noProof="0">
              <a:ln>
                <a:noFill/>
              </a:ln>
              <a:solidFill>
                <a:schemeClr val="tx2"/>
              </a:solidFill>
              <a:effectLst/>
              <a:uLnTx/>
              <a:uFillTx/>
              <a:latin typeface="+mj-lt"/>
              <a:ea typeface="+mj-ea"/>
              <a:cs typeface="+mj-cs"/>
            </a:endParaRPr>
          </a:p>
        </p:txBody>
      </p:sp>
      <p:sp>
        <p:nvSpPr>
          <p:cNvPr id="50179" name="Rectangle 3"/>
          <p:cNvSpPr>
            <a:spLocks noGrp="1"/>
          </p:cNvSpPr>
          <p:nvPr>
            <p:ph idx="1"/>
          </p:nvPr>
        </p:nvSpPr>
        <p:spPr>
          <a:xfrm>
            <a:off x="2566988" y="1700213"/>
            <a:ext cx="7696200" cy="4033837"/>
          </a:xfrm>
        </p:spPr>
        <p:txBody>
          <a:bodyPr vert="horz" wrap="square" lIns="91440" tIns="45720" rIns="91440" bIns="45720" anchor="t" anchorCtr="0"/>
          <a:p>
            <a:pPr marL="609600" indent="-609600" eaLnBrk="1" hangingPunct="1">
              <a:lnSpc>
                <a:spcPct val="90000"/>
              </a:lnSpc>
              <a:buClr>
                <a:schemeClr val="accent1"/>
              </a:buClr>
              <a:buSzPct val="85000"/>
              <a:buFont typeface="Wingdings" panose="05000000000000000000" pitchFamily="2" charset="2"/>
              <a:buAutoNum type="arabicPeriod"/>
            </a:pPr>
            <a:r>
              <a:rPr lang="en-US" dirty="0"/>
              <a:t>benar</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berlaku umum untuk beragam data (valid)</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dibaca </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dimodifikasi dan dikembangkan</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efisiensi dalam penggunaan ruang dan waktu (kompleksitas rendah)</a:t>
            </a:r>
            <a:endParaRPr lang="en-US" dirty="0"/>
          </a:p>
        </p:txBody>
      </p:sp>
      <p:sp>
        <p:nvSpPr>
          <p:cNvPr id="46083"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0179">
                                            <p:txEl>
                                              <p:charRg st="0" end="6"/>
                                            </p:txEl>
                                          </p:spTgt>
                                        </p:tgtEl>
                                        <p:attrNameLst>
                                          <p:attrName>style.visibility</p:attrName>
                                        </p:attrNameLst>
                                      </p:cBhvr>
                                      <p:to>
                                        <p:strVal val="visible"/>
                                      </p:to>
                                    </p:set>
                                    <p:anim to="" calcmode="lin" valueType="num">
                                      <p:cBhvr>
                                        <p:cTn id="7" dur="1" fill="hold"/>
                                        <p:tgtEl>
                                          <p:spTgt spid="50179">
                                            <p:txEl>
                                              <p:charRg st="0" end="6"/>
                                            </p:txEl>
                                          </p:spTgt>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0179">
                                            <p:txEl>
                                              <p:charRg st="6" end="46"/>
                                            </p:txEl>
                                          </p:spTgt>
                                        </p:tgtEl>
                                        <p:attrNameLst>
                                          <p:attrName>style.visibility</p:attrName>
                                        </p:attrNameLst>
                                      </p:cBhvr>
                                      <p:to>
                                        <p:strVal val="visible"/>
                                      </p:to>
                                    </p:set>
                                    <p:anim to="" calcmode="lin" valueType="num">
                                      <p:cBhvr>
                                        <p:cTn id="11" dur="1" fill="hold"/>
                                        <p:tgtEl>
                                          <p:spTgt spid="50179">
                                            <p:txEl>
                                              <p:charRg st="6" end="46"/>
                                            </p:txEl>
                                          </p:spTgt>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0179">
                                            <p:txEl>
                                              <p:charRg st="46" end="60"/>
                                            </p:txEl>
                                          </p:spTgt>
                                        </p:tgtEl>
                                        <p:attrNameLst>
                                          <p:attrName>style.visibility</p:attrName>
                                        </p:attrNameLst>
                                      </p:cBhvr>
                                      <p:to>
                                        <p:strVal val="visible"/>
                                      </p:to>
                                    </p:set>
                                    <p:anim to="" calcmode="lin" valueType="num">
                                      <p:cBhvr>
                                        <p:cTn id="15" dur="1" fill="hold"/>
                                        <p:tgtEl>
                                          <p:spTgt spid="50179">
                                            <p:txEl>
                                              <p:charRg st="46" end="60"/>
                                            </p:txEl>
                                          </p:spTgt>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0179">
                                            <p:txEl>
                                              <p:charRg st="60" end="96"/>
                                            </p:txEl>
                                          </p:spTgt>
                                        </p:tgtEl>
                                        <p:attrNameLst>
                                          <p:attrName>style.visibility</p:attrName>
                                        </p:attrNameLst>
                                      </p:cBhvr>
                                      <p:to>
                                        <p:strVal val="visible"/>
                                      </p:to>
                                    </p:set>
                                    <p:anim to="" calcmode="lin" valueType="num">
                                      <p:cBhvr>
                                        <p:cTn id="19" dur="1" fill="hold"/>
                                        <p:tgtEl>
                                          <p:spTgt spid="50179">
                                            <p:txEl>
                                              <p:charRg st="60" end="96"/>
                                            </p:txEl>
                                          </p:spTgt>
                                        </p:tgtEl>
                                        <p:attrNameLst>
                                          <p:attrName>style.visibility</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50179">
                                            <p:txEl>
                                              <p:charRg st="96" end="161"/>
                                            </p:txEl>
                                          </p:spTgt>
                                        </p:tgtEl>
                                        <p:attrNameLst>
                                          <p:attrName>style.visibility</p:attrName>
                                        </p:attrNameLst>
                                      </p:cBhvr>
                                      <p:to>
                                        <p:strVal val="visible"/>
                                      </p:to>
                                    </p:set>
                                    <p:anim to="" calcmode="lin" valueType="num">
                                      <p:cBhvr>
                                        <p:cTn id="23" dur="1" fill="hold"/>
                                        <p:tgtEl>
                                          <p:spTgt spid="50179">
                                            <p:txEl>
                                              <p:charRg st="96" end="161"/>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p:nvPr>
        </p:nvSpPr>
        <p:spPr>
          <a:xfrm>
            <a:off x="2209800" y="260350"/>
            <a:ext cx="6870700" cy="134143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tx2"/>
                </a:solidFill>
                <a:effectLst/>
                <a:uLnTx/>
                <a:uFillTx/>
                <a:latin typeface="+mj-lt"/>
                <a:ea typeface="+mj-ea"/>
                <a:cs typeface="+mj-cs"/>
              </a:rPr>
              <a:t>Bahasa pemrogram dibedakan berdasarkan</a:t>
            </a:r>
            <a:br>
              <a:rPr kumimoji="0" lang="en-US" sz="3200" b="0" i="0" u="none" strike="noStrike" kern="1200" cap="none" spc="0" normalizeH="0" baseline="0" noProof="0">
                <a:ln>
                  <a:noFill/>
                </a:ln>
                <a:solidFill>
                  <a:schemeClr val="tx2"/>
                </a:solidFill>
                <a:effectLst/>
                <a:uLnTx/>
                <a:uFillTx/>
                <a:latin typeface="+mj-lt"/>
                <a:ea typeface="+mj-ea"/>
                <a:cs typeface="+mj-cs"/>
              </a:rPr>
            </a:br>
            <a:r>
              <a:rPr kumimoji="0" lang="en-US" sz="3200" b="0" i="0" u="none" strike="noStrike" kern="1200" cap="none" spc="0" normalizeH="0" baseline="0" noProof="0">
                <a:ln>
                  <a:noFill/>
                </a:ln>
                <a:solidFill>
                  <a:schemeClr val="tx2"/>
                </a:solidFill>
                <a:effectLst/>
                <a:uLnTx/>
                <a:uFillTx/>
                <a:latin typeface="+mj-lt"/>
                <a:ea typeface="+mj-ea"/>
                <a:cs typeface="+mj-cs"/>
              </a:rPr>
              <a:t>tujuan dan fungsinya  diantaranya :</a:t>
            </a:r>
            <a:endParaRPr kumimoji="0" lang="en-US" sz="3200" b="0" i="0" u="none" strike="noStrike" kern="1200" cap="none" spc="0" normalizeH="0" baseline="0" noProof="0">
              <a:ln>
                <a:noFill/>
              </a:ln>
              <a:solidFill>
                <a:schemeClr val="tx2"/>
              </a:solidFill>
              <a:effectLst/>
              <a:uLnTx/>
              <a:uFillTx/>
              <a:latin typeface="+mj-lt"/>
              <a:ea typeface="+mj-ea"/>
              <a:cs typeface="+mj-cs"/>
            </a:endParaRPr>
          </a:p>
        </p:txBody>
      </p:sp>
      <p:pic>
        <p:nvPicPr>
          <p:cNvPr id="59395" name="Picture 3"/>
          <p:cNvPicPr>
            <a:picLocks noChangeAspect="1"/>
          </p:cNvPicPr>
          <p:nvPr/>
        </p:nvPicPr>
        <p:blipFill>
          <a:blip r:embed="rId1"/>
          <a:srcRect l="5771" t="2925" r="5353" b="4489"/>
          <a:stretch>
            <a:fillRect/>
          </a:stretch>
        </p:blipFill>
        <p:spPr>
          <a:xfrm>
            <a:off x="2279650" y="1844675"/>
            <a:ext cx="7775575" cy="4321175"/>
          </a:xfrm>
          <a:prstGeom prst="rect">
            <a:avLst/>
          </a:prstGeom>
          <a:noFill/>
          <a:ln w="9525">
            <a:noFill/>
          </a:ln>
        </p:spPr>
      </p:pic>
      <p:sp>
        <p:nvSpPr>
          <p:cNvPr id="4710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Beberapa Paradigma dalam Pemrograman</a:t>
            </a:r>
            <a:r>
              <a:rPr kumimoji="0" lang="en-US" sz="4000" b="0" i="0" u="none" strike="noStrike" kern="1200" cap="none" spc="0" normalizeH="0" baseline="0" noProof="0">
                <a:ln>
                  <a:noFill/>
                </a:ln>
                <a:solidFill>
                  <a:schemeClr val="tx2"/>
                </a:solidFill>
                <a:effectLst/>
                <a:uLnTx/>
                <a:uFillTx/>
                <a:latin typeface="+mj-lt"/>
                <a:ea typeface="+mj-ea"/>
                <a:cs typeface="+mj-cs"/>
              </a:rPr>
              <a:t> </a:t>
            </a:r>
            <a:endParaRPr kumimoji="0" lang="en-US" sz="4000" b="0" i="0" u="none" strike="noStrike" kern="1200" cap="none" spc="0" normalizeH="0" baseline="0" noProof="0">
              <a:ln>
                <a:noFill/>
              </a:ln>
              <a:solidFill>
                <a:schemeClr val="tx2"/>
              </a:solidFill>
              <a:effectLst/>
              <a:uLnTx/>
              <a:uFillTx/>
              <a:latin typeface="+mj-lt"/>
              <a:ea typeface="+mj-ea"/>
              <a:cs typeface="+mj-cs"/>
            </a:endParaRPr>
          </a:p>
        </p:txBody>
      </p:sp>
      <p:sp>
        <p:nvSpPr>
          <p:cNvPr id="51203" name="Rectangle 3"/>
          <p:cNvSpPr>
            <a:spLocks noGrp="1"/>
          </p:cNvSpPr>
          <p:nvPr>
            <p:ph idx="1"/>
          </p:nvPr>
        </p:nvSpPr>
        <p:spPr/>
        <p:txBody>
          <a:bodyPr vert="horz" wrap="square" lIns="91440" tIns="45720" rIns="91440" bIns="45720" anchor="t" anchorCtr="0"/>
          <a:p>
            <a:pPr marL="609600" indent="-609600" eaLnBrk="1" hangingPunct="1">
              <a:lnSpc>
                <a:spcPct val="90000"/>
              </a:lnSpc>
              <a:buClr>
                <a:schemeClr val="accent1"/>
              </a:buClr>
              <a:buSzPct val="85000"/>
              <a:buFont typeface="Wingdings 2" panose="05020102010507070707" pitchFamily="18" charset="2"/>
              <a:buChar char="•"/>
            </a:pPr>
            <a:r>
              <a:rPr lang="en-US" i="1" dirty="0"/>
              <a:t>Prosedural / Terstruktur</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Fungsional</a:t>
            </a:r>
            <a:r>
              <a:rPr lang="en-US" dirty="0"/>
              <a:t>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Deklaratif / Logika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Object-Oriented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Konkruen </a:t>
            </a:r>
            <a:endParaRPr lang="en-US" i="1" dirty="0"/>
          </a:p>
          <a:p>
            <a:pPr marL="609600" indent="-609600" eaLnBrk="1" hangingPunct="1">
              <a:lnSpc>
                <a:spcPct val="90000"/>
              </a:lnSpc>
              <a:buClr>
                <a:schemeClr val="accent1"/>
              </a:buClr>
              <a:buSzPct val="85000"/>
              <a:buFont typeface="Wingdings" panose="05000000000000000000" pitchFamily="2" charset="2"/>
              <a:buChar char="Ø"/>
            </a:pPr>
            <a:r>
              <a:rPr lang="en-US" dirty="0"/>
              <a:t>sarana object-oriented</a:t>
            </a:r>
            <a:r>
              <a:rPr lang="en-US" i="1" dirty="0"/>
              <a:t> </a:t>
            </a:r>
            <a:r>
              <a:rPr lang="en-US" i="1" dirty="0">
                <a:sym typeface="Wingdings" panose="05000000000000000000" pitchFamily="2" charset="2"/>
              </a:rPr>
              <a:t></a:t>
            </a:r>
            <a:r>
              <a:rPr lang="en-US" i="1" dirty="0"/>
              <a:t> event-programming.</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charRg st="0" end="26"/>
                                            </p:txEl>
                                          </p:spTgt>
                                        </p:tgtEl>
                                        <p:attrNameLst>
                                          <p:attrName>style.visibility</p:attrName>
                                        </p:attrNameLst>
                                      </p:cBhvr>
                                      <p:to>
                                        <p:strVal val="visible"/>
                                      </p:to>
                                    </p:set>
                                    <p:animEffect transition="in" filter="dissolve">
                                      <p:cBhvr>
                                        <p:cTn id="7" dur="500"/>
                                        <p:tgtEl>
                                          <p:spTgt spid="51203">
                                            <p:txEl>
                                              <p:charRg st="0" end="26"/>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03">
                                            <p:txEl>
                                              <p:charRg st="26" end="48"/>
                                            </p:txEl>
                                          </p:spTgt>
                                        </p:tgtEl>
                                        <p:attrNameLst>
                                          <p:attrName>style.visibility</p:attrName>
                                        </p:attrNameLst>
                                      </p:cBhvr>
                                      <p:to>
                                        <p:strVal val="visible"/>
                                      </p:to>
                                    </p:set>
                                    <p:animEffect transition="in" filter="dissolve">
                                      <p:cBhvr>
                                        <p:cTn id="11" dur="500"/>
                                        <p:tgtEl>
                                          <p:spTgt spid="51203">
                                            <p:txEl>
                                              <p:charRg st="26" end="48"/>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203">
                                            <p:txEl>
                                              <p:charRg st="48" end="79"/>
                                            </p:txEl>
                                          </p:spTgt>
                                        </p:tgtEl>
                                        <p:attrNameLst>
                                          <p:attrName>style.visibility</p:attrName>
                                        </p:attrNameLst>
                                      </p:cBhvr>
                                      <p:to>
                                        <p:strVal val="visible"/>
                                      </p:to>
                                    </p:set>
                                    <p:animEffect transition="in" filter="dissolve">
                                      <p:cBhvr>
                                        <p:cTn id="15" dur="500"/>
                                        <p:tgtEl>
                                          <p:spTgt spid="51203">
                                            <p:txEl>
                                              <p:charRg st="48" end="79"/>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1203">
                                            <p:txEl>
                                              <p:charRg st="79" end="105"/>
                                            </p:txEl>
                                          </p:spTgt>
                                        </p:tgtEl>
                                        <p:attrNameLst>
                                          <p:attrName>style.visibility</p:attrName>
                                        </p:attrNameLst>
                                      </p:cBhvr>
                                      <p:to>
                                        <p:strVal val="visible"/>
                                      </p:to>
                                    </p:set>
                                    <p:animEffect transition="in" filter="dissolve">
                                      <p:cBhvr>
                                        <p:cTn id="19" dur="500"/>
                                        <p:tgtEl>
                                          <p:spTgt spid="51203">
                                            <p:txEl>
                                              <p:charRg st="79" end="105"/>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51203">
                                            <p:txEl>
                                              <p:charRg st="105" end="125"/>
                                            </p:txEl>
                                          </p:spTgt>
                                        </p:tgtEl>
                                        <p:attrNameLst>
                                          <p:attrName>style.visibility</p:attrName>
                                        </p:attrNameLst>
                                      </p:cBhvr>
                                      <p:to>
                                        <p:strVal val="visible"/>
                                      </p:to>
                                    </p:set>
                                    <p:animEffect transition="in" filter="dissolve">
                                      <p:cBhvr>
                                        <p:cTn id="23" dur="500"/>
                                        <p:tgtEl>
                                          <p:spTgt spid="51203">
                                            <p:txEl>
                                              <p:charRg st="105" end="125"/>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51203">
                                            <p:txEl>
                                              <p:charRg st="125" end="170"/>
                                            </p:txEl>
                                          </p:spTgt>
                                        </p:tgtEl>
                                        <p:attrNameLst>
                                          <p:attrName>style.visibility</p:attrName>
                                        </p:attrNameLst>
                                      </p:cBhvr>
                                      <p:to>
                                        <p:strVal val="visible"/>
                                      </p:to>
                                    </p:set>
                                    <p:animEffect transition="in" filter="dissolve">
                                      <p:cBhvr>
                                        <p:cTn id="27" dur="500"/>
                                        <p:tgtEl>
                                          <p:spTgt spid="51203">
                                            <p:txEl>
                                              <p:charRg st="125"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idx="4294967295"/>
          </p:nvPr>
        </p:nvSpPr>
        <p:spPr>
          <a:xfrm>
            <a:off x="1524000" y="193675"/>
            <a:ext cx="8215313" cy="1000125"/>
          </a:xfrm>
        </p:spPr>
        <p:txBody>
          <a:bodyPr vert="horz" wrap="square" lIns="91440" tIns="45720" rIns="91440" bIns="45720" anchor="ctr" anchorCtr="0"/>
          <a:p>
            <a:pPr eaLnBrk="1" hangingPunct="1"/>
            <a:r>
              <a:rPr lang="en-US" sz="4000" dirty="0"/>
              <a:t>PERANGKAT LUNAK (SOFTWARE)</a:t>
            </a:r>
            <a:endParaRPr lang="en-US" sz="4000" dirty="0"/>
          </a:p>
        </p:txBody>
      </p:sp>
      <p:sp>
        <p:nvSpPr>
          <p:cNvPr id="4098" name="Rectangle 3"/>
          <p:cNvSpPr>
            <a:spLocks noGrp="1"/>
          </p:cNvSpPr>
          <p:nvPr>
            <p:ph idx="4294967295"/>
          </p:nvPr>
        </p:nvSpPr>
        <p:spPr>
          <a:xfrm>
            <a:off x="1524000" y="1989138"/>
            <a:ext cx="8229600" cy="3960812"/>
          </a:xfrm>
        </p:spPr>
        <p:txBody>
          <a:bodyPr vert="horz" wrap="square" lIns="91440" tIns="45720" rIns="91440" bIns="45720" anchor="t" anchorCtr="0"/>
          <a:p>
            <a:pPr eaLnBrk="1" hangingPunct="1"/>
            <a:r>
              <a:rPr lang="en-US" dirty="0">
                <a:latin typeface="Trebuchet MS" panose="020B0603020202020204" pitchFamily="34" charset="0"/>
              </a:rPr>
              <a:t>Merupakan  program yang  diperlukan  untuk  menjalankan perangkat keras komputer. </a:t>
            </a:r>
            <a:endParaRPr lang="en-US" dirty="0">
              <a:latin typeface="Trebuchet MS" panose="020B0603020202020204" pitchFamily="34" charset="0"/>
            </a:endParaRPr>
          </a:p>
          <a:p>
            <a:pPr algn="just" eaLnBrk="1" hangingPunct="1"/>
            <a:r>
              <a:rPr lang="en-US" dirty="0">
                <a:latin typeface="Trebuchet MS" panose="020B0603020202020204" pitchFamily="34" charset="0"/>
              </a:rPr>
              <a:t>Perangkat lunak dapat digolongkan menjadi tiga bagian, yaitu:</a:t>
            </a:r>
            <a:endParaRPr lang="en-US" dirty="0">
              <a:latin typeface="Trebuchet MS" panose="020B0603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2209800" y="333375"/>
            <a:ext cx="6870700" cy="844550"/>
          </a:xfrm>
        </p:spPr>
        <p:txBody>
          <a:bodyPr vert="horz" wrap="square" lIns="91440" tIns="45720" rIns="91440" bIns="91440" anchor="b" anchorCtr="0"/>
          <a:p>
            <a:pPr eaLnBrk="1" hangingPunct="1"/>
            <a:r>
              <a:rPr lang="en-US" b="1" dirty="0"/>
              <a:t>Pemrograman Prosedural</a:t>
            </a:r>
            <a:endParaRPr lang="en-US" dirty="0"/>
          </a:p>
        </p:txBody>
      </p:sp>
      <p:sp>
        <p:nvSpPr>
          <p:cNvPr id="52227" name="Rectangle 3"/>
          <p:cNvSpPr>
            <a:spLocks noGrp="1"/>
          </p:cNvSpPr>
          <p:nvPr>
            <p:ph idx="1"/>
          </p:nvPr>
        </p:nvSpPr>
        <p:spPr>
          <a:xfrm>
            <a:off x="2063750" y="1700213"/>
            <a:ext cx="8229600" cy="3673475"/>
          </a:xfrm>
        </p:spPr>
        <p:txBody>
          <a:bodyPr vert="horz" wrap="square" lIns="91440" tIns="45720" rIns="91440" bIns="45720" anchor="t" anchorCtr="0"/>
          <a:p>
            <a:pPr marL="381000" indent="-381000" eaLnBrk="1" hangingPunct="1">
              <a:lnSpc>
                <a:spcPct val="80000"/>
              </a:lnSpc>
              <a:buClr>
                <a:schemeClr val="accent1"/>
              </a:buClr>
              <a:buSzPct val="85000"/>
              <a:buFont typeface="Wingdings 2" panose="05020102010507070707" pitchFamily="18" charset="2"/>
              <a:buChar char="•"/>
            </a:pPr>
            <a:r>
              <a:rPr lang="en-US" sz="2800" dirty="0"/>
              <a:t>Algoritma berisi urutan langkah-langkah penyelesaian masalah </a:t>
            </a:r>
            <a:r>
              <a:rPr lang="en-US" sz="2800" dirty="0">
                <a:sym typeface="Wingdings" panose="05000000000000000000" pitchFamily="2" charset="2"/>
              </a:rPr>
              <a:t> </a:t>
            </a:r>
            <a:r>
              <a:rPr lang="en-US" sz="2800" dirty="0"/>
              <a:t>proses yang procedural.</a:t>
            </a:r>
            <a:endParaRPr lang="en-US" sz="2800" dirty="0"/>
          </a:p>
          <a:p>
            <a:pPr marL="381000" indent="-381000" eaLnBrk="1" hangingPunct="1">
              <a:lnSpc>
                <a:spcPct val="80000"/>
              </a:lnSpc>
              <a:buClr>
                <a:schemeClr val="accent1"/>
              </a:buClr>
              <a:buSzPct val="85000"/>
              <a:buFont typeface="Wingdings 2" panose="05020102010507070707" pitchFamily="18" charset="2"/>
              <a:buChar char="•"/>
            </a:pPr>
            <a:r>
              <a:rPr lang="en-US" sz="2800" dirty="0"/>
              <a:t>Definisi Prosedural menurut Kamus Besar Bahasa Indonesia:</a:t>
            </a:r>
            <a:endParaRPr lang="en-US" sz="2800" dirty="0"/>
          </a:p>
          <a:p>
            <a:pPr marL="800100" lvl="1" indent="-342900" eaLnBrk="1" hangingPunct="1">
              <a:lnSpc>
                <a:spcPct val="80000"/>
              </a:lnSpc>
              <a:buClr>
                <a:schemeClr val="accent2"/>
              </a:buClr>
              <a:buSzPct val="85000"/>
              <a:buFontTx/>
              <a:buNone/>
            </a:pPr>
            <a:r>
              <a:rPr lang="en-US" dirty="0"/>
              <a:t>1. Tahap-tahap kegiatan untuk menyelesaikan suatu aktivitas.</a:t>
            </a:r>
            <a:endParaRPr lang="en-US" dirty="0"/>
          </a:p>
          <a:p>
            <a:pPr marL="800100" lvl="1" indent="-342900" eaLnBrk="1" hangingPunct="1">
              <a:lnSpc>
                <a:spcPct val="80000"/>
              </a:lnSpc>
              <a:buClr>
                <a:schemeClr val="accent2"/>
              </a:buClr>
              <a:buSzPct val="85000"/>
              <a:buFontTx/>
              <a:buNone/>
            </a:pPr>
            <a:r>
              <a:rPr lang="en-US" dirty="0"/>
              <a:t>2. Metode langkah demi langkah secara eksak dalam memecahkan suatu masalah.</a:t>
            </a:r>
            <a:endParaRPr lang="en-US" dirty="0"/>
          </a:p>
        </p:txBody>
      </p:sp>
      <p:sp>
        <p:nvSpPr>
          <p:cNvPr id="4915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227">
                                            <p:txEl>
                                              <p:charRg st="0" end="87"/>
                                            </p:txEl>
                                          </p:spTgt>
                                        </p:tgtEl>
                                        <p:attrNameLst>
                                          <p:attrName>style.visibility</p:attrName>
                                        </p:attrNameLst>
                                      </p:cBhvr>
                                      <p:to>
                                        <p:strVal val="visible"/>
                                      </p:to>
                                    </p:set>
                                    <p:anim calcmode="lin" valueType="num">
                                      <p:cBhvr>
                                        <p:cTn id="7" dur="500" fill="hold"/>
                                        <p:tgtEl>
                                          <p:spTgt spid="52227">
                                            <p:txEl>
                                              <p:charRg st="0" end="87"/>
                                            </p:txEl>
                                          </p:spTgt>
                                        </p:tgtEl>
                                        <p:attrNameLst>
                                          <p:attrName>ppt_w</p:attrName>
                                        </p:attrNameLst>
                                      </p:cBhvr>
                                      <p:tavLst>
                                        <p:tav tm="0">
                                          <p:val>
                                            <p:fltVal val="0,000000"/>
                                          </p:val>
                                        </p:tav>
                                        <p:tav tm="100000">
                                          <p:val>
                                            <p:strVal val="#ppt_w"/>
                                          </p:val>
                                        </p:tav>
                                      </p:tavLst>
                                    </p:anim>
                                    <p:anim calcmode="lin" valueType="num">
                                      <p:cBhvr>
                                        <p:cTn id="8" dur="500" fill="hold"/>
                                        <p:tgtEl>
                                          <p:spTgt spid="52227">
                                            <p:txEl>
                                              <p:charRg st="0" end="87"/>
                                            </p:txEl>
                                          </p:spTgt>
                                        </p:tgtEl>
                                        <p:attrNameLst>
                                          <p:attrName>ppt_h</p:attrName>
                                        </p:attrNameLst>
                                      </p:cBhvr>
                                      <p:tavLst>
                                        <p:tav tm="0">
                                          <p:val>
                                            <p:fltVal val="0,000000"/>
                                          </p:val>
                                        </p:tav>
                                        <p:tav tm="100000">
                                          <p:val>
                                            <p:strVal val="#ppt_h"/>
                                          </p:val>
                                        </p:tav>
                                      </p:tavLst>
                                    </p:anim>
                                    <p:animEffect transition="in" filter="fade">
                                      <p:cBhvr>
                                        <p:cTn id="9" dur="500"/>
                                        <p:tgtEl>
                                          <p:spTgt spid="52227">
                                            <p:txEl>
                                              <p:charRg st="0" end="87"/>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227">
                                            <p:txEl>
                                              <p:charRg st="87" end="145"/>
                                            </p:txEl>
                                          </p:spTgt>
                                        </p:tgtEl>
                                        <p:attrNameLst>
                                          <p:attrName>style.visibility</p:attrName>
                                        </p:attrNameLst>
                                      </p:cBhvr>
                                      <p:to>
                                        <p:strVal val="visible"/>
                                      </p:to>
                                    </p:set>
                                    <p:anim calcmode="lin" valueType="num">
                                      <p:cBhvr>
                                        <p:cTn id="14" dur="500" fill="hold"/>
                                        <p:tgtEl>
                                          <p:spTgt spid="52227">
                                            <p:txEl>
                                              <p:charRg st="87" end="145"/>
                                            </p:txEl>
                                          </p:spTgt>
                                        </p:tgtEl>
                                        <p:attrNameLst>
                                          <p:attrName>ppt_w</p:attrName>
                                        </p:attrNameLst>
                                      </p:cBhvr>
                                      <p:tavLst>
                                        <p:tav tm="0">
                                          <p:val>
                                            <p:fltVal val="0,000000"/>
                                          </p:val>
                                        </p:tav>
                                        <p:tav tm="100000">
                                          <p:val>
                                            <p:strVal val="#ppt_w"/>
                                          </p:val>
                                        </p:tav>
                                      </p:tavLst>
                                    </p:anim>
                                    <p:anim calcmode="lin" valueType="num">
                                      <p:cBhvr>
                                        <p:cTn id="15" dur="500" fill="hold"/>
                                        <p:tgtEl>
                                          <p:spTgt spid="52227">
                                            <p:txEl>
                                              <p:charRg st="87" end="145"/>
                                            </p:txEl>
                                          </p:spTgt>
                                        </p:tgtEl>
                                        <p:attrNameLst>
                                          <p:attrName>ppt_h</p:attrName>
                                        </p:attrNameLst>
                                      </p:cBhvr>
                                      <p:tavLst>
                                        <p:tav tm="0">
                                          <p:val>
                                            <p:fltVal val="0,000000"/>
                                          </p:val>
                                        </p:tav>
                                        <p:tav tm="100000">
                                          <p:val>
                                            <p:strVal val="#ppt_h"/>
                                          </p:val>
                                        </p:tav>
                                      </p:tavLst>
                                    </p:anim>
                                    <p:animEffect transition="in" filter="fade">
                                      <p:cBhvr>
                                        <p:cTn id="16" dur="500"/>
                                        <p:tgtEl>
                                          <p:spTgt spid="52227">
                                            <p:txEl>
                                              <p:charRg st="87" end="145"/>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2227">
                                            <p:txEl>
                                              <p:charRg st="145" end="206"/>
                                            </p:txEl>
                                          </p:spTgt>
                                        </p:tgtEl>
                                        <p:attrNameLst>
                                          <p:attrName>style.visibility</p:attrName>
                                        </p:attrNameLst>
                                      </p:cBhvr>
                                      <p:to>
                                        <p:strVal val="visible"/>
                                      </p:to>
                                    </p:set>
                                    <p:anim calcmode="lin" valueType="num">
                                      <p:cBhvr>
                                        <p:cTn id="19" dur="500" fill="hold"/>
                                        <p:tgtEl>
                                          <p:spTgt spid="52227">
                                            <p:txEl>
                                              <p:charRg st="145" end="206"/>
                                            </p:txEl>
                                          </p:spTgt>
                                        </p:tgtEl>
                                        <p:attrNameLst>
                                          <p:attrName>ppt_w</p:attrName>
                                        </p:attrNameLst>
                                      </p:cBhvr>
                                      <p:tavLst>
                                        <p:tav tm="0">
                                          <p:val>
                                            <p:fltVal val="0,000000"/>
                                          </p:val>
                                        </p:tav>
                                        <p:tav tm="100000">
                                          <p:val>
                                            <p:strVal val="#ppt_w"/>
                                          </p:val>
                                        </p:tav>
                                      </p:tavLst>
                                    </p:anim>
                                    <p:anim calcmode="lin" valueType="num">
                                      <p:cBhvr>
                                        <p:cTn id="20" dur="500" fill="hold"/>
                                        <p:tgtEl>
                                          <p:spTgt spid="52227">
                                            <p:txEl>
                                              <p:charRg st="145" end="206"/>
                                            </p:txEl>
                                          </p:spTgt>
                                        </p:tgtEl>
                                        <p:attrNameLst>
                                          <p:attrName>ppt_h</p:attrName>
                                        </p:attrNameLst>
                                      </p:cBhvr>
                                      <p:tavLst>
                                        <p:tav tm="0">
                                          <p:val>
                                            <p:fltVal val="0,000000"/>
                                          </p:val>
                                        </p:tav>
                                        <p:tav tm="100000">
                                          <p:val>
                                            <p:strVal val="#ppt_h"/>
                                          </p:val>
                                        </p:tav>
                                      </p:tavLst>
                                    </p:anim>
                                    <p:animEffect transition="in" filter="fade">
                                      <p:cBhvr>
                                        <p:cTn id="21" dur="500"/>
                                        <p:tgtEl>
                                          <p:spTgt spid="52227">
                                            <p:txEl>
                                              <p:charRg st="145" end="206"/>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2227">
                                            <p:txEl>
                                              <p:charRg st="206" end="282"/>
                                            </p:txEl>
                                          </p:spTgt>
                                        </p:tgtEl>
                                        <p:attrNameLst>
                                          <p:attrName>style.visibility</p:attrName>
                                        </p:attrNameLst>
                                      </p:cBhvr>
                                      <p:to>
                                        <p:strVal val="visible"/>
                                      </p:to>
                                    </p:set>
                                    <p:anim calcmode="lin" valueType="num">
                                      <p:cBhvr>
                                        <p:cTn id="24" dur="500" fill="hold"/>
                                        <p:tgtEl>
                                          <p:spTgt spid="52227">
                                            <p:txEl>
                                              <p:charRg st="206" end="282"/>
                                            </p:txEl>
                                          </p:spTgt>
                                        </p:tgtEl>
                                        <p:attrNameLst>
                                          <p:attrName>ppt_w</p:attrName>
                                        </p:attrNameLst>
                                      </p:cBhvr>
                                      <p:tavLst>
                                        <p:tav tm="0">
                                          <p:val>
                                            <p:fltVal val="0,000000"/>
                                          </p:val>
                                        </p:tav>
                                        <p:tav tm="100000">
                                          <p:val>
                                            <p:strVal val="#ppt_w"/>
                                          </p:val>
                                        </p:tav>
                                      </p:tavLst>
                                    </p:anim>
                                    <p:anim calcmode="lin" valueType="num">
                                      <p:cBhvr>
                                        <p:cTn id="25" dur="500" fill="hold"/>
                                        <p:tgtEl>
                                          <p:spTgt spid="52227">
                                            <p:txEl>
                                              <p:charRg st="206" end="282"/>
                                            </p:txEl>
                                          </p:spTgt>
                                        </p:tgtEl>
                                        <p:attrNameLst>
                                          <p:attrName>ppt_h</p:attrName>
                                        </p:attrNameLst>
                                      </p:cBhvr>
                                      <p:tavLst>
                                        <p:tav tm="0">
                                          <p:val>
                                            <p:fltVal val="0,000000"/>
                                          </p:val>
                                        </p:tav>
                                        <p:tav tm="100000">
                                          <p:val>
                                            <p:strVal val="#ppt_h"/>
                                          </p:val>
                                        </p:tav>
                                      </p:tavLst>
                                    </p:anim>
                                    <p:animEffect transition="in" filter="fade">
                                      <p:cBhvr>
                                        <p:cTn id="26" dur="500"/>
                                        <p:tgtEl>
                                          <p:spTgt spid="52227">
                                            <p:txEl>
                                              <p:charRg st="206" end="2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Rectangle 3"/>
          <p:cNvSpPr>
            <a:spLocks noGrp="1"/>
          </p:cNvSpPr>
          <p:nvPr>
            <p:ph idx="1"/>
          </p:nvPr>
        </p:nvSpPr>
        <p:spPr>
          <a:xfrm>
            <a:off x="2209800" y="908050"/>
            <a:ext cx="7696200" cy="4552950"/>
          </a:xfrm>
        </p:spPr>
        <p:txBody>
          <a:bodyPr vert="horz" wrap="square" lIns="91440" tIns="45720" rIns="91440" bIns="45720" anchor="t" anchorCtr="0"/>
          <a:p>
            <a:pPr eaLnBrk="1" hangingPunct="1">
              <a:lnSpc>
                <a:spcPct val="90000"/>
              </a:lnSpc>
              <a:buClr>
                <a:schemeClr val="accent1"/>
              </a:buClr>
              <a:buSzPct val="85000"/>
              <a:buFont typeface="Wingdings 2" panose="05020102010507070707" pitchFamily="18" charset="2"/>
              <a:buChar char="•"/>
            </a:pPr>
            <a:r>
              <a:rPr lang="en-US" sz="2800" dirty="0"/>
              <a:t>program dibedakan antara bagian data dengan bagian instruksi. </a:t>
            </a:r>
            <a:endParaRPr lang="en-US" sz="2800" dirty="0"/>
          </a:p>
          <a:p>
            <a:pPr lvl="1" eaLnBrk="1" hangingPunct="1">
              <a:lnSpc>
                <a:spcPct val="90000"/>
              </a:lnSpc>
              <a:buClr>
                <a:schemeClr val="accent2"/>
              </a:buClr>
              <a:buSzPct val="85000"/>
              <a:buFont typeface="Wingdings 2" panose="05020102010507070707" pitchFamily="18" charset="2"/>
              <a:buChar char="–"/>
            </a:pPr>
            <a:r>
              <a:rPr lang="en-US" dirty="0"/>
              <a:t>Bagian instruksi terdiri atas runtutan (</a:t>
            </a:r>
            <a:r>
              <a:rPr lang="en-US" i="1" dirty="0"/>
              <a:t>sequence</a:t>
            </a:r>
            <a:r>
              <a:rPr lang="en-US" dirty="0"/>
              <a:t>) instruksi yang dilaksanakan satu per satu secara berurutan oleh pemroses. Alur pelaksanaan instruksi dapat berubah karena adanya pencabangan kondisional. </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Data yang disimpan di dalam memori dimanipulasi oleh instruksi secara beruntun atau procedural. </a:t>
            </a:r>
            <a:endParaRPr lang="en-US" dirty="0"/>
          </a:p>
          <a:p>
            <a:pPr eaLnBrk="1" hangingPunct="1">
              <a:lnSpc>
                <a:spcPct val="90000"/>
              </a:lnSpc>
              <a:buClr>
                <a:schemeClr val="accent1"/>
              </a:buClr>
              <a:buSzPct val="85000"/>
              <a:buFont typeface="Wingdings 2" panose="05020102010507070707" pitchFamily="18" charset="2"/>
              <a:buChar char="•"/>
            </a:pPr>
            <a:endParaRPr lang="en-US" sz="2800" dirty="0"/>
          </a:p>
        </p:txBody>
      </p:sp>
      <p:sp>
        <p:nvSpPr>
          <p:cNvPr id="50178"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3">
                                            <p:txEl>
                                              <p:charRg st="0" end="63"/>
                                            </p:txEl>
                                          </p:spTgt>
                                        </p:tgtEl>
                                        <p:attrNameLst>
                                          <p:attrName>style.visibility</p:attrName>
                                        </p:attrNameLst>
                                      </p:cBhvr>
                                      <p:to>
                                        <p:strVal val="visible"/>
                                      </p:to>
                                    </p:set>
                                    <p:animEffect transition="in" filter="blinds(horizontal)">
                                      <p:cBhvr>
                                        <p:cTn id="7" dur="500"/>
                                        <p:tgtEl>
                                          <p:spTgt spid="56323">
                                            <p:txEl>
                                              <p:charRg st="0" end="6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6323">
                                            <p:txEl>
                                              <p:charRg st="63" end="268"/>
                                            </p:txEl>
                                          </p:spTgt>
                                        </p:tgtEl>
                                        <p:attrNameLst>
                                          <p:attrName>style.visibility</p:attrName>
                                        </p:attrNameLst>
                                      </p:cBhvr>
                                      <p:to>
                                        <p:strVal val="visible"/>
                                      </p:to>
                                    </p:set>
                                    <p:animEffect transition="in" filter="blinds(horizontal)">
                                      <p:cBhvr>
                                        <p:cTn id="11" dur="500"/>
                                        <p:tgtEl>
                                          <p:spTgt spid="56323">
                                            <p:txEl>
                                              <p:charRg st="63" end="268"/>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323">
                                            <p:txEl>
                                              <p:charRg st="268" end="365"/>
                                            </p:txEl>
                                          </p:spTgt>
                                        </p:tgtEl>
                                        <p:attrNameLst>
                                          <p:attrName>style.visibility</p:attrName>
                                        </p:attrNameLst>
                                      </p:cBhvr>
                                      <p:to>
                                        <p:strVal val="visible"/>
                                      </p:to>
                                    </p:set>
                                    <p:animEffect transition="in" filter="blinds(horizontal)">
                                      <p:cBhvr>
                                        <p:cTn id="15" dur="500"/>
                                        <p:tgtEl>
                                          <p:spTgt spid="56323">
                                            <p:txEl>
                                              <p:charRg st="268" end="3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
        <p:nvSpPr>
          <p:cNvPr id="51202" name="Rectangle 9"/>
          <p:cNvSpPr>
            <a:spLocks noGrp="1"/>
          </p:cNvSpPr>
          <p:nvPr>
            <p:ph type="title"/>
          </p:nvPr>
        </p:nvSpPr>
        <p:spPr>
          <a:xfrm>
            <a:off x="1774825" y="274638"/>
            <a:ext cx="7777163" cy="922337"/>
          </a:xfrm>
        </p:spPr>
        <p:txBody>
          <a:bodyPr vert="horz" wrap="square" lIns="91440" tIns="45720" rIns="91440" bIns="91440" anchor="ctr" anchorCtr="0"/>
          <a:p>
            <a:pPr eaLnBrk="1" hangingPunct="1"/>
            <a:r>
              <a:rPr lang="en-US" dirty="0"/>
              <a:t>Paradigma Object-Oriented</a:t>
            </a:r>
            <a:endParaRPr lang="en-US" dirty="0"/>
          </a:p>
        </p:txBody>
      </p:sp>
      <p:sp>
        <p:nvSpPr>
          <p:cNvPr id="57354" name="Rectangle 10"/>
          <p:cNvSpPr>
            <a:spLocks noGrp="1"/>
          </p:cNvSpPr>
          <p:nvPr>
            <p:ph idx="1"/>
          </p:nvPr>
        </p:nvSpPr>
        <p:spPr>
          <a:xfrm>
            <a:off x="2279650" y="1196975"/>
            <a:ext cx="7366000" cy="4967288"/>
          </a:xfrm>
        </p:spPr>
        <p:txBody>
          <a:bodyPr vert="horz" wrap="square" lIns="91440" tIns="45720" rIns="91440" bIns="45720" anchor="t" anchorCtr="0"/>
          <a:p>
            <a:pPr lvl="2" eaLnBrk="1" hangingPunct="1">
              <a:buClr>
                <a:srgbClr val="E6B1AB"/>
              </a:buClr>
              <a:buSzPct val="85000"/>
              <a:buFont typeface="Wingdings 2" panose="05020102010507070707" pitchFamily="18" charset="2"/>
              <a:buChar char="•"/>
            </a:pPr>
            <a:r>
              <a:rPr lang="en-US" sz="2800" dirty="0"/>
              <a:t>mengkonstruksi program dari objek-objek dalam ruang lingkup masalahnya. </a:t>
            </a:r>
            <a:endParaRPr lang="en-US" sz="2800" dirty="0"/>
          </a:p>
          <a:p>
            <a:pPr lvl="2" eaLnBrk="1" hangingPunct="1">
              <a:buClr>
                <a:srgbClr val="E6B1AB"/>
              </a:buClr>
              <a:buSzPct val="85000"/>
              <a:buFont typeface="Wingdings 2" panose="05020102010507070707" pitchFamily="18" charset="2"/>
              <a:buChar char="•"/>
            </a:pPr>
            <a:r>
              <a:rPr lang="en-US" sz="2800" dirty="0"/>
              <a:t>sekumpulan objek yang mempunyai sifat yang sama. Dapat menjadi sebuah kelas. Sebuah kelas mempunyai </a:t>
            </a:r>
            <a:r>
              <a:rPr lang="en-US" sz="2800" i="1" dirty="0"/>
              <a:t>attribute</a:t>
            </a:r>
            <a:r>
              <a:rPr lang="en-US" sz="2800" dirty="0"/>
              <a:t> (sekumpulan sifat/ciri). </a:t>
            </a:r>
            <a:endParaRPr lang="en-US" sz="2800" dirty="0"/>
          </a:p>
          <a:p>
            <a:pPr lvl="2" eaLnBrk="1" hangingPunct="1">
              <a:buClr>
                <a:srgbClr val="E6B1AB"/>
              </a:buClr>
              <a:buSzPct val="85000"/>
              <a:buFont typeface="Wingdings 2" panose="05020102010507070707" pitchFamily="18" charset="2"/>
              <a:buChar char="•"/>
            </a:pPr>
            <a:r>
              <a:rPr lang="en-US" sz="2800" dirty="0"/>
              <a:t>menawarkan konsep modularitas, penggunaan ulang, dan kemudahan modifikasi.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4">
                                            <p:txEl>
                                              <p:charRg st="0" end="73"/>
                                            </p:txEl>
                                          </p:spTgt>
                                        </p:tgtEl>
                                        <p:attrNameLst>
                                          <p:attrName>style.visibility</p:attrName>
                                        </p:attrNameLst>
                                      </p:cBhvr>
                                      <p:to>
                                        <p:strVal val="visible"/>
                                      </p:to>
                                    </p:set>
                                    <p:animEffect transition="in" filter="blinds(horizontal)">
                                      <p:cBhvr>
                                        <p:cTn id="7" dur="500"/>
                                        <p:tgtEl>
                                          <p:spTgt spid="57354">
                                            <p:txEl>
                                              <p:charRg st="0" end="7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354">
                                            <p:txEl>
                                              <p:charRg st="73" end="209"/>
                                            </p:txEl>
                                          </p:spTgt>
                                        </p:tgtEl>
                                        <p:attrNameLst>
                                          <p:attrName>style.visibility</p:attrName>
                                        </p:attrNameLst>
                                      </p:cBhvr>
                                      <p:to>
                                        <p:strVal val="visible"/>
                                      </p:to>
                                    </p:set>
                                    <p:animEffect transition="in" filter="blinds(horizontal)">
                                      <p:cBhvr>
                                        <p:cTn id="11" dur="500"/>
                                        <p:tgtEl>
                                          <p:spTgt spid="57354">
                                            <p:txEl>
                                              <p:charRg st="73" end="209"/>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7354">
                                            <p:txEl>
                                              <p:charRg st="209" end="285"/>
                                            </p:txEl>
                                          </p:spTgt>
                                        </p:tgtEl>
                                        <p:attrNameLst>
                                          <p:attrName>style.visibility</p:attrName>
                                        </p:attrNameLst>
                                      </p:cBhvr>
                                      <p:to>
                                        <p:strVal val="visible"/>
                                      </p:to>
                                    </p:set>
                                    <p:animEffect transition="in" filter="blinds(horizontal)">
                                      <p:cBhvr>
                                        <p:cTn id="15" dur="500"/>
                                        <p:tgtEl>
                                          <p:spTgt spid="57354">
                                            <p:txEl>
                                              <p:charRg st="209"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
        <p:nvSpPr>
          <p:cNvPr id="52226" name="Rectangle 7"/>
          <p:cNvSpPr>
            <a:spLocks noGrp="1"/>
          </p:cNvSpPr>
          <p:nvPr>
            <p:ph type="title"/>
          </p:nvPr>
        </p:nvSpPr>
        <p:spPr>
          <a:xfrm>
            <a:off x="1703388" y="476250"/>
            <a:ext cx="8050212" cy="850900"/>
          </a:xfrm>
        </p:spPr>
        <p:txBody>
          <a:bodyPr vert="horz" wrap="square" lIns="91440" tIns="45720" rIns="91440" bIns="91440" anchor="ctr" anchorCtr="0"/>
          <a:p>
            <a:pPr eaLnBrk="1" hangingPunct="1"/>
            <a:r>
              <a:rPr lang="en-US" sz="3900" dirty="0"/>
              <a:t>Pemrograman Berorientasi Objek</a:t>
            </a:r>
            <a:endParaRPr lang="en-US" sz="3900" dirty="0"/>
          </a:p>
        </p:txBody>
      </p:sp>
      <p:sp>
        <p:nvSpPr>
          <p:cNvPr id="58376" name="Rectangle 8"/>
          <p:cNvSpPr>
            <a:spLocks noGrp="1"/>
          </p:cNvSpPr>
          <p:nvPr>
            <p:ph idx="1"/>
          </p:nvPr>
        </p:nvSpPr>
        <p:spPr>
          <a:xfrm>
            <a:off x="2279650" y="1495425"/>
            <a:ext cx="7294563" cy="4525963"/>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Kerangka berpikir PBO berbeda dengan pemrograman tradisional. </a:t>
            </a:r>
            <a:endParaRPr lang="en-US" dirty="0"/>
          </a:p>
          <a:p>
            <a:pPr lvl="1" eaLnBrk="1" hangingPunct="1">
              <a:buClr>
                <a:schemeClr val="accent2"/>
              </a:buClr>
              <a:buSzPct val="85000"/>
              <a:buFont typeface="Wingdings 2" panose="05020102010507070707" pitchFamily="18" charset="2"/>
              <a:buChar char="–"/>
            </a:pPr>
            <a:r>
              <a:rPr lang="en-US" sz="3200" dirty="0"/>
              <a:t>Pemrograman tradisional : memisahkan antara data, dan prosedur yang mengolah data tersebut. </a:t>
            </a:r>
            <a:endParaRPr lang="en-US" sz="3200" dirty="0"/>
          </a:p>
          <a:p>
            <a:pPr lvl="1" eaLnBrk="1" hangingPunct="1">
              <a:buClr>
                <a:schemeClr val="accent2"/>
              </a:buClr>
              <a:buSzPct val="85000"/>
              <a:buFont typeface="Wingdings 2" panose="05020102010507070707" pitchFamily="18" charset="2"/>
              <a:buChar char="–"/>
            </a:pPr>
            <a:r>
              <a:rPr lang="en-US" sz="3200" dirty="0"/>
              <a:t>PBO : data dan prosedur ini dipadukan sebagai sebuah obyek.</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6">
                                            <p:txEl>
                                              <p:charRg st="0" end="63"/>
                                            </p:txEl>
                                          </p:spTgt>
                                        </p:tgtEl>
                                        <p:attrNameLst>
                                          <p:attrName>style.visibility</p:attrName>
                                        </p:attrNameLst>
                                      </p:cBhvr>
                                      <p:to>
                                        <p:strVal val="visible"/>
                                      </p:to>
                                    </p:set>
                                    <p:animEffect transition="in" filter="box(in)">
                                      <p:cBhvr>
                                        <p:cTn id="7" dur="500"/>
                                        <p:tgtEl>
                                          <p:spTgt spid="58376">
                                            <p:txEl>
                                              <p:charRg st="0" end="6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376">
                                            <p:txEl>
                                              <p:charRg st="63" end="156"/>
                                            </p:txEl>
                                          </p:spTgt>
                                        </p:tgtEl>
                                        <p:attrNameLst>
                                          <p:attrName>style.visibility</p:attrName>
                                        </p:attrNameLst>
                                      </p:cBhvr>
                                      <p:to>
                                        <p:strVal val="visible"/>
                                      </p:to>
                                    </p:set>
                                    <p:animEffect transition="in" filter="box(in)">
                                      <p:cBhvr>
                                        <p:cTn id="10" dur="500"/>
                                        <p:tgtEl>
                                          <p:spTgt spid="58376">
                                            <p:txEl>
                                              <p:charRg st="63" end="156"/>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376">
                                            <p:txEl>
                                              <p:charRg st="156" end="216"/>
                                            </p:txEl>
                                          </p:spTgt>
                                        </p:tgtEl>
                                        <p:attrNameLst>
                                          <p:attrName>style.visibility</p:attrName>
                                        </p:attrNameLst>
                                      </p:cBhvr>
                                      <p:to>
                                        <p:strVal val="visible"/>
                                      </p:to>
                                    </p:set>
                                    <p:animEffect transition="in" filter="box(in)">
                                      <p:cBhvr>
                                        <p:cTn id="13" dur="500"/>
                                        <p:tgtEl>
                                          <p:spTgt spid="58376">
                                            <p:txEl>
                                              <p:charRg st="156"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27 Maret 2007</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idx="4294967295"/>
          </p:nvPr>
        </p:nvSpPr>
        <p:spPr>
          <a:xfrm>
            <a:off x="1524000" y="271463"/>
            <a:ext cx="8104188" cy="739775"/>
          </a:xfrm>
        </p:spPr>
        <p:txBody>
          <a:bodyPr vert="horz" wrap="square" lIns="91440" tIns="45720" rIns="91440" bIns="45720" anchor="ctr" anchorCtr="0"/>
          <a:p>
            <a:pPr eaLnBrk="1" hangingPunct="1"/>
            <a:r>
              <a:rPr lang="en-US" sz="4000" dirty="0"/>
              <a:t>PERANGKAT LUNAK/SOFTWARE</a:t>
            </a:r>
            <a:endParaRPr lang="en-US" sz="4000" dirty="0"/>
          </a:p>
        </p:txBody>
      </p:sp>
      <p:sp>
        <p:nvSpPr>
          <p:cNvPr id="5123" name="Rectangle 3"/>
          <p:cNvSpPr>
            <a:spLocks noGrp="1" noChangeArrowheads="1"/>
          </p:cNvSpPr>
          <p:nvPr>
            <p:ph idx="1"/>
          </p:nvPr>
        </p:nvSpPr>
        <p:spPr>
          <a:xfrm>
            <a:off x="1524000" y="1214438"/>
            <a:ext cx="8072438" cy="4857750"/>
          </a:xfrm>
        </p:spPr>
        <p:txBody>
          <a:bodyPr vert="horz" wrap="square" lIns="91440" tIns="45720" rIns="91440" bIns="45720" numCol="1" rtlCol="0" anchor="t" anchorCtr="0" compatLnSpc="1">
            <a:normAutofit fontScale="92500"/>
          </a:bodyPr>
          <a:lstStyle/>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1.  Sistem  Operasi (operating system)</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dibuat untuk mengendalikan dan mengkoordinasikan seluruh kegiatan dari sistem komputer.</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2. Perangkat  lunak  bahasa  pemrograman  (programming </a:t>
            </a:r>
            <a:endPar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	software) </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digunakan untuk menerjemahkan instruksi-instruksi yang ditulis dalam bahasa pemrograman ke dalam bahasa mesin agar dapat dimengerti komputer.</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3.  Perangkat  lunak  aplikasi (application software)</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ditulis dan diterjemahkan oleh language-software untuk menyelesai-kan suatu  aplikasi tertentu.</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ChangeArrowheads="1"/>
          </p:cNvSpPr>
          <p:nvPr/>
        </p:nvSpPr>
        <p:spPr bwMode="auto">
          <a:xfrm>
            <a:off x="1958975" y="280670"/>
            <a:ext cx="8351838" cy="706755"/>
          </a:xfrm>
          <a:prstGeom prst="rect">
            <a:avLst/>
          </a:prstGeom>
          <a:noFill/>
          <a:ln w="9525">
            <a:noFill/>
            <a:miter lim="800000"/>
          </a:ln>
          <a:effectLst/>
        </p:spPr>
        <p:txBody>
          <a:bodyPr anchor="b">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Posisi Penggolongan</a:t>
            </a:r>
            <a:endPar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grpSp>
        <p:nvGrpSpPr>
          <p:cNvPr id="6146" name="Group 3"/>
          <p:cNvGrpSpPr/>
          <p:nvPr/>
        </p:nvGrpSpPr>
        <p:grpSpPr>
          <a:xfrm>
            <a:off x="3429000" y="1357313"/>
            <a:ext cx="5562600" cy="5029200"/>
            <a:chOff x="1200" y="960"/>
            <a:chExt cx="3504" cy="3168"/>
          </a:xfrm>
        </p:grpSpPr>
        <p:sp>
          <p:nvSpPr>
            <p:cNvPr id="6147" name="Oval 4"/>
            <p:cNvSpPr/>
            <p:nvPr/>
          </p:nvSpPr>
          <p:spPr>
            <a:xfrm>
              <a:off x="1200" y="960"/>
              <a:ext cx="3504" cy="3168"/>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8" name="Text Box 5"/>
            <p:cNvSpPr txBox="1"/>
            <p:nvPr/>
          </p:nvSpPr>
          <p:spPr>
            <a:xfrm>
              <a:off x="2688" y="1104"/>
              <a:ext cx="576" cy="290"/>
            </a:xfrm>
            <a:prstGeom prst="rect">
              <a:avLst/>
            </a:prstGeom>
            <a:solidFill>
              <a:srgbClr val="FF0000"/>
            </a:solidFill>
            <a:ln w="9525">
              <a:noFill/>
            </a:ln>
          </p:spPr>
          <p:txBody>
            <a:bodyPr anchor="t" anchorCtr="0">
              <a:spAutoFit/>
            </a:bodyPr>
            <a:p>
              <a:pPr algn="ctr">
                <a:spcBef>
                  <a:spcPct val="50000"/>
                </a:spcBef>
              </a:pPr>
              <a:r>
                <a:rPr lang="en-US" sz="2400" dirty="0">
                  <a:latin typeface="Times New Roman" panose="02020603050405020304" pitchFamily="18" charset="0"/>
                </a:rPr>
                <a:t>User</a:t>
              </a:r>
              <a:endParaRPr lang="en-GB" altLang="x-none" sz="2400" dirty="0">
                <a:latin typeface="Times New Roman" panose="02020603050405020304" pitchFamily="18" charset="0"/>
              </a:endParaRPr>
            </a:p>
          </p:txBody>
        </p:sp>
      </p:grpSp>
      <p:sp>
        <p:nvSpPr>
          <p:cNvPr id="6149" name="Oval 6"/>
          <p:cNvSpPr/>
          <p:nvPr/>
        </p:nvSpPr>
        <p:spPr>
          <a:xfrm>
            <a:off x="3886200" y="2286000"/>
            <a:ext cx="4611688" cy="4187825"/>
          </a:xfrm>
          <a:prstGeom prst="ellipse">
            <a:avLst/>
          </a:prstGeom>
          <a:solidFill>
            <a:schemeClr val="folHlink"/>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0" name="Text Box 7"/>
          <p:cNvSpPr txBox="1"/>
          <p:nvPr/>
        </p:nvSpPr>
        <p:spPr>
          <a:xfrm>
            <a:off x="4876800" y="2476500"/>
            <a:ext cx="2586038" cy="829945"/>
          </a:xfrm>
          <a:prstGeom prst="rect">
            <a:avLst/>
          </a:prstGeom>
          <a:noFill/>
          <a:ln w="9525">
            <a:noFill/>
          </a:ln>
        </p:spPr>
        <p:txBody>
          <a:bodyPr anchor="t" anchorCtr="0">
            <a:spAutoFit/>
          </a:bodyPr>
          <a:p>
            <a:pPr algn="ctr">
              <a:spcBef>
                <a:spcPct val="50000"/>
              </a:spcBef>
            </a:pPr>
            <a:r>
              <a:rPr lang="en-US" sz="2400" dirty="0">
                <a:latin typeface="Times New Roman" panose="02020603050405020304" pitchFamily="18" charset="0"/>
              </a:rPr>
              <a:t>Application software</a:t>
            </a:r>
            <a:endParaRPr lang="en-GB" altLang="x-none" sz="2400" dirty="0">
              <a:latin typeface="Times New Roman" panose="02020603050405020304" pitchFamily="18" charset="0"/>
            </a:endParaRPr>
          </a:p>
        </p:txBody>
      </p:sp>
      <p:sp>
        <p:nvSpPr>
          <p:cNvPr id="6151" name="Oval 8"/>
          <p:cNvSpPr/>
          <p:nvPr/>
        </p:nvSpPr>
        <p:spPr>
          <a:xfrm>
            <a:off x="4419600" y="3276600"/>
            <a:ext cx="3733800" cy="3197225"/>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2" name="Text Box 9"/>
          <p:cNvSpPr txBox="1"/>
          <p:nvPr/>
        </p:nvSpPr>
        <p:spPr>
          <a:xfrm>
            <a:off x="5486400" y="3505200"/>
            <a:ext cx="1524000" cy="829945"/>
          </a:xfrm>
          <a:prstGeom prst="rect">
            <a:avLst/>
          </a:prstGeom>
          <a:noFill/>
          <a:ln w="9525">
            <a:noFill/>
          </a:ln>
        </p:spPr>
        <p:txBody>
          <a:bodyPr anchor="t" anchorCtr="0">
            <a:spAutoFit/>
          </a:bodyPr>
          <a:p>
            <a:pPr algn="ctr">
              <a:spcBef>
                <a:spcPct val="50000"/>
              </a:spcBef>
            </a:pPr>
            <a:r>
              <a:rPr lang="en-US" sz="2400" dirty="0">
                <a:solidFill>
                  <a:schemeClr val="bg1"/>
                </a:solidFill>
                <a:latin typeface="Times New Roman" panose="02020603050405020304" pitchFamily="18" charset="0"/>
              </a:rPr>
              <a:t>Languagessoftware</a:t>
            </a:r>
            <a:endParaRPr lang="en-GB" altLang="x-none" sz="2400" dirty="0">
              <a:solidFill>
                <a:schemeClr val="bg1"/>
              </a:solidFill>
              <a:latin typeface="Times New Roman" panose="02020603050405020304" pitchFamily="18" charset="0"/>
            </a:endParaRPr>
          </a:p>
        </p:txBody>
      </p:sp>
      <p:sp>
        <p:nvSpPr>
          <p:cNvPr id="6153" name="Oval 10"/>
          <p:cNvSpPr/>
          <p:nvPr/>
        </p:nvSpPr>
        <p:spPr>
          <a:xfrm>
            <a:off x="4876800" y="4267200"/>
            <a:ext cx="2819400" cy="2209800"/>
          </a:xfrm>
          <a:prstGeom prst="ellipse">
            <a:avLst/>
          </a:prstGeom>
          <a:solidFill>
            <a:srgbClr val="0000FF"/>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4" name="Text Box 11"/>
          <p:cNvSpPr txBox="1"/>
          <p:nvPr/>
        </p:nvSpPr>
        <p:spPr>
          <a:xfrm>
            <a:off x="5638800" y="4375150"/>
            <a:ext cx="1274763" cy="460375"/>
          </a:xfrm>
          <a:prstGeom prst="rect">
            <a:avLst/>
          </a:prstGeom>
          <a:noFill/>
          <a:ln w="9525">
            <a:noFill/>
          </a:ln>
        </p:spPr>
        <p:txBody>
          <a:bodyPr anchor="t" anchorCtr="0">
            <a:spAutoFit/>
          </a:bodyPr>
          <a:p>
            <a:pPr algn="ctr">
              <a:spcBef>
                <a:spcPct val="50000"/>
              </a:spcBef>
            </a:pPr>
            <a:r>
              <a:rPr lang="en-US" sz="2400" dirty="0">
                <a:solidFill>
                  <a:srgbClr val="FFFF00"/>
                </a:solidFill>
                <a:latin typeface="Times New Roman" panose="02020603050405020304" pitchFamily="18" charset="0"/>
              </a:rPr>
              <a:t>OS</a:t>
            </a:r>
            <a:endParaRPr lang="en-GB" altLang="x-none" sz="2400" dirty="0">
              <a:solidFill>
                <a:srgbClr val="FFFF00"/>
              </a:solidFill>
              <a:latin typeface="Times New Roman" panose="02020603050405020304" pitchFamily="18" charset="0"/>
            </a:endParaRPr>
          </a:p>
        </p:txBody>
      </p:sp>
      <p:sp>
        <p:nvSpPr>
          <p:cNvPr id="6155" name="Oval 12"/>
          <p:cNvSpPr/>
          <p:nvPr/>
        </p:nvSpPr>
        <p:spPr>
          <a:xfrm>
            <a:off x="5181600" y="5105400"/>
            <a:ext cx="2209800" cy="1219200"/>
          </a:xfrm>
          <a:prstGeom prst="ellipse">
            <a:avLst/>
          </a:prstGeom>
          <a:solidFill>
            <a:srgbClr val="FF66FF"/>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6" name="Text Box 13"/>
          <p:cNvSpPr txBox="1"/>
          <p:nvPr/>
        </p:nvSpPr>
        <p:spPr>
          <a:xfrm>
            <a:off x="5486400" y="5410200"/>
            <a:ext cx="1600200" cy="460375"/>
          </a:xfrm>
          <a:prstGeom prst="rect">
            <a:avLst/>
          </a:prstGeom>
          <a:noFill/>
          <a:ln w="9525">
            <a:noFill/>
          </a:ln>
        </p:spPr>
        <p:txBody>
          <a:bodyPr anchor="t" anchorCtr="0">
            <a:spAutoFit/>
          </a:bodyPr>
          <a:p>
            <a:pPr algn="ctr">
              <a:spcBef>
                <a:spcPct val="50000"/>
              </a:spcBef>
            </a:pPr>
            <a:r>
              <a:rPr lang="en-US" sz="2400" dirty="0">
                <a:latin typeface="Times New Roman" panose="02020603050405020304" pitchFamily="18" charset="0"/>
              </a:rPr>
              <a:t>Hardware</a:t>
            </a:r>
            <a:endParaRPr lang="en-GB" altLang="x-none" sz="2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idx="4294967295"/>
          </p:nvPr>
        </p:nvSpPr>
        <p:spPr>
          <a:xfrm>
            <a:off x="1524000" y="357188"/>
            <a:ext cx="7343775" cy="728662"/>
          </a:xfrm>
        </p:spPr>
        <p:txBody>
          <a:bodyPr vert="horz" wrap="square" lIns="91440" tIns="45720" rIns="91440" bIns="45720" anchor="ctr" anchorCtr="0"/>
          <a:p>
            <a:pPr algn="l" eaLnBrk="1" hangingPunct="1"/>
            <a:r>
              <a:rPr lang="en-US" sz="4000" dirty="0"/>
              <a:t>SISTEM OPERASI</a:t>
            </a:r>
            <a:endParaRPr lang="en-US" sz="4000" dirty="0"/>
          </a:p>
        </p:txBody>
      </p:sp>
      <p:sp>
        <p:nvSpPr>
          <p:cNvPr id="7171" name="Rectangle 3"/>
          <p:cNvSpPr>
            <a:spLocks noGrp="1" noChangeArrowheads="1"/>
          </p:cNvSpPr>
          <p:nvPr>
            <p:ph idx="1"/>
          </p:nvPr>
        </p:nvSpPr>
        <p:spPr>
          <a:xfrm>
            <a:off x="1524000" y="1357313"/>
            <a:ext cx="7929563" cy="3786188"/>
          </a:xfrm>
        </p:spPr>
        <p:txBody>
          <a:bodyPr vert="horz" wrap="square" lIns="91440" tIns="45720" rIns="91440" bIns="45720" numCol="1" rtlCol="0" anchor="t" anchorCtr="0" compatLnSpc="1">
            <a:normAutofit fontScale="92500" lnSpcReduction="10000"/>
          </a:bodyPr>
          <a:lstStyle/>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rPr>
              <a:t>Tujuan dari OS ini adalah untuk meningkatkan efisiensi dan menggunakan komputer semaksimal mungkin, dalam melaksanakan pekerjaan khususnya untuk mengurangi ‘waktu nganggur’ yang dialami oleh komputer.  Program-program dalam OS biasanya ditulis dan disusun oleh pabrik komputer yang bersangkutan.  </a:t>
            </a: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a:p>
            <a:pPr marL="457200" marR="0" lvl="1" indent="-365125" algn="just" defTabSz="914400" rtl="0" eaLnBrk="1" fontAlgn="auto" latinLnBrk="0" hangingPunct="1">
              <a:lnSpc>
                <a:spcPct val="90000"/>
              </a:lnSpc>
              <a:spcBef>
                <a:spcPct val="20000"/>
              </a:spcBef>
              <a:spcAft>
                <a:spcPts val="0"/>
              </a:spcAft>
              <a:buClrTx/>
              <a:buSzTx/>
              <a:buFontTx/>
              <a:buNone/>
              <a:defRPr/>
            </a:pP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rPr>
              <a:t>Sistem Operasi terdiri dari : Control Program dan OS Service.</a:t>
            </a: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fld id="{143C6F83-C7D5-4371-832A-ADB2ABF740F5}" type="datetime3">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mn-cs"/>
            </a:endParaRPr>
          </a:p>
        </p:txBody>
      </p:sp>
      <p:sp>
        <p:nvSpPr>
          <p:cNvPr id="8197" name="Footer Placeholder 4"/>
          <p:cNvSpPr txBox="1">
            <a:spLocks noGrp="1"/>
          </p:cNvSpPr>
          <p:nvPr>
            <p:ph type="ftr" sz="quarter" idx="11"/>
          </p:nvPr>
        </p:nvSpPr>
        <p:spPr bwMode="auto">
          <a:xfrm>
            <a:off x="4648200" y="6416675"/>
            <a:ext cx="2895600" cy="365125"/>
          </a:xfrm>
          <a:noFill/>
          <a:ln>
            <a:noFill/>
            <a:miter lim="800000"/>
          </a:ln>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PTI – rahardi@stikom.edu</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45058" name="Rectangle 2"/>
          <p:cNvSpPr>
            <a:spLocks noGrp="1" noChangeArrowheads="1"/>
          </p:cNvSpPr>
          <p:nvPr>
            <p:ph type="title" idx="4294967295"/>
          </p:nvPr>
        </p:nvSpPr>
        <p:spPr>
          <a:xfrm>
            <a:off x="1524000" y="357188"/>
            <a:ext cx="7023100" cy="59213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 PEMROGRAMAN</a:t>
            </a: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
        <p:nvSpPr>
          <p:cNvPr id="8196" name="Rectangle 3"/>
          <p:cNvSpPr>
            <a:spLocks noGrp="1"/>
          </p:cNvSpPr>
          <p:nvPr>
            <p:ph idx="4294967295"/>
          </p:nvPr>
        </p:nvSpPr>
        <p:spPr>
          <a:xfrm>
            <a:off x="1524000" y="1214438"/>
            <a:ext cx="8072438" cy="1500187"/>
          </a:xfrm>
        </p:spPr>
        <p:txBody>
          <a:bodyPr vert="horz" wrap="square" lIns="91440" tIns="45720" rIns="91440" bIns="45720" anchor="t" anchorCtr="0"/>
          <a:p>
            <a:pPr marL="365125" indent="-365125" algn="just" eaLnBrk="1" hangingPunct="1">
              <a:lnSpc>
                <a:spcPct val="90000"/>
              </a:lnSpc>
            </a:pPr>
            <a:r>
              <a:rPr lang="en-US" sz="2400" dirty="0">
                <a:latin typeface="Trebuchet MS" panose="020B0603020202020204" pitchFamily="34" charset="0"/>
              </a:rPr>
              <a:t>Susunan instruksi-instruksi yang dimasukkan ke komputer disebut program, dan bahasa yang digunakan untuk penulisan program ini disebut bahasa pemrograman (programming language).  </a:t>
            </a:r>
            <a:endParaRPr lang="en-US" sz="24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17792</Words>
  <Application>WPS Presentation</Application>
  <PresentationFormat>Widescreen</PresentationFormat>
  <Paragraphs>480</Paragraphs>
  <Slides>54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54</vt:i4>
      </vt:variant>
    </vt:vector>
  </HeadingPairs>
  <TitlesOfParts>
    <vt:vector size="72" baseType="lpstr">
      <vt:lpstr>Arial</vt:lpstr>
      <vt:lpstr>SimSun</vt:lpstr>
      <vt:lpstr>Wingdings</vt:lpstr>
      <vt:lpstr>Comic Sans MS</vt:lpstr>
      <vt:lpstr>Franklin Gothic Book</vt:lpstr>
      <vt:lpstr>Trebuchet MS</vt:lpstr>
      <vt:lpstr>Wingdings 2</vt:lpstr>
      <vt:lpstr>Times New Roman</vt:lpstr>
      <vt:lpstr>Calibri Light</vt:lpstr>
      <vt:lpstr>Calibri</vt:lpstr>
      <vt:lpstr>Microsoft YaHei</vt:lpstr>
      <vt:lpstr>Arial Unicode MS</vt:lpstr>
      <vt:lpstr>Technical</vt:lpstr>
      <vt:lpstr>Segoe Print</vt:lpstr>
      <vt:lpstr>Cordia New</vt:lpstr>
      <vt:lpstr>Monotype Corsiva</vt:lpstr>
      <vt:lpstr>Leelawadee</vt:lpstr>
      <vt:lpstr>Office Theme</vt:lpstr>
      <vt:lpstr>ETIKA dan SISTEM OPERASI KOMPUTER</vt:lpstr>
      <vt:lpstr>MINGGU DEPAN KUIS 1</vt:lpstr>
      <vt:lpstr>REFERENSI</vt:lpstr>
      <vt:lpstr>PowerPoint 演示文稿</vt:lpstr>
      <vt:lpstr>PERANGKAT LUNAK (SOFTWARE)</vt:lpstr>
      <vt:lpstr>PERANGKAT LUNAK/SOFTWARE</vt:lpstr>
      <vt:lpstr>PowerPoint 演示文稿</vt:lpstr>
      <vt:lpstr>SISTEM OPERASI</vt:lpstr>
      <vt:lpstr>BAHASA PEMROGRAMAN</vt:lpstr>
      <vt:lpstr>PowerPoint 演示文稿</vt:lpstr>
      <vt:lpstr>BAHASA PEMROGRAMAN</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 KHUSUS (UTILITY)</vt:lpstr>
      <vt:lpstr>Operating System</vt:lpstr>
      <vt:lpstr>Tujuan OS</vt:lpstr>
      <vt:lpstr>Bagan Sistem Operasi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Cara mendeskripsikan masalah dengan komputer :</vt:lpstr>
      <vt:lpstr>Tranformasi masalah menjadi program komputer diperlukan:</vt:lpstr>
      <vt:lpstr>PowerPoint 演示文稿</vt:lpstr>
      <vt:lpstr>Apakah Algoritma itu?</vt:lpstr>
      <vt:lpstr>Notasi Algoritma </vt:lpstr>
      <vt:lpstr>Notasi I :</vt:lpstr>
      <vt:lpstr>Notasi II :</vt:lpstr>
      <vt:lpstr>Notasi III :</vt:lpstr>
      <vt:lpstr>Program</vt:lpstr>
      <vt:lpstr>Belajar Memrogram Vs Belajar Bahasa Pemrograman </vt:lpstr>
      <vt:lpstr>Belajar Memprogram</vt:lpstr>
      <vt:lpstr>Belajar Bahasa Pemrograman</vt:lpstr>
      <vt:lpstr>Program yang baik  mempunyai syarat:</vt:lpstr>
      <vt:lpstr>Bahasa pemrogram dibedakan berdasarkan tujuan dan fungsinya  diantaranya :</vt:lpstr>
      <vt:lpstr>Beberapa Paradigma dalam Pemrograman </vt:lpstr>
      <vt:lpstr>Pemrograman Prosedural</vt:lpstr>
      <vt:lpstr>PowerPoint 演示文稿</vt:lpstr>
      <vt:lpstr>Paradigma Object-Oriented</vt:lpstr>
      <vt:lpstr>Pemrograman Berorientasi Objek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dan SISTEM OPERASI KOMPUTER</dc:title>
  <dc:creator/>
  <cp:lastModifiedBy>ACER ASPIRE</cp:lastModifiedBy>
  <cp:revision>7</cp:revision>
  <dcterms:created xsi:type="dcterms:W3CDTF">2023-09-17T23:25:00Z</dcterms:created>
  <dcterms:modified xsi:type="dcterms:W3CDTF">2023-09-20T08:06:29Z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B77E508E252C4A09969418DFDBC29B1D_11</vt:lpwstr>
  </property>
  <property fmtid="{D5CDD505-2E9C-101B-9397-08002B2CF9AE}" pid="3" name="KSOProductBuildVer">
    <vt:lpwstr>1033-12.2.0.13215</vt:lpwstr>
  </property>
</Properties>
</file>