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4" r:id="rId12"/>
    <p:sldId id="265" r:id="rId13"/>
    <p:sldId id="266" r:id="rId14"/>
    <p:sldId id="267" r:id="rId15"/>
    <p:sldId id="268" r:id="rId16"/>
    <p:sldId id="269" r:id="rId17"/>
    <p:sldId id="270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288" r:id="rId5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20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file:///E:\ITE%201%20Curriculum%20Ver%203\toc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file:///D:\ITE%201%20Curriculum%20Ver%203\toc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36866" name="Title 36865"/>
          <p:cNvSpPr>
            <a:spLocks noGrp="1"/>
          </p:cNvSpPr>
          <p:nvPr>
            <p:ph type="ctrTitle"/>
          </p:nvPr>
        </p:nvSpPr>
        <p:spPr>
          <a:xfrm>
            <a:off x="3581400" y="2514600"/>
            <a:ext cx="5105400" cy="2438400"/>
          </a:xfrm>
        </p:spPr>
        <p:txBody>
          <a:bodyPr anchor="t" anchorCtr="0"/>
          <a:p>
            <a:pPr defTabSz="914400">
              <a:buSzTx/>
              <a:buFontTx/>
              <a:buNone/>
            </a:pPr>
            <a:r>
              <a:rPr lang="en-US" sz="4000" kern="1200" baseline="0">
                <a:latin typeface="Garamond" panose="02020404030301010803" pitchFamily="18" charset="0"/>
              </a:rPr>
              <a:t>Data Representation</a:t>
            </a:r>
            <a:endParaRPr lang="en-US" kern="1200" baseline="0">
              <a:latin typeface="Garamond" panose="020204040303010108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2764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Data Representation</a:t>
            </a:r>
          </a:p>
        </p:txBody>
      </p:sp>
      <p:sp>
        <p:nvSpPr>
          <p:cNvPr id="27651" name="Text Placeholder 27650"/>
          <p:cNvSpPr>
            <a:spLocks noGrp="1"/>
          </p:cNvSpPr>
          <p:nvPr>
            <p:ph type="body" idx="1"/>
          </p:nvPr>
        </p:nvSpPr>
        <p:spPr>
          <a:xfrm>
            <a:off x="304800" y="1090613"/>
            <a:ext cx="8585200" cy="655637"/>
          </a:xfrm>
        </p:spPr>
        <p:txBody>
          <a:bodyPr/>
          <a:p>
            <a:r>
              <a:t>How is a letter converted to binary form and back?</a:t>
            </a:r>
          </a:p>
        </p:txBody>
      </p:sp>
      <p:sp>
        <p:nvSpPr>
          <p:cNvPr id="27652" name="Text Box 27651"/>
          <p:cNvSpPr txBox="1"/>
          <p:nvPr/>
        </p:nvSpPr>
        <p:spPr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endParaRPr sz="1200">
              <a:solidFill>
                <a:srgbClr val="33197F"/>
              </a:solidFill>
              <a:latin typeface="Arial Narrow" panose="020B0606020202030204" pitchFamily="34" charset="0"/>
            </a:endParaRPr>
          </a:p>
        </p:txBody>
      </p:sp>
      <p:pic>
        <p:nvPicPr>
          <p:cNvPr id="27656" name="Picture 27655" descr="Fig04-16b"/>
          <p:cNvPicPr>
            <a:picLocks noChangeAspect="1"/>
          </p:cNvPicPr>
          <p:nvPr/>
        </p:nvPicPr>
        <p:blipFill>
          <a:blip r:embed="rId1"/>
          <a:srcRect b="1579"/>
          <a:stretch>
            <a:fillRect/>
          </a:stretch>
        </p:blipFill>
        <p:spPr>
          <a:xfrm>
            <a:off x="4773613" y="2928938"/>
            <a:ext cx="2438400" cy="19478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7657" name="Group 27656"/>
          <p:cNvGrpSpPr/>
          <p:nvPr/>
        </p:nvGrpSpPr>
        <p:grpSpPr>
          <a:xfrm>
            <a:off x="241300" y="1676400"/>
            <a:ext cx="4343400" cy="1290638"/>
            <a:chOff x="0" y="1056"/>
            <a:chExt cx="2736" cy="813"/>
          </a:xfrm>
        </p:grpSpPr>
        <p:pic>
          <p:nvPicPr>
            <p:cNvPr id="27658" name="Picture 27657" descr="Fig04-16a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96"/>
              <a:ext cx="1824" cy="57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659" name="Rectangles 27658"/>
            <p:cNvSpPr/>
            <p:nvPr/>
          </p:nvSpPr>
          <p:spPr>
            <a:xfrm>
              <a:off x="1776" y="1056"/>
              <a:ext cx="960" cy="7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sz="1600" b="1">
                  <a:solidFill>
                    <a:srgbClr val="000000"/>
                  </a:solidFill>
                  <a:latin typeface="Arial (W1)" pitchFamily="34" charset="0"/>
                </a:rPr>
                <a:t>Step 1.</a:t>
              </a:r>
              <a:br>
                <a:rPr>
                  <a:solidFill>
                    <a:srgbClr val="000000"/>
                  </a:solidFill>
                  <a:latin typeface="Times New Roman" panose="02020603050405020304" pitchFamily="18" charset="0"/>
                </a:rPr>
              </a:br>
              <a:r>
                <a:rPr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The user presses the capital letter </a:t>
              </a:r>
              <a:r>
                <a:rPr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D</a:t>
              </a:r>
              <a:r>
                <a:rPr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(shift+D key) on the keyboard.</a:t>
              </a:r>
              <a:endParaRPr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660" name="Rectangles 27659"/>
          <p:cNvSpPr/>
          <p:nvPr/>
        </p:nvSpPr>
        <p:spPr>
          <a:xfrm>
            <a:off x="6781800" y="1828800"/>
            <a:ext cx="22860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sz="1600" b="1">
                <a:solidFill>
                  <a:srgbClr val="000000"/>
                </a:solidFill>
                <a:latin typeface="Arial (W1)" pitchFamily="34" charset="0"/>
              </a:rPr>
              <a:t>Step 2.</a:t>
            </a:r>
            <a:br>
              <a:rPr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sz="1400">
                <a:solidFill>
                  <a:srgbClr val="000000"/>
                </a:solidFill>
                <a:latin typeface="Times New Roman" panose="02020603050405020304" pitchFamily="18" charset="0"/>
              </a:rPr>
              <a:t>An electronic signal for the capital letter </a:t>
            </a:r>
            <a:r>
              <a:rPr sz="1600" b="1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sz="1400">
                <a:solidFill>
                  <a:srgbClr val="000000"/>
                </a:solidFill>
                <a:latin typeface="Times New Roman" panose="02020603050405020304" pitchFamily="18" charset="0"/>
              </a:rPr>
              <a:t> is sent to the system unit.</a:t>
            </a:r>
            <a:endParaRPr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1" name="Rectangles 27660"/>
          <p:cNvSpPr/>
          <p:nvPr/>
        </p:nvSpPr>
        <p:spPr>
          <a:xfrm>
            <a:off x="5257800" y="4724400"/>
            <a:ext cx="2590800" cy="1219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sz="1600" b="1">
                <a:solidFill>
                  <a:srgbClr val="000000"/>
                </a:solidFill>
                <a:latin typeface="Arial (W1)" pitchFamily="34" charset="0"/>
              </a:rPr>
              <a:t>Step 3.</a:t>
            </a:r>
            <a:br>
              <a:rPr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sz="1400">
                <a:solidFill>
                  <a:srgbClr val="000000"/>
                </a:solidFill>
                <a:latin typeface="Times New Roman" panose="02020603050405020304" pitchFamily="18" charset="0"/>
              </a:rPr>
              <a:t>The signal for the capital letter </a:t>
            </a:r>
            <a:r>
              <a:rPr sz="1600" b="1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sz="1400">
                <a:solidFill>
                  <a:srgbClr val="000000"/>
                </a:solidFill>
                <a:latin typeface="Times New Roman" panose="02020603050405020304" pitchFamily="18" charset="0"/>
              </a:rPr>
              <a:t> is converted to its ASCII binary code (01000100) and is stored in memory for processing.</a:t>
            </a:r>
            <a:endParaRPr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7662" name="Group 27661"/>
          <p:cNvGrpSpPr/>
          <p:nvPr/>
        </p:nvGrpSpPr>
        <p:grpSpPr>
          <a:xfrm>
            <a:off x="228600" y="3505200"/>
            <a:ext cx="2895600" cy="2514600"/>
            <a:chOff x="144" y="2208"/>
            <a:chExt cx="1824" cy="1584"/>
          </a:xfrm>
        </p:grpSpPr>
        <p:pic>
          <p:nvPicPr>
            <p:cNvPr id="27663" name="Picture 27662" descr="Fig04-16c"/>
            <p:cNvPicPr>
              <a:picLocks noChangeAspect="1"/>
            </p:cNvPicPr>
            <p:nvPr/>
          </p:nvPicPr>
          <p:blipFill>
            <a:blip r:embed="rId3"/>
            <a:srcRect r="3261" b="2184"/>
            <a:stretch>
              <a:fillRect/>
            </a:stretch>
          </p:blipFill>
          <p:spPr>
            <a:xfrm>
              <a:off x="768" y="2208"/>
              <a:ext cx="1200" cy="9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664" name="Rectangles 27663"/>
            <p:cNvSpPr/>
            <p:nvPr/>
          </p:nvSpPr>
          <p:spPr>
            <a:xfrm>
              <a:off x="144" y="3024"/>
              <a:ext cx="1584" cy="7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sz="1600" b="1">
                  <a:solidFill>
                    <a:srgbClr val="000000"/>
                  </a:solidFill>
                  <a:latin typeface="Arial (W1)" pitchFamily="34" charset="0"/>
                </a:rPr>
                <a:t>Step 4.</a:t>
              </a:r>
              <a:br>
                <a:rPr>
                  <a:solidFill>
                    <a:srgbClr val="000000"/>
                  </a:solidFill>
                  <a:latin typeface="Times New Roman" panose="02020603050405020304" pitchFamily="18" charset="0"/>
                </a:rPr>
              </a:br>
              <a:r>
                <a:rPr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After processing, the binary code for the capital letter </a:t>
              </a:r>
              <a:r>
                <a:rPr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D</a:t>
              </a:r>
              <a:r>
                <a:rPr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is converted to an image, and displayed on the output device.</a:t>
              </a:r>
              <a:endParaRPr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665" name="Freeform 27664"/>
          <p:cNvSpPr/>
          <p:nvPr/>
        </p:nvSpPr>
        <p:spPr>
          <a:xfrm rot="4840666">
            <a:off x="6743700" y="3314700"/>
            <a:ext cx="1981200" cy="1295400"/>
          </a:xfrm>
          <a:custGeom>
            <a:avLst/>
            <a:gdLst>
              <a:gd name="txL" fmla="*/ 0 w 29634"/>
              <a:gd name="txT" fmla="*/ 0 h 21600"/>
              <a:gd name="txR" fmla="*/ 29634 w 29634"/>
              <a:gd name="txB" fmla="*/ 21600 h 21600"/>
            </a:gdLst>
            <a:ahLst/>
            <a:cxnLst>
              <a:cxn ang="180">
                <a:pos x="0" y="1678"/>
              </a:cxn>
              <a:cxn ang="0">
                <a:pos x="29633" y="17934"/>
              </a:cxn>
              <a:cxn ang="90">
                <a:pos x="8347" y="21600"/>
              </a:cxn>
            </a:cxnLst>
            <a:rect l="txL" t="txT" r="txR" b="txB"/>
            <a:pathLst>
              <a:path w="29634" h="21600" fill="none">
                <a:moveTo>
                  <a:pt x="0" y="1678"/>
                </a:moveTo>
                <a:arcTo wR="21600" hR="21600" stAng="-6763974" swAng="6177657"/>
              </a:path>
              <a:path w="29634" h="21600" stroke="0">
                <a:moveTo>
                  <a:pt x="0" y="1678"/>
                </a:moveTo>
                <a:arcTo wR="21600" hR="21600" stAng="-6763974" swAng="6177657"/>
                <a:lnTo>
                  <a:pt x="8347" y="21600"/>
                </a:lnTo>
                <a:close/>
              </a:path>
            </a:pathLst>
          </a:custGeom>
          <a:noFill/>
          <a:ln w="254000" cap="flat" cmpd="sng">
            <a:solidFill>
              <a:schemeClr val="hlink"/>
            </a:solidFill>
            <a:prstDash val="solid"/>
            <a:miter/>
            <a:headEnd type="none" w="med" len="med"/>
            <a:tailEnd type="triangle" w="sm" len="sm"/>
          </a:ln>
        </p:spPr>
        <p:txBody>
          <a:bodyPr/>
          <a:p>
            <a:endParaRPr lang="en-US"/>
          </a:p>
        </p:txBody>
      </p:sp>
      <p:sp>
        <p:nvSpPr>
          <p:cNvPr id="27666" name="Freeform 27665"/>
          <p:cNvSpPr/>
          <p:nvPr/>
        </p:nvSpPr>
        <p:spPr>
          <a:xfrm rot="9500607">
            <a:off x="2971800" y="4724400"/>
            <a:ext cx="1981200" cy="1295400"/>
          </a:xfrm>
          <a:custGeom>
            <a:avLst/>
            <a:gdLst>
              <a:gd name="txL" fmla="*/ 0 w 29634"/>
              <a:gd name="txT" fmla="*/ 0 h 21600"/>
              <a:gd name="txR" fmla="*/ 29634 w 29634"/>
              <a:gd name="txB" fmla="*/ 21600 h 21600"/>
            </a:gdLst>
            <a:ahLst/>
            <a:cxnLst>
              <a:cxn ang="180">
                <a:pos x="0" y="1678"/>
              </a:cxn>
              <a:cxn ang="0">
                <a:pos x="29633" y="17934"/>
              </a:cxn>
              <a:cxn ang="90">
                <a:pos x="8347" y="21600"/>
              </a:cxn>
            </a:cxnLst>
            <a:rect l="txL" t="txT" r="txR" b="txB"/>
            <a:pathLst>
              <a:path w="29634" h="21600" fill="none">
                <a:moveTo>
                  <a:pt x="0" y="1678"/>
                </a:moveTo>
                <a:arcTo wR="21600" hR="21600" stAng="-6763974" swAng="6177657"/>
              </a:path>
              <a:path w="29634" h="21600" stroke="0">
                <a:moveTo>
                  <a:pt x="0" y="1678"/>
                </a:moveTo>
                <a:arcTo wR="21600" hR="21600" stAng="-6763974" swAng="6177657"/>
                <a:lnTo>
                  <a:pt x="8347" y="21600"/>
                </a:lnTo>
                <a:close/>
              </a:path>
            </a:pathLst>
          </a:custGeom>
          <a:noFill/>
          <a:ln w="254000" cap="flat" cmpd="sng">
            <a:solidFill>
              <a:schemeClr val="hlink"/>
            </a:solidFill>
            <a:prstDash val="solid"/>
            <a:miter/>
            <a:headEnd type="none" w="med" len="med"/>
            <a:tailEnd type="triangle" w="sm" len="sm"/>
          </a:ln>
        </p:spPr>
        <p:txBody>
          <a:bodyPr/>
          <a:p>
            <a:endParaRPr lang="en-US"/>
          </a:p>
        </p:txBody>
      </p:sp>
      <p:sp>
        <p:nvSpPr>
          <p:cNvPr id="27667" name="Freeform 27666"/>
          <p:cNvSpPr/>
          <p:nvPr/>
        </p:nvSpPr>
        <p:spPr>
          <a:xfrm rot="20139232">
            <a:off x="4648200" y="1600200"/>
            <a:ext cx="1992313" cy="1295400"/>
          </a:xfrm>
          <a:custGeom>
            <a:avLst/>
            <a:gdLst>
              <a:gd name="txL" fmla="*/ 0 w 29798"/>
              <a:gd name="txT" fmla="*/ 0 h 21600"/>
              <a:gd name="txR" fmla="*/ 29798 w 29798"/>
              <a:gd name="txB" fmla="*/ 21600 h 21600"/>
            </a:gdLst>
            <a:ahLst/>
            <a:cxnLst>
              <a:cxn ang="180">
                <a:pos x="0" y="1747"/>
              </a:cxn>
              <a:cxn ang="0">
                <a:pos x="29797" y="17934"/>
              </a:cxn>
              <a:cxn ang="90">
                <a:pos x="8511" y="21600"/>
              </a:cxn>
            </a:cxnLst>
            <a:rect l="txL" t="txT" r="txR" b="txB"/>
            <a:pathLst>
              <a:path w="29798" h="21600" fill="none">
                <a:moveTo>
                  <a:pt x="0" y="1747"/>
                </a:moveTo>
                <a:arcTo wR="21600" hR="21600" stAng="-6792292" swAng="6205975"/>
              </a:path>
              <a:path w="29798" h="21600" stroke="0">
                <a:moveTo>
                  <a:pt x="0" y="1747"/>
                </a:moveTo>
                <a:arcTo wR="21600" hR="21600" stAng="-6792292" swAng="6205975"/>
                <a:lnTo>
                  <a:pt x="8511" y="21600"/>
                </a:lnTo>
                <a:close/>
              </a:path>
            </a:pathLst>
          </a:custGeom>
          <a:noFill/>
          <a:ln w="254000" cap="flat" cmpd="sng">
            <a:solidFill>
              <a:schemeClr val="hlink"/>
            </a:solidFill>
            <a:prstDash val="solid"/>
            <a:miter/>
            <a:headEnd type="none" w="med" len="med"/>
            <a:tailEnd type="triangle" w="sm" len="sm"/>
          </a:ln>
        </p:spPr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dvAuto="1000" build="p"/>
      <p:bldP spid="27660" grpId="0"/>
      <p:bldP spid="276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2867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Memory</a:t>
            </a:r>
          </a:p>
        </p:txBody>
      </p:sp>
      <p:sp>
        <p:nvSpPr>
          <p:cNvPr id="28675" name="Text Placeholder 28674"/>
          <p:cNvSpPr>
            <a:spLocks noGrp="1"/>
          </p:cNvSpPr>
          <p:nvPr>
            <p:ph type="body" idx="1"/>
          </p:nvPr>
        </p:nvSpPr>
        <p:spPr>
          <a:xfrm>
            <a:off x="304800" y="1090613"/>
            <a:ext cx="4800600" cy="4757737"/>
          </a:xfrm>
        </p:spPr>
        <p:txBody>
          <a:bodyPr/>
          <a:p>
            <a:r>
              <a:t>What is</a:t>
            </a:r>
            <a:r>
              <a:rPr b="0"/>
              <a:t> </a:t>
            </a:r>
            <a:r>
              <a:rPr>
                <a:solidFill>
                  <a:schemeClr val="hlink"/>
                </a:solidFill>
              </a:rPr>
              <a:t>memory</a:t>
            </a:r>
            <a:r>
              <a:t>?</a:t>
            </a:r>
          </a:p>
        </p:txBody>
      </p:sp>
      <p:sp>
        <p:nvSpPr>
          <p:cNvPr id="28676" name="Text Box 28675"/>
          <p:cNvSpPr txBox="1"/>
          <p:nvPr/>
        </p:nvSpPr>
        <p:spPr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endParaRPr sz="1200">
              <a:solidFill>
                <a:srgbClr val="33197F"/>
              </a:solidFill>
              <a:latin typeface="Arial Narrow" panose="020B0606020202030204" pitchFamily="34" charset="0"/>
            </a:endParaRPr>
          </a:p>
        </p:txBody>
      </p:sp>
      <p:pic>
        <p:nvPicPr>
          <p:cNvPr id="28680" name="Picture 28679" descr="Fig04-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1335088"/>
            <a:ext cx="4800600" cy="4024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81" name="Rectangles 28680"/>
          <p:cNvSpPr/>
          <p:nvPr/>
        </p:nvSpPr>
        <p:spPr>
          <a:xfrm>
            <a:off x="304800" y="1524000"/>
            <a:ext cx="4800600" cy="47577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609600" lvl="1" indent="-495300" eaLnBrk="0" hangingPunct="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</a:pPr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  <a:t>Electronic components that store instructions, data, and results</a:t>
            </a:r>
            <a:endParaRPr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09600" lvl="1" indent="-495300" eaLnBrk="0" hangingPunct="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</a:pPr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  <a:t>Consists of one or </a:t>
            </a:r>
            <a:b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  <a:t>more chips on </a:t>
            </a:r>
            <a:b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  <a:t>motherboard or</a:t>
            </a:r>
            <a:b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  <a:t>other circuit board</a:t>
            </a:r>
            <a:endParaRPr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09600" lvl="1" indent="-495300" eaLnBrk="0" hangingPunct="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</a:pPr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  <a:t>Each byte stored </a:t>
            </a:r>
            <a:b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  <a:t>in unique location </a:t>
            </a:r>
            <a:b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  <a:t>called an</a:t>
            </a: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sz="2400" b="1">
                <a:solidFill>
                  <a:schemeClr val="hlink"/>
                </a:solidFill>
                <a:latin typeface="Times New Roman" panose="02020603050405020304" pitchFamily="18" charset="0"/>
              </a:rPr>
              <a:t>address</a:t>
            </a:r>
            <a:r>
              <a:rPr sz="24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br>
              <a:rPr sz="24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sz="2400" b="1">
                <a:solidFill>
                  <a:schemeClr val="bg2"/>
                </a:solidFill>
                <a:latin typeface="Times New Roman" panose="02020603050405020304" pitchFamily="18" charset="0"/>
              </a:rPr>
              <a:t>similar to addresses </a:t>
            </a:r>
            <a:br>
              <a:rPr sz="24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sz="2400" b="1">
                <a:solidFill>
                  <a:schemeClr val="bg2"/>
                </a:solidFill>
                <a:latin typeface="Times New Roman" panose="02020603050405020304" pitchFamily="18" charset="0"/>
              </a:rPr>
              <a:t>on a passenger train</a:t>
            </a:r>
            <a:endParaRPr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2" name="Rectangles 28681"/>
          <p:cNvSpPr/>
          <p:nvPr/>
        </p:nvSpPr>
        <p:spPr>
          <a:xfrm>
            <a:off x="5715000" y="990600"/>
            <a:ext cx="9207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sz="1400" b="1">
                <a:solidFill>
                  <a:srgbClr val="000000"/>
                </a:solidFill>
                <a:latin typeface="Times New Roman" panose="02020603050405020304" pitchFamily="18" charset="0"/>
              </a:rPr>
              <a:t>Seat #2B4</a:t>
            </a:r>
            <a:endParaRPr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3" name="Rectangles 28682"/>
          <p:cNvSpPr/>
          <p:nvPr/>
        </p:nvSpPr>
        <p:spPr>
          <a:xfrm>
            <a:off x="6705600" y="990600"/>
            <a:ext cx="9207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sz="1400" b="1">
                <a:solidFill>
                  <a:srgbClr val="000000"/>
                </a:solidFill>
                <a:latin typeface="Times New Roman" panose="02020603050405020304" pitchFamily="18" charset="0"/>
              </a:rPr>
              <a:t>Seat #2B3</a:t>
            </a:r>
            <a:endParaRPr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4" name="Straight Connector 28683"/>
          <p:cNvSpPr/>
          <p:nvPr/>
        </p:nvSpPr>
        <p:spPr>
          <a:xfrm>
            <a:off x="6172200" y="129540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8685" name="Straight Connector 28684"/>
          <p:cNvSpPr/>
          <p:nvPr/>
        </p:nvSpPr>
        <p:spPr>
          <a:xfrm>
            <a:off x="7086600" y="129540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1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charRg st="6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1">
                                            <p:txEl>
                                              <p:charRg st="65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charRg st="135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1">
                                            <p:txEl>
                                              <p:charRg st="135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ldLvl="4" build="p"/>
      <p:bldP spid="28681" grpId="0" bldLvl="4" build="p"/>
      <p:bldP spid="28682" grpId="0"/>
      <p:bldP spid="286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itle 2969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Memory</a:t>
            </a:r>
          </a:p>
        </p:txBody>
      </p:sp>
      <p:sp>
        <p:nvSpPr>
          <p:cNvPr id="29699" name="Text Placeholder 2969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  <a:buFont typeface="Monotype Sorts" pitchFamily="2" charset="2"/>
              <a:buChar char="v"/>
            </a:pPr>
            <a:r>
              <a:t>Stores three basic categories of items: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t>OS and system software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t>Application programs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t>Data and information</a:t>
            </a:r>
          </a:p>
          <a:p>
            <a:pPr>
              <a:lnSpc>
                <a:spcPct val="90000"/>
              </a:lnSpc>
              <a:buFont typeface="Monotype Sorts" pitchFamily="2" charset="2"/>
              <a:buChar char="v"/>
            </a:pPr>
            <a:r>
              <a:t>Byte is basic storage unit in memory</a:t>
            </a:r>
          </a:p>
          <a:p>
            <a:pPr>
              <a:lnSpc>
                <a:spcPct val="90000"/>
              </a:lnSpc>
              <a:buFont typeface="Monotype Sorts" pitchFamily="2" charset="2"/>
              <a:buChar char="v"/>
            </a:pPr>
            <a:r>
              <a:t>To access data or instructions in memory, computer references the address that contain the bytes of data</a:t>
            </a:r>
          </a:p>
          <a:p>
            <a:pPr>
              <a:lnSpc>
                <a:spcPct val="90000"/>
              </a:lnSpc>
              <a:buFont typeface="Monotype Sorts" pitchFamily="2" charset="2"/>
              <a:buChar char="v"/>
            </a:pPr>
            <a:r>
              <a:t>Manufacturers state the size of memory and storage devices in terms of number of bytes available</a:t>
            </a:r>
          </a:p>
          <a:p>
            <a:pPr lvl="1">
              <a:lnSpc>
                <a:spcPct val="90000"/>
              </a:lnSpc>
            </a:p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4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charRg st="4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charRg st="4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6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charRg st="6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charRg st="6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8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charRg st="8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charRg st="8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05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charRg st="105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charRg st="105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42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9">
                                            <p:txEl>
                                              <p:charRg st="142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charRg st="142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247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9">
                                            <p:txEl>
                                              <p:charRg st="247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9">
                                            <p:txEl>
                                              <p:charRg st="247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ldLvl="3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itle 3072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Memory</a:t>
            </a:r>
          </a:p>
        </p:txBody>
      </p:sp>
      <p:sp>
        <p:nvSpPr>
          <p:cNvPr id="30723" name="Text Placeholder 30722"/>
          <p:cNvSpPr>
            <a:spLocks noGrp="1"/>
          </p:cNvSpPr>
          <p:nvPr>
            <p:ph type="body" idx="1"/>
          </p:nvPr>
        </p:nvSpPr>
        <p:spPr>
          <a:xfrm>
            <a:off x="304800" y="1090613"/>
            <a:ext cx="8585200" cy="1042987"/>
          </a:xfrm>
        </p:spPr>
        <p:txBody>
          <a:bodyPr/>
          <a:p>
            <a:r>
              <a:t>How is memory measured?</a:t>
            </a:r>
          </a:p>
        </p:txBody>
      </p:sp>
      <p:sp>
        <p:nvSpPr>
          <p:cNvPr id="30724" name="Text Box 30723"/>
          <p:cNvSpPr txBox="1"/>
          <p:nvPr/>
        </p:nvSpPr>
        <p:spPr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endParaRPr sz="1200">
              <a:solidFill>
                <a:srgbClr val="33197F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0728" name="Group 30727"/>
          <p:cNvGrpSpPr/>
          <p:nvPr/>
        </p:nvGrpSpPr>
        <p:grpSpPr>
          <a:xfrm>
            <a:off x="1919288" y="3386138"/>
            <a:ext cx="4876800" cy="1639887"/>
            <a:chOff x="1200" y="1584"/>
            <a:chExt cx="3072" cy="1033"/>
          </a:xfrm>
        </p:grpSpPr>
        <p:sp>
          <p:nvSpPr>
            <p:cNvPr id="30729" name="Rectangles 30728"/>
            <p:cNvSpPr/>
            <p:nvPr/>
          </p:nvSpPr>
          <p:spPr>
            <a:xfrm>
              <a:off x="1200" y="1584"/>
              <a:ext cx="3056" cy="1033"/>
            </a:xfrm>
            <a:prstGeom prst="rect">
              <a:avLst/>
            </a:prstGeom>
            <a:gradFill rotWithShape="0">
              <a:gsLst>
                <a:gs pos="0">
                  <a:srgbClr val="0099CC"/>
                </a:gs>
                <a:gs pos="100000">
                  <a:srgbClr val="C0C0C0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0730" name="Text Box 30729"/>
            <p:cNvSpPr txBox="1"/>
            <p:nvPr/>
          </p:nvSpPr>
          <p:spPr>
            <a:xfrm>
              <a:off x="1326" y="1584"/>
              <a:ext cx="2930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defTabSz="914400" eaLnBrk="0" hangingPunct="0">
                <a:lnSpc>
                  <a:spcPct val="120000"/>
                </a:lnSpc>
                <a:tabLst>
                  <a:tab pos="1143000" algn="l"/>
                  <a:tab pos="2692400" algn="l"/>
                </a:tabLst>
              </a:pPr>
              <a:r>
                <a:rPr sz="1600" b="1">
                  <a:solidFill>
                    <a:schemeClr val="bg2"/>
                  </a:solidFill>
                  <a:latin typeface="Times" pitchFamily="18" charset="0"/>
                </a:rPr>
                <a:t>Term	Abbreviation	Approximate Size</a:t>
              </a:r>
              <a:endParaRPr sz="1600">
                <a:solidFill>
                  <a:schemeClr val="bg2"/>
                </a:solidFill>
                <a:latin typeface="Times" pitchFamily="18" charset="0"/>
              </a:endParaRPr>
            </a:p>
          </p:txBody>
        </p:sp>
        <p:sp>
          <p:nvSpPr>
            <p:cNvPr id="30731" name="Straight Connector 30730"/>
            <p:cNvSpPr/>
            <p:nvPr/>
          </p:nvSpPr>
          <p:spPr>
            <a:xfrm>
              <a:off x="1200" y="1824"/>
              <a:ext cx="3056" cy="0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miter/>
              <a:headEnd type="none" w="sm" len="med"/>
              <a:tailEnd type="none" w="sm" len="med"/>
            </a:ln>
          </p:spPr>
        </p:sp>
        <p:sp>
          <p:nvSpPr>
            <p:cNvPr id="30732" name="Straight Connector 30731"/>
            <p:cNvSpPr/>
            <p:nvPr/>
          </p:nvSpPr>
          <p:spPr>
            <a:xfrm>
              <a:off x="1200" y="2011"/>
              <a:ext cx="3048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miter/>
              <a:headEnd type="none" w="sm" len="med"/>
              <a:tailEnd type="none" w="sm" len="med"/>
            </a:ln>
          </p:spPr>
        </p:sp>
        <p:sp>
          <p:nvSpPr>
            <p:cNvPr id="30733" name="Straight Connector 30732"/>
            <p:cNvSpPr/>
            <p:nvPr/>
          </p:nvSpPr>
          <p:spPr>
            <a:xfrm>
              <a:off x="1200" y="2193"/>
              <a:ext cx="3048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miter/>
              <a:headEnd type="none" w="sm" len="med"/>
              <a:tailEnd type="none" w="sm" len="med"/>
            </a:ln>
          </p:spPr>
        </p:sp>
        <p:sp>
          <p:nvSpPr>
            <p:cNvPr id="30734" name="Straight Connector 30733"/>
            <p:cNvSpPr/>
            <p:nvPr/>
          </p:nvSpPr>
          <p:spPr>
            <a:xfrm>
              <a:off x="1200" y="2375"/>
              <a:ext cx="3048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miter/>
              <a:headEnd type="none" w="sm" len="med"/>
              <a:tailEnd type="none" w="sm" len="med"/>
            </a:ln>
          </p:spPr>
        </p:sp>
        <p:sp>
          <p:nvSpPr>
            <p:cNvPr id="30735" name="Text Box 30734"/>
            <p:cNvSpPr txBox="1"/>
            <p:nvPr/>
          </p:nvSpPr>
          <p:spPr>
            <a:xfrm>
              <a:off x="1200" y="1801"/>
              <a:ext cx="3072" cy="7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defTabSz="914400" eaLnBrk="0" hangingPunct="0">
                <a:lnSpc>
                  <a:spcPct val="120000"/>
                </a:lnSpc>
                <a:tabLst>
                  <a:tab pos="406400" algn="ctr"/>
                  <a:tab pos="1892300" algn="ctr"/>
                  <a:tab pos="3721100" algn="ctr"/>
                </a:tabLst>
              </a:pPr>
              <a:r>
                <a:rPr sz="1600">
                  <a:solidFill>
                    <a:schemeClr val="bg2"/>
                  </a:solidFill>
                  <a:latin typeface="Times" pitchFamily="18" charset="0"/>
                </a:rPr>
                <a:t>	Kilobyte	KB or K	1 thousand bytes</a:t>
              </a:r>
              <a:endParaRPr sz="1600">
                <a:solidFill>
                  <a:schemeClr val="bg2"/>
                </a:solidFill>
                <a:latin typeface="Times" pitchFamily="18" charset="0"/>
              </a:endParaRPr>
            </a:p>
            <a:p>
              <a:pPr defTabSz="914400" eaLnBrk="0" hangingPunct="0">
                <a:lnSpc>
                  <a:spcPct val="120000"/>
                </a:lnSpc>
                <a:tabLst>
                  <a:tab pos="406400" algn="ctr"/>
                  <a:tab pos="1892300" algn="ctr"/>
                  <a:tab pos="3721100" algn="ctr"/>
                </a:tabLst>
              </a:pPr>
              <a:r>
                <a:rPr sz="1600">
                  <a:solidFill>
                    <a:schemeClr val="bg2"/>
                  </a:solidFill>
                  <a:latin typeface="Times" pitchFamily="18" charset="0"/>
                </a:rPr>
                <a:t>	Megabyte	MB	1 million bytes</a:t>
              </a:r>
              <a:endParaRPr sz="1600">
                <a:solidFill>
                  <a:schemeClr val="bg2"/>
                </a:solidFill>
                <a:latin typeface="Times" pitchFamily="18" charset="0"/>
              </a:endParaRPr>
            </a:p>
            <a:p>
              <a:pPr defTabSz="914400" eaLnBrk="0" hangingPunct="0">
                <a:lnSpc>
                  <a:spcPct val="120000"/>
                </a:lnSpc>
                <a:tabLst>
                  <a:tab pos="406400" algn="ctr"/>
                  <a:tab pos="1892300" algn="ctr"/>
                  <a:tab pos="3721100" algn="ctr"/>
                </a:tabLst>
              </a:pPr>
              <a:r>
                <a:rPr sz="1600">
                  <a:solidFill>
                    <a:schemeClr val="bg2"/>
                  </a:solidFill>
                  <a:latin typeface="Times" pitchFamily="18" charset="0"/>
                </a:rPr>
                <a:t>	Gigabyte	GB	1 billion bytes</a:t>
              </a:r>
              <a:endParaRPr sz="1600">
                <a:solidFill>
                  <a:schemeClr val="bg2"/>
                </a:solidFill>
                <a:latin typeface="Times" pitchFamily="18" charset="0"/>
              </a:endParaRPr>
            </a:p>
            <a:p>
              <a:pPr defTabSz="914400" eaLnBrk="0" hangingPunct="0">
                <a:lnSpc>
                  <a:spcPct val="120000"/>
                </a:lnSpc>
                <a:tabLst>
                  <a:tab pos="406400" algn="ctr"/>
                  <a:tab pos="1892300" algn="ctr"/>
                  <a:tab pos="3721100" algn="ctr"/>
                </a:tabLst>
              </a:pPr>
              <a:r>
                <a:rPr sz="1600">
                  <a:solidFill>
                    <a:schemeClr val="bg2"/>
                  </a:solidFill>
                  <a:latin typeface="Times" pitchFamily="18" charset="0"/>
                </a:rPr>
                <a:t>	Terabyte	TB	1 trillion bytes</a:t>
              </a:r>
              <a:endParaRPr sz="1600">
                <a:solidFill>
                  <a:schemeClr val="bg2"/>
                </a:solidFill>
                <a:latin typeface="Times" pitchFamily="18" charset="0"/>
              </a:endParaRPr>
            </a:p>
          </p:txBody>
        </p:sp>
      </p:grpSp>
      <p:sp>
        <p:nvSpPr>
          <p:cNvPr id="30736" name="Rectangles 30735"/>
          <p:cNvSpPr/>
          <p:nvPr/>
        </p:nvSpPr>
        <p:spPr>
          <a:xfrm>
            <a:off x="304800" y="1576388"/>
            <a:ext cx="8585200" cy="10429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609600" lvl="1" indent="-495300" eaLnBrk="0" hangingPunct="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</a:pPr>
            <a:r>
              <a:rPr sz="2600" b="1">
                <a:solidFill>
                  <a:srgbClr val="000000"/>
                </a:solidFill>
                <a:latin typeface="Times New Roman" panose="02020603050405020304" pitchFamily="18" charset="0"/>
              </a:rPr>
              <a:t>By number of bytes available for storage</a:t>
            </a:r>
            <a:endParaRPr sz="26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09600" lvl="1" indent="-495300" eaLnBrk="0" hangingPunct="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</a:pPr>
            <a:r>
              <a:rPr sz="2600" b="1">
                <a:solidFill>
                  <a:srgbClr val="000000"/>
                </a:solidFill>
                <a:latin typeface="Times New Roman" panose="02020603050405020304" pitchFamily="18" charset="0"/>
              </a:rPr>
              <a:t>KB = 1024 bytes</a:t>
            </a:r>
            <a:endParaRPr sz="26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36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>
                                            <p:txEl>
                                              <p:charRg st="4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36">
                                            <p:txEl>
                                              <p:charRg st="41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ldLvl="4" build="p"/>
      <p:bldP spid="30736" grpId="0" bldLvl="2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746" name="Table 31745"/>
          <p:cNvGraphicFramePr/>
          <p:nvPr/>
        </p:nvGraphicFramePr>
        <p:xfrm>
          <a:off x="0" y="420688"/>
          <a:ext cx="9144000" cy="6011863"/>
        </p:xfrm>
        <a:graphic>
          <a:graphicData uri="http://schemas.openxmlformats.org/drawingml/2006/table">
            <a:tbl>
              <a:tblPr/>
              <a:tblGrid>
                <a:gridCol w="1571625"/>
                <a:gridCol w="1570038"/>
                <a:gridCol w="6002337"/>
              </a:tblGrid>
              <a:tr h="3968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Abbr.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</a:tr>
              <a:tr h="7016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Kilo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2^10 = 1,024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</a:tr>
              <a:tr h="7016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Mega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2^20 = 1,048,576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</a:tr>
              <a:tr h="7016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Giga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2^30 = 1,073,741,824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</a:tr>
              <a:tr h="7016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Tera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2^40 = 1,099,511,627,776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</a:tr>
              <a:tr h="7016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Peta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2^50 = 1,125,899,906,842,624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</a:tr>
              <a:tr h="70326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2^60 = 1,152,921,504,606,846,976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</a:tr>
              <a:tr h="7016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Zetta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2^70 = 1,180,591,620,717,411,303,424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</a:tr>
              <a:tr h="7016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Yotta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2^80 = 1,208,925,819,614,629,174,706,176 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770" name="Picture 32769" descr="Fig04-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28825"/>
            <a:ext cx="9144000" cy="2400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Number Systems</a:t>
            </a:r>
            <a:endParaRPr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sz="2400" dirty="0">
                <a:latin typeface="+mn-lt"/>
                <a:ea typeface="+mn-ea"/>
                <a:cs typeface="+mn-cs"/>
              </a:rPr>
              <a:t>Number systems are very important to understand because the design and organization of a computer depends on the number systems. The four kind of number system used by the digital computer – </a:t>
            </a:r>
            <a:endParaRPr sz="2400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  <a:buFontTx/>
              <a:buAutoNum type="arabicPeriod"/>
            </a:pPr>
            <a:r>
              <a:rPr sz="24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Decimal number system</a:t>
            </a:r>
            <a:endParaRPr sz="2400" dirty="0">
              <a:solidFill>
                <a:srgbClr val="000066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  <a:buFontTx/>
              <a:buAutoNum type="arabicPeriod"/>
            </a:pPr>
            <a:r>
              <a:rPr sz="24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Binary number system</a:t>
            </a:r>
            <a:endParaRPr sz="2400" dirty="0">
              <a:solidFill>
                <a:srgbClr val="000066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  <a:buFontTx/>
              <a:buAutoNum type="arabicPeriod"/>
            </a:pPr>
            <a:r>
              <a:rPr sz="24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Octal number system</a:t>
            </a:r>
            <a:endParaRPr sz="2400" dirty="0">
              <a:solidFill>
                <a:srgbClr val="000066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  <a:buFontTx/>
              <a:buAutoNum type="arabicPeriod"/>
            </a:pPr>
            <a:r>
              <a:rPr sz="24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Hexadecimal number system</a:t>
            </a:r>
            <a:endParaRPr sz="2400" dirty="0">
              <a:solidFill>
                <a:srgbClr val="000066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772400" cy="6318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Decimal Number System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type="subTitle" idx="1"/>
          </p:nvPr>
        </p:nvSpPr>
        <p:spPr>
          <a:xfrm>
            <a:off x="533400" y="25146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latin typeface="+mn-lt"/>
                <a:ea typeface="+mn-ea"/>
                <a:cs typeface="+mn-cs"/>
              </a:rPr>
              <a:t>The decimal number system consists of 10 digits namely 0 to 9. 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latin typeface="+mn-lt"/>
                <a:ea typeface="+mn-ea"/>
                <a:cs typeface="+mn-cs"/>
              </a:rPr>
              <a:t>Since the decimal number system consists of 10 digits, the base or radix of this system is 10.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e.g (405)</a:t>
            </a:r>
            <a:r>
              <a:rPr baseline="-250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10</a:t>
            </a: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 , (145.25)</a:t>
            </a:r>
            <a:r>
              <a:rPr baseline="-250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10</a:t>
            </a:r>
            <a:endParaRPr baseline="-25000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ctrTitle"/>
          </p:nvPr>
        </p:nvSpPr>
        <p:spPr>
          <a:xfrm>
            <a:off x="1600200" y="762000"/>
            <a:ext cx="6096000" cy="784225"/>
          </a:xfrm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Octal Number System</a:t>
            </a:r>
            <a:endParaRPr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subTitle" idx="1"/>
          </p:nvPr>
        </p:nvSpPr>
        <p:spPr>
          <a:xfrm>
            <a:off x="228600" y="2590800"/>
            <a:ext cx="8686800" cy="32004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latin typeface="+mn-lt"/>
                <a:ea typeface="+mn-ea"/>
                <a:cs typeface="+mn-cs"/>
              </a:rPr>
              <a:t>The octal number system consists of 8 digits namely 0 to 7. 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latin typeface="+mn-lt"/>
                <a:ea typeface="+mn-ea"/>
                <a:cs typeface="+mn-cs"/>
              </a:rPr>
              <a:t>Since the Octal number system consists of 8 digits, the base or radix of this system is 8.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e.g (76)</a:t>
            </a:r>
            <a:r>
              <a:rPr baseline="-25000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8</a:t>
            </a:r>
            <a:r>
              <a:rPr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 , (55.25)</a:t>
            </a:r>
            <a:r>
              <a:rPr baseline="-25000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8</a:t>
            </a: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945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Data Representation</a:t>
            </a:r>
          </a:p>
        </p:txBody>
      </p:sp>
      <p:sp>
        <p:nvSpPr>
          <p:cNvPr id="19459" name="Text Placeholder 19458"/>
          <p:cNvSpPr>
            <a:spLocks noGrp="1"/>
          </p:cNvSpPr>
          <p:nvPr>
            <p:ph type="body" idx="1"/>
          </p:nvPr>
        </p:nvSpPr>
        <p:spPr>
          <a:xfrm>
            <a:off x="304800" y="1090613"/>
            <a:ext cx="8585200" cy="585787"/>
          </a:xfrm>
        </p:spPr>
        <p:txBody>
          <a:bodyPr/>
          <a:p>
            <a:r>
              <a:t>How do computers represent data?</a:t>
            </a:r>
          </a:p>
        </p:txBody>
      </p:sp>
      <p:sp>
        <p:nvSpPr>
          <p:cNvPr id="19460" name="Text Box 19459"/>
          <p:cNvSpPr txBox="1"/>
          <p:nvPr/>
        </p:nvSpPr>
        <p:spPr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endParaRPr sz="1200">
              <a:solidFill>
                <a:srgbClr val="33197F"/>
              </a:solidFill>
              <a:latin typeface="Arial Narrow" panose="020B0606020202030204" pitchFamily="34" charset="0"/>
            </a:endParaRPr>
          </a:p>
        </p:txBody>
      </p:sp>
      <p:pic>
        <p:nvPicPr>
          <p:cNvPr id="19464" name="Picture 19463" descr="Fig04-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286000"/>
            <a:ext cx="4572000" cy="2928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5" name="Rectangles 19464"/>
          <p:cNvSpPr/>
          <p:nvPr/>
        </p:nvSpPr>
        <p:spPr>
          <a:xfrm>
            <a:off x="5041900" y="2233613"/>
            <a:ext cx="3878263" cy="38147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06400" indent="-406400" eaLnBrk="0" hangingPunct="0">
              <a:spcBef>
                <a:spcPct val="20000"/>
              </a:spcBef>
              <a:buClr>
                <a:srgbClr val="D94439"/>
              </a:buClr>
              <a:buFont typeface="Wingdings" panose="05000000000000000000" pitchFamily="2" charset="2"/>
              <a:buChar char="§"/>
            </a:pP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Recognize only two discrete states: on or off</a:t>
            </a:r>
            <a:endParaRPr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06400" indent="-406400" eaLnBrk="0" hangingPunct="0">
              <a:spcBef>
                <a:spcPct val="20000"/>
              </a:spcBef>
              <a:buClr>
                <a:srgbClr val="D94439"/>
              </a:buClr>
              <a:buFont typeface="Wingdings" panose="05000000000000000000" pitchFamily="2" charset="2"/>
              <a:buChar char="§"/>
            </a:pP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Use a </a:t>
            </a:r>
            <a:r>
              <a:rPr sz="2400" b="1">
                <a:solidFill>
                  <a:schemeClr val="hlink"/>
                </a:solidFill>
                <a:latin typeface="Times New Roman" panose="02020603050405020304" pitchFamily="18" charset="0"/>
              </a:rPr>
              <a:t>binary system</a:t>
            </a: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 to recognize two states</a:t>
            </a:r>
            <a:endParaRPr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06400" indent="-406400" eaLnBrk="0" hangingPunct="0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Use number system with two unique digits: 0 and 1, called </a:t>
            </a:r>
            <a:r>
              <a:rPr sz="2400" b="1">
                <a:solidFill>
                  <a:schemeClr val="hlink"/>
                </a:solidFill>
                <a:latin typeface="Times New Roman" panose="02020603050405020304" pitchFamily="18" charset="0"/>
              </a:rPr>
              <a:t>bits</a:t>
            </a: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 (short for </a:t>
            </a:r>
            <a:r>
              <a:rPr sz="2400">
                <a:solidFill>
                  <a:schemeClr val="hlink"/>
                </a:solidFill>
                <a:latin typeface="Times New Roman" panose="02020603050405020304" pitchFamily="18" charset="0"/>
              </a:rPr>
              <a:t>bi</a:t>
            </a: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nary digi</a:t>
            </a:r>
            <a:r>
              <a:rPr sz="2400">
                <a:solidFill>
                  <a:schemeClr val="hlink"/>
                </a:solidFill>
                <a:latin typeface="Times New Roman" panose="02020603050405020304" pitchFamily="18" charset="0"/>
              </a:rPr>
              <a:t>ts</a:t>
            </a: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36600" lvl="1" indent="-215900" eaLnBrk="0" hangingPunct="0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Smallest unit of data computer can process</a:t>
            </a:r>
            <a:endParaRPr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6" name="Rectangles 19465"/>
          <p:cNvSpPr/>
          <p:nvPr/>
        </p:nvSpPr>
        <p:spPr>
          <a:xfrm>
            <a:off x="304800" y="1547813"/>
            <a:ext cx="8585200" cy="5857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609600" lvl="1" indent="-495300" eaLnBrk="0" hangingPunct="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</a:pPr>
            <a:r>
              <a:rPr sz="2600" b="1">
                <a:solidFill>
                  <a:srgbClr val="000000"/>
                </a:solidFill>
                <a:latin typeface="Times New Roman" panose="02020603050405020304" pitchFamily="18" charset="0"/>
              </a:rPr>
              <a:t>Most computers are</a:t>
            </a:r>
            <a:r>
              <a:rPr sz="26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sz="2600" b="1">
                <a:solidFill>
                  <a:schemeClr val="hlink"/>
                </a:solidFill>
                <a:latin typeface="Times New Roman" panose="02020603050405020304" pitchFamily="18" charset="0"/>
              </a:rPr>
              <a:t>digital</a:t>
            </a:r>
            <a:endParaRPr sz="2600">
              <a:solidFill>
                <a:schemeClr val="hlink"/>
              </a:solidFill>
              <a:latin typeface="Arial Unicode MS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6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charRg st="4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5">
                                            <p:txEl>
                                              <p:charRg st="46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charRg st="9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5">
                                            <p:txEl>
                                              <p:charRg st="90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charRg st="179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65">
                                            <p:txEl>
                                              <p:charRg st="179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ldLvl="4" build="p"/>
      <p:bldP spid="19465" grpId="0" bldLvl="4" build="p"/>
      <p:bldP spid="19466" grpId="0" bldLvl="4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ctrTitle"/>
          </p:nvPr>
        </p:nvSpPr>
        <p:spPr>
          <a:xfrm>
            <a:off x="685800" y="815975"/>
            <a:ext cx="7924800" cy="7842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Binary Number System</a:t>
            </a:r>
            <a:endParaRPr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subTitle" idx="1"/>
          </p:nvPr>
        </p:nvSpPr>
        <p:spPr>
          <a:xfrm>
            <a:off x="228600" y="2667000"/>
            <a:ext cx="8686800" cy="32004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latin typeface="+mn-lt"/>
                <a:ea typeface="+mn-ea"/>
                <a:cs typeface="+mn-cs"/>
              </a:rPr>
              <a:t>The binary number system consists of 2 digits namely 0 and 1. 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latin typeface="+mn-lt"/>
                <a:ea typeface="+mn-ea"/>
                <a:cs typeface="+mn-cs"/>
              </a:rPr>
              <a:t>Since the binary number system consists of 2 digits, the base or radix of this system is 2.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e.g (101)</a:t>
            </a:r>
            <a:r>
              <a:rPr baseline="-25000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2</a:t>
            </a:r>
            <a:r>
              <a:rPr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 , (1001.11)</a:t>
            </a:r>
            <a:r>
              <a:rPr baseline="-25000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2</a:t>
            </a: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Hexadecimal Number System</a:t>
            </a:r>
            <a:endParaRPr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latin typeface="+mn-lt"/>
                <a:ea typeface="+mn-ea"/>
                <a:cs typeface="+mn-cs"/>
              </a:rPr>
              <a:t>The Hexadecimal number system, popularly known as Hex system has 16 symbols, therefore its base/radix in 16.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latin typeface="+mn-lt"/>
                <a:ea typeface="+mn-ea"/>
                <a:cs typeface="+mn-cs"/>
              </a:rPr>
              <a:t>The 16 symbols used in Hexadecimal system are 0,1,2,3,4,5,6,7,8,9,A,B,C,D,E,F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e.g (45)</a:t>
            </a:r>
            <a:r>
              <a:rPr baseline="-25000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16</a:t>
            </a:r>
            <a:r>
              <a:rPr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, (11A)</a:t>
            </a:r>
            <a:r>
              <a:rPr baseline="-25000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16</a:t>
            </a: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Decimal into Binary</a:t>
            </a:r>
            <a:endParaRPr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1.</a:t>
            </a:r>
            <a:r>
              <a:rPr dirty="0">
                <a:latin typeface="+mn-lt"/>
                <a:ea typeface="+mn-ea"/>
                <a:cs typeface="+mn-cs"/>
              </a:rPr>
              <a:t> Divide the decimal number by the base of binary using the repeated-division method.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2.</a:t>
            </a:r>
            <a:r>
              <a:rPr dirty="0">
                <a:latin typeface="+mn-lt"/>
                <a:ea typeface="+mn-ea"/>
                <a:cs typeface="+mn-cs"/>
              </a:rPr>
              <a:t> Note the remainder separately.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3.</a:t>
            </a:r>
            <a:r>
              <a:rPr dirty="0">
                <a:latin typeface="+mn-lt"/>
                <a:ea typeface="+mn-ea"/>
                <a:cs typeface="+mn-cs"/>
              </a:rPr>
              <a:t> Arrange the remainder in an order where the first remainder noted is LSD and the last remainder is MSD.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31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2667000"/>
            <a:ext cx="4572000" cy="419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Rectangle 4"/>
          <p:cNvSpPr/>
          <p:nvPr/>
        </p:nvSpPr>
        <p:spPr>
          <a:xfrm>
            <a:off x="609600" y="1828800"/>
            <a:ext cx="73152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16205" indent="13970">
              <a:buFont typeface="Wingdings" panose="05000000000000000000" pitchFamily="2" charset="2"/>
              <a:buChar char="Ø"/>
            </a:pPr>
            <a:r>
              <a:rPr b="1" dirty="0">
                <a:solidFill>
                  <a:schemeClr val="accent2"/>
                </a:solidFill>
                <a:latin typeface="Verdana" panose="020B0604030504040204" pitchFamily="34" charset="0"/>
              </a:rPr>
              <a:t>Decimal into Binary                                (Contd…)</a:t>
            </a:r>
            <a:endParaRPr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Decimal into Octal</a:t>
            </a:r>
            <a:endParaRPr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1.</a:t>
            </a:r>
            <a:r>
              <a:rPr dirty="0">
                <a:latin typeface="+mn-lt"/>
                <a:ea typeface="+mn-ea"/>
                <a:cs typeface="+mn-cs"/>
              </a:rPr>
              <a:t> Divide the decimal number by the base of octal using the repeated-division method.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2.</a:t>
            </a:r>
            <a:r>
              <a:rPr dirty="0">
                <a:latin typeface="+mn-lt"/>
                <a:ea typeface="+mn-ea"/>
                <a:cs typeface="+mn-cs"/>
              </a:rPr>
              <a:t> Note the remainder separately.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3.</a:t>
            </a:r>
            <a:r>
              <a:rPr dirty="0">
                <a:latin typeface="+mn-lt"/>
                <a:ea typeface="+mn-ea"/>
                <a:cs typeface="+mn-cs"/>
              </a:rPr>
              <a:t> Arrange the remainder in an order where the first remainder noted is LSD and the last remainder is MSB.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Decimal into Octal                    </a:t>
            </a:r>
            <a:r>
              <a:rPr sz="20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(Contd…)</a:t>
            </a:r>
            <a:endParaRPr sz="20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36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3810000"/>
            <a:ext cx="3505200" cy="2657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Decimal into Hexadecimal</a:t>
            </a:r>
            <a:endParaRPr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1.</a:t>
            </a:r>
            <a:r>
              <a:rPr dirty="0">
                <a:latin typeface="+mn-lt"/>
                <a:ea typeface="+mn-ea"/>
                <a:cs typeface="+mn-cs"/>
              </a:rPr>
              <a:t> Divide the decimal number by the base of Hexadecimal using the repeated-division method.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2.</a:t>
            </a:r>
            <a:r>
              <a:rPr dirty="0">
                <a:latin typeface="+mn-lt"/>
                <a:ea typeface="+mn-ea"/>
                <a:cs typeface="+mn-cs"/>
              </a:rPr>
              <a:t> Note the remainder separately.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3.</a:t>
            </a:r>
            <a:r>
              <a:rPr dirty="0">
                <a:latin typeface="+mn-lt"/>
                <a:ea typeface="+mn-ea"/>
                <a:cs typeface="+mn-cs"/>
              </a:rPr>
              <a:t> Arrange the remainder in an order where the first remainder noted is LSD and the last remainder is MSB.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Decimal into Hexadecimal          </a:t>
            </a:r>
            <a:r>
              <a:rPr sz="20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(Contd…)</a:t>
            </a:r>
            <a:endParaRPr sz="20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41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3448050"/>
            <a:ext cx="4343400" cy="340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4"/>
          <p:cNvSpPr/>
          <p:nvPr/>
        </p:nvSpPr>
        <p:spPr>
          <a:xfrm>
            <a:off x="1371600" y="4267200"/>
            <a:ext cx="60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16</a:t>
            </a:r>
            <a:endParaRPr kumimoji="0" lang="en-US" sz="20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4953000"/>
            <a:ext cx="60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16</a:t>
            </a:r>
            <a:endParaRPr kumimoji="0" lang="en-US" sz="20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1.</a:t>
            </a:r>
            <a:r>
              <a:rPr dirty="0">
                <a:latin typeface="+mn-lt"/>
                <a:ea typeface="+mn-ea"/>
                <a:cs typeface="+mn-cs"/>
              </a:rPr>
              <a:t> Multiply the fractional part by the base of the numbers system (2, 8 or 16).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2.</a:t>
            </a:r>
            <a:r>
              <a:rPr dirty="0">
                <a:latin typeface="+mn-lt"/>
                <a:ea typeface="+mn-ea"/>
                <a:cs typeface="+mn-cs"/>
              </a:rPr>
              <a:t> Remove the whole number from the product (the result of the multiplication) and collect it separately.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3.</a:t>
            </a:r>
            <a:r>
              <a:rPr dirty="0">
                <a:latin typeface="+mn-lt"/>
                <a:ea typeface="+mn-ea"/>
                <a:cs typeface="+mn-cs"/>
              </a:rPr>
              <a:t> Repeat the step 1 and 2 with the new fractional part till the fractional part becomes zero.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436" name="Rectangle 4"/>
          <p:cNvSpPr/>
          <p:nvPr/>
        </p:nvSpPr>
        <p:spPr>
          <a:xfrm>
            <a:off x="685800" y="1828800"/>
            <a:ext cx="763270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b="1" dirty="0">
                <a:solidFill>
                  <a:schemeClr val="accent2"/>
                </a:solidFill>
                <a:latin typeface="Verdana" panose="020B0604030504040204" pitchFamily="34" charset="0"/>
              </a:rPr>
              <a:t>Decimal real number into Binary, Octal and Hexadecimal</a:t>
            </a:r>
            <a:endParaRPr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Any binary number can be converted into decimal number using the weights assigned to each bit.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e.g. (11011)</a:t>
            </a:r>
            <a:r>
              <a:rPr baseline="-25000" dirty="0">
                <a:latin typeface="+mn-lt"/>
                <a:ea typeface="+mn-ea"/>
                <a:cs typeface="+mn-cs"/>
              </a:rPr>
              <a:t>2</a:t>
            </a:r>
            <a:endParaRPr baseline="-25000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Its decimal equivalent is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1x2</a:t>
            </a:r>
            <a:r>
              <a:rPr baseline="30000" dirty="0">
                <a:latin typeface="+mn-lt"/>
                <a:ea typeface="+mn-ea"/>
                <a:cs typeface="+mn-cs"/>
              </a:rPr>
              <a:t>4</a:t>
            </a:r>
            <a:r>
              <a:rPr dirty="0">
                <a:latin typeface="+mn-lt"/>
                <a:ea typeface="+mn-ea"/>
                <a:cs typeface="+mn-cs"/>
              </a:rPr>
              <a:t>+1x2</a:t>
            </a:r>
            <a:r>
              <a:rPr baseline="30000" dirty="0">
                <a:latin typeface="+mn-lt"/>
                <a:ea typeface="+mn-ea"/>
                <a:cs typeface="+mn-cs"/>
              </a:rPr>
              <a:t>3</a:t>
            </a:r>
            <a:r>
              <a:rPr dirty="0">
                <a:latin typeface="+mn-lt"/>
                <a:ea typeface="+mn-ea"/>
                <a:cs typeface="+mn-cs"/>
              </a:rPr>
              <a:t>+0x2</a:t>
            </a:r>
            <a:r>
              <a:rPr baseline="30000" dirty="0">
                <a:latin typeface="+mn-lt"/>
                <a:ea typeface="+mn-ea"/>
                <a:cs typeface="+mn-cs"/>
              </a:rPr>
              <a:t>2</a:t>
            </a:r>
            <a:r>
              <a:rPr dirty="0">
                <a:latin typeface="+mn-lt"/>
                <a:ea typeface="+mn-ea"/>
                <a:cs typeface="+mn-cs"/>
              </a:rPr>
              <a:t>+1x2</a:t>
            </a:r>
            <a:r>
              <a:rPr baseline="30000" dirty="0">
                <a:latin typeface="+mn-lt"/>
                <a:ea typeface="+mn-ea"/>
                <a:cs typeface="+mn-cs"/>
              </a:rPr>
              <a:t>1</a:t>
            </a:r>
            <a:r>
              <a:rPr dirty="0">
                <a:latin typeface="+mn-lt"/>
                <a:ea typeface="+mn-ea"/>
                <a:cs typeface="+mn-cs"/>
              </a:rPr>
              <a:t>+1x2</a:t>
            </a:r>
            <a:r>
              <a:rPr baseline="30000" dirty="0">
                <a:latin typeface="+mn-lt"/>
                <a:ea typeface="+mn-ea"/>
                <a:cs typeface="+mn-cs"/>
              </a:rPr>
              <a:t>0 </a:t>
            </a:r>
            <a:r>
              <a:rPr dirty="0">
                <a:latin typeface="+mn-lt"/>
                <a:ea typeface="+mn-ea"/>
                <a:cs typeface="+mn-cs"/>
              </a:rPr>
              <a:t> = (27)</a:t>
            </a:r>
            <a:r>
              <a:rPr baseline="-25000" dirty="0">
                <a:latin typeface="+mn-lt"/>
                <a:ea typeface="+mn-ea"/>
                <a:cs typeface="+mn-cs"/>
              </a:rPr>
              <a:t>10</a:t>
            </a:r>
            <a:endParaRPr baseline="-25000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aseline="30000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460" name="Rectangle 4"/>
          <p:cNvSpPr/>
          <p:nvPr/>
        </p:nvSpPr>
        <p:spPr>
          <a:xfrm>
            <a:off x="685800" y="1828800"/>
            <a:ext cx="7696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Binary to Decimal</a:t>
            </a:r>
            <a:endParaRPr sz="28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2" name="Picture 20481" descr="ft060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563" y="1981200"/>
            <a:ext cx="8372475" cy="2651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AutoNum type="arabicPeriod"/>
            </a:pP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Indirect Method:</a:t>
            </a:r>
            <a:endParaRPr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Binary </a:t>
            </a: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Decimal  Octal</a:t>
            </a:r>
            <a:endParaRPr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e.g. (11011)</a:t>
            </a:r>
            <a:r>
              <a:rPr baseline="-25000" dirty="0">
                <a:latin typeface="+mn-lt"/>
                <a:ea typeface="+mn-ea"/>
                <a:cs typeface="+mn-cs"/>
              </a:rPr>
              <a:t>2</a:t>
            </a:r>
            <a:endParaRPr baseline="-25000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Its decimal equivalent is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1x2</a:t>
            </a:r>
            <a:r>
              <a:rPr baseline="30000" dirty="0">
                <a:latin typeface="+mn-lt"/>
                <a:ea typeface="+mn-ea"/>
                <a:cs typeface="+mn-cs"/>
              </a:rPr>
              <a:t>4</a:t>
            </a:r>
            <a:r>
              <a:rPr dirty="0">
                <a:latin typeface="+mn-lt"/>
                <a:ea typeface="+mn-ea"/>
                <a:cs typeface="+mn-cs"/>
              </a:rPr>
              <a:t>+1x2</a:t>
            </a:r>
            <a:r>
              <a:rPr baseline="30000" dirty="0">
                <a:latin typeface="+mn-lt"/>
                <a:ea typeface="+mn-ea"/>
                <a:cs typeface="+mn-cs"/>
              </a:rPr>
              <a:t>3</a:t>
            </a:r>
            <a:r>
              <a:rPr dirty="0">
                <a:latin typeface="+mn-lt"/>
                <a:ea typeface="+mn-ea"/>
                <a:cs typeface="+mn-cs"/>
              </a:rPr>
              <a:t>+0x2</a:t>
            </a:r>
            <a:r>
              <a:rPr baseline="30000" dirty="0">
                <a:latin typeface="+mn-lt"/>
                <a:ea typeface="+mn-ea"/>
                <a:cs typeface="+mn-cs"/>
              </a:rPr>
              <a:t>2</a:t>
            </a:r>
            <a:r>
              <a:rPr dirty="0">
                <a:latin typeface="+mn-lt"/>
                <a:ea typeface="+mn-ea"/>
                <a:cs typeface="+mn-cs"/>
              </a:rPr>
              <a:t>+1x2</a:t>
            </a:r>
            <a:r>
              <a:rPr baseline="30000" dirty="0">
                <a:latin typeface="+mn-lt"/>
                <a:ea typeface="+mn-ea"/>
                <a:cs typeface="+mn-cs"/>
              </a:rPr>
              <a:t>1</a:t>
            </a:r>
            <a:r>
              <a:rPr dirty="0">
                <a:latin typeface="+mn-lt"/>
                <a:ea typeface="+mn-ea"/>
                <a:cs typeface="+mn-cs"/>
              </a:rPr>
              <a:t>+1x2</a:t>
            </a:r>
            <a:r>
              <a:rPr baseline="30000" dirty="0">
                <a:latin typeface="+mn-lt"/>
                <a:ea typeface="+mn-ea"/>
                <a:cs typeface="+mn-cs"/>
              </a:rPr>
              <a:t>0 </a:t>
            </a:r>
            <a:r>
              <a:rPr dirty="0">
                <a:latin typeface="+mn-lt"/>
                <a:ea typeface="+mn-ea"/>
                <a:cs typeface="+mn-cs"/>
              </a:rPr>
              <a:t> = (27)</a:t>
            </a:r>
            <a:r>
              <a:rPr baseline="-25000" dirty="0">
                <a:latin typeface="+mn-lt"/>
                <a:ea typeface="+mn-ea"/>
                <a:cs typeface="+mn-cs"/>
              </a:rPr>
              <a:t>10 </a:t>
            </a:r>
            <a:endParaRPr baseline="-25000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And its Octal equivalent is (33)</a:t>
            </a:r>
            <a:r>
              <a:rPr baseline="-25000" dirty="0">
                <a:latin typeface="+mn-lt"/>
                <a:ea typeface="+mn-ea"/>
                <a:cs typeface="+mn-cs"/>
              </a:rPr>
              <a:t>8    </a:t>
            </a:r>
            <a:r>
              <a:rPr sz="2000" baseline="30000" dirty="0">
                <a:latin typeface="+mn-lt"/>
                <a:ea typeface="+mn-ea"/>
                <a:cs typeface="+mn-cs"/>
              </a:rPr>
              <a:t>(division method)</a:t>
            </a:r>
            <a:endParaRPr sz="2000" baseline="30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484" name="Rectangle 4"/>
          <p:cNvSpPr/>
          <p:nvPr/>
        </p:nvSpPr>
        <p:spPr>
          <a:xfrm>
            <a:off x="685800" y="182880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Binary to Octal</a:t>
            </a:r>
            <a:endParaRPr sz="20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2. Direct Method</a:t>
            </a:r>
            <a:endParaRPr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Binary </a:t>
            </a: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Octal</a:t>
            </a:r>
            <a:endParaRPr dirty="0">
              <a:solidFill>
                <a:schemeClr val="accent2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sz="20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Step 1: Make the group of 3-bits from right to left for integer  from left to right for fraction.</a:t>
            </a:r>
            <a:endParaRPr sz="2000"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sz="20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Step 2: Find decimal equivalent of each group.</a:t>
            </a:r>
            <a:endParaRPr sz="2000"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endParaRPr sz="2000"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sz="20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Note: if the left most group (in integer) and the right most group (in fraction) present with less than 3-bits make that group by adding one or two zeros.</a:t>
            </a:r>
            <a:endParaRPr sz="2000"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508" name="Rectangle 4"/>
          <p:cNvSpPr/>
          <p:nvPr/>
        </p:nvSpPr>
        <p:spPr>
          <a:xfrm>
            <a:off x="685800" y="1828800"/>
            <a:ext cx="7696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Binary to Octal                        </a:t>
            </a:r>
            <a:r>
              <a:rPr sz="2000" b="1" dirty="0">
                <a:solidFill>
                  <a:schemeClr val="accent2"/>
                </a:solidFill>
                <a:latin typeface="Verdana" panose="020B0604030504040204" pitchFamily="34" charset="0"/>
              </a:rPr>
              <a:t>(Contd…)</a:t>
            </a:r>
            <a:endParaRPr sz="20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Direct Method: e.g.</a:t>
            </a:r>
            <a:endParaRPr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sz="32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Binary </a:t>
            </a:r>
            <a:r>
              <a:rPr sz="32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Octal</a:t>
            </a:r>
            <a:endParaRPr sz="3200"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sz="32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e.g. (101111)2 = (? )</a:t>
            </a:r>
            <a:r>
              <a:rPr sz="3200" baseline="-250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8</a:t>
            </a:r>
            <a:r>
              <a:rPr sz="32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 </a:t>
            </a:r>
            <a:endParaRPr sz="3200"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sz="3200" dirty="0">
                <a:solidFill>
                  <a:srgbClr val="00B0F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(101</a:t>
            </a:r>
            <a:r>
              <a:rPr sz="32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111)</a:t>
            </a:r>
            <a:r>
              <a:rPr sz="3200" baseline="-250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2</a:t>
            </a:r>
            <a:r>
              <a:rPr sz="32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sz="3200" dirty="0">
                <a:solidFill>
                  <a:srgbClr val="000066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= (57)</a:t>
            </a:r>
            <a:r>
              <a:rPr sz="3200" baseline="-25000" dirty="0">
                <a:solidFill>
                  <a:srgbClr val="000066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8</a:t>
            </a:r>
            <a:endParaRPr sz="3200" baseline="-25000" dirty="0">
              <a:solidFill>
                <a:srgbClr val="000066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endParaRPr sz="2000"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532" name="Rectangle 4"/>
          <p:cNvSpPr/>
          <p:nvPr/>
        </p:nvSpPr>
        <p:spPr>
          <a:xfrm>
            <a:off x="685800" y="1828800"/>
            <a:ext cx="7696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Binary to Octal                    </a:t>
            </a:r>
            <a:r>
              <a:rPr sz="2000" b="1" dirty="0">
                <a:solidFill>
                  <a:schemeClr val="accent2"/>
                </a:solidFill>
                <a:latin typeface="Verdana" panose="020B0604030504040204" pitchFamily="34" charset="0"/>
              </a:rPr>
              <a:t>(Contd…)</a:t>
            </a:r>
            <a:endParaRPr sz="20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AutoNum type="arabicPeriod"/>
            </a:pP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Indirect Method:</a:t>
            </a:r>
            <a:endParaRPr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Binary </a:t>
            </a: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Decimal  Hexa</a:t>
            </a:r>
            <a:endParaRPr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e.g. (11011)</a:t>
            </a:r>
            <a:r>
              <a:rPr baseline="-25000" dirty="0">
                <a:latin typeface="+mn-lt"/>
                <a:ea typeface="+mn-ea"/>
                <a:cs typeface="+mn-cs"/>
              </a:rPr>
              <a:t>2</a:t>
            </a:r>
            <a:endParaRPr baseline="-25000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Its decimal equivalent is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1x2</a:t>
            </a:r>
            <a:r>
              <a:rPr baseline="30000" dirty="0">
                <a:latin typeface="+mn-lt"/>
                <a:ea typeface="+mn-ea"/>
                <a:cs typeface="+mn-cs"/>
              </a:rPr>
              <a:t>4</a:t>
            </a:r>
            <a:r>
              <a:rPr dirty="0">
                <a:latin typeface="+mn-lt"/>
                <a:ea typeface="+mn-ea"/>
                <a:cs typeface="+mn-cs"/>
              </a:rPr>
              <a:t>+1x2</a:t>
            </a:r>
            <a:r>
              <a:rPr baseline="30000" dirty="0">
                <a:latin typeface="+mn-lt"/>
                <a:ea typeface="+mn-ea"/>
                <a:cs typeface="+mn-cs"/>
              </a:rPr>
              <a:t>3</a:t>
            </a:r>
            <a:r>
              <a:rPr dirty="0">
                <a:latin typeface="+mn-lt"/>
                <a:ea typeface="+mn-ea"/>
                <a:cs typeface="+mn-cs"/>
              </a:rPr>
              <a:t>+0x2</a:t>
            </a:r>
            <a:r>
              <a:rPr baseline="30000" dirty="0">
                <a:latin typeface="+mn-lt"/>
                <a:ea typeface="+mn-ea"/>
                <a:cs typeface="+mn-cs"/>
              </a:rPr>
              <a:t>2</a:t>
            </a:r>
            <a:r>
              <a:rPr dirty="0">
                <a:latin typeface="+mn-lt"/>
                <a:ea typeface="+mn-ea"/>
                <a:cs typeface="+mn-cs"/>
              </a:rPr>
              <a:t>+1x2</a:t>
            </a:r>
            <a:r>
              <a:rPr baseline="30000" dirty="0">
                <a:latin typeface="+mn-lt"/>
                <a:ea typeface="+mn-ea"/>
                <a:cs typeface="+mn-cs"/>
              </a:rPr>
              <a:t>1</a:t>
            </a:r>
            <a:r>
              <a:rPr dirty="0">
                <a:latin typeface="+mn-lt"/>
                <a:ea typeface="+mn-ea"/>
                <a:cs typeface="+mn-cs"/>
              </a:rPr>
              <a:t>+1x2</a:t>
            </a:r>
            <a:r>
              <a:rPr baseline="30000" dirty="0">
                <a:latin typeface="+mn-lt"/>
                <a:ea typeface="+mn-ea"/>
                <a:cs typeface="+mn-cs"/>
              </a:rPr>
              <a:t>0 </a:t>
            </a:r>
            <a:r>
              <a:rPr dirty="0">
                <a:latin typeface="+mn-lt"/>
                <a:ea typeface="+mn-ea"/>
                <a:cs typeface="+mn-cs"/>
              </a:rPr>
              <a:t> = (27)</a:t>
            </a:r>
            <a:r>
              <a:rPr baseline="-25000" dirty="0">
                <a:latin typeface="+mn-lt"/>
                <a:ea typeface="+mn-ea"/>
                <a:cs typeface="+mn-cs"/>
              </a:rPr>
              <a:t>10 </a:t>
            </a:r>
            <a:endParaRPr baseline="-25000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And its Hexa equivalent is (1B)</a:t>
            </a:r>
            <a:r>
              <a:rPr baseline="-25000" dirty="0">
                <a:latin typeface="+mn-lt"/>
                <a:ea typeface="+mn-ea"/>
                <a:cs typeface="+mn-cs"/>
              </a:rPr>
              <a:t>16    </a:t>
            </a:r>
            <a:r>
              <a:rPr sz="2000" baseline="-25000" dirty="0">
                <a:latin typeface="+mn-lt"/>
                <a:ea typeface="+mn-ea"/>
                <a:cs typeface="+mn-cs"/>
              </a:rPr>
              <a:t>(Division method)</a:t>
            </a:r>
            <a:endParaRPr sz="2000"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556" name="Rectangle 4"/>
          <p:cNvSpPr/>
          <p:nvPr/>
        </p:nvSpPr>
        <p:spPr>
          <a:xfrm>
            <a:off x="685800" y="1828800"/>
            <a:ext cx="7696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Binary to Hexa</a:t>
            </a:r>
            <a:endParaRPr sz="28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2. Direct Method:</a:t>
            </a:r>
            <a:endParaRPr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Binary </a:t>
            </a:r>
            <a:r>
              <a:rPr sz="24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Hexa</a:t>
            </a:r>
            <a:endParaRPr sz="2400"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sz="20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Step 1: Make the group of 4-bits from right to left for integer  from left to right for fraction.</a:t>
            </a:r>
            <a:endParaRPr sz="2000"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sz="20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Step 2: Find decimal equivalent of each group.</a:t>
            </a:r>
            <a:endParaRPr sz="2000"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endParaRPr sz="2000"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sz="20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Note: if the left most group (in integer) and the right most group (in fraction) present with less than 4-bits make that group by adding one, two or three zeros.</a:t>
            </a:r>
            <a:endParaRPr sz="2000"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580" name="Rectangle 4"/>
          <p:cNvSpPr/>
          <p:nvPr/>
        </p:nvSpPr>
        <p:spPr>
          <a:xfrm>
            <a:off x="685800" y="182880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Binary to Hexa</a:t>
            </a:r>
            <a:endParaRPr sz="28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Direct Method: e.g.</a:t>
            </a:r>
            <a:endParaRPr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sz="32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Binary </a:t>
            </a:r>
            <a:r>
              <a:rPr sz="32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Hexa</a:t>
            </a:r>
            <a:endParaRPr sz="3200"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sz="32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e.g. (101111)</a:t>
            </a:r>
            <a:r>
              <a:rPr sz="3200" baseline="-250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2</a:t>
            </a:r>
            <a:r>
              <a:rPr sz="32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= (? )</a:t>
            </a:r>
            <a:r>
              <a:rPr sz="3200" baseline="-250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16</a:t>
            </a:r>
            <a:r>
              <a:rPr sz="32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endParaRPr sz="3200"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sz="3200" dirty="0">
                <a:solidFill>
                  <a:srgbClr val="00B0F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(</a:t>
            </a:r>
            <a:r>
              <a:rPr sz="3200" b="1" i="1" u="sng" dirty="0">
                <a:solidFill>
                  <a:srgbClr val="00B0F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00</a:t>
            </a:r>
            <a:r>
              <a:rPr sz="3200" u="sng" dirty="0">
                <a:solidFill>
                  <a:srgbClr val="00B0F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10</a:t>
            </a:r>
            <a:r>
              <a:rPr sz="3200" dirty="0">
                <a:solidFill>
                  <a:srgbClr val="00B0F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sz="3200" u="sng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1111</a:t>
            </a:r>
            <a:r>
              <a:rPr sz="32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)</a:t>
            </a:r>
            <a:r>
              <a:rPr sz="3200" baseline="-250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2</a:t>
            </a:r>
            <a:r>
              <a:rPr sz="32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sz="3200" dirty="0">
                <a:solidFill>
                  <a:srgbClr val="000066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= (2</a:t>
            </a:r>
            <a:r>
              <a:rPr sz="3200" dirty="0">
                <a:solidFill>
                  <a:srgbClr val="00B05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15</a:t>
            </a:r>
            <a:r>
              <a:rPr sz="3200" dirty="0">
                <a:solidFill>
                  <a:srgbClr val="000066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)</a:t>
            </a:r>
            <a:r>
              <a:rPr sz="3200" baseline="-25000" dirty="0">
                <a:solidFill>
                  <a:srgbClr val="000066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16</a:t>
            </a:r>
            <a:r>
              <a:rPr sz="3200" dirty="0">
                <a:solidFill>
                  <a:srgbClr val="000066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 = (2F)</a:t>
            </a:r>
            <a:r>
              <a:rPr sz="3200" baseline="-25000" dirty="0">
                <a:solidFill>
                  <a:srgbClr val="000066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16</a:t>
            </a:r>
            <a:endParaRPr sz="3200" baseline="-25000" dirty="0">
              <a:solidFill>
                <a:srgbClr val="000066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endParaRPr sz="2000"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604" name="Rectangle 4"/>
          <p:cNvSpPr/>
          <p:nvPr/>
        </p:nvSpPr>
        <p:spPr>
          <a:xfrm>
            <a:off x="685800" y="182880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Binary to Hexa</a:t>
            </a:r>
            <a:endParaRPr sz="28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Any octal number can be converted into decimal number using the weights assigned to each bit.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e.g. (75)</a:t>
            </a:r>
            <a:r>
              <a:rPr baseline="-25000" dirty="0">
                <a:latin typeface="+mn-lt"/>
                <a:ea typeface="+mn-ea"/>
                <a:cs typeface="+mn-cs"/>
              </a:rPr>
              <a:t>8</a:t>
            </a:r>
            <a:endParaRPr baseline="-25000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Its decimal equivalent is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7x8</a:t>
            </a:r>
            <a:r>
              <a:rPr baseline="30000" dirty="0">
                <a:latin typeface="+mn-lt"/>
                <a:ea typeface="+mn-ea"/>
                <a:cs typeface="+mn-cs"/>
              </a:rPr>
              <a:t>1</a:t>
            </a:r>
            <a:r>
              <a:rPr dirty="0">
                <a:latin typeface="+mn-lt"/>
                <a:ea typeface="+mn-ea"/>
                <a:cs typeface="+mn-cs"/>
              </a:rPr>
              <a:t>+5x8</a:t>
            </a:r>
            <a:r>
              <a:rPr baseline="30000" dirty="0">
                <a:latin typeface="+mn-lt"/>
                <a:ea typeface="+mn-ea"/>
                <a:cs typeface="+mn-cs"/>
              </a:rPr>
              <a:t>0 </a:t>
            </a:r>
            <a:r>
              <a:rPr dirty="0">
                <a:latin typeface="+mn-lt"/>
                <a:ea typeface="+mn-ea"/>
                <a:cs typeface="+mn-cs"/>
              </a:rPr>
              <a:t> = (61)</a:t>
            </a:r>
            <a:r>
              <a:rPr baseline="-25000" dirty="0">
                <a:latin typeface="+mn-lt"/>
                <a:ea typeface="+mn-ea"/>
                <a:cs typeface="+mn-cs"/>
              </a:rPr>
              <a:t>10</a:t>
            </a:r>
            <a:endParaRPr baseline="-25000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aseline="30000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628" name="Rectangle 4"/>
          <p:cNvSpPr/>
          <p:nvPr/>
        </p:nvSpPr>
        <p:spPr>
          <a:xfrm>
            <a:off x="685800" y="1828800"/>
            <a:ext cx="7696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Octal to Decimal</a:t>
            </a:r>
            <a:endParaRPr sz="28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subTitle" idx="4294967295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1pPr>
            <a:lvl2pPr marL="471805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5pPr>
          </a:lstStyle>
          <a:p>
            <a:pPr marL="116205" lvl="0" indent="13970" algn="l" eaLnBrk="1" hangingPunct="1"/>
            <a:r>
              <a:rPr sz="2800" dirty="0">
                <a:solidFill>
                  <a:schemeClr val="folHlink"/>
                </a:solidFill>
              </a:rPr>
              <a:t>Any octal number can be converted into binary number by converting each bit of octal into its equivalent 3-bit binary number.</a:t>
            </a:r>
            <a:endParaRPr sz="2800" dirty="0"/>
          </a:p>
          <a:p>
            <a:pPr marL="116205" lvl="0" indent="13970" algn="l" eaLnBrk="1" hangingPunct="1"/>
            <a:r>
              <a:rPr sz="2800" dirty="0"/>
              <a:t>e.g. (</a:t>
            </a:r>
            <a:r>
              <a:rPr sz="2800" dirty="0">
                <a:solidFill>
                  <a:schemeClr val="accent2"/>
                </a:solidFill>
              </a:rPr>
              <a:t>7</a:t>
            </a:r>
            <a:r>
              <a:rPr sz="2800" dirty="0">
                <a:solidFill>
                  <a:schemeClr val="hlink"/>
                </a:solidFill>
              </a:rPr>
              <a:t>5</a:t>
            </a:r>
            <a:r>
              <a:rPr sz="2800" dirty="0"/>
              <a:t>)</a:t>
            </a:r>
            <a:r>
              <a:rPr sz="2800" baseline="-25000" dirty="0"/>
              <a:t>8</a:t>
            </a:r>
            <a:endParaRPr sz="2800" baseline="-25000" dirty="0"/>
          </a:p>
          <a:p>
            <a:pPr marL="116205" lvl="0" indent="13970" algn="l" eaLnBrk="1" hangingPunct="1"/>
            <a:r>
              <a:rPr sz="2800" dirty="0"/>
              <a:t>Its binary equivalent is (</a:t>
            </a:r>
            <a:r>
              <a:rPr sz="2800" dirty="0">
                <a:solidFill>
                  <a:schemeClr val="accent2"/>
                </a:solidFill>
              </a:rPr>
              <a:t>111</a:t>
            </a:r>
            <a:r>
              <a:rPr sz="2800" dirty="0">
                <a:solidFill>
                  <a:schemeClr val="hlink"/>
                </a:solidFill>
              </a:rPr>
              <a:t>101</a:t>
            </a:r>
            <a:r>
              <a:rPr sz="2800" dirty="0"/>
              <a:t>)</a:t>
            </a:r>
            <a:r>
              <a:rPr sz="2800" baseline="-25000" dirty="0"/>
              <a:t>2</a:t>
            </a:r>
            <a:endParaRPr sz="2800" baseline="-25000" dirty="0"/>
          </a:p>
          <a:p>
            <a:pPr marL="116205" lvl="0" indent="13970" algn="l" eaLnBrk="1" hangingPunct="1"/>
            <a:endParaRPr sz="2800" baseline="30000" dirty="0"/>
          </a:p>
          <a:p>
            <a:pPr marL="116205" lvl="0" indent="13970" algn="l" eaLnBrk="1" hangingPunct="1"/>
            <a:endParaRPr sz="2800" baseline="-25000" dirty="0">
              <a:solidFill>
                <a:schemeClr val="hlink"/>
              </a:solidFill>
            </a:endParaRPr>
          </a:p>
        </p:txBody>
      </p:sp>
      <p:sp>
        <p:nvSpPr>
          <p:cNvPr id="27652" name="Rectangle 4"/>
          <p:cNvSpPr/>
          <p:nvPr/>
        </p:nvSpPr>
        <p:spPr>
          <a:xfrm>
            <a:off x="685800" y="182880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Octal to Binary</a:t>
            </a:r>
            <a:endParaRPr sz="28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subTitle" idx="4294967295"/>
          </p:nvPr>
        </p:nvSpPr>
        <p:spPr>
          <a:xfrm>
            <a:off x="457200" y="2667000"/>
            <a:ext cx="8153400" cy="3886200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1pPr>
            <a:lvl2pPr marL="471805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5pPr>
          </a:lstStyle>
          <a:p>
            <a:pPr marL="116205" lvl="0" indent="13970" algn="l" eaLnBrk="1" hangingPunct="1">
              <a:lnSpc>
                <a:spcPct val="90000"/>
              </a:lnSpc>
            </a:pPr>
            <a:r>
              <a:rPr sz="2800" dirty="0">
                <a:solidFill>
                  <a:schemeClr val="folHlink"/>
                </a:solidFill>
              </a:rPr>
              <a:t>Octal </a:t>
            </a:r>
            <a:r>
              <a:rPr sz="2800" dirty="0">
                <a:solidFill>
                  <a:schemeClr val="folHlink"/>
                </a:solidFill>
                <a:sym typeface="Wingdings" panose="05000000000000000000" pitchFamily="2" charset="2"/>
              </a:rPr>
              <a:t> Binary  Hexa</a:t>
            </a:r>
            <a:endParaRPr sz="2800" dirty="0">
              <a:solidFill>
                <a:schemeClr val="folHlink"/>
              </a:solidFill>
              <a:sym typeface="Wingdings" panose="05000000000000000000" pitchFamily="2" charset="2"/>
            </a:endParaRPr>
          </a:p>
          <a:p>
            <a:pPr marL="116205" lvl="0" indent="13970" algn="l" eaLnBrk="1" hangingPunct="1">
              <a:lnSpc>
                <a:spcPct val="90000"/>
              </a:lnSpc>
            </a:pPr>
            <a:r>
              <a:rPr sz="2400" dirty="0">
                <a:solidFill>
                  <a:srgbClr val="000066"/>
                </a:solidFill>
                <a:sym typeface="Wingdings" panose="05000000000000000000" pitchFamily="2" charset="2"/>
              </a:rPr>
              <a:t>Step1.</a:t>
            </a:r>
            <a:r>
              <a:rPr sz="2400" dirty="0">
                <a:sym typeface="Wingdings" panose="05000000000000000000" pitchFamily="2" charset="2"/>
              </a:rPr>
              <a:t> Convert each digit of the octal into its 3 bit binary equivalent.</a:t>
            </a:r>
            <a:endParaRPr sz="2400" dirty="0">
              <a:sym typeface="Wingdings" panose="05000000000000000000" pitchFamily="2" charset="2"/>
            </a:endParaRPr>
          </a:p>
          <a:p>
            <a:pPr marL="116205" lvl="0" indent="13970" algn="l" eaLnBrk="1" hangingPunct="1">
              <a:lnSpc>
                <a:spcPct val="90000"/>
              </a:lnSpc>
            </a:pPr>
            <a:r>
              <a:rPr sz="2400" dirty="0">
                <a:solidFill>
                  <a:srgbClr val="000066"/>
                </a:solidFill>
                <a:sym typeface="Wingdings" panose="05000000000000000000" pitchFamily="2" charset="2"/>
              </a:rPr>
              <a:t>Step2.</a:t>
            </a:r>
            <a:r>
              <a:rPr sz="2400" dirty="0">
                <a:sym typeface="Wingdings" panose="05000000000000000000" pitchFamily="2" charset="2"/>
              </a:rPr>
              <a:t> Combine all the 3-bit binary equivalents to form the entire binary sequence.</a:t>
            </a:r>
            <a:endParaRPr sz="2400" dirty="0">
              <a:sym typeface="Wingdings" panose="05000000000000000000" pitchFamily="2" charset="2"/>
            </a:endParaRPr>
          </a:p>
          <a:p>
            <a:pPr marL="116205" lvl="0" indent="13970" algn="l" eaLnBrk="1" hangingPunct="1">
              <a:lnSpc>
                <a:spcPct val="90000"/>
              </a:lnSpc>
            </a:pPr>
            <a:r>
              <a:rPr sz="2400" dirty="0">
                <a:solidFill>
                  <a:srgbClr val="000066"/>
                </a:solidFill>
                <a:sym typeface="Wingdings" panose="05000000000000000000" pitchFamily="2" charset="2"/>
              </a:rPr>
              <a:t>Step3.</a:t>
            </a:r>
            <a:r>
              <a:rPr sz="2400" dirty="0">
                <a:sym typeface="Wingdings" panose="05000000000000000000" pitchFamily="2" charset="2"/>
              </a:rPr>
              <a:t> Make group of 4 bits staring from LSD. The extra zeros for the completion of a group are placed at the leftmost end of the number.</a:t>
            </a:r>
            <a:endParaRPr sz="2400" dirty="0">
              <a:sym typeface="Wingdings" panose="05000000000000000000" pitchFamily="2" charset="2"/>
            </a:endParaRPr>
          </a:p>
          <a:p>
            <a:pPr marL="116205" lvl="0" indent="13970" algn="l" eaLnBrk="1" hangingPunct="1">
              <a:lnSpc>
                <a:spcPct val="90000"/>
              </a:lnSpc>
            </a:pPr>
            <a:r>
              <a:rPr sz="2400" dirty="0">
                <a:solidFill>
                  <a:srgbClr val="000066"/>
                </a:solidFill>
              </a:rPr>
              <a:t>Step 4.</a:t>
            </a:r>
            <a:r>
              <a:rPr sz="2400" dirty="0"/>
              <a:t> Convert each of the 4-bit groups into their hexadecimal equivalents.</a:t>
            </a:r>
            <a:endParaRPr sz="2400" dirty="0"/>
          </a:p>
          <a:p>
            <a:pPr marL="116205" lvl="0" indent="13970" algn="l" eaLnBrk="1" hangingPunct="1">
              <a:lnSpc>
                <a:spcPct val="90000"/>
              </a:lnSpc>
            </a:pPr>
            <a:endParaRPr sz="2400" baseline="30000" dirty="0"/>
          </a:p>
          <a:p>
            <a:pPr marL="116205" lvl="0" indent="13970" algn="l" eaLnBrk="1" hangingPunct="1">
              <a:lnSpc>
                <a:spcPct val="90000"/>
              </a:lnSpc>
            </a:pPr>
            <a:endParaRPr sz="2400" baseline="-25000" dirty="0"/>
          </a:p>
        </p:txBody>
      </p:sp>
      <p:sp>
        <p:nvSpPr>
          <p:cNvPr id="28676" name="Rectangle 4"/>
          <p:cNvSpPr/>
          <p:nvPr/>
        </p:nvSpPr>
        <p:spPr>
          <a:xfrm>
            <a:off x="685800" y="182880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Octal to Hexa</a:t>
            </a:r>
            <a:endParaRPr sz="28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subTitle" idx="4294967295"/>
          </p:nvPr>
        </p:nvSpPr>
        <p:spPr>
          <a:xfrm>
            <a:off x="457200" y="2667000"/>
            <a:ext cx="8153400" cy="3886200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1pPr>
            <a:lvl2pPr marL="471805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5pPr>
          </a:lstStyle>
          <a:p>
            <a:pPr marL="116205" lvl="0" indent="13970" algn="l" eaLnBrk="1" hangingPunct="1"/>
            <a:r>
              <a:rPr sz="2800" dirty="0">
                <a:solidFill>
                  <a:schemeClr val="folHlink"/>
                </a:solidFill>
              </a:rPr>
              <a:t>Octal </a:t>
            </a:r>
            <a:r>
              <a:rPr sz="2800" dirty="0">
                <a:solidFill>
                  <a:schemeClr val="folHlink"/>
                </a:solidFill>
                <a:sym typeface="Wingdings" panose="05000000000000000000" pitchFamily="2" charset="2"/>
              </a:rPr>
              <a:t> Binary  Hexa     </a:t>
            </a:r>
            <a:endParaRPr sz="2800" dirty="0">
              <a:solidFill>
                <a:schemeClr val="folHlink"/>
              </a:solidFill>
              <a:sym typeface="Wingdings" panose="05000000000000000000" pitchFamily="2" charset="2"/>
            </a:endParaRPr>
          </a:p>
          <a:p>
            <a:pPr marL="116205" lvl="0" indent="13970" algn="l" eaLnBrk="1" hangingPunct="1"/>
            <a:endParaRPr sz="2400" baseline="30000" dirty="0"/>
          </a:p>
          <a:p>
            <a:pPr marL="116205" lvl="0" indent="13970" algn="l" eaLnBrk="1" hangingPunct="1"/>
            <a:endParaRPr sz="2400" baseline="-25000" dirty="0"/>
          </a:p>
        </p:txBody>
      </p:sp>
      <p:sp>
        <p:nvSpPr>
          <p:cNvPr id="29700" name="Rectangle 4"/>
          <p:cNvSpPr/>
          <p:nvPr/>
        </p:nvSpPr>
        <p:spPr>
          <a:xfrm>
            <a:off x="685800" y="182880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Octal to Hexa                   </a:t>
            </a:r>
            <a:r>
              <a:rPr sz="1600" b="1" dirty="0">
                <a:solidFill>
                  <a:schemeClr val="accent2"/>
                </a:solidFill>
                <a:latin typeface="Verdana" panose="020B0604030504040204" pitchFamily="34" charset="0"/>
              </a:rPr>
              <a:t>(Contd…)</a:t>
            </a:r>
            <a:endParaRPr sz="16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pic>
        <p:nvPicPr>
          <p:cNvPr id="2970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3092450"/>
            <a:ext cx="4800600" cy="3765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2150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Data Representation</a:t>
            </a:r>
          </a:p>
        </p:txBody>
      </p:sp>
      <p:sp>
        <p:nvSpPr>
          <p:cNvPr id="21507" name="Text Placeholder 21506"/>
          <p:cNvSpPr>
            <a:spLocks noGrp="1"/>
          </p:cNvSpPr>
          <p:nvPr>
            <p:ph type="body" idx="1"/>
          </p:nvPr>
        </p:nvSpPr>
        <p:spPr>
          <a:xfrm>
            <a:off x="304800" y="1090613"/>
            <a:ext cx="8229600" cy="661987"/>
          </a:xfrm>
        </p:spPr>
        <p:txBody>
          <a:bodyPr/>
          <a:p>
            <a:r>
              <a:t>What is a</a:t>
            </a:r>
            <a:r>
              <a:rPr b="0"/>
              <a:t> </a:t>
            </a:r>
            <a:r>
              <a:rPr>
                <a:solidFill>
                  <a:schemeClr val="hlink"/>
                </a:solidFill>
              </a:rPr>
              <a:t>byte</a:t>
            </a:r>
            <a:r>
              <a:t>?</a:t>
            </a:r>
          </a:p>
        </p:txBody>
      </p:sp>
      <p:sp>
        <p:nvSpPr>
          <p:cNvPr id="21508" name="Text Box 21507"/>
          <p:cNvSpPr txBox="1"/>
          <p:nvPr/>
        </p:nvSpPr>
        <p:spPr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endParaRPr sz="1200">
              <a:solidFill>
                <a:srgbClr val="33197F"/>
              </a:solidFill>
              <a:latin typeface="Arial Narrow" panose="020B0606020202030204" pitchFamily="34" charset="0"/>
            </a:endParaRPr>
          </a:p>
        </p:txBody>
      </p:sp>
      <p:sp>
        <p:nvSpPr>
          <p:cNvPr id="21512" name="Rectangles 21511"/>
          <p:cNvSpPr/>
          <p:nvPr/>
        </p:nvSpPr>
        <p:spPr>
          <a:xfrm>
            <a:off x="304800" y="1524000"/>
            <a:ext cx="8229600" cy="47577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609600" lvl="1" indent="-495300" eaLnBrk="0" hangingPunct="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</a:pPr>
            <a:r>
              <a:rPr sz="2600" b="1">
                <a:solidFill>
                  <a:srgbClr val="000000"/>
                </a:solidFill>
                <a:latin typeface="Times New Roman" panose="02020603050405020304" pitchFamily="18" charset="0"/>
              </a:rPr>
              <a:t>Eight bits grouped together as a unit</a:t>
            </a:r>
            <a:endParaRPr sz="26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09600" lvl="1" indent="-495300" eaLnBrk="0" hangingPunct="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</a:pPr>
            <a:r>
              <a:rPr sz="2600" b="1">
                <a:solidFill>
                  <a:srgbClr val="000000"/>
                </a:solidFill>
                <a:latin typeface="Times New Roman" panose="02020603050405020304" pitchFamily="18" charset="0"/>
              </a:rPr>
              <a:t>Provides enough different combinations of 0s and 1s to represent 256 individual characters</a:t>
            </a:r>
            <a:endParaRPr sz="26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028700" lvl="2" indent="-457200" eaLnBrk="0" hangingPunct="0">
              <a:spcBef>
                <a:spcPct val="20000"/>
              </a:spcBef>
              <a:buClr>
                <a:srgbClr val="D94439"/>
              </a:buClr>
              <a:buFont typeface="Wingdings" panose="05000000000000000000" pitchFamily="2" charset="2"/>
              <a:buChar char="§"/>
            </a:pP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Numbers</a:t>
            </a:r>
            <a:endParaRPr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028700" lvl="2" indent="-457200" eaLnBrk="0" hangingPunct="0">
              <a:spcBef>
                <a:spcPct val="20000"/>
              </a:spcBef>
              <a:buClr>
                <a:srgbClr val="D94439"/>
              </a:buClr>
              <a:buFont typeface="Wingdings" panose="05000000000000000000" pitchFamily="2" charset="2"/>
              <a:buChar char="§"/>
            </a:pP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Uppercase </a:t>
            </a:r>
            <a:b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and lowercase </a:t>
            </a:r>
            <a:b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letters</a:t>
            </a:r>
            <a:endParaRPr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028700" lvl="2" indent="-457200" eaLnBrk="0" hangingPunct="0">
              <a:spcBef>
                <a:spcPct val="20000"/>
              </a:spcBef>
              <a:buClr>
                <a:srgbClr val="D94439"/>
              </a:buClr>
              <a:buFont typeface="Wingdings" panose="05000000000000000000" pitchFamily="2" charset="2"/>
              <a:buChar char="§"/>
            </a:pP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Punctuation </a:t>
            </a:r>
            <a:b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marks</a:t>
            </a:r>
            <a:endParaRPr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1513" name="Picture 21512" descr="Fig04-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3048000"/>
            <a:ext cx="5562600" cy="2481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12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charRg st="38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12">
                                            <p:txEl>
                                              <p:charRg st="38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charRg st="12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2">
                                            <p:txEl>
                                              <p:charRg st="129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charRg st="137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12">
                                            <p:txEl>
                                              <p:charRg st="137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charRg st="171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12">
                                            <p:txEl>
                                              <p:charRg st="171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ldLvl="4" build="p"/>
      <p:bldP spid="21512" grpId="0" bldLvl="3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23" name="Rectangle 4"/>
          <p:cNvSpPr/>
          <p:nvPr/>
        </p:nvSpPr>
        <p:spPr>
          <a:xfrm>
            <a:off x="685800" y="182880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Hexa to decimal</a:t>
            </a:r>
            <a:endParaRPr sz="16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pic>
        <p:nvPicPr>
          <p:cNvPr id="3072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2971800"/>
            <a:ext cx="5715000" cy="3000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747" name="Rectangle 4"/>
          <p:cNvSpPr/>
          <p:nvPr/>
        </p:nvSpPr>
        <p:spPr>
          <a:xfrm>
            <a:off x="685800" y="182880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Hexa to binary</a:t>
            </a:r>
            <a:endParaRPr sz="16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pic>
        <p:nvPicPr>
          <p:cNvPr id="31748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8" y="3124200"/>
            <a:ext cx="7905750" cy="2895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ctrTitle"/>
          </p:nvPr>
        </p:nvSpPr>
        <p:spPr>
          <a:xfrm>
            <a:off x="762000" y="968375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Binary representation of integers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Binary equivalent of the integers are stored in memory including one additional bit for representing the sign of integers (positive or negative).</a:t>
            </a:r>
            <a:endParaRPr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b="1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If the binary equivalent of the integer includes one additional bit for representing its sign, that binary number is called signed binary number.</a:t>
            </a: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ctrTitle"/>
          </p:nvPr>
        </p:nvSpPr>
        <p:spPr>
          <a:xfrm>
            <a:off x="762000" y="968375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Binary representation of integers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There are three ways for representing the positive and negative integers into its binary equivalent.</a:t>
            </a:r>
            <a:endParaRPr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  <a:buFont typeface="Wingdings" panose="05000000000000000000" pitchFamily="2" charset="2"/>
              <a:buAutoNum type="arabicPeriod"/>
            </a:pPr>
            <a:r>
              <a:rPr b="1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Sign magnitude representation</a:t>
            </a:r>
            <a:endParaRPr b="1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  <a:buFont typeface="Wingdings" panose="05000000000000000000" pitchFamily="2" charset="2"/>
              <a:buAutoNum type="arabicPeriod"/>
            </a:pPr>
            <a:r>
              <a:rPr b="1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One’s Complement</a:t>
            </a:r>
            <a:endParaRPr b="1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  <a:buFont typeface="Wingdings" panose="05000000000000000000" pitchFamily="2" charset="2"/>
              <a:buAutoNum type="arabicPeriod"/>
            </a:pPr>
            <a:r>
              <a:rPr b="1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Two’s Complement</a:t>
            </a: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ctrTitle"/>
          </p:nvPr>
        </p:nvSpPr>
        <p:spPr>
          <a:xfrm>
            <a:off x="762000" y="968375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Binary representation of integers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153400" cy="41910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AutoNum type="arabicPeriod"/>
            </a:pPr>
            <a:r>
              <a:rPr b="1" u="sng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Sign magnitude representation</a:t>
            </a: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In the sign magnitude representation, positive number have a additional bit (sign bit) 0, while the negative number has a sign bit 1, while the magnitude is a simple binary equivalent of the number. </a:t>
            </a:r>
            <a:endParaRPr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E.g. </a:t>
            </a:r>
            <a:r>
              <a:rPr b="1" dirty="0">
                <a:latin typeface="+mn-lt"/>
                <a:ea typeface="+mn-ea"/>
                <a:cs typeface="+mn-cs"/>
              </a:rPr>
              <a:t>+5 </a:t>
            </a:r>
            <a:r>
              <a:rPr dirty="0">
                <a:latin typeface="+mn-lt"/>
                <a:ea typeface="+mn-ea"/>
                <a:cs typeface="+mn-cs"/>
              </a:rPr>
              <a:t>and</a:t>
            </a:r>
            <a:r>
              <a:rPr b="1" dirty="0">
                <a:latin typeface="+mn-lt"/>
                <a:ea typeface="+mn-ea"/>
                <a:cs typeface="+mn-cs"/>
              </a:rPr>
              <a:t> -5 </a:t>
            </a:r>
            <a:r>
              <a:rPr dirty="0">
                <a:latin typeface="+mn-lt"/>
                <a:ea typeface="+mn-ea"/>
                <a:cs typeface="+mn-cs"/>
              </a:rPr>
              <a:t>can be representing in 6 bit register as: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b="1" dirty="0">
                <a:latin typeface="+mn-lt"/>
                <a:ea typeface="+mn-ea"/>
                <a:cs typeface="+mn-cs"/>
              </a:rPr>
              <a:t>+5 = </a:t>
            </a:r>
            <a:r>
              <a:rPr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0</a:t>
            </a:r>
            <a:r>
              <a:rPr b="1" dirty="0">
                <a:latin typeface="+mn-lt"/>
                <a:ea typeface="+mn-ea"/>
                <a:cs typeface="+mn-cs"/>
              </a:rPr>
              <a:t>  </a:t>
            </a:r>
            <a:r>
              <a:rPr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00101 </a:t>
            </a:r>
            <a:r>
              <a:rPr b="1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and -5 </a:t>
            </a:r>
            <a:r>
              <a:rPr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= </a:t>
            </a:r>
            <a:r>
              <a:rPr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</a:t>
            </a:r>
            <a:r>
              <a:rPr b="1" dirty="0">
                <a:latin typeface="+mn-lt"/>
                <a:ea typeface="+mn-ea"/>
                <a:cs typeface="+mn-cs"/>
              </a:rPr>
              <a:t>  </a:t>
            </a:r>
            <a:r>
              <a:rPr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00101 </a:t>
            </a:r>
            <a:endParaRPr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ctrTitle"/>
          </p:nvPr>
        </p:nvSpPr>
        <p:spPr>
          <a:xfrm>
            <a:off x="762000" y="968375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Binary representation of integers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sz="3600" b="1" u="sng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Note: </a:t>
            </a:r>
            <a:r>
              <a:rPr sz="3600" b="1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In every representation technique , the representation of positive number is identical to that used in the </a:t>
            </a:r>
            <a:r>
              <a:rPr sz="36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sign magnitude system </a:t>
            </a:r>
            <a:r>
              <a:rPr sz="3600" b="1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i.e simple binary form including sign bit 0.</a:t>
            </a:r>
            <a:endParaRPr sz="3600" b="1" dirty="0">
              <a:solidFill>
                <a:srgbClr val="000066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ctrTitle"/>
          </p:nvPr>
        </p:nvSpPr>
        <p:spPr>
          <a:xfrm>
            <a:off x="762000" y="968375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Binary representation of integers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type="subTitle" idx="1"/>
          </p:nvPr>
        </p:nvSpPr>
        <p:spPr>
          <a:xfrm>
            <a:off x="304800" y="2438400"/>
            <a:ext cx="86106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b="1" u="sng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2. One’s Complement representation</a:t>
            </a: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In one's complement, positive numbers are represented as usual in signed magnitude. However, negative numbers are represented differently. To negate a number, replace all zeros with ones, and ones with zeros - flip the bits. 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b="1" dirty="0">
                <a:latin typeface="+mn-lt"/>
                <a:ea typeface="+mn-ea"/>
                <a:cs typeface="+mn-cs"/>
              </a:rPr>
              <a:t>+12 = </a:t>
            </a:r>
            <a:r>
              <a:rPr b="1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0</a:t>
            </a:r>
            <a:r>
              <a:rPr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0001100</a:t>
            </a:r>
            <a:r>
              <a:rPr b="1" dirty="0">
                <a:latin typeface="+mn-lt"/>
                <a:ea typeface="+mn-ea"/>
                <a:cs typeface="+mn-cs"/>
              </a:rPr>
              <a:t>, and -12 = </a:t>
            </a:r>
            <a:r>
              <a:rPr b="1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1</a:t>
            </a:r>
            <a:r>
              <a:rPr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1110011</a:t>
            </a:r>
            <a:r>
              <a:rPr b="1" dirty="0">
                <a:latin typeface="+mn-lt"/>
                <a:ea typeface="+mn-ea"/>
                <a:cs typeface="+mn-cs"/>
              </a:rPr>
              <a:t>.</a:t>
            </a: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ctrTitle"/>
          </p:nvPr>
        </p:nvSpPr>
        <p:spPr>
          <a:xfrm>
            <a:off x="762000" y="968375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Binary representation of integers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type="subTitle" idx="1"/>
          </p:nvPr>
        </p:nvSpPr>
        <p:spPr>
          <a:xfrm>
            <a:off x="304800" y="2438400"/>
            <a:ext cx="8610600" cy="44196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b="1" u="sng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3. Two’s Complement representation</a:t>
            </a: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In two's complement, positive numbers are represented as usual in signed magnitude. However, negative numbers are represented by adding 1 in magnitude part of one’s complement. 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b="1" dirty="0">
                <a:latin typeface="+mn-lt"/>
                <a:ea typeface="+mn-ea"/>
                <a:cs typeface="+mn-cs"/>
              </a:rPr>
              <a:t>+12= </a:t>
            </a:r>
            <a:r>
              <a:rPr b="1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0</a:t>
            </a:r>
            <a:r>
              <a:rPr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0001100</a:t>
            </a:r>
            <a:r>
              <a:rPr b="1" dirty="0">
                <a:latin typeface="+mn-lt"/>
                <a:ea typeface="+mn-ea"/>
                <a:cs typeface="+mn-cs"/>
              </a:rPr>
              <a:t> </a:t>
            </a: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b="1" dirty="0">
                <a:latin typeface="+mn-lt"/>
                <a:ea typeface="+mn-ea"/>
                <a:cs typeface="+mn-cs"/>
              </a:rPr>
              <a:t>-12 = </a:t>
            </a:r>
            <a:r>
              <a:rPr b="1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1</a:t>
            </a:r>
            <a:r>
              <a:rPr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1110011</a:t>
            </a:r>
            <a:r>
              <a:rPr b="1" dirty="0">
                <a:latin typeface="+mn-lt"/>
                <a:ea typeface="+mn-ea"/>
                <a:cs typeface="+mn-cs"/>
              </a:rPr>
              <a:t> (1’s complement)</a:t>
            </a: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b="1" dirty="0">
                <a:latin typeface="+mn-lt"/>
                <a:ea typeface="+mn-ea"/>
                <a:cs typeface="+mn-cs"/>
              </a:rPr>
              <a:t>-12 = </a:t>
            </a:r>
            <a:r>
              <a:rPr b="1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1</a:t>
            </a:r>
            <a:r>
              <a:rPr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1110100 (2’s complement)</a:t>
            </a: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ctrTitle"/>
          </p:nvPr>
        </p:nvSpPr>
        <p:spPr>
          <a:xfrm>
            <a:off x="762000" y="968375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Binary Addition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type="subTitle" idx="1"/>
          </p:nvPr>
        </p:nvSpPr>
        <p:spPr>
          <a:xfrm>
            <a:off x="304800" y="2438400"/>
            <a:ext cx="8610600" cy="44196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b="1" u="sng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Rule for Binary Addition:</a:t>
            </a: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0 + 0 = 0</a:t>
            </a:r>
            <a:endParaRPr dirty="0">
              <a:solidFill>
                <a:srgbClr val="000066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0 + 1 = 1</a:t>
            </a:r>
            <a:endParaRPr dirty="0">
              <a:solidFill>
                <a:srgbClr val="000066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1 + 0 = 1</a:t>
            </a:r>
            <a:endParaRPr dirty="0">
              <a:solidFill>
                <a:srgbClr val="000066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1 + 1 = 0 (Carry 1)</a:t>
            </a:r>
            <a:endParaRPr dirty="0">
              <a:solidFill>
                <a:srgbClr val="000066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ctrTitle"/>
          </p:nvPr>
        </p:nvSpPr>
        <p:spPr>
          <a:xfrm>
            <a:off x="762000" y="968375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Binary Addition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type="subTitle" idx="1"/>
          </p:nvPr>
        </p:nvSpPr>
        <p:spPr>
          <a:xfrm>
            <a:off x="304800" y="2438400"/>
            <a:ext cx="86106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b="1" u="sng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Example: </a:t>
            </a: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u="sng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Add 110101 and 101111</a:t>
            </a:r>
            <a:endParaRPr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 	1 	1 	0	1	0 	1</a:t>
            </a:r>
            <a:endParaRPr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 	</a:t>
            </a:r>
            <a:r>
              <a:rPr u="sng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1 	0 	1 	1 	1	1</a:t>
            </a:r>
            <a:endParaRPr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1	1	0	0	1	0	0</a:t>
            </a:r>
            <a:endParaRPr b="1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dirty="0"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185535" y="3309620"/>
            <a:ext cx="443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410200" y="3352800"/>
            <a:ext cx="443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424680" y="3429000"/>
            <a:ext cx="443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505200" y="3352800"/>
            <a:ext cx="443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514600" y="3309620"/>
            <a:ext cx="443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828800" y="3429000"/>
            <a:ext cx="443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2252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Converting Binary to Decimal</a:t>
            </a:r>
          </a:p>
        </p:txBody>
      </p:sp>
      <p:sp>
        <p:nvSpPr>
          <p:cNvPr id="22531" name="Text Placeholder 2253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Decimal number system is base 10</a:t>
            </a:r>
          </a:p>
          <a:p>
            <a:pPr lvl="1"/>
            <a:r>
              <a:t>0, 1, 2, 3, 4, 5, 6, 7, 8, 9</a:t>
            </a:r>
          </a:p>
          <a:p>
            <a:pPr lvl="1"/>
            <a:r>
              <a:t>Uses 10 numbers</a:t>
            </a:r>
          </a:p>
          <a:p>
            <a:pPr lvl="1" algn="ctr">
              <a:buNone/>
            </a:pPr>
            <a:r>
              <a:t>23,625</a:t>
            </a:r>
          </a:p>
          <a:p/>
        </p:txBody>
      </p:sp>
      <p:graphicFrame>
        <p:nvGraphicFramePr>
          <p:cNvPr id="22532" name="Table 22531"/>
          <p:cNvGraphicFramePr/>
          <p:nvPr/>
        </p:nvGraphicFramePr>
        <p:xfrm>
          <a:off x="1493838" y="3048000"/>
          <a:ext cx="6764338" cy="2976563"/>
        </p:xfrm>
        <a:graphic>
          <a:graphicData uri="http://schemas.openxmlformats.org/drawingml/2006/table">
            <a:tbl>
              <a:tblPr/>
              <a:tblGrid>
                <a:gridCol w="2446338"/>
                <a:gridCol w="833437"/>
                <a:gridCol w="830263"/>
                <a:gridCol w="831850"/>
                <a:gridCol w="895350"/>
                <a:gridCol w="927100"/>
              </a:tblGrid>
              <a:tr h="10017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t>Power of 10 representation</a:t>
                      </a:r>
                      <a:endParaRPr 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t>10</a:t>
                      </a:r>
                      <a:r>
                        <a:rPr baseline="30000"/>
                        <a:t>4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t>10</a:t>
                      </a:r>
                      <a:r>
                        <a:rPr baseline="30000"/>
                        <a:t>3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t>10</a:t>
                      </a:r>
                      <a:r>
                        <a:rPr baseline="30000"/>
                        <a:t>2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t>10</a:t>
                      </a:r>
                      <a:r>
                        <a:rPr baseline="30000"/>
                        <a:t>1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t>10</a:t>
                      </a:r>
                      <a:r>
                        <a:rPr baseline="30000"/>
                        <a:t>0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10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t>Decimal representation</a:t>
                      </a:r>
                      <a:endParaRPr 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baseline="30000"/>
                        <a:t>10000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baseline="30000"/>
                        <a:t>1000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baseline="30000"/>
                        <a:t>100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baseline="30000"/>
                        <a:t>10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baseline="30000"/>
                        <a:t>1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376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t>Base 10 representation</a:t>
                      </a:r>
                      <a:endParaRPr 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baseline="30000"/>
                        <a:t>20,000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baseline="30000"/>
                        <a:t>3,000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baseline="30000"/>
                        <a:t>600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baseline="30000"/>
                        <a:t>20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baseline="30000"/>
                        <a:t>5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33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charRg st="33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charRg st="33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62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charRg st="62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charRg st="62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7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charRg st="7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charRg st="7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ldLvl="3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ctrTitle"/>
          </p:nvPr>
        </p:nvSpPr>
        <p:spPr>
          <a:xfrm>
            <a:off x="762000" y="968375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Binary Addition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subTitle" idx="1"/>
          </p:nvPr>
        </p:nvSpPr>
        <p:spPr>
          <a:xfrm>
            <a:off x="304800" y="2438400"/>
            <a:ext cx="86106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b="1" u="sng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Example: </a:t>
            </a: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u="sng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Add 10110 and 1101</a:t>
            </a:r>
            <a:endParaRPr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 		1 	0	1	1 	0</a:t>
            </a:r>
            <a:endParaRPr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 	</a:t>
            </a:r>
            <a:r>
              <a:rPr u="sng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	0 	1 	1 	0	1</a:t>
            </a:r>
            <a:endParaRPr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	1	0	0	0	1	1</a:t>
            </a:r>
            <a:endParaRPr b="1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47520" y="1184275"/>
            <a:ext cx="48056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MINGGU DEPAN UTS </a:t>
            </a:r>
            <a:endParaRPr lang="en-US"/>
          </a:p>
          <a:p>
            <a:r>
              <a:rPr lang="en-US"/>
              <a:t>OFF LINE</a:t>
            </a:r>
            <a:endParaRPr lang="en-US"/>
          </a:p>
          <a:p>
            <a:r>
              <a:rPr lang="en-US"/>
              <a:t>KERTAS ESSAY </a:t>
            </a:r>
            <a:endParaRPr lang="en-US"/>
          </a:p>
          <a:p>
            <a:r>
              <a:rPr lang="en-US"/>
              <a:t>INDIVIDU</a:t>
            </a:r>
            <a:endParaRPr lang="en-US"/>
          </a:p>
          <a:p>
            <a:r>
              <a:rPr lang="en-US"/>
              <a:t>MATERI DARI PERTEMUAN 1 HINGGA PERTEMUAN 8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2355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Converting Binary to Decimal</a:t>
            </a:r>
          </a:p>
        </p:txBody>
      </p:sp>
      <p:sp>
        <p:nvSpPr>
          <p:cNvPr id="23555" name="Rectangles 23554"/>
          <p:cNvSpPr/>
          <p:nvPr/>
        </p:nvSpPr>
        <p:spPr>
          <a:xfrm>
            <a:off x="304800" y="1090613"/>
            <a:ext cx="8585200" cy="47577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53340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Monotype Sorts" pitchFamily="2" charset="2"/>
              <a:buNone/>
              <a:defRPr sz="2800" b="1" u="none" kern="1200" baseline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609600" lvl="1" indent="-4953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  <a:defRPr sz="2600" b="1" i="0" u="none" kern="1200" baseline="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02870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94439"/>
              </a:buClr>
              <a:buSzTx/>
              <a:buFont typeface="Wingdings" panose="05000000000000000000" pitchFamily="2" charset="2"/>
              <a:buChar char="§"/>
              <a:defRPr sz="2400" b="0" i="0" u="none" kern="1200" baseline="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358900" lvl="3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None/>
              <a:defRPr sz="2000" b="0" i="0" u="none" kern="1200" baseline="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1752600" lvl="4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–"/>
              <a:defRPr sz="2000" b="0" i="0" u="none" kern="1200" baseline="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t>Binary number system is base 2</a:t>
            </a:r>
          </a:p>
          <a:p>
            <a:pPr lvl="1"/>
            <a:r>
              <a:rPr>
                <a:solidFill>
                  <a:schemeClr val="hlink"/>
                </a:solidFill>
              </a:rPr>
              <a:t>0, 1</a:t>
            </a:r>
            <a:endParaRPr>
              <a:solidFill>
                <a:schemeClr val="hlink"/>
              </a:solidFill>
            </a:endParaRPr>
          </a:p>
          <a:p>
            <a:pPr lvl="1"/>
            <a:r>
              <a:t>Uses 2 numbers</a:t>
            </a:r>
          </a:p>
          <a:p>
            <a:pPr lvl="1" algn="ctr">
              <a:buNone/>
            </a:pPr>
            <a:r>
              <a:t>10010001 = 145</a:t>
            </a:r>
          </a:p>
          <a:p>
            <a:pPr lvl="1">
              <a:buNone/>
            </a:pPr>
          </a:p>
          <a:p>
            <a:pPr lvl="0"/>
          </a:p>
        </p:txBody>
      </p:sp>
      <p:graphicFrame>
        <p:nvGraphicFramePr>
          <p:cNvPr id="23556" name="Table 23555"/>
          <p:cNvGraphicFramePr/>
          <p:nvPr/>
        </p:nvGraphicFramePr>
        <p:xfrm>
          <a:off x="1101725" y="3192463"/>
          <a:ext cx="7359650" cy="2671763"/>
        </p:xfrm>
        <a:graphic>
          <a:graphicData uri="http://schemas.openxmlformats.org/drawingml/2006/table">
            <a:tbl>
              <a:tblPr/>
              <a:tblGrid>
                <a:gridCol w="2335213"/>
                <a:gridCol w="623887"/>
                <a:gridCol w="641350"/>
                <a:gridCol w="609600"/>
                <a:gridCol w="639763"/>
                <a:gridCol w="593725"/>
                <a:gridCol w="639762"/>
                <a:gridCol w="609600"/>
                <a:gridCol w="666750"/>
              </a:tblGrid>
              <a:tr h="88106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Base 2 representation</a:t>
                      </a:r>
                      <a:endParaRPr lang="en-US" sz="2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7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6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5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4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3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2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1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0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21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Decimal representation</a:t>
                      </a:r>
                      <a:endParaRPr lang="en-US" sz="2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128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64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32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16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8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4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2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852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Base 2 representation</a:t>
                      </a:r>
                      <a:endParaRPr lang="en-US" sz="2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0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0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0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0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0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3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charRg st="3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charRg st="3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36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charRg st="36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charRg st="36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51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charRg st="51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charRg st="51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ldLvl="2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2457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Converting Decimal to Binary</a:t>
            </a:r>
          </a:p>
        </p:txBody>
      </p:sp>
      <p:sp>
        <p:nvSpPr>
          <p:cNvPr id="24579" name="Text Placeholder 24578"/>
          <p:cNvSpPr>
            <a:spLocks noGrp="1"/>
          </p:cNvSpPr>
          <p:nvPr>
            <p:ph type="body" idx="1"/>
          </p:nvPr>
        </p:nvSpPr>
        <p:spPr>
          <a:xfrm>
            <a:off x="304800" y="1090613"/>
            <a:ext cx="8585200" cy="1985962"/>
          </a:xfrm>
        </p:spPr>
        <p:txBody>
          <a:bodyPr/>
          <a:p>
            <a:pPr>
              <a:buNone/>
            </a:pPr>
            <a:r>
              <a:t>Convert decimal 35 to binary</a:t>
            </a:r>
          </a:p>
          <a:p>
            <a:pPr lvl="1">
              <a:buFont typeface="Monotype Sorts" pitchFamily="2" charset="2"/>
              <a:buAutoNum type="arabicPeriod"/>
            </a:pPr>
            <a:r>
              <a:rPr b="0"/>
              <a:t>Using 8 bits, find largest power of 2 that will “fit” into 35</a:t>
            </a:r>
            <a:endParaRPr b="0"/>
          </a:p>
          <a:p>
            <a:pPr lvl="1">
              <a:buFont typeface="Monotype Sorts" pitchFamily="2" charset="2"/>
              <a:buAutoNum type="arabicPeriod"/>
            </a:pPr>
            <a:r>
              <a:rPr b="0"/>
              <a:t>Place a 1 into that slot</a:t>
            </a:r>
            <a:endParaRPr b="0"/>
          </a:p>
          <a:p>
            <a:pPr lvl="1">
              <a:buFont typeface="Monotype Sorts" pitchFamily="2" charset="2"/>
              <a:buAutoNum type="arabicPeriod"/>
            </a:pPr>
            <a:r>
              <a:rPr b="0"/>
              <a:t>If the # doesn’t fit, place a 0 into that slot</a:t>
            </a:r>
            <a:endParaRPr b="0"/>
          </a:p>
        </p:txBody>
      </p:sp>
      <p:graphicFrame>
        <p:nvGraphicFramePr>
          <p:cNvPr id="24580" name="Table 24579"/>
          <p:cNvGraphicFramePr/>
          <p:nvPr/>
        </p:nvGraphicFramePr>
        <p:xfrm>
          <a:off x="377825" y="3575050"/>
          <a:ext cx="8488363" cy="2274888"/>
        </p:xfrm>
        <a:graphic>
          <a:graphicData uri="http://schemas.openxmlformats.org/drawingml/2006/table">
            <a:tbl>
              <a:tblPr/>
              <a:tblGrid>
                <a:gridCol w="2481263"/>
                <a:gridCol w="942975"/>
                <a:gridCol w="738187"/>
                <a:gridCol w="800100"/>
                <a:gridCol w="841375"/>
                <a:gridCol w="758825"/>
                <a:gridCol w="592138"/>
                <a:gridCol w="658812"/>
                <a:gridCol w="674688"/>
              </a:tblGrid>
              <a:tr h="7651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Power of 2 representation</a:t>
                      </a:r>
                      <a:endParaRPr lang="en-US" sz="2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7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6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5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4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3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2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1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0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51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Decimal representation</a:t>
                      </a:r>
                      <a:endParaRPr lang="en-US" sz="2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128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64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32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16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8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4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2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53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Base 2 representation</a:t>
                      </a:r>
                      <a:endParaRPr lang="en-US" sz="2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22" name="5-Point Star 24621">
            <a:hlinkClick r:id="rId1" action="ppaction://hlinkfile"/>
          </p:cNvPr>
          <p:cNvSpPr/>
          <p:nvPr/>
        </p:nvSpPr>
        <p:spPr>
          <a:xfrm>
            <a:off x="566738" y="6008688"/>
            <a:ext cx="971550" cy="595312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4623" name="Text Box 24622"/>
          <p:cNvSpPr txBox="1"/>
          <p:nvPr/>
        </p:nvSpPr>
        <p:spPr>
          <a:xfrm>
            <a:off x="3294063" y="5283200"/>
            <a:ext cx="349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sz="2400">
                <a:solidFill>
                  <a:schemeClr val="bg2"/>
                </a:solidFill>
                <a:latin typeface="Times" pitchFamily="18" charset="0"/>
              </a:rPr>
              <a:t>0</a:t>
            </a:r>
            <a:endParaRPr sz="2400">
              <a:solidFill>
                <a:schemeClr val="bg2"/>
              </a:solidFill>
              <a:latin typeface="Times" pitchFamily="18" charset="0"/>
            </a:endParaRPr>
          </a:p>
        </p:txBody>
      </p:sp>
      <p:sp>
        <p:nvSpPr>
          <p:cNvPr id="24624" name="Text Box 24623"/>
          <p:cNvSpPr txBox="1"/>
          <p:nvPr/>
        </p:nvSpPr>
        <p:spPr>
          <a:xfrm>
            <a:off x="3983038" y="5260975"/>
            <a:ext cx="349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sz="2400">
                <a:solidFill>
                  <a:schemeClr val="bg2"/>
                </a:solidFill>
                <a:latin typeface="Times" pitchFamily="18" charset="0"/>
              </a:rPr>
              <a:t>0</a:t>
            </a:r>
            <a:endParaRPr sz="2400">
              <a:solidFill>
                <a:schemeClr val="bg2"/>
              </a:solidFill>
              <a:latin typeface="Times" pitchFamily="18" charset="0"/>
            </a:endParaRPr>
          </a:p>
        </p:txBody>
      </p:sp>
      <p:sp>
        <p:nvSpPr>
          <p:cNvPr id="24625" name="Text Box 24624"/>
          <p:cNvSpPr txBox="1"/>
          <p:nvPr/>
        </p:nvSpPr>
        <p:spPr>
          <a:xfrm>
            <a:off x="4738688" y="5260975"/>
            <a:ext cx="349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sz="2400">
                <a:solidFill>
                  <a:schemeClr val="bg2"/>
                </a:solidFill>
                <a:latin typeface="Times" pitchFamily="18" charset="0"/>
              </a:rPr>
              <a:t>1</a:t>
            </a:r>
            <a:endParaRPr sz="2400">
              <a:solidFill>
                <a:schemeClr val="bg2"/>
              </a:solidFill>
              <a:latin typeface="Times" pitchFamily="18" charset="0"/>
            </a:endParaRPr>
          </a:p>
        </p:txBody>
      </p:sp>
      <p:sp>
        <p:nvSpPr>
          <p:cNvPr id="24626" name="Text Box 24625"/>
          <p:cNvSpPr txBox="1"/>
          <p:nvPr/>
        </p:nvSpPr>
        <p:spPr>
          <a:xfrm>
            <a:off x="5507038" y="5260975"/>
            <a:ext cx="349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sz="2400">
                <a:solidFill>
                  <a:schemeClr val="bg2"/>
                </a:solidFill>
                <a:latin typeface="Times" pitchFamily="18" charset="0"/>
              </a:rPr>
              <a:t>0</a:t>
            </a:r>
            <a:endParaRPr sz="2400">
              <a:solidFill>
                <a:schemeClr val="bg2"/>
              </a:solidFill>
              <a:latin typeface="Times" pitchFamily="18" charset="0"/>
            </a:endParaRPr>
          </a:p>
        </p:txBody>
      </p:sp>
      <p:sp>
        <p:nvSpPr>
          <p:cNvPr id="24627" name="Text Box 24626"/>
          <p:cNvSpPr txBox="1"/>
          <p:nvPr/>
        </p:nvSpPr>
        <p:spPr>
          <a:xfrm>
            <a:off x="6356350" y="5254625"/>
            <a:ext cx="349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sz="2400">
                <a:solidFill>
                  <a:schemeClr val="bg2"/>
                </a:solidFill>
                <a:latin typeface="Times" pitchFamily="18" charset="0"/>
              </a:rPr>
              <a:t>0</a:t>
            </a:r>
            <a:endParaRPr sz="2400">
              <a:solidFill>
                <a:schemeClr val="bg2"/>
              </a:solidFill>
              <a:latin typeface="Times" pitchFamily="18" charset="0"/>
            </a:endParaRPr>
          </a:p>
        </p:txBody>
      </p:sp>
      <p:sp>
        <p:nvSpPr>
          <p:cNvPr id="24628" name="Text Box 24627"/>
          <p:cNvSpPr txBox="1"/>
          <p:nvPr/>
        </p:nvSpPr>
        <p:spPr>
          <a:xfrm>
            <a:off x="7075488" y="5230813"/>
            <a:ext cx="349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sz="2400">
                <a:solidFill>
                  <a:schemeClr val="bg2"/>
                </a:solidFill>
                <a:latin typeface="Times" pitchFamily="18" charset="0"/>
              </a:rPr>
              <a:t>0</a:t>
            </a:r>
            <a:endParaRPr sz="2400">
              <a:solidFill>
                <a:schemeClr val="bg2"/>
              </a:solidFill>
              <a:latin typeface="Times" pitchFamily="18" charset="0"/>
            </a:endParaRPr>
          </a:p>
        </p:txBody>
      </p:sp>
      <p:sp>
        <p:nvSpPr>
          <p:cNvPr id="24629" name="Text Box 24628"/>
          <p:cNvSpPr txBox="1"/>
          <p:nvPr/>
        </p:nvSpPr>
        <p:spPr>
          <a:xfrm>
            <a:off x="7685088" y="5232400"/>
            <a:ext cx="349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sz="2400">
                <a:solidFill>
                  <a:schemeClr val="bg2"/>
                </a:solidFill>
                <a:latin typeface="Times" pitchFamily="18" charset="0"/>
              </a:rPr>
              <a:t>1</a:t>
            </a:r>
            <a:endParaRPr sz="2400">
              <a:solidFill>
                <a:schemeClr val="bg2"/>
              </a:solidFill>
              <a:latin typeface="Times" pitchFamily="18" charset="0"/>
            </a:endParaRPr>
          </a:p>
        </p:txBody>
      </p:sp>
      <p:sp>
        <p:nvSpPr>
          <p:cNvPr id="24630" name="Text Box 24629"/>
          <p:cNvSpPr txBox="1"/>
          <p:nvPr/>
        </p:nvSpPr>
        <p:spPr>
          <a:xfrm>
            <a:off x="8294688" y="5216525"/>
            <a:ext cx="349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sz="2400">
                <a:solidFill>
                  <a:schemeClr val="bg2"/>
                </a:solidFill>
                <a:latin typeface="Times" pitchFamily="18" charset="0"/>
              </a:rPr>
              <a:t>1</a:t>
            </a:r>
            <a:endParaRPr sz="2400">
              <a:solidFill>
                <a:schemeClr val="bg2"/>
              </a:solidFill>
              <a:latin typeface="Times" pitchFamily="18" charset="0"/>
            </a:endParaRPr>
          </a:p>
        </p:txBody>
      </p:sp>
      <p:sp>
        <p:nvSpPr>
          <p:cNvPr id="24631" name="Text Box 24630"/>
          <p:cNvSpPr txBox="1"/>
          <p:nvPr/>
        </p:nvSpPr>
        <p:spPr>
          <a:xfrm>
            <a:off x="5153025" y="6138863"/>
            <a:ext cx="36560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sz="2400">
                <a:latin typeface="Times" pitchFamily="18" charset="0"/>
              </a:rPr>
              <a:t>35 = 00100011</a:t>
            </a:r>
            <a:endParaRPr sz="2400">
              <a:latin typeface="Times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2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charRg st="2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charRg st="2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9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charRg st="9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charRg st="9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16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charRg st="116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charRg st="116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ldLvl="3" build="p"/>
      <p:bldP spid="24623" grpId="0"/>
      <p:bldP spid="24624" grpId="0"/>
      <p:bldP spid="24625" grpId="0"/>
      <p:bldP spid="24626" grpId="0"/>
      <p:bldP spid="24627" grpId="0"/>
      <p:bldP spid="24628" grpId="0"/>
      <p:bldP spid="24629" grpId="0"/>
      <p:bldP spid="24630" grpId="0"/>
      <p:bldP spid="246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2560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Convert Binary to Decimal</a:t>
            </a:r>
          </a:p>
        </p:txBody>
      </p:sp>
      <p:sp>
        <p:nvSpPr>
          <p:cNvPr id="25603" name="Text Placeholder 25602"/>
          <p:cNvSpPr>
            <a:spLocks noGrp="1"/>
          </p:cNvSpPr>
          <p:nvPr>
            <p:ph type="body" idx="1"/>
          </p:nvPr>
        </p:nvSpPr>
        <p:spPr>
          <a:xfrm>
            <a:off x="304800" y="1090613"/>
            <a:ext cx="8585200" cy="2130425"/>
          </a:xfrm>
        </p:spPr>
        <p:txBody>
          <a:bodyPr/>
          <a:p>
            <a:pPr>
              <a:buFont typeface="Monotype Sorts" pitchFamily="2" charset="2"/>
              <a:buAutoNum type="arabicPeriod"/>
            </a:pPr>
            <a:r>
              <a:rPr sz="2600" b="0"/>
              <a:t>Choose an 8 bit binary number = 10101110</a:t>
            </a:r>
            <a:endParaRPr sz="2600" b="0"/>
          </a:p>
          <a:p>
            <a:pPr>
              <a:buFont typeface="Monotype Sorts" pitchFamily="2" charset="2"/>
              <a:buAutoNum type="arabicPeriod"/>
            </a:pPr>
            <a:r>
              <a:rPr sz="2600" b="0"/>
              <a:t>Write the binary digits under the correct column</a:t>
            </a:r>
            <a:endParaRPr sz="2600" b="0"/>
          </a:p>
          <a:p>
            <a:pPr>
              <a:buFont typeface="Monotype Sorts" pitchFamily="2" charset="2"/>
              <a:buAutoNum type="arabicPeriod"/>
            </a:pPr>
            <a:r>
              <a:rPr sz="2600" b="0"/>
              <a:t>For each column with a 1, you will add that decimal value</a:t>
            </a:r>
            <a:endParaRPr sz="2600" b="0"/>
          </a:p>
          <a:p>
            <a:pPr>
              <a:buFont typeface="Monotype Sorts" pitchFamily="2" charset="2"/>
              <a:buAutoNum type="arabicPeriod"/>
            </a:pPr>
            <a:r>
              <a:rPr sz="2600" b="0"/>
              <a:t>You will not add the values of the columns you entered 0</a:t>
            </a:r>
            <a:endParaRPr sz="2600" b="0"/>
          </a:p>
          <a:p>
            <a:pPr>
              <a:buFont typeface="Monotype Sorts" pitchFamily="2" charset="2"/>
              <a:buAutoNum type="arabicPeriod"/>
            </a:pPr>
            <a:endParaRPr sz="2600" b="0"/>
          </a:p>
        </p:txBody>
      </p:sp>
      <p:graphicFrame>
        <p:nvGraphicFramePr>
          <p:cNvPr id="25604" name="Table 25603"/>
          <p:cNvGraphicFramePr/>
          <p:nvPr/>
        </p:nvGraphicFramePr>
        <p:xfrm>
          <a:off x="347663" y="3240088"/>
          <a:ext cx="8545513" cy="2651125"/>
        </p:xfrm>
        <a:graphic>
          <a:graphicData uri="http://schemas.openxmlformats.org/drawingml/2006/table">
            <a:tbl>
              <a:tblPr/>
              <a:tblGrid>
                <a:gridCol w="2509838"/>
                <a:gridCol w="947737"/>
                <a:gridCol w="741363"/>
                <a:gridCol w="803275"/>
                <a:gridCol w="846137"/>
                <a:gridCol w="763588"/>
                <a:gridCol w="592137"/>
                <a:gridCol w="663575"/>
                <a:gridCol w="677863"/>
              </a:tblGrid>
              <a:tr h="88106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Power of 2 representation</a:t>
                      </a:r>
                      <a:endParaRPr lang="en-US" sz="2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7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6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5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4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3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2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1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0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106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Decimal representation</a:t>
                      </a:r>
                      <a:endParaRPr lang="en-US" sz="2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128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64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32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16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8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4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2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90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Base 2 representation</a:t>
                      </a:r>
                      <a:endParaRPr lang="en-US" sz="2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baseline="30000"/>
                        <a:t>1</a:t>
                      </a: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baseline="30000"/>
                        <a:t>0</a:t>
                      </a: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baseline="30000"/>
                        <a:t>1</a:t>
                      </a: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baseline="30000"/>
                        <a:t>0</a:t>
                      </a: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baseline="30000"/>
                        <a:t>1</a:t>
                      </a: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baseline="30000"/>
                        <a:t>1</a:t>
                      </a: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baseline="30000"/>
                        <a:t>1</a:t>
                      </a: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baseline="30000"/>
                        <a:t>0</a:t>
                      </a: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6" name="Text Box 25645"/>
          <p:cNvSpPr txBox="1"/>
          <p:nvPr/>
        </p:nvSpPr>
        <p:spPr>
          <a:xfrm>
            <a:off x="5153025" y="6138863"/>
            <a:ext cx="36560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sz="2400">
                <a:latin typeface="Times" pitchFamily="18" charset="0"/>
              </a:rPr>
              <a:t>10101110 = 174</a:t>
            </a:r>
            <a:endParaRPr sz="2400">
              <a:latin typeface="Times" pitchFamily="18" charset="0"/>
            </a:endParaRPr>
          </a:p>
        </p:txBody>
      </p:sp>
      <p:sp>
        <p:nvSpPr>
          <p:cNvPr id="25647" name="5-Point Star 25646">
            <a:hlinkClick r:id="rId1" action="ppaction://hlinkfile"/>
          </p:cNvPr>
          <p:cNvSpPr/>
          <p:nvPr/>
        </p:nvSpPr>
        <p:spPr>
          <a:xfrm>
            <a:off x="246063" y="6183313"/>
            <a:ext cx="900112" cy="463550"/>
          </a:xfrm>
          <a:prstGeom prst="star5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5648" name="Text Box 25647"/>
          <p:cNvSpPr txBox="1"/>
          <p:nvPr/>
        </p:nvSpPr>
        <p:spPr>
          <a:xfrm>
            <a:off x="1320800" y="6154738"/>
            <a:ext cx="3525838" cy="420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</a:pPr>
            <a:r>
              <a:rPr sz="2400">
                <a:solidFill>
                  <a:schemeClr val="bg2"/>
                </a:solidFill>
                <a:latin typeface="Times New Roman" panose="02020603050405020304" pitchFamily="18" charset="0"/>
              </a:rPr>
              <a:t>128 + 32 + 8 + 4 + 2 = 174</a:t>
            </a:r>
            <a:endParaRPr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41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charRg st="41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charRg st="41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90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charRg st="90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charRg st="90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48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charRg st="148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charRg st="148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46" grpId="0"/>
      <p:bldP spid="256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2662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Data Representation</a:t>
            </a:r>
          </a:p>
        </p:txBody>
      </p:sp>
      <p:sp>
        <p:nvSpPr>
          <p:cNvPr id="26627" name="Text Placeholder 26626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686800" cy="609600"/>
          </a:xfrm>
        </p:spPr>
        <p:txBody>
          <a:bodyPr/>
          <a:p>
            <a:pPr marL="0" indent="0"/>
            <a:r>
              <a:rPr sz="2600"/>
              <a:t>What are three popular coding systems to represent data?</a:t>
            </a:r>
            <a:endParaRPr sz="2600"/>
          </a:p>
        </p:txBody>
      </p:sp>
      <p:sp>
        <p:nvSpPr>
          <p:cNvPr id="26628" name="Text Box 26627"/>
          <p:cNvSpPr txBox="1"/>
          <p:nvPr/>
        </p:nvSpPr>
        <p:spPr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endParaRPr sz="1200">
              <a:solidFill>
                <a:srgbClr val="33197F"/>
              </a:solidFill>
              <a:latin typeface="Arial Narrow" panose="020B0606020202030204" pitchFamily="34" charset="0"/>
            </a:endParaRPr>
          </a:p>
        </p:txBody>
      </p:sp>
      <p:sp>
        <p:nvSpPr>
          <p:cNvPr id="26632" name="Rectangles 26631"/>
          <p:cNvSpPr/>
          <p:nvPr/>
        </p:nvSpPr>
        <p:spPr>
          <a:xfrm>
            <a:off x="279400" y="1600200"/>
            <a:ext cx="883920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596900" lvl="1" indent="-444500" eaLnBrk="0" hangingPunct="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</a:pP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ASCII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—</a:t>
            </a: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merican</a:t>
            </a:r>
            <a:r>
              <a:rPr sz="2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tandard</a:t>
            </a:r>
            <a:r>
              <a:rPr sz="2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ode</a:t>
            </a:r>
            <a:r>
              <a:rPr sz="2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sz="2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nformation</a:t>
            </a:r>
            <a:r>
              <a:rPr sz="2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nterchange</a:t>
            </a:r>
            <a:endParaRPr sz="22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96900" lvl="1" indent="-444500" eaLnBrk="0" hangingPunct="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</a:pP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EBCDIC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—</a:t>
            </a: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xtended</a:t>
            </a:r>
            <a:r>
              <a:rPr sz="2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inary</a:t>
            </a:r>
            <a:r>
              <a:rPr sz="2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oded </a:t>
            </a: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ecimal</a:t>
            </a:r>
            <a:r>
              <a:rPr sz="2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nterchange</a:t>
            </a:r>
            <a:r>
              <a:rPr sz="2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ode</a:t>
            </a:r>
            <a:endParaRPr sz="22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96900" lvl="1" indent="-444500" eaLnBrk="0" hangingPunct="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</a:pP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Unicode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—coding scheme capable of representing all</a:t>
            </a:r>
            <a:b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world’s languages</a:t>
            </a:r>
            <a:endParaRPr sz="22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6633" name="Group 26632"/>
          <p:cNvGrpSpPr/>
          <p:nvPr/>
        </p:nvGrpSpPr>
        <p:grpSpPr>
          <a:xfrm>
            <a:off x="2133600" y="3465513"/>
            <a:ext cx="4876800" cy="1639887"/>
            <a:chOff x="1344" y="2183"/>
            <a:chExt cx="3072" cy="1033"/>
          </a:xfrm>
        </p:grpSpPr>
        <p:sp>
          <p:nvSpPr>
            <p:cNvPr id="26634" name="Rectangles 26633"/>
            <p:cNvSpPr/>
            <p:nvPr/>
          </p:nvSpPr>
          <p:spPr>
            <a:xfrm>
              <a:off x="1344" y="2183"/>
              <a:ext cx="3056" cy="1033"/>
            </a:xfrm>
            <a:prstGeom prst="rect">
              <a:avLst/>
            </a:prstGeom>
            <a:gradFill rotWithShape="0">
              <a:gsLst>
                <a:gs pos="0">
                  <a:srgbClr val="0099CC"/>
                </a:gs>
                <a:gs pos="100000">
                  <a:srgbClr val="C0C0C0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6635" name="Text Box 26634"/>
            <p:cNvSpPr txBox="1"/>
            <p:nvPr/>
          </p:nvSpPr>
          <p:spPr>
            <a:xfrm>
              <a:off x="1470" y="2183"/>
              <a:ext cx="2930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defTabSz="914400" eaLnBrk="0" hangingPunct="0">
                <a:lnSpc>
                  <a:spcPct val="120000"/>
                </a:lnSpc>
                <a:tabLst>
                  <a:tab pos="1549400" algn="l"/>
                  <a:tab pos="2971800" algn="l"/>
                </a:tabLst>
              </a:pPr>
              <a:r>
                <a:rPr sz="1600" b="1">
                  <a:solidFill>
                    <a:schemeClr val="bg2"/>
                  </a:solidFill>
                  <a:latin typeface="Times" pitchFamily="18" charset="0"/>
                </a:rPr>
                <a:t>ASCII	Symbol	EBCDIC</a:t>
              </a:r>
              <a:endParaRPr sz="1600">
                <a:solidFill>
                  <a:schemeClr val="bg2"/>
                </a:solidFill>
                <a:latin typeface="Times" pitchFamily="18" charset="0"/>
              </a:endParaRPr>
            </a:p>
          </p:txBody>
        </p:sp>
        <p:sp>
          <p:nvSpPr>
            <p:cNvPr id="26636" name="Straight Connector 26635"/>
            <p:cNvSpPr/>
            <p:nvPr/>
          </p:nvSpPr>
          <p:spPr>
            <a:xfrm>
              <a:off x="1344" y="2432"/>
              <a:ext cx="3056" cy="0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miter/>
              <a:headEnd type="none" w="sm" len="med"/>
              <a:tailEnd type="none" w="sm" len="med"/>
            </a:ln>
          </p:spPr>
        </p:sp>
        <p:sp>
          <p:nvSpPr>
            <p:cNvPr id="26637" name="Straight Connector 26636"/>
            <p:cNvSpPr/>
            <p:nvPr/>
          </p:nvSpPr>
          <p:spPr>
            <a:xfrm>
              <a:off x="1344" y="2610"/>
              <a:ext cx="3048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miter/>
              <a:headEnd type="none" w="sm" len="med"/>
              <a:tailEnd type="none" w="sm" len="med"/>
            </a:ln>
          </p:spPr>
        </p:sp>
        <p:sp>
          <p:nvSpPr>
            <p:cNvPr id="26638" name="Straight Connector 26637"/>
            <p:cNvSpPr/>
            <p:nvPr/>
          </p:nvSpPr>
          <p:spPr>
            <a:xfrm>
              <a:off x="1344" y="2792"/>
              <a:ext cx="3048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miter/>
              <a:headEnd type="none" w="sm" len="med"/>
              <a:tailEnd type="none" w="sm" len="med"/>
            </a:ln>
          </p:spPr>
        </p:sp>
        <p:sp>
          <p:nvSpPr>
            <p:cNvPr id="26639" name="Straight Connector 26638"/>
            <p:cNvSpPr/>
            <p:nvPr/>
          </p:nvSpPr>
          <p:spPr>
            <a:xfrm>
              <a:off x="1344" y="2974"/>
              <a:ext cx="3048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miter/>
              <a:headEnd type="none" w="sm" len="med"/>
              <a:tailEnd type="none" w="sm" len="med"/>
            </a:ln>
          </p:spPr>
        </p:sp>
        <p:sp>
          <p:nvSpPr>
            <p:cNvPr id="26640" name="Text Box 26639"/>
            <p:cNvSpPr txBox="1"/>
            <p:nvPr/>
          </p:nvSpPr>
          <p:spPr>
            <a:xfrm>
              <a:off x="1392" y="2400"/>
              <a:ext cx="3024" cy="7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defTabSz="914400" eaLnBrk="0" hangingPunct="0">
                <a:lnSpc>
                  <a:spcPct val="120000"/>
                </a:lnSpc>
                <a:tabLst>
                  <a:tab pos="342900" algn="ctr"/>
                  <a:tab pos="2006600" algn="ctr"/>
                  <a:tab pos="3543300" algn="ctr"/>
                </a:tabLst>
              </a:pPr>
              <a:r>
                <a:rPr sz="1600">
                  <a:solidFill>
                    <a:schemeClr val="bg2"/>
                  </a:solidFill>
                  <a:latin typeface="Times" pitchFamily="18" charset="0"/>
                </a:rPr>
                <a:t>	00110000	0	11110000</a:t>
              </a:r>
              <a:endParaRPr sz="1600">
                <a:solidFill>
                  <a:schemeClr val="bg2"/>
                </a:solidFill>
                <a:latin typeface="Times" pitchFamily="18" charset="0"/>
              </a:endParaRPr>
            </a:p>
            <a:p>
              <a:pPr defTabSz="914400" eaLnBrk="0" hangingPunct="0">
                <a:lnSpc>
                  <a:spcPct val="120000"/>
                </a:lnSpc>
                <a:tabLst>
                  <a:tab pos="342900" algn="ctr"/>
                  <a:tab pos="2006600" algn="ctr"/>
                  <a:tab pos="3543300" algn="ctr"/>
                </a:tabLst>
              </a:pPr>
              <a:r>
                <a:rPr sz="1600">
                  <a:solidFill>
                    <a:schemeClr val="bg2"/>
                  </a:solidFill>
                  <a:latin typeface="Times" pitchFamily="18" charset="0"/>
                </a:rPr>
                <a:t>	00110001	1	11110001</a:t>
              </a:r>
              <a:endParaRPr sz="1600">
                <a:solidFill>
                  <a:schemeClr val="bg2"/>
                </a:solidFill>
                <a:latin typeface="Times" pitchFamily="18" charset="0"/>
              </a:endParaRPr>
            </a:p>
            <a:p>
              <a:pPr defTabSz="914400" eaLnBrk="0" hangingPunct="0">
                <a:lnSpc>
                  <a:spcPct val="120000"/>
                </a:lnSpc>
                <a:tabLst>
                  <a:tab pos="342900" algn="ctr"/>
                  <a:tab pos="2006600" algn="ctr"/>
                  <a:tab pos="3543300" algn="ctr"/>
                </a:tabLst>
              </a:pPr>
              <a:r>
                <a:rPr sz="1600">
                  <a:solidFill>
                    <a:schemeClr val="bg2"/>
                  </a:solidFill>
                  <a:latin typeface="Times" pitchFamily="18" charset="0"/>
                </a:rPr>
                <a:t>	00110010	2	11110010</a:t>
              </a:r>
              <a:endParaRPr sz="1600">
                <a:solidFill>
                  <a:schemeClr val="bg2"/>
                </a:solidFill>
                <a:latin typeface="Times" pitchFamily="18" charset="0"/>
              </a:endParaRPr>
            </a:p>
            <a:p>
              <a:pPr defTabSz="914400" eaLnBrk="0" hangingPunct="0">
                <a:lnSpc>
                  <a:spcPct val="120000"/>
                </a:lnSpc>
                <a:tabLst>
                  <a:tab pos="342900" algn="ctr"/>
                  <a:tab pos="2006600" algn="ctr"/>
                  <a:tab pos="3543300" algn="ctr"/>
                </a:tabLst>
              </a:pPr>
              <a:r>
                <a:rPr sz="1600">
                  <a:solidFill>
                    <a:schemeClr val="bg2"/>
                  </a:solidFill>
                  <a:latin typeface="Times" pitchFamily="18" charset="0"/>
                </a:rPr>
                <a:t>	00110011	3	11110011</a:t>
              </a:r>
              <a:endParaRPr sz="1600">
                <a:solidFill>
                  <a:schemeClr val="bg2"/>
                </a:solidFill>
                <a:latin typeface="Times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2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charRg st="57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32">
                                            <p:txEl>
                                              <p:charRg st="57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charRg st="111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2">
                                            <p:txEl>
                                              <p:charRg st="111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ldLvl="4" build="p"/>
      <p:bldP spid="26632" grpId="0" bldLvl="4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11064</Words>
  <Application>WPS Presentation</Application>
  <PresentationFormat>On-screen Show</PresentationFormat>
  <Paragraphs>690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7" baseType="lpstr">
      <vt:lpstr>Arial</vt:lpstr>
      <vt:lpstr>SimSun</vt:lpstr>
      <vt:lpstr>Wingdings</vt:lpstr>
      <vt:lpstr>Garamond</vt:lpstr>
      <vt:lpstr>Arial Narrow</vt:lpstr>
      <vt:lpstr>Times New Roman</vt:lpstr>
      <vt:lpstr>Arial Unicode MS</vt:lpstr>
      <vt:lpstr>Monotype Sorts</vt:lpstr>
      <vt:lpstr>Wingdings</vt:lpstr>
      <vt:lpstr>Times</vt:lpstr>
      <vt:lpstr>Microsoft YaHei</vt:lpstr>
      <vt:lpstr>Arial Unicode MS</vt:lpstr>
      <vt:lpstr>Calibri</vt:lpstr>
      <vt:lpstr>Arial (W1)</vt:lpstr>
      <vt:lpstr>Verdana</vt:lpstr>
      <vt:lpstr>Default Design</vt:lpstr>
      <vt:lpstr>Data Representation</vt:lpstr>
      <vt:lpstr>Data Representation</vt:lpstr>
      <vt:lpstr>PowerPoint 演示文稿</vt:lpstr>
      <vt:lpstr>Data Representation</vt:lpstr>
      <vt:lpstr>Converting Binary to Decimal</vt:lpstr>
      <vt:lpstr>Converting Binary to Decimal</vt:lpstr>
      <vt:lpstr>Converting Decimal to Binary</vt:lpstr>
      <vt:lpstr>Convert Binary to Decimal</vt:lpstr>
      <vt:lpstr>Data Representation</vt:lpstr>
      <vt:lpstr>PowerPoint 演示文稿</vt:lpstr>
      <vt:lpstr>Data Representation</vt:lpstr>
      <vt:lpstr>Memory</vt:lpstr>
      <vt:lpstr>Memory</vt:lpstr>
      <vt:lpstr>Memory</vt:lpstr>
      <vt:lpstr>PowerPoint 演示文稿</vt:lpstr>
      <vt:lpstr>PowerPoint 演示文稿</vt:lpstr>
      <vt:lpstr>Number Systems</vt:lpstr>
      <vt:lpstr>Decimal Number System</vt:lpstr>
      <vt:lpstr>Octal Number System</vt:lpstr>
      <vt:lpstr>Binary Number System</vt:lpstr>
      <vt:lpstr>Hexadecimal Number System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Binary representation of integers</vt:lpstr>
      <vt:lpstr>Binary representation of integers</vt:lpstr>
      <vt:lpstr>Binary representation of integers</vt:lpstr>
      <vt:lpstr>Binary representation of integers</vt:lpstr>
      <vt:lpstr>Binary representation of integers</vt:lpstr>
      <vt:lpstr>Binary representation of integers</vt:lpstr>
      <vt:lpstr>Binary Addition</vt:lpstr>
      <vt:lpstr>Binary Addition</vt:lpstr>
      <vt:lpstr>Binary Addition</vt:lpstr>
      <vt:lpstr>PowerPoint 演示文稿</vt:lpstr>
    </vt:vector>
  </TitlesOfParts>
  <Company>NHS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</dc:title>
  <dc:creator>Mueller</dc:creator>
  <cp:lastModifiedBy>ACER ASPIRE</cp:lastModifiedBy>
  <cp:revision>9</cp:revision>
  <dcterms:created xsi:type="dcterms:W3CDTF">2006-06-22T20:46:00Z</dcterms:created>
  <dcterms:modified xsi:type="dcterms:W3CDTF">2023-10-20T01:13:37Z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994E33E48B5B4C6DA7108554352B6297_12</vt:lpwstr>
  </property>
  <property fmtid="{D5CDD505-2E9C-101B-9397-08002B2CF9AE}" pid="3" name="KSOProductBuildVer">
    <vt:lpwstr>1033-12.2.0.13266</vt:lpwstr>
  </property>
</Properties>
</file>