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9" r:id="rId5"/>
    <p:sldId id="258" r:id="rId6"/>
    <p:sldId id="262" r:id="rId7"/>
    <p:sldId id="260" r:id="rId8"/>
    <p:sldId id="261" r:id="rId9"/>
    <p:sldId id="263" r:id="rId10"/>
    <p:sldId id="264" r:id="rId11"/>
    <p:sldId id="267" r:id="rId12"/>
    <p:sldId id="271" r:id="rId13"/>
    <p:sldId id="266" r:id="rId14"/>
    <p:sldId id="269" r:id="rId15"/>
    <p:sldId id="273" r:id="rId16"/>
    <p:sldId id="270" r:id="rId17"/>
    <p:sldId id="268" r:id="rId18"/>
    <p:sldId id="272" r:id="rId19"/>
    <p:sldId id="274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3D45E6D-51B1-43B1-A06B-435690CEC940}">
          <p14:sldIdLst>
            <p14:sldId id="256"/>
            <p14:sldId id="257"/>
            <p14:sldId id="262"/>
            <p14:sldId id="260"/>
            <p14:sldId id="261"/>
            <p14:sldId id="263"/>
            <p14:sldId id="264"/>
            <p14:sldId id="259"/>
            <p14:sldId id="258"/>
          </p14:sldIdLst>
        </p14:section>
        <p14:section name="Section sans titre" id="{F45A6BDA-0507-4B38-A77D-750B06EB0E83}">
          <p14:sldIdLst>
            <p14:sldId id="267"/>
            <p14:sldId id="271"/>
            <p14:sldId id="266"/>
            <p14:sldId id="273"/>
            <p14:sldId id="270"/>
            <p14:sldId id="268"/>
            <p14:sldId id="272"/>
            <p14:sldId id="274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46" d="100"/>
          <a:sy n="46" d="100"/>
        </p:scale>
        <p:origin x="144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9FC923-8711-4129-8B37-9B42CD88FC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A23265-3215-4C0D-A8E0-22EE1241BF9E}">
      <dgm:prSet custT="1"/>
      <dgm:spPr/>
      <dgm:t>
        <a:bodyPr/>
        <a:lstStyle/>
        <a:p>
          <a:r>
            <a:rPr lang="fr-FR" sz="3600" kern="1200" dirty="0"/>
            <a:t>Retrospective</a:t>
          </a:r>
          <a:r>
            <a:rPr lang="fr-FR" sz="4800" kern="1200" dirty="0"/>
            <a:t> </a:t>
          </a:r>
          <a:r>
            <a:rPr lang="fr-FR" sz="4800" kern="1200" dirty="0" err="1"/>
            <a:t>S</a:t>
          </a:r>
          <a:r>
            <a:rPr lang="fr-FR" sz="3600" kern="1200" dirty="0" err="1">
              <a:solidFill>
                <a:srgbClr val="FFFFFF"/>
              </a:solidFill>
              <a:latin typeface="Avenir Next LT Pro"/>
              <a:ea typeface="+mn-ea"/>
              <a:cs typeface="+mn-cs"/>
            </a:rPr>
            <a:t>tudy</a:t>
          </a:r>
          <a:r>
            <a:rPr lang="fr-FR" sz="3600" kern="1200" dirty="0">
              <a:solidFill>
                <a:srgbClr val="FFFFFF"/>
              </a:solidFill>
              <a:latin typeface="Avenir Next LT Pro"/>
              <a:ea typeface="+mn-ea"/>
              <a:cs typeface="+mn-cs"/>
            </a:rPr>
            <a:t>:</a:t>
          </a:r>
          <a:endParaRPr lang="en-US" sz="3600" kern="1200" dirty="0">
            <a:solidFill>
              <a:srgbClr val="FFFFFF"/>
            </a:solidFill>
            <a:latin typeface="Avenir Next LT Pro"/>
            <a:ea typeface="+mn-ea"/>
            <a:cs typeface="+mn-cs"/>
          </a:endParaRPr>
        </a:p>
      </dgm:t>
    </dgm:pt>
    <dgm:pt modelId="{07FA85DF-D64E-4B7C-A35A-3B9736AD3767}" cxnId="{C0ECF291-3AC3-48E5-9B67-EBFF1280D379}" type="parTrans">
      <dgm:prSet/>
      <dgm:spPr/>
      <dgm:t>
        <a:bodyPr/>
        <a:lstStyle/>
        <a:p>
          <a:endParaRPr lang="en-US"/>
        </a:p>
      </dgm:t>
    </dgm:pt>
    <dgm:pt modelId="{E3180E44-4B30-453C-AF1E-0B9365EEC731}" cxnId="{C0ECF291-3AC3-48E5-9B67-EBFF1280D379}" type="sibTrans">
      <dgm:prSet/>
      <dgm:spPr/>
      <dgm:t>
        <a:bodyPr/>
        <a:lstStyle/>
        <a:p>
          <a:endParaRPr lang="en-US"/>
        </a:p>
      </dgm:t>
    </dgm:pt>
    <dgm:pt modelId="{02F5E369-A842-4CD6-AC11-4E5CEFCA3A5C}">
      <dgm:prSet custT="1"/>
      <dgm:spPr/>
      <dgm:t>
        <a:bodyPr/>
        <a:lstStyle/>
        <a:p>
          <a:r>
            <a:rPr lang="fr-FR" sz="3200" dirty="0"/>
            <a:t>Patients : 992  in total (test : 305)</a:t>
          </a:r>
          <a:endParaRPr lang="en-US" sz="3200" dirty="0"/>
        </a:p>
      </dgm:t>
    </dgm:pt>
    <dgm:pt modelId="{F7112EAF-3593-437D-8D06-C7AEF65C8AE9}" cxnId="{CB04D30F-453F-45A6-ADC2-6E682E0E5B08}" type="parTrans">
      <dgm:prSet/>
      <dgm:spPr/>
      <dgm:t>
        <a:bodyPr/>
        <a:lstStyle/>
        <a:p>
          <a:endParaRPr lang="en-US"/>
        </a:p>
      </dgm:t>
    </dgm:pt>
    <dgm:pt modelId="{BE306728-ADDD-423D-B72A-148674F1E07E}" cxnId="{CB04D30F-453F-45A6-ADC2-6E682E0E5B08}" type="sibTrans">
      <dgm:prSet/>
      <dgm:spPr/>
      <dgm:t>
        <a:bodyPr/>
        <a:lstStyle/>
        <a:p>
          <a:endParaRPr lang="en-US"/>
        </a:p>
      </dgm:t>
    </dgm:pt>
    <dgm:pt modelId="{3D30450E-AFB5-41A7-B708-2E44C0E96CEB}">
      <dgm:prSet custT="1"/>
      <dgm:spPr/>
      <dgm:t>
        <a:bodyPr/>
        <a:lstStyle/>
        <a:p>
          <a:r>
            <a:rPr lang="fr-FR" sz="3200" dirty="0"/>
            <a:t>Images Size (GB) : 368.4</a:t>
          </a:r>
          <a:endParaRPr lang="en-US" sz="3200" dirty="0"/>
        </a:p>
      </dgm:t>
    </dgm:pt>
    <dgm:pt modelId="{AF4E86AA-3E03-4D79-8B8C-5E68D14AD004}" cxnId="{64196E9A-AB4B-4574-98AF-09B2DF3C42BC}" type="parTrans">
      <dgm:prSet/>
      <dgm:spPr/>
      <dgm:t>
        <a:bodyPr/>
        <a:lstStyle/>
        <a:p>
          <a:endParaRPr lang="en-US"/>
        </a:p>
      </dgm:t>
    </dgm:pt>
    <dgm:pt modelId="{ADA912D2-0179-459F-8B20-4B4E18FEEB81}" cxnId="{64196E9A-AB4B-4574-98AF-09B2DF3C42BC}" type="sibTrans">
      <dgm:prSet/>
      <dgm:spPr/>
      <dgm:t>
        <a:bodyPr/>
        <a:lstStyle/>
        <a:p>
          <a:endParaRPr lang="en-US"/>
        </a:p>
      </dgm:t>
    </dgm:pt>
    <dgm:pt modelId="{6D5212FA-A425-4953-894B-19C278B99967}">
      <dgm:prSet custT="1"/>
      <dgm:spPr/>
      <dgm:t>
        <a:bodyPr/>
        <a:lstStyle/>
        <a:p>
          <a:r>
            <a:rPr lang="fr-FR" sz="3200" dirty="0" err="1"/>
            <a:t>Number</a:t>
          </a:r>
          <a:r>
            <a:rPr lang="fr-FR" sz="3200" dirty="0"/>
            <a:t> of Images : 773,126</a:t>
          </a:r>
          <a:endParaRPr lang="en-US" sz="3200" dirty="0"/>
        </a:p>
      </dgm:t>
    </dgm:pt>
    <dgm:pt modelId="{9D66E77F-398F-47C5-AA81-36E42949C8E4}" cxnId="{03709A42-6543-42EC-8FEA-40E7E5E994EB}" type="parTrans">
      <dgm:prSet/>
      <dgm:spPr/>
      <dgm:t>
        <a:bodyPr/>
        <a:lstStyle/>
        <a:p>
          <a:endParaRPr lang="en-US"/>
        </a:p>
      </dgm:t>
    </dgm:pt>
    <dgm:pt modelId="{ED0A77C1-3233-4B96-A5C7-67E5E6C3457E}" cxnId="{03709A42-6543-42EC-8FEA-40E7E5E994EB}" type="sibTrans">
      <dgm:prSet/>
      <dgm:spPr/>
      <dgm:t>
        <a:bodyPr/>
        <a:lstStyle/>
        <a:p>
          <a:endParaRPr lang="en-US"/>
        </a:p>
      </dgm:t>
    </dgm:pt>
    <dgm:pt modelId="{8B2E3E25-21E1-46D8-88A6-4BCAC4FDCB1E}">
      <dgm:prSet custT="1"/>
      <dgm:spPr/>
      <dgm:t>
        <a:bodyPr/>
        <a:lstStyle/>
        <a:p>
          <a:r>
            <a:rPr lang="fr-FR" sz="3200" dirty="0" err="1"/>
            <a:t>Number</a:t>
          </a:r>
          <a:r>
            <a:rPr lang="fr-FR" sz="3200" dirty="0"/>
            <a:t> of </a:t>
          </a:r>
          <a:r>
            <a:rPr lang="fr-FR" sz="3200" dirty="0" err="1"/>
            <a:t>Series</a:t>
          </a:r>
          <a:r>
            <a:rPr lang="fr-FR" sz="3200" dirty="0"/>
            <a:t> : 5,034</a:t>
          </a:r>
          <a:endParaRPr lang="en-US" sz="3200" dirty="0"/>
        </a:p>
      </dgm:t>
    </dgm:pt>
    <dgm:pt modelId="{A31959EF-16D6-497F-9B32-36C6873C0DAE}" cxnId="{A9469EFE-74D9-4FD1-9211-56DABDCD7A0C}" type="parTrans">
      <dgm:prSet/>
      <dgm:spPr/>
      <dgm:t>
        <a:bodyPr/>
        <a:lstStyle/>
        <a:p>
          <a:endParaRPr lang="en-US"/>
        </a:p>
      </dgm:t>
    </dgm:pt>
    <dgm:pt modelId="{7C20D709-07FC-420D-A67A-118DE6B41FA8}" cxnId="{A9469EFE-74D9-4FD1-9211-56DABDCD7A0C}" type="sibTrans">
      <dgm:prSet/>
      <dgm:spPr/>
      <dgm:t>
        <a:bodyPr/>
        <a:lstStyle/>
        <a:p>
          <a:endParaRPr lang="en-US"/>
        </a:p>
      </dgm:t>
    </dgm:pt>
    <dgm:pt modelId="{E94D4F6C-048E-47E9-96A5-0EC5DCB8E729}">
      <dgm:prSet custT="1"/>
      <dgm:spPr/>
      <dgm:t>
        <a:bodyPr/>
        <a:lstStyle/>
        <a:p>
          <a:r>
            <a:rPr lang="en-US" sz="3200" dirty="0"/>
            <a:t>Modality: </a:t>
          </a:r>
          <a:r>
            <a:rPr lang="fr-FR" sz="3200" b="0" i="0" dirty="0" err="1"/>
            <a:t>Breast</a:t>
          </a:r>
          <a:r>
            <a:rPr lang="fr-FR" sz="3200" b="0" i="0" dirty="0"/>
            <a:t> MRI </a:t>
          </a:r>
          <a:endParaRPr lang="en-US" sz="3200" dirty="0"/>
        </a:p>
      </dgm:t>
    </dgm:pt>
    <dgm:pt modelId="{919C6EF5-BA21-4440-9E42-EA0F1B429B4F}" cxnId="{85CDA7F1-E832-46FF-B1AA-4C99DA12F8AC}" type="parTrans">
      <dgm:prSet/>
      <dgm:spPr/>
      <dgm:t>
        <a:bodyPr/>
        <a:lstStyle/>
        <a:p>
          <a:endParaRPr lang="fr-FR"/>
        </a:p>
      </dgm:t>
    </dgm:pt>
    <dgm:pt modelId="{E621F52C-BDB3-4A02-A852-4C573FE68EB2}" cxnId="{85CDA7F1-E832-46FF-B1AA-4C99DA12F8AC}" type="sibTrans">
      <dgm:prSet/>
      <dgm:spPr/>
      <dgm:t>
        <a:bodyPr/>
        <a:lstStyle/>
        <a:p>
          <a:endParaRPr lang="fr-FR"/>
        </a:p>
      </dgm:t>
    </dgm:pt>
    <dgm:pt modelId="{C2ADCEBE-FC76-4CCE-AFFA-2ECFE7DDEBF9}" type="pres">
      <dgm:prSet presAssocID="{249FC923-8711-4129-8B37-9B42CD88FC70}" presName="linear" presStyleCnt="0">
        <dgm:presLayoutVars>
          <dgm:animLvl val="lvl"/>
          <dgm:resizeHandles val="exact"/>
        </dgm:presLayoutVars>
      </dgm:prSet>
      <dgm:spPr/>
    </dgm:pt>
    <dgm:pt modelId="{0A762745-B6CA-4ECB-8099-EC65CFA643C1}" type="pres">
      <dgm:prSet presAssocID="{3CA23265-3215-4C0D-A8E0-22EE1241BF9E}" presName="parentText" presStyleLbl="node1" presStyleIdx="0" presStyleCnt="1" custLinFactNeighborX="-9524" custLinFactNeighborY="1546">
        <dgm:presLayoutVars>
          <dgm:chMax val="0"/>
          <dgm:bulletEnabled val="1"/>
        </dgm:presLayoutVars>
      </dgm:prSet>
      <dgm:spPr/>
    </dgm:pt>
    <dgm:pt modelId="{BA5B0D65-6D23-4FC6-9963-4FC3AB18735F}" type="pres">
      <dgm:prSet presAssocID="{3CA23265-3215-4C0D-A8E0-22EE1241BF9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F403509-1294-4AED-9D36-076C7E4BF667}" type="presOf" srcId="{249FC923-8711-4129-8B37-9B42CD88FC70}" destId="{C2ADCEBE-FC76-4CCE-AFFA-2ECFE7DDEBF9}" srcOrd="0" destOrd="0" presId="urn:microsoft.com/office/officeart/2005/8/layout/vList2"/>
    <dgm:cxn modelId="{CB04D30F-453F-45A6-ADC2-6E682E0E5B08}" srcId="{3CA23265-3215-4C0D-A8E0-22EE1241BF9E}" destId="{02F5E369-A842-4CD6-AC11-4E5CEFCA3A5C}" srcOrd="1" destOrd="0" parTransId="{F7112EAF-3593-437D-8D06-C7AEF65C8AE9}" sibTransId="{BE306728-ADDD-423D-B72A-148674F1E07E}"/>
    <dgm:cxn modelId="{F0D7D620-61D8-4EF0-9403-360CFBC7813F}" type="presOf" srcId="{02F5E369-A842-4CD6-AC11-4E5CEFCA3A5C}" destId="{BA5B0D65-6D23-4FC6-9963-4FC3AB18735F}" srcOrd="0" destOrd="1" presId="urn:microsoft.com/office/officeart/2005/8/layout/vList2"/>
    <dgm:cxn modelId="{03709A42-6543-42EC-8FEA-40E7E5E994EB}" srcId="{3CA23265-3215-4C0D-A8E0-22EE1241BF9E}" destId="{6D5212FA-A425-4953-894B-19C278B99967}" srcOrd="3" destOrd="0" parTransId="{9D66E77F-398F-47C5-AA81-36E42949C8E4}" sibTransId="{ED0A77C1-3233-4B96-A5C7-67E5E6C3457E}"/>
    <dgm:cxn modelId="{50190863-64D9-4A30-B9D8-C3F6FF4BFF77}" type="presOf" srcId="{6D5212FA-A425-4953-894B-19C278B99967}" destId="{BA5B0D65-6D23-4FC6-9963-4FC3AB18735F}" srcOrd="0" destOrd="3" presId="urn:microsoft.com/office/officeart/2005/8/layout/vList2"/>
    <dgm:cxn modelId="{6E056D7D-FFBD-4EEC-A113-553942B401ED}" type="presOf" srcId="{3CA23265-3215-4C0D-A8E0-22EE1241BF9E}" destId="{0A762745-B6CA-4ECB-8099-EC65CFA643C1}" srcOrd="0" destOrd="0" presId="urn:microsoft.com/office/officeart/2005/8/layout/vList2"/>
    <dgm:cxn modelId="{72FB2082-4521-47C9-8EDE-E2B379DDD693}" type="presOf" srcId="{3D30450E-AFB5-41A7-B708-2E44C0E96CEB}" destId="{BA5B0D65-6D23-4FC6-9963-4FC3AB18735F}" srcOrd="0" destOrd="2" presId="urn:microsoft.com/office/officeart/2005/8/layout/vList2"/>
    <dgm:cxn modelId="{CF94168A-EDFC-47E1-A055-4A597EC84A68}" type="presOf" srcId="{E94D4F6C-048E-47E9-96A5-0EC5DCB8E729}" destId="{BA5B0D65-6D23-4FC6-9963-4FC3AB18735F}" srcOrd="0" destOrd="0" presId="urn:microsoft.com/office/officeart/2005/8/layout/vList2"/>
    <dgm:cxn modelId="{C0ECF291-3AC3-48E5-9B67-EBFF1280D379}" srcId="{249FC923-8711-4129-8B37-9B42CD88FC70}" destId="{3CA23265-3215-4C0D-A8E0-22EE1241BF9E}" srcOrd="0" destOrd="0" parTransId="{07FA85DF-D64E-4B7C-A35A-3B9736AD3767}" sibTransId="{E3180E44-4B30-453C-AF1E-0B9365EEC731}"/>
    <dgm:cxn modelId="{64196E9A-AB4B-4574-98AF-09B2DF3C42BC}" srcId="{3CA23265-3215-4C0D-A8E0-22EE1241BF9E}" destId="{3D30450E-AFB5-41A7-B708-2E44C0E96CEB}" srcOrd="2" destOrd="0" parTransId="{AF4E86AA-3E03-4D79-8B8C-5E68D14AD004}" sibTransId="{ADA912D2-0179-459F-8B20-4B4E18FEEB81}"/>
    <dgm:cxn modelId="{1AC6A0ED-7FFD-47DE-82EA-E377FF287494}" type="presOf" srcId="{8B2E3E25-21E1-46D8-88A6-4BCAC4FDCB1E}" destId="{BA5B0D65-6D23-4FC6-9963-4FC3AB18735F}" srcOrd="0" destOrd="4" presId="urn:microsoft.com/office/officeart/2005/8/layout/vList2"/>
    <dgm:cxn modelId="{85CDA7F1-E832-46FF-B1AA-4C99DA12F8AC}" srcId="{3CA23265-3215-4C0D-A8E0-22EE1241BF9E}" destId="{E94D4F6C-048E-47E9-96A5-0EC5DCB8E729}" srcOrd="0" destOrd="0" parTransId="{919C6EF5-BA21-4440-9E42-EA0F1B429B4F}" sibTransId="{E621F52C-BDB3-4A02-A852-4C573FE68EB2}"/>
    <dgm:cxn modelId="{A9469EFE-74D9-4FD1-9211-56DABDCD7A0C}" srcId="{3CA23265-3215-4C0D-A8E0-22EE1241BF9E}" destId="{8B2E3E25-21E1-46D8-88A6-4BCAC4FDCB1E}" srcOrd="4" destOrd="0" parTransId="{A31959EF-16D6-497F-9B32-36C6873C0DAE}" sibTransId="{7C20D709-07FC-420D-A67A-118DE6B41FA8}"/>
    <dgm:cxn modelId="{7CDF164D-A629-442F-832C-E31D5BA4F8BE}" type="presParOf" srcId="{C2ADCEBE-FC76-4CCE-AFFA-2ECFE7DDEBF9}" destId="{0A762745-B6CA-4ECB-8099-EC65CFA643C1}" srcOrd="0" destOrd="0" presId="urn:microsoft.com/office/officeart/2005/8/layout/vList2"/>
    <dgm:cxn modelId="{DFF734AF-DBEE-446A-B5F5-647FD7338BC7}" type="presParOf" srcId="{C2ADCEBE-FC76-4CCE-AFFA-2ECFE7DDEBF9}" destId="{BA5B0D65-6D23-4FC6-9963-4FC3AB18735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762745-B6CA-4ECB-8099-EC65CFA643C1}">
      <dsp:nvSpPr>
        <dsp:cNvPr id="0" name=""/>
        <dsp:cNvSpPr/>
      </dsp:nvSpPr>
      <dsp:spPr>
        <a:xfrm>
          <a:off x="0" y="57249"/>
          <a:ext cx="10668000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Retrospective</a:t>
          </a:r>
          <a:r>
            <a:rPr lang="fr-FR" sz="4800" kern="1200" dirty="0"/>
            <a:t> </a:t>
          </a:r>
          <a:r>
            <a:rPr lang="fr-FR" sz="4800" kern="1200" dirty="0" err="1"/>
            <a:t>S</a:t>
          </a:r>
          <a:r>
            <a:rPr lang="fr-FR" sz="3600" kern="1200" dirty="0" err="1">
              <a:solidFill>
                <a:srgbClr val="FFFFFF"/>
              </a:solidFill>
              <a:latin typeface="Avenir Next LT Pro"/>
              <a:ea typeface="+mn-ea"/>
              <a:cs typeface="+mn-cs"/>
            </a:rPr>
            <a:t>tudy</a:t>
          </a:r>
          <a:r>
            <a:rPr lang="fr-FR" sz="3600" kern="1200" dirty="0">
              <a:solidFill>
                <a:srgbClr val="FFFFFF"/>
              </a:solidFill>
              <a:latin typeface="Avenir Next LT Pro"/>
              <a:ea typeface="+mn-ea"/>
              <a:cs typeface="+mn-cs"/>
            </a:rPr>
            <a:t>:</a:t>
          </a:r>
          <a:endParaRPr lang="en-US" sz="3600" kern="1200" dirty="0">
            <a:solidFill>
              <a:srgbClr val="FFFFFF"/>
            </a:solidFill>
            <a:latin typeface="Avenir Next LT Pro"/>
            <a:ea typeface="+mn-ea"/>
            <a:cs typeface="+mn-cs"/>
          </a:endParaRPr>
        </a:p>
      </dsp:txBody>
      <dsp:txXfrm>
        <a:off x="53002" y="110251"/>
        <a:ext cx="10561996" cy="979756"/>
      </dsp:txXfrm>
    </dsp:sp>
    <dsp:sp modelId="{BA5B0D65-6D23-4FC6-9963-4FC3AB18735F}">
      <dsp:nvSpPr>
        <dsp:cNvPr id="0" name=""/>
        <dsp:cNvSpPr/>
      </dsp:nvSpPr>
      <dsp:spPr>
        <a:xfrm>
          <a:off x="0" y="1101246"/>
          <a:ext cx="10668000" cy="2701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709" tIns="40640" rIns="227584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/>
            <a:t>Modality: </a:t>
          </a:r>
          <a:r>
            <a:rPr lang="fr-FR" sz="3200" b="0" i="0" kern="1200" dirty="0" err="1"/>
            <a:t>Breast</a:t>
          </a:r>
          <a:r>
            <a:rPr lang="fr-FR" sz="3200" b="0" i="0" kern="1200" dirty="0"/>
            <a:t> MRI 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200" kern="1200" dirty="0"/>
            <a:t>Patients : 992  in total (test : 305)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200" kern="1200" dirty="0"/>
            <a:t>Images Size (GB) : 368.4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200" kern="1200" dirty="0" err="1"/>
            <a:t>Number</a:t>
          </a:r>
          <a:r>
            <a:rPr lang="fr-FR" sz="3200" kern="1200" dirty="0"/>
            <a:t> of Images : 773,126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200" kern="1200" dirty="0" err="1"/>
            <a:t>Number</a:t>
          </a:r>
          <a:r>
            <a:rPr lang="fr-FR" sz="3200" kern="1200" dirty="0"/>
            <a:t> of </a:t>
          </a:r>
          <a:r>
            <a:rPr lang="fr-FR" sz="3200" kern="1200" dirty="0" err="1"/>
            <a:t>Series</a:t>
          </a:r>
          <a:r>
            <a:rPr lang="fr-FR" sz="3200" kern="1200" dirty="0"/>
            <a:t> : 5,034</a:t>
          </a:r>
          <a:endParaRPr lang="en-US" sz="3200" kern="1200" dirty="0"/>
        </a:p>
      </dsp:txBody>
      <dsp:txXfrm>
        <a:off x="0" y="1101246"/>
        <a:ext cx="10668000" cy="2701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7T13:52:4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1868 2516,'-5'104,"4"-100,1 1,-1-1,0 1,0-1,-3 8,4-12,0 1,0-1,0 0,0 0,0 0,0 1,0-1,-1 0,1 0,0 0,0 0,0 1,0-1,0 0,-1 0,1 0,0 0,0 0,0 0,-1 0,1 1,0-1,0 0,0 0,-1 0,1 0,0 0,0 0,0 0,-1 0,1 0,0 0,0 0,0 0,-1 0,1 0,0 0,0-1,0 1,-1 0,1 0,0 0,0 0,0 0,-1 0,1 0,0-1,0 1,0 0,0 0,0 0,-1 0,1-1,0 1,-4-6,1-1,0 1,0-1,-2-10,2 9,-46-155,43 134,1 0,1-1,1-54,4 59,0 5,-4-41,3 54,-2-1,1 1,-1 0,-1 0,1 0,-1 1,0-1,0 1,-6-9,-6-5,0 1,-1 1,-2 0,1 1,-2 0,0 2,-1 0,-36-20,-96-65,53 31,-73-55,169 123,0-1,0 0,0-1,0 1,1 0,-1-1,1 0,-1 1,1-1,0 0,-2-5,3 7,1-1,-1 0,1 0,0 0,0 0,0 0,0 0,0 1,0-1,0 0,1 0,-1 0,1 0,-1 1,1-1,0 0,-1 0,1 1,0-1,0 0,1 1,1-3,6-5,0 1,0 0,1 1,0 0,1 1,-1 0,1 0,15-4,-6 0,-6 5,0 0,0 1,0 0,27-3,6-1,9-5,-16 3,58-7,103 10,42-5,262-88,-101 16,-360 78,-31 6,-1-2,1 0,-1 0,15-6,-26 8,0 0,0 0,0-1,0 1,0-1,-1 1,1-1,0 1,0-1,0 1,0-1,0 0,-1 1,1-1,0 0,-1 0,1 0,0-1,-1 2,0-1,0 1,0-1,0 1,0-1,0 1,0-1,0 1,-1-1,1 1,0-1,0 1,0-1,-1 1,1-1,0 1,-1-1,1 1,0 0,-1-1,1 1,0 0,-1-1,0 0,-4-1,1-1,-1 1,0-1,1 1,-1 0,-9-1,-179-29,93 18,-222-35,-699-123,880 143,-483-106,310 45,86 23,219 64,6 3,-1-1,0 0,1 0,-1 0,0-1,1 1,0-1,-1 0,-3-3,7 5,0-1,-1 1,1 0,0 0,0-1,0 1,0 0,0 0,0-1,0 1,0 0,0 0,0-1,0 1,0 0,0 0,0-1,0 1,0 0,0 0,0-1,1 1,-1 0,0 0,0-1,0 1,0 0,0 0,1 0,-1 0,0-1,0 1,0 0,1 0,-1 0,0 0,0-1,0 1,1 0,-1 0,0 0,0 0,1 0,-1 0,14-6,-13 6,175-40,-103 26,1874-357,-1670 333,308-3,280 40,-863 1,38-1,50 4,-81-3,0 1,0 1,0 0,0 0,-1 1,1 0,9 4,-18-6,1-1,-1 0,1 0,0 0,-1 1,1-1,-1 0,1 1,-1-1,1 0,-1 1,1-1,-1 1,1-1,-1 1,0-1,1 1,-1-1,0 1,1-1,-1 1,0 0,0-1,0 1,1-1,-1 1,0 1,-1-2,1 1,0 0,-1-1,1 1,-1-1,0 1,1 0,-1-1,1 1,-1-1,0 0,0 1,1-1,-1 1,0-1,0 0,0 1,-39 7,-220-4,142-6,96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7T13:52:4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592 1138,'2'15,"-2"-14,1 0,-1 0,0 0,0 0,1 0,-1 0,0 0,0 0,0 0,0 0,0 0,0 0,0 0,-1 0,1 0,0-1,0 1,-1 0,1 0,0 0,-1 0,1 0,-1 0,0-1,1 1,-1 0,1 0,-1-1,0 1,0-1,1 1,-1 0,0-1,0 1,0-1,0 0,-1 1,-5 2,0-1,-1 1,1-2,-1 1,0-1,-11 0,-52-2,35 0,28 1,1-1,0 0,-1 0,1 0,0-1,0 0,0 0,0-1,-8-4,2-1,-1-1,2 0,-16-14,-14-13,-51-47,47 46,26 21,19 13,8 1,11 1,-18 1,377-20,-153 4,-37 6,387-17,4 30,-91 43,-1 30,64 7,-381-62,825 121,-677-80,-8 21,-282-73,2-1,-1-2,1 0,0-2,1-2,48 1,-111-5,1-2,-1-1,-52-13,5 1,-365-39,-4 29,145 9,-1115-55,879 48,-1497-13,2015 37,6 1,0-1,0-1,-24-3,39 3,-1 1,1 0,0-1,-1 1,1-1,0 1,0-1,0 1,-1-1,1 0,0 0,-1-1,2 2,-1 0,1-1,0 1,0 0,0-1,-1 1,1-1,0 1,0-1,0 1,0 0,0-1,0 1,0-1,0 1,0-1,0 1,0-1,0 1,0 0,0-1,0 1,0-1,1 0,0-1,0 0,1 0,-1 0,1 0,0 0,0 1,0-1,0 0,0 1,0-1,3-1,11-5,0 1,0 0,0 1,30-6,74-9,-94 17,745-124,-4-42,-641 136,731-182,12 47,247 41,6 49,-675 56,536-33,-171 8,-8 56,-235 28,-553-35,0 0,30 8,-46-9,0 0,0 0,1-1,-1 1,0 0,0 0,1 0,-1 0,0 0,0 0,1 1,-1-1,0 0,0 0,1 0,-1 0,0 0,0 0,0 0,1 0,-1 1,0-1,0 0,0 0,1 0,-1 0,0 1,0-1,0 0,0 0,0 0,1 1,-1-1,0 0,0 0,0 1,0-1,0 0,0 0,0 0,0 1,0-1,0 0,-12 5,-22-1,-293-5,265-3,-88-16,31-4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7T13:52:4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1868 2516,'-5'104,"4"-100,1 1,-1-1,0 1,0-1,-3 8,4-12,0 1,0-1,0 0,0 0,0 0,0 1,0-1,-1 0,1 0,0 0,0 0,0 1,0-1,0 0,-1 0,1 0,0 0,0 0,0 0,-1 0,1 1,0-1,0 0,0 0,-1 0,1 0,0 0,0 0,0 0,-1 0,1 0,0 0,0 0,0 0,-1 0,1 0,0 0,0-1,0 1,-1 0,1 0,0 0,0 0,0 0,-1 0,1 0,0-1,0 1,0 0,0 0,0 0,-1 0,1-1,0 1,-4-6,1-1,0 1,0-1,-2-10,2 9,-46-155,43 134,1 0,1-1,1-54,4 59,0 5,-4-41,3 54,-2-1,1 1,-1 0,-1 0,1 0,-1 1,0-1,0 1,-6-9,-6-5,0 1,-1 1,-2 0,1 1,-2 0,0 2,-1 0,-36-20,-96-65,53 31,-73-55,169 123,0-1,0 0,0-1,0 1,1 0,-1-1,1 0,-1 1,1-1,0 0,-2-5,3 7,1-1,-1 0,1 0,0 0,0 0,0 0,0 0,0 1,0-1,0 0,1 0,-1 0,1 0,-1 1,1-1,0 0,-1 0,1 1,0-1,0 0,1 1,1-3,6-5,0 1,0 0,1 1,0 0,1 1,-1 0,1 0,15-4,-6 0,-6 5,0 0,0 1,0 0,27-3,6-1,9-5,-16 3,58-7,103 10,42-5,262-88,-101 16,-360 78,-31 6,-1-2,1 0,-1 0,15-6,-26 8,0 0,0 0,0-1,0 1,0-1,-1 1,1-1,0 1,0-1,0 1,0-1,0 0,-1 1,1-1,0 0,-1 0,1 0,0-1,-1 2,0-1,0 1,0-1,0 1,0-1,0 1,0-1,0 1,-1-1,1 1,0-1,0 1,0-1,-1 1,1-1,0 1,-1-1,1 1,0 0,-1-1,1 1,0 0,-1-1,0 0,-4-1,1-1,-1 1,0-1,1 1,-1 0,-9-1,-179-29,93 18,-222-35,-699-123,880 143,-483-106,310 45,86 23,219 64,6 3,-1-1,0 0,1 0,-1 0,0-1,1 1,0-1,-1 0,-3-3,7 5,0-1,-1 1,1 0,0 0,0-1,0 1,0 0,0 0,0-1,0 1,0 0,0 0,0-1,0 1,0 0,0 0,0-1,0 1,0 0,0 0,0-1,1 1,-1 0,0 0,0-1,0 1,0 0,0 0,1 0,-1 0,0-1,0 1,0 0,1 0,-1 0,0 0,0-1,0 1,1 0,-1 0,0 0,0 0,1 0,-1 0,14-6,-13 6,175-40,-103 26,1874-357,-1670 333,308-3,280 40,-863 1,38-1,50 4,-81-3,0 1,0 1,0 0,0 0,-1 1,1 0,9 4,-18-6,1-1,-1 0,1 0,0 0,-1 1,1-1,-1 0,1 1,-1-1,1 0,-1 1,1-1,-1 1,1-1,-1 1,0-1,1 1,-1-1,0 1,1-1,-1 1,0 0,0-1,0 1,1-1,-1 1,0 1,-1-2,1 1,0 0,-1-1,1 1,-1-1,0 1,1 0,-1-1,1 1,-1-1,0 0,0 1,1-1,-1 1,0-1,0 0,0 1,-39 7,-220-4,142-6,96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7T13:52:4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592 1138,'2'15,"-2"-14,1 0,-1 0,0 0,0 0,1 0,-1 0,0 0,0 0,0 0,0 0,0 0,0 0,0 0,-1 0,1 0,0-1,0 1,-1 0,1 0,0 0,-1 0,1 0,-1 0,0-1,1 1,-1 0,1 0,-1-1,0 1,0-1,1 1,-1 0,0-1,0 1,0-1,0 0,-1 1,-5 2,0-1,-1 1,1-2,-1 1,0-1,-11 0,-52-2,35 0,28 1,1-1,0 0,-1 0,1 0,0-1,0 0,0 0,0-1,-8-4,2-1,-1-1,2 0,-16-14,-14-13,-51-47,47 46,26 21,19 13,8 1,11 1,-18 1,377-20,-153 4,-37 6,387-17,4 30,-91 43,-1 30,64 7,-381-62,825 121,-677-80,-8 21,-282-73,2-1,-1-2,1 0,0-2,1-2,48 1,-111-5,1-2,-1-1,-52-13,5 1,-365-39,-4 29,145 9,-1115-55,879 48,-1497-13,2015 37,6 1,0-1,0-1,-24-3,39 3,-1 1,1 0,0-1,-1 1,1-1,0 1,0-1,0 1,-1-1,1 0,0 0,-1-1,2 2,-1 0,1-1,0 1,0 0,0-1,-1 1,1-1,0 1,0-1,0 1,0 0,0-1,0 1,0-1,0 1,0-1,0 1,0-1,0 1,0 0,0-1,0 1,0-1,1 0,0-1,0 0,1 0,-1 0,1 0,0 0,0 1,0-1,0 0,0 1,0-1,3-1,11-5,0 1,0 0,0 1,30-6,74-9,-94 17,745-124,-4-42,-641 136,731-182,12 47,247 41,6 49,-675 56,536-33,-171 8,-8 56,-235 28,-553-35,0 0,30 8,-46-9,0 0,0 0,1-1,-1 1,0 0,0 0,1 0,-1 0,0 0,0 0,1 1,-1-1,0 0,0 0,1 0,-1 0,0 0,0 0,0 0,1 0,-1 1,0-1,0 0,0 0,1 0,-1 0,0 1,0-1,0 0,0 0,0 0,1 1,-1-1,0 0,0 0,0 1,0-1,0 0,0 0,0 0,0 1,0-1,0 0,-12 5,-22-1,-293-5,265-3,-88-16,31-4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46F99-DDA5-4E8F-91FA-66E02C5121D2}" type="datetimeFigureOut">
              <a:rPr lang="en-AU" smtClean="0"/>
            </a:fld>
            <a:endParaRPr lang="en-AU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AU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2EED2-9946-43BC-8EDB-F84FCBAC4074}" type="slidenum">
              <a:rPr lang="en-AU" smtClean="0"/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/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-1" fmla="*/ 1421452 w 4517331"/>
              <a:gd name="connsiteY0-2" fmla="*/ 0 h 713930"/>
              <a:gd name="connsiteX1-3" fmla="*/ 3247781 w 4517331"/>
              <a:gd name="connsiteY1-4" fmla="*/ 271915 h 713930"/>
              <a:gd name="connsiteX2-5" fmla="*/ 4517331 w 4517331"/>
              <a:gd name="connsiteY2-6" fmla="*/ 693394 h 713930"/>
              <a:gd name="connsiteX3-7" fmla="*/ 0 w 4517331"/>
              <a:gd name="connsiteY3-8" fmla="*/ 713930 h 713930"/>
              <a:gd name="connsiteX4-9" fmla="*/ 2854 w 4517331"/>
              <a:gd name="connsiteY4-10" fmla="*/ 705624 h 713930"/>
              <a:gd name="connsiteX5-11" fmla="*/ 226680 w 4517331"/>
              <a:gd name="connsiteY5-12" fmla="*/ 333970 h 713930"/>
              <a:gd name="connsiteX6-13" fmla="*/ 1160245 w 4517331"/>
              <a:gd name="connsiteY6-14" fmla="*/ 1178 h 713930"/>
              <a:gd name="connsiteX7-15" fmla="*/ 1421452 w 4517331"/>
              <a:gd name="connsiteY7-16" fmla="*/ 0 h 713930"/>
              <a:gd name="connsiteX0-17" fmla="*/ 0 w 4608771"/>
              <a:gd name="connsiteY0-18" fmla="*/ 713930 h 784834"/>
              <a:gd name="connsiteX1-19" fmla="*/ 2854 w 4608771"/>
              <a:gd name="connsiteY1-20" fmla="*/ 705624 h 784834"/>
              <a:gd name="connsiteX2-21" fmla="*/ 226680 w 4608771"/>
              <a:gd name="connsiteY2-22" fmla="*/ 333970 h 784834"/>
              <a:gd name="connsiteX3-23" fmla="*/ 1160245 w 4608771"/>
              <a:gd name="connsiteY3-24" fmla="*/ 1178 h 784834"/>
              <a:gd name="connsiteX4-25" fmla="*/ 1421452 w 4608771"/>
              <a:gd name="connsiteY4-26" fmla="*/ 0 h 784834"/>
              <a:gd name="connsiteX5-27" fmla="*/ 3247781 w 4608771"/>
              <a:gd name="connsiteY5-28" fmla="*/ 271915 h 784834"/>
              <a:gd name="connsiteX6-29" fmla="*/ 4608771 w 4608771"/>
              <a:gd name="connsiteY6-30" fmla="*/ 784834 h 784834"/>
              <a:gd name="connsiteX0-31" fmla="*/ 0 w 4418271"/>
              <a:gd name="connsiteY0-32" fmla="*/ 713930 h 718159"/>
              <a:gd name="connsiteX1-33" fmla="*/ 2854 w 4418271"/>
              <a:gd name="connsiteY1-34" fmla="*/ 705624 h 718159"/>
              <a:gd name="connsiteX2-35" fmla="*/ 226680 w 4418271"/>
              <a:gd name="connsiteY2-36" fmla="*/ 333970 h 718159"/>
              <a:gd name="connsiteX3-37" fmla="*/ 1160245 w 4418271"/>
              <a:gd name="connsiteY3-38" fmla="*/ 1178 h 718159"/>
              <a:gd name="connsiteX4-39" fmla="*/ 1421452 w 4418271"/>
              <a:gd name="connsiteY4-40" fmla="*/ 0 h 718159"/>
              <a:gd name="connsiteX5-41" fmla="*/ 3247781 w 4418271"/>
              <a:gd name="connsiteY5-42" fmla="*/ 271915 h 718159"/>
              <a:gd name="connsiteX6-43" fmla="*/ 4418271 w 4418271"/>
              <a:gd name="connsiteY6-44" fmla="*/ 718159 h 7181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microsoft.com/office/2007/relationships/hdphoto" Target="../media/image34.wdp"/><Relationship Id="rId5" Type="http://schemas.openxmlformats.org/officeDocument/2006/relationships/image" Target="../media/image33.png"/><Relationship Id="rId4" Type="http://schemas.openxmlformats.org/officeDocument/2006/relationships/image" Target="../media/image12.svg"/><Relationship Id="rId3" Type="http://schemas.openxmlformats.org/officeDocument/2006/relationships/image" Target="../media/image32.png"/><Relationship Id="rId2" Type="http://schemas.openxmlformats.org/officeDocument/2006/relationships/image" Target="../media/image11.svg"/><Relationship Id="rId1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12.svg"/><Relationship Id="rId3" Type="http://schemas.openxmlformats.org/officeDocument/2006/relationships/image" Target="../media/image32.png"/><Relationship Id="rId2" Type="http://schemas.openxmlformats.org/officeDocument/2006/relationships/image" Target="../media/image11.svg"/><Relationship Id="rId1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6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13.sv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13.svg"/><Relationship Id="rId1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47.png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customXml" Target="../ink/ink2.xml"/><Relationship Id="rId2" Type="http://schemas.openxmlformats.org/officeDocument/2006/relationships/image" Target="../media/image43.png"/><Relationship Id="rId1" Type="http://schemas.openxmlformats.org/officeDocument/2006/relationships/customXml" Target="../ink/ink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48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4.png"/><Relationship Id="rId3" Type="http://schemas.openxmlformats.org/officeDocument/2006/relationships/customXml" Target="../ink/ink4.xml"/><Relationship Id="rId2" Type="http://schemas.openxmlformats.org/officeDocument/2006/relationships/image" Target="../media/image43.png"/><Relationship Id="rId1" Type="http://schemas.openxmlformats.org/officeDocument/2006/relationships/customXml" Target="../ink/ink3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35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png"/><Relationship Id="rId7" Type="http://schemas.openxmlformats.org/officeDocument/2006/relationships/image" Target="../media/image3.svg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4.png"/><Relationship Id="rId3" Type="http://schemas.openxmlformats.org/officeDocument/2006/relationships/image" Target="../media/image1.svg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7.svg"/><Relationship Id="rId20" Type="http://schemas.openxmlformats.org/officeDocument/2006/relationships/image" Target="../media/image15.png"/><Relationship Id="rId2" Type="http://schemas.openxmlformats.org/officeDocument/2006/relationships/image" Target="../media/image3.png"/><Relationship Id="rId19" Type="http://schemas.microsoft.com/office/2007/relationships/hdphoto" Target="../media/image14.wdp"/><Relationship Id="rId18" Type="http://schemas.openxmlformats.org/officeDocument/2006/relationships/image" Target="../media/image13.png"/><Relationship Id="rId17" Type="http://schemas.openxmlformats.org/officeDocument/2006/relationships/image" Target="../media/image12.jpeg"/><Relationship Id="rId16" Type="http://schemas.openxmlformats.org/officeDocument/2006/relationships/image" Target="../media/image6.svg"/><Relationship Id="rId15" Type="http://schemas.openxmlformats.org/officeDocument/2006/relationships/image" Target="../media/image11.png"/><Relationship Id="rId14" Type="http://schemas.openxmlformats.org/officeDocument/2006/relationships/image" Target="../media/image5.svg"/><Relationship Id="rId13" Type="http://schemas.openxmlformats.org/officeDocument/2006/relationships/image" Target="../media/image10.png"/><Relationship Id="rId12" Type="http://schemas.openxmlformats.org/officeDocument/2006/relationships/image" Target="../media/image4.svg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8.sv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svg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GIF"/><Relationship Id="rId5" Type="http://schemas.openxmlformats.org/officeDocument/2006/relationships/image" Target="../media/image9.sv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29.png"/><Relationship Id="rId10" Type="http://schemas.openxmlformats.org/officeDocument/2006/relationships/image" Target="../media/image28.png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72481" y="1266845"/>
            <a:ext cx="5842000" cy="3203556"/>
          </a:xfrm>
        </p:spPr>
        <p:txBody>
          <a:bodyPr>
            <a:normAutofit fontScale="90000"/>
          </a:bodyPr>
          <a:lstStyle/>
          <a:p>
            <a:pPr algn="l"/>
            <a:br>
              <a:rPr lang="fr-FR" sz="4400" dirty="0"/>
            </a:br>
            <a:br>
              <a:rPr lang="fr-FR" sz="4400" dirty="0"/>
            </a:br>
            <a:r>
              <a:rPr lang="en-US" sz="2700" dirty="0"/>
              <a:t>Estrogen receptor (ER) status prediction  from the MRI image features</a:t>
            </a:r>
            <a:br>
              <a:rPr lang="fr-FR" sz="4400" dirty="0"/>
            </a:br>
            <a:br>
              <a:rPr lang="fr-FR" sz="4400" dirty="0"/>
            </a:br>
            <a:r>
              <a:rPr lang="fr-FR" sz="4400" dirty="0"/>
              <a:t> </a:t>
            </a:r>
            <a:endParaRPr lang="fr-FR" sz="4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493759" y="5334000"/>
            <a:ext cx="4571999" cy="1524000"/>
          </a:xfrm>
        </p:spPr>
        <p:txBody>
          <a:bodyPr>
            <a:normAutofit/>
          </a:bodyPr>
          <a:lstStyle/>
          <a:p>
            <a:pPr algn="l"/>
            <a:endParaRPr lang="fr-FR" dirty="0"/>
          </a:p>
        </p:txBody>
      </p:sp>
      <p:pic>
        <p:nvPicPr>
          <p:cNvPr id="4" name="Picture 3" descr="Sphère de filet et boutons"/>
          <p:cNvPicPr>
            <a:picLocks noChangeAspect="1"/>
          </p:cNvPicPr>
          <p:nvPr/>
        </p:nvPicPr>
        <p:blipFill rotWithShape="1">
          <a:blip r:embed="rId1"/>
          <a:srcRect l="30592" r="-1" b="-1"/>
          <a:stretch>
            <a:fillRect/>
          </a:stretch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416" y="5902153"/>
            <a:ext cx="9790256" cy="79195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br>
              <a:rPr lang="en-US" sz="1800" i="1" dirty="0">
                <a:solidFill>
                  <a:schemeClr val="tx1"/>
                </a:solidFill>
                <a:effectLst/>
                <a:latin typeface="Helvetica Neue"/>
              </a:rPr>
            </a:br>
            <a:r>
              <a:rPr lang="en-US" sz="1800" i="1" dirty="0">
                <a:solidFill>
                  <a:schemeClr val="tx1"/>
                </a:solidFill>
                <a:effectLst/>
                <a:latin typeface="Helvetica Neue"/>
              </a:rPr>
              <a:t>The target (ER status) is imbalanced since we have 75% of the data is positive (subtype tumor detected), plus we still suffer from the curse of dimensionality (115 features left /922 patients)</a:t>
            </a:r>
            <a:br>
              <a:rPr lang="en-US" sz="4000" i="1" dirty="0">
                <a:solidFill>
                  <a:schemeClr val="tx1"/>
                </a:solidFill>
                <a:effectLst/>
                <a:latin typeface="Helvetica Neue"/>
              </a:rPr>
            </a:br>
            <a:endParaRPr lang="en-AU" sz="4000" dirty="0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200400" y="228534"/>
            <a:ext cx="5375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Baseline model: Random forest </a:t>
            </a:r>
            <a:endParaRPr lang="en-AU" sz="2400" dirty="0"/>
          </a:p>
        </p:txBody>
      </p:sp>
      <p:sp>
        <p:nvSpPr>
          <p:cNvPr id="4" name="Rectangle 3"/>
          <p:cNvSpPr/>
          <p:nvPr/>
        </p:nvSpPr>
        <p:spPr>
          <a:xfrm>
            <a:off x="519691" y="834583"/>
            <a:ext cx="4599709" cy="430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22222"/>
              </a:solidFill>
              <a:effectLst/>
              <a:latin typeface="Poppins" panose="020B0502040204020203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Poppins" panose="020B0502040204020203" pitchFamily="2" charset="0"/>
              </a:rPr>
              <a:t>It reduces overfitting in decision trees</a:t>
            </a:r>
            <a:endParaRPr lang="en-US" b="0" i="0" dirty="0">
              <a:solidFill>
                <a:srgbClr val="222222"/>
              </a:solidFill>
              <a:effectLst/>
              <a:latin typeface="Poppins" panose="020B0502040204020203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Poppins" panose="020B0502040204020203" pitchFamily="2" charset="0"/>
              </a:rPr>
              <a:t>helps to improve the accuracy</a:t>
            </a:r>
            <a:endParaRPr lang="en-US" b="0" i="0" dirty="0">
              <a:solidFill>
                <a:srgbClr val="222222"/>
              </a:solidFill>
              <a:effectLst/>
              <a:latin typeface="Poppins" panose="020B0502040204020203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Poppins" panose="020B0502040204020203" pitchFamily="2" charset="0"/>
              </a:rPr>
              <a:t> works well with both categorical and continuous values</a:t>
            </a:r>
            <a:endParaRPr lang="en-US" b="0" i="0" dirty="0">
              <a:solidFill>
                <a:srgbClr val="222222"/>
              </a:solidFill>
              <a:effectLst/>
              <a:latin typeface="Poppins" panose="020B0502040204020203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Poppins" panose="020B0502040204020203" pitchFamily="2" charset="0"/>
              </a:rPr>
              <a:t>A</a:t>
            </a:r>
            <a:r>
              <a:rPr lang="en-US" b="0" i="0" dirty="0">
                <a:solidFill>
                  <a:srgbClr val="222222"/>
                </a:solidFill>
                <a:effectLst/>
                <a:latin typeface="Poppins" panose="020B0502040204020203" pitchFamily="2" charset="0"/>
              </a:rPr>
              <a:t>utomates missing values present in the data</a:t>
            </a:r>
            <a:endParaRPr lang="en-US" b="0" i="0" dirty="0">
              <a:solidFill>
                <a:srgbClr val="222222"/>
              </a:solidFill>
              <a:effectLst/>
              <a:latin typeface="Poppins" panose="020B0502040204020203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Poppins" panose="020B0502040204020203" pitchFamily="2" charset="0"/>
              </a:rPr>
              <a:t>Normalizing of data is not required as it uses a rule-based approach.</a:t>
            </a:r>
            <a:endParaRPr lang="en-US" b="0" i="0" dirty="0">
              <a:solidFill>
                <a:srgbClr val="222222"/>
              </a:solidFill>
              <a:effectLst/>
              <a:latin typeface="Poppins" panose="020B0502040204020203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Poppins" panose="020B0502040204020203" pitchFamily="2" charset="0"/>
              </a:rPr>
              <a:t>Uses subset of the features. This minimizes the space that each tree is optimizing over and can help combat the problem of </a:t>
            </a:r>
            <a:r>
              <a:rPr lang="en-US" b="1" dirty="0">
                <a:solidFill>
                  <a:srgbClr val="222222"/>
                </a:solidFill>
                <a:latin typeface="Poppins" panose="020B0502040204020203" pitchFamily="2" charset="0"/>
              </a:rPr>
              <a:t>the curse of dimensionality.</a:t>
            </a:r>
            <a:endParaRPr lang="en-US" b="1" dirty="0">
              <a:solidFill>
                <a:srgbClr val="222222"/>
              </a:solidFill>
              <a:latin typeface="Poppins" panose="020B0502040204020203" pitchFamily="2" charset="0"/>
            </a:endParaRPr>
          </a:p>
          <a:p>
            <a:pPr algn="ctr"/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6022254" y="3498644"/>
            <a:ext cx="4832638" cy="215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22222"/>
              </a:solidFill>
              <a:effectLst/>
              <a:latin typeface="Poppins" panose="020B0502040204020203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Poppins" panose="020B0502040204020203" pitchFamily="2" charset="0"/>
              </a:rPr>
              <a:t>It requires much computational power as well as resources as it builds numerous trees to combine their outputs. </a:t>
            </a:r>
            <a:endParaRPr lang="en-US" b="0" i="0" dirty="0">
              <a:solidFill>
                <a:srgbClr val="222222"/>
              </a:solidFill>
              <a:effectLst/>
              <a:latin typeface="Poppins" panose="020B0502040204020203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Poppins" panose="020B0502040204020203" pitchFamily="2" charset="0"/>
              </a:rPr>
              <a:t>It also requires much time for training as it combines a lot of decision trees to determine the class</a:t>
            </a:r>
            <a:endParaRPr lang="en-US" b="0" i="0" dirty="0">
              <a:solidFill>
                <a:srgbClr val="222222"/>
              </a:solidFill>
              <a:effectLst/>
              <a:latin typeface="Poppins" panose="020B0502040204020203" pitchFamily="2" charset="0"/>
            </a:endParaRPr>
          </a:p>
          <a:p>
            <a:pPr algn="ctr"/>
            <a:endParaRPr lang="en-AU" dirty="0"/>
          </a:p>
        </p:txBody>
      </p:sp>
      <p:pic>
        <p:nvPicPr>
          <p:cNvPr id="9" name="Graphique 8" descr="Pouce en bas avec un remplissage uni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33326" y="5193566"/>
            <a:ext cx="914400" cy="914400"/>
          </a:xfrm>
          <a:prstGeom prst="rect">
            <a:avLst/>
          </a:prstGeom>
        </p:spPr>
      </p:pic>
      <p:sp>
        <p:nvSpPr>
          <p:cNvPr id="12" name="Larme 11"/>
          <p:cNvSpPr/>
          <p:nvPr/>
        </p:nvSpPr>
        <p:spPr>
          <a:xfrm>
            <a:off x="7359362" y="0"/>
            <a:ext cx="4832638" cy="3200466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Graphique 10" descr="Signe pouce en haut avec un remplissage un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62200" y="4468149"/>
            <a:ext cx="914400" cy="914400"/>
          </a:xfrm>
          <a:prstGeom prst="rect">
            <a:avLst/>
          </a:prstGeom>
        </p:spPr>
      </p:pic>
      <p:pic>
        <p:nvPicPr>
          <p:cNvPr id="7170" name="Picture 2" descr="Random forests algorithm | Download Scientific Diagram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156" y="228534"/>
            <a:ext cx="3709190" cy="220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0" y="0"/>
            <a:ext cx="2202872" cy="6239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BEST HYPERPARAMETERS </a:t>
            </a:r>
            <a:endParaRPr lang="en-AU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416" y="5902153"/>
            <a:ext cx="9790256" cy="79195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br>
              <a:rPr lang="en-US" sz="1800" i="1" dirty="0">
                <a:solidFill>
                  <a:schemeClr val="tx1"/>
                </a:solidFill>
                <a:effectLst/>
                <a:latin typeface="Helvetica Neue"/>
              </a:rPr>
            </a:br>
            <a:r>
              <a:rPr lang="en-US" sz="1800" i="1" dirty="0">
                <a:solidFill>
                  <a:schemeClr val="tx1"/>
                </a:solidFill>
                <a:effectLst/>
                <a:latin typeface="Helvetica Neue"/>
              </a:rPr>
              <a:t>The target (ER status) is imbalanced since we have 75% of the data is positive (subtype tumor detected), plus we still suffer from the curse of dimensionality (115 features left /922 patients)</a:t>
            </a:r>
            <a:br>
              <a:rPr lang="en-US" sz="4000" i="1" dirty="0">
                <a:solidFill>
                  <a:schemeClr val="tx1"/>
                </a:solidFill>
                <a:effectLst/>
                <a:latin typeface="Helvetica Neue"/>
              </a:rPr>
            </a:br>
            <a:endParaRPr lang="en-AU" sz="4000" dirty="0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435192" y="223187"/>
            <a:ext cx="5746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Other models: XGBOOST/CATBOOST</a:t>
            </a:r>
            <a:endParaRPr lang="en-AU" sz="2400" dirty="0"/>
          </a:p>
        </p:txBody>
      </p:sp>
      <p:sp>
        <p:nvSpPr>
          <p:cNvPr id="4" name="Rectangle 3"/>
          <p:cNvSpPr/>
          <p:nvPr/>
        </p:nvSpPr>
        <p:spPr>
          <a:xfrm>
            <a:off x="519691" y="834583"/>
            <a:ext cx="4599709" cy="430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Poppins" panose="020B0502040204020203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Poppins" panose="020B0502040204020203" pitchFamily="2" charset="0"/>
              </a:rPr>
              <a:t>It </a:t>
            </a:r>
            <a:r>
              <a:rPr lang="en-US" dirty="0" err="1">
                <a:solidFill>
                  <a:srgbClr val="222222"/>
                </a:solidFill>
                <a:latin typeface="Poppins" panose="020B0502040204020203" pitchFamily="2" charset="0"/>
              </a:rPr>
              <a:t>XGBoost</a:t>
            </a:r>
            <a:r>
              <a:rPr lang="en-US" dirty="0">
                <a:solidFill>
                  <a:srgbClr val="222222"/>
                </a:solidFill>
                <a:latin typeface="Poppins" panose="020B0502040204020203" pitchFamily="2" charset="0"/>
              </a:rPr>
              <a:t> is a good option for </a:t>
            </a:r>
            <a:r>
              <a:rPr lang="en-US" b="1" dirty="0">
                <a:solidFill>
                  <a:srgbClr val="222222"/>
                </a:solidFill>
                <a:latin typeface="Poppins" panose="020B0502040204020203" pitchFamily="2" charset="0"/>
              </a:rPr>
              <a:t>unbalanced datasets</a:t>
            </a:r>
            <a:r>
              <a:rPr lang="en-US" dirty="0">
                <a:solidFill>
                  <a:srgbClr val="222222"/>
                </a:solidFill>
                <a:latin typeface="Poppins" panose="020B0502040204020203" pitchFamily="2" charset="0"/>
              </a:rPr>
              <a:t> but we cannot trust random forest in these types of cases.</a:t>
            </a:r>
            <a:endParaRPr lang="en-US" dirty="0">
              <a:solidFill>
                <a:srgbClr val="222222"/>
              </a:solidFill>
              <a:latin typeface="Poppins" panose="020B0502040204020203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Poppins" panose="020B0502040204020203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22222"/>
                </a:solidFill>
                <a:latin typeface="Poppins" panose="020B0502040204020203" pitchFamily="2" charset="0"/>
              </a:rPr>
              <a:t>XGBoost</a:t>
            </a:r>
            <a:r>
              <a:rPr lang="en-US" dirty="0">
                <a:solidFill>
                  <a:srgbClr val="222222"/>
                </a:solidFill>
                <a:latin typeface="Poppins" panose="020B0502040204020203" pitchFamily="2" charset="0"/>
              </a:rPr>
              <a:t> always gives more importance to functional space when reducing the cost of a model while Random Forest tries to give more preferences to hyperparameters to optimize the model. </a:t>
            </a:r>
            <a:endParaRPr lang="en-AU" dirty="0">
              <a:solidFill>
                <a:srgbClr val="222222"/>
              </a:solidFill>
              <a:latin typeface="Poppins" panose="020B0502040204020203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16814" y="3221003"/>
            <a:ext cx="4964401" cy="2464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22222"/>
              </a:solidFill>
              <a:effectLst/>
              <a:latin typeface="Poppins" panose="020B0502040204020203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Random forests are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easier to tune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than Boosting algorithms.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Random forests will not overfit almost certainly if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the data is neatly pre-processed and cleaned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unless similar samples are repeatedly given to the majority of trees.</a:t>
            </a:r>
            <a:endParaRPr lang="en-AU" dirty="0"/>
          </a:p>
        </p:txBody>
      </p:sp>
      <p:pic>
        <p:nvPicPr>
          <p:cNvPr id="9" name="Graphique 8" descr="Pouce en bas avec un remplissage uni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33326" y="5193566"/>
            <a:ext cx="914400" cy="914400"/>
          </a:xfrm>
          <a:prstGeom prst="rect">
            <a:avLst/>
          </a:prstGeom>
        </p:spPr>
      </p:pic>
      <p:sp>
        <p:nvSpPr>
          <p:cNvPr id="12" name="Larme 11"/>
          <p:cNvSpPr/>
          <p:nvPr/>
        </p:nvSpPr>
        <p:spPr>
          <a:xfrm>
            <a:off x="9461634" y="0"/>
            <a:ext cx="2730366" cy="1535868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Graphique 10" descr="Signe pouce en haut avec un remplissage un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01417" y="4357843"/>
            <a:ext cx="914400" cy="9144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0"/>
            <a:ext cx="2202872" cy="6239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BEST HYPERPARAMETERS </a:t>
            </a:r>
            <a:endParaRPr lang="en-AU" sz="1400" dirty="0">
              <a:solidFill>
                <a:schemeClr val="tx1"/>
              </a:solidFill>
            </a:endParaRPr>
          </a:p>
        </p:txBody>
      </p:sp>
      <p:pic>
        <p:nvPicPr>
          <p:cNvPr id="9220" name="Picture 4" descr="La star des algorithmes de ML : XGBoost - datacorner par Benoit Cayl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858" y="-457200"/>
            <a:ext cx="3071735" cy="153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nd holding a pen shading number on a sheet"/>
          <p:cNvPicPr>
            <a:picLocks noChangeAspect="1"/>
          </p:cNvPicPr>
          <p:nvPr/>
        </p:nvPicPr>
        <p:blipFill rotWithShape="1">
          <a:blip r:embed="rId1"/>
          <a:srcRect b="15835"/>
          <a:stretch>
            <a:fillRect/>
          </a:stretch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944880" y="2407920"/>
            <a:ext cx="10668000" cy="1524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Evaluation</a:t>
            </a:r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/>
          <p:nvPr/>
        </p:nvSpPr>
        <p:spPr>
          <a:xfrm>
            <a:off x="97416" y="5902152"/>
            <a:ext cx="11084390" cy="799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dirty="0">
                <a:solidFill>
                  <a:schemeClr val="tx1"/>
                </a:solidFill>
                <a:latin typeface="Helvetica Neue"/>
              </a:rPr>
              <a:t>In the light of  of critical medical data ( ER status determines the right diagnosis) , detection of the positive class is what matters the most (unless it’s a multiclassification). Usually, the positive class is the minor class which is not the case , so we can use as a metric Precision-Recall curves should be used</a:t>
            </a:r>
            <a:endParaRPr lang="en-US" sz="1800" i="1" dirty="0">
              <a:solidFill>
                <a:schemeClr val="tx1"/>
              </a:solidFill>
              <a:latin typeface="Helvetica Neue"/>
            </a:endParaRPr>
          </a:p>
          <a:p>
            <a:r>
              <a:rPr lang="en-US" sz="1800" i="1" dirty="0">
                <a:solidFill>
                  <a:schemeClr val="tx1"/>
                </a:solidFill>
                <a:latin typeface="Helvetica Neue"/>
              </a:rPr>
              <a:t>.</a:t>
            </a:r>
            <a:br>
              <a:rPr lang="en-US" sz="1800" i="1" dirty="0">
                <a:solidFill>
                  <a:schemeClr val="tx1"/>
                </a:solidFill>
                <a:latin typeface="Helvetica Neue"/>
              </a:rPr>
            </a:br>
            <a:endParaRPr lang="en-AU" sz="1800" i="1" dirty="0">
              <a:solidFill>
                <a:schemeClr val="tx1"/>
              </a:solidFill>
              <a:latin typeface="Helvetica Neue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1" y="-2"/>
            <a:ext cx="5485714" cy="365714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657" y="-2"/>
            <a:ext cx="5485714" cy="3657143"/>
          </a:xfrm>
          <a:prstGeom prst="rect">
            <a:avLst/>
          </a:prstGeom>
        </p:spPr>
      </p:pic>
      <p:sp>
        <p:nvSpPr>
          <p:cNvPr id="7" name="Titre 1"/>
          <p:cNvSpPr txBox="1"/>
          <p:nvPr/>
        </p:nvSpPr>
        <p:spPr>
          <a:xfrm rot="5400000">
            <a:off x="8136952" y="3372516"/>
            <a:ext cx="7336834" cy="9564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Performances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098194" y="38041"/>
            <a:ext cx="154141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AU" dirty="0" err="1"/>
              <a:t>auc</a:t>
            </a:r>
            <a:r>
              <a:rPr lang="en-AU" dirty="0"/>
              <a:t>=0.852</a:t>
            </a:r>
            <a:endParaRPr lang="en-AU" dirty="0"/>
          </a:p>
        </p:txBody>
      </p:sp>
      <p:sp>
        <p:nvSpPr>
          <p:cNvPr id="14" name="ZoneTexte 13"/>
          <p:cNvSpPr txBox="1"/>
          <p:nvPr/>
        </p:nvSpPr>
        <p:spPr>
          <a:xfrm>
            <a:off x="10189842" y="38041"/>
            <a:ext cx="154141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AU" dirty="0" err="1"/>
              <a:t>auc</a:t>
            </a:r>
            <a:r>
              <a:rPr lang="en-AU" dirty="0"/>
              <a:t>=0.807</a:t>
            </a:r>
            <a:endParaRPr lang="en-AU" dirty="0"/>
          </a:p>
        </p:txBody>
      </p:sp>
      <p:sp>
        <p:nvSpPr>
          <p:cNvPr id="19" name="ZoneTexte 18"/>
          <p:cNvSpPr txBox="1"/>
          <p:nvPr/>
        </p:nvSpPr>
        <p:spPr>
          <a:xfrm>
            <a:off x="7836672" y="3649408"/>
            <a:ext cx="3345134" cy="19697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precision    recall  f1-score   support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         0       0.37      0.37      0.37        78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         1       0.78      0.78      0.78       227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  accuracy                                        0.68       305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 macro avg         0.58       0.58      0.58       305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weighted avg       0.68      0.68      0.68       305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20" name="ZoneTexte 19"/>
          <p:cNvSpPr txBox="1"/>
          <p:nvPr/>
        </p:nvSpPr>
        <p:spPr>
          <a:xfrm>
            <a:off x="7794601" y="5480679"/>
            <a:ext cx="345987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AU" dirty="0"/>
              <a:t>Classification reports </a:t>
            </a:r>
            <a:endParaRPr lang="en-AU" dirty="0"/>
          </a:p>
        </p:txBody>
      </p:sp>
      <p:pic>
        <p:nvPicPr>
          <p:cNvPr id="23" name="Graphique 22" descr="Chronomètre contou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937" y="4310021"/>
            <a:ext cx="914400" cy="914400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1467408" y="4557768"/>
            <a:ext cx="448481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 err="1">
                <a:solidFill>
                  <a:schemeClr val="tx1"/>
                </a:solidFill>
              </a:rPr>
              <a:t>GRIDsearch</a:t>
            </a:r>
            <a:r>
              <a:rPr lang="en-AU" dirty="0">
                <a:solidFill>
                  <a:schemeClr val="tx1"/>
                </a:solidFill>
              </a:rPr>
              <a:t> on RF and 300 fits </a:t>
            </a:r>
            <a:r>
              <a:rPr lang="en-AU" b="1" dirty="0">
                <a:solidFill>
                  <a:schemeClr val="tx1"/>
                </a:solidFill>
              </a:rPr>
              <a:t>: </a:t>
            </a:r>
            <a:r>
              <a:rPr lang="fr-FR" b="1" i="0" dirty="0">
                <a:solidFill>
                  <a:schemeClr val="tx1"/>
                </a:solidFill>
                <a:effectLst/>
                <a:latin typeface="Helvetica Neue"/>
              </a:rPr>
              <a:t> 7m 50s</a:t>
            </a:r>
            <a:r>
              <a:rPr lang="en-AU" b="1" dirty="0">
                <a:solidFill>
                  <a:schemeClr val="tx1"/>
                </a:solidFill>
              </a:rPr>
              <a:t>  </a:t>
            </a:r>
            <a:endParaRPr lang="en-AU" b="1" dirty="0">
              <a:solidFill>
                <a:schemeClr val="tx1"/>
              </a:solidFill>
            </a:endParaRPr>
          </a:p>
        </p:txBody>
      </p:sp>
      <p:pic>
        <p:nvPicPr>
          <p:cNvPr id="8202" name="Picture 10" descr="Random Forest | MLJAR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07" y="5237050"/>
            <a:ext cx="1091059" cy="59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/>
          <p:nvPr/>
        </p:nvSpPr>
        <p:spPr>
          <a:xfrm>
            <a:off x="97416" y="5902152"/>
            <a:ext cx="11084390" cy="799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dirty="0">
                <a:solidFill>
                  <a:schemeClr val="tx1"/>
                </a:solidFill>
                <a:latin typeface="Helvetica Neue"/>
              </a:rPr>
              <a:t>In the light of  of critical medical data ( ER status determines the right diagnosis) , detection of the positive class is what matters the most (unless it’s a multiclassification). Usually, the positive class is the minor class which is not the case , so we can use as a metric Precision-Recall curves should be used</a:t>
            </a:r>
            <a:endParaRPr lang="en-US" sz="1800" i="1" dirty="0">
              <a:solidFill>
                <a:schemeClr val="tx1"/>
              </a:solidFill>
              <a:latin typeface="Helvetica Neue"/>
            </a:endParaRPr>
          </a:p>
          <a:p>
            <a:r>
              <a:rPr lang="en-US" sz="1800" i="1" dirty="0">
                <a:solidFill>
                  <a:schemeClr val="tx1"/>
                </a:solidFill>
                <a:latin typeface="Helvetica Neue"/>
              </a:rPr>
              <a:t>.</a:t>
            </a:r>
            <a:br>
              <a:rPr lang="en-US" sz="1800" i="1" dirty="0">
                <a:solidFill>
                  <a:schemeClr val="tx1"/>
                </a:solidFill>
                <a:latin typeface="Helvetica Neue"/>
              </a:rPr>
            </a:br>
            <a:endParaRPr lang="en-AU" sz="1800" i="1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7" name="Titre 1"/>
          <p:cNvSpPr txBox="1"/>
          <p:nvPr/>
        </p:nvSpPr>
        <p:spPr>
          <a:xfrm rot="5400000">
            <a:off x="8136952" y="3372516"/>
            <a:ext cx="7336834" cy="9564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Performances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098194" y="38041"/>
            <a:ext cx="154141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AU" dirty="0" err="1"/>
              <a:t>auc</a:t>
            </a:r>
            <a:r>
              <a:rPr lang="en-AU" dirty="0"/>
              <a:t>=0.69</a:t>
            </a:r>
            <a:endParaRPr lang="en-AU" dirty="0"/>
          </a:p>
        </p:txBody>
      </p:sp>
      <p:sp>
        <p:nvSpPr>
          <p:cNvPr id="19" name="ZoneTexte 18"/>
          <p:cNvSpPr txBox="1"/>
          <p:nvPr/>
        </p:nvSpPr>
        <p:spPr>
          <a:xfrm>
            <a:off x="7836673" y="3649408"/>
            <a:ext cx="3345134" cy="1569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 precision    recall  f1-score   support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       0.0       0.36      0.64      0.47        78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       1.0       0.83      0.62      0.71       227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  accuracy                                       0.62       305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 macro avg         0.60      0.63      0.59       305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weighted avg       0.71      0.62      0.65       305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7794601" y="5480679"/>
            <a:ext cx="345987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AU" dirty="0"/>
              <a:t>Classification reports </a:t>
            </a:r>
            <a:endParaRPr lang="en-AU" dirty="0"/>
          </a:p>
        </p:txBody>
      </p:sp>
      <p:pic>
        <p:nvPicPr>
          <p:cNvPr id="23" name="Graphique 22" descr="Chronomètre contour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10937" y="4310021"/>
            <a:ext cx="914400" cy="914400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1467408" y="4557768"/>
            <a:ext cx="365157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 err="1">
                <a:solidFill>
                  <a:schemeClr val="tx1"/>
                </a:solidFill>
              </a:rPr>
              <a:t>GRIDsearch</a:t>
            </a:r>
            <a:r>
              <a:rPr lang="en-AU" dirty="0">
                <a:solidFill>
                  <a:schemeClr val="tx1"/>
                </a:solidFill>
              </a:rPr>
              <a:t> on </a:t>
            </a:r>
            <a:r>
              <a:rPr lang="en-AU" dirty="0" err="1">
                <a:solidFill>
                  <a:schemeClr val="tx1"/>
                </a:solidFill>
              </a:rPr>
              <a:t>XgBOOST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b="1" dirty="0">
                <a:solidFill>
                  <a:schemeClr val="tx1"/>
                </a:solidFill>
              </a:rPr>
              <a:t>: </a:t>
            </a:r>
            <a:r>
              <a:rPr lang="fr-FR" b="1" i="0" dirty="0">
                <a:solidFill>
                  <a:schemeClr val="tx1"/>
                </a:solidFill>
                <a:effectLst/>
                <a:latin typeface="Helvetica Neue"/>
              </a:rPr>
              <a:t> 16s</a:t>
            </a:r>
            <a:r>
              <a:rPr lang="en-AU" b="1" dirty="0">
                <a:solidFill>
                  <a:schemeClr val="tx1"/>
                </a:solidFill>
              </a:rPr>
              <a:t>  </a:t>
            </a:r>
            <a:endParaRPr lang="en-AU" b="1" dirty="0">
              <a:solidFill>
                <a:schemeClr val="tx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238" y="277640"/>
            <a:ext cx="4701568" cy="333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51" y="332059"/>
            <a:ext cx="4701567" cy="331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La star des algorithmes de ML : XGBoost - datacorner par Benoit Cayl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0552" y="-556704"/>
            <a:ext cx="3071735" cy="153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895149" y="2252312"/>
            <a:ext cx="10717731" cy="167960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fr-FR" dirty="0"/>
              <a:t>DIMENSION REDUCTION (PCA)</a:t>
            </a:r>
            <a:br>
              <a:rPr lang="fr-FR" dirty="0"/>
            </a:br>
            <a:r>
              <a:rPr lang="fr-FR" dirty="0"/>
              <a:t>and </a:t>
            </a:r>
            <a:br>
              <a:rPr lang="fr-FR" dirty="0"/>
            </a:br>
            <a:r>
              <a:rPr lang="fr-FR" dirty="0"/>
              <a:t>OVERSAMPLING</a:t>
            </a:r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8134731" y="3414145"/>
            <a:ext cx="7360922" cy="53263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/>
              <a:t>Principal component analysis (PCA</a:t>
            </a:r>
            <a:r>
              <a:rPr lang="en-US" sz="3600" dirty="0"/>
              <a:t>)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6" name="Encre 5"/>
              <p14:cNvContentPartPr/>
              <p14:nvPr/>
            </p14:nvContentPartPr>
            <p14:xfrm>
              <a:off x="3216221" y="461198"/>
              <a:ext cx="1500120" cy="956880"/>
            </p14:xfrm>
          </p:contentPart>
        </mc:Choice>
        <mc:Fallback xmlns="">
          <p:pic>
            <p:nvPicPr>
              <p:cNvPr id="6" name="Encre 5"/>
            </p:nvPicPr>
            <p:blipFill>
              <a:blip r:embed="rId2"/>
            </p:blipFill>
            <p:spPr>
              <a:xfrm>
                <a:off x="3216221" y="461198"/>
                <a:ext cx="1500120" cy="956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7" name="Encre 6"/>
              <p14:cNvContentPartPr/>
              <p14:nvPr/>
            </p14:nvContentPartPr>
            <p14:xfrm>
              <a:off x="3463901" y="542918"/>
              <a:ext cx="3459600" cy="516960"/>
            </p14:xfrm>
          </p:contentPart>
        </mc:Choice>
        <mc:Fallback xmlns="">
          <p:pic>
            <p:nvPicPr>
              <p:cNvPr id="7" name="Encre 6"/>
            </p:nvPicPr>
            <p:blipFill>
              <a:blip r:embed="rId4"/>
            </p:blipFill>
            <p:spPr>
              <a:xfrm>
                <a:off x="3463901" y="542918"/>
                <a:ext cx="3459600" cy="516960"/>
              </a:xfrm>
              <a:prstGeom prst="rect"/>
            </p:spPr>
          </p:pic>
        </mc:Fallback>
      </mc:AlternateContent>
      <p:grpSp>
        <p:nvGrpSpPr>
          <p:cNvPr id="37" name="Groupe 36"/>
          <p:cNvGrpSpPr/>
          <p:nvPr/>
        </p:nvGrpSpPr>
        <p:grpSpPr>
          <a:xfrm>
            <a:off x="217783" y="3680463"/>
            <a:ext cx="4975918" cy="2832869"/>
            <a:chOff x="1963290" y="529224"/>
            <a:chExt cx="9144000" cy="6859877"/>
          </a:xfrm>
        </p:grpSpPr>
        <p:pic>
          <p:nvPicPr>
            <p:cNvPr id="38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3290" y="531101"/>
              <a:ext cx="9144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3216221" y="529224"/>
              <a:ext cx="4093238" cy="63543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451" y="343890"/>
            <a:ext cx="37338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774" y="343890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ZoneTexte 43"/>
          <p:cNvSpPr txBox="1"/>
          <p:nvPr/>
        </p:nvSpPr>
        <p:spPr>
          <a:xfrm>
            <a:off x="6096000" y="3900719"/>
            <a:ext cx="4975918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precision    recall  f1-score   support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0.0       0.34      </a:t>
            </a:r>
            <a:r>
              <a:rPr lang="en-US" b="1" dirty="0">
                <a:solidFill>
                  <a:schemeClr val="tx1"/>
                </a:solidFill>
              </a:rPr>
              <a:t>0.50</a:t>
            </a:r>
            <a:r>
              <a:rPr lang="en-US" dirty="0">
                <a:solidFill>
                  <a:schemeClr val="tx1"/>
                </a:solidFill>
              </a:rPr>
              <a:t>      0.40        78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1.0       0.79      0.67      0.72       227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accuracy                                       0.62       305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macro avg         0.57      0.58      0.56       305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weighted avg       0.68      0.62      0.64       305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2920904" y="3137508"/>
            <a:ext cx="154141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AU" dirty="0" err="1"/>
              <a:t>auc</a:t>
            </a:r>
            <a:r>
              <a:rPr lang="en-AU" dirty="0"/>
              <a:t>=0.820</a:t>
            </a:r>
            <a:endParaRPr lang="en-AU" dirty="0"/>
          </a:p>
        </p:txBody>
      </p:sp>
      <p:sp>
        <p:nvSpPr>
          <p:cNvPr id="47" name="ZoneTexte 46"/>
          <p:cNvSpPr txBox="1"/>
          <p:nvPr/>
        </p:nvSpPr>
        <p:spPr>
          <a:xfrm>
            <a:off x="7655854" y="3137508"/>
            <a:ext cx="154141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AU" dirty="0" err="1"/>
              <a:t>auc</a:t>
            </a:r>
            <a:r>
              <a:rPr lang="en-AU" dirty="0"/>
              <a:t>=0.62</a:t>
            </a:r>
            <a:endParaRPr lang="en-A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8134731" y="3414145"/>
            <a:ext cx="7360922" cy="53263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/>
              <a:t>Oversampling: SMOTE 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6" name="Encre 5"/>
              <p14:cNvContentPartPr/>
              <p14:nvPr/>
            </p14:nvContentPartPr>
            <p14:xfrm>
              <a:off x="3216221" y="461198"/>
              <a:ext cx="1500120" cy="956880"/>
            </p14:xfrm>
          </p:contentPart>
        </mc:Choice>
        <mc:Fallback xmlns="">
          <p:pic>
            <p:nvPicPr>
              <p:cNvPr id="6" name="Encre 5"/>
            </p:nvPicPr>
            <p:blipFill>
              <a:blip r:embed="rId2"/>
            </p:blipFill>
            <p:spPr>
              <a:xfrm>
                <a:off x="3216221" y="461198"/>
                <a:ext cx="1500120" cy="956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7" name="Encre 6"/>
              <p14:cNvContentPartPr/>
              <p14:nvPr/>
            </p14:nvContentPartPr>
            <p14:xfrm>
              <a:off x="3463901" y="542918"/>
              <a:ext cx="3459600" cy="516960"/>
            </p14:xfrm>
          </p:contentPart>
        </mc:Choice>
        <mc:Fallback xmlns="">
          <p:pic>
            <p:nvPicPr>
              <p:cNvPr id="7" name="Encre 6"/>
            </p:nvPicPr>
            <p:blipFill>
              <a:blip r:embed="rId4"/>
            </p:blipFill>
            <p:spPr>
              <a:xfrm>
                <a:off x="3463901" y="542918"/>
                <a:ext cx="3459600" cy="516960"/>
              </a:xfrm>
              <a:prstGeom prst="rect"/>
            </p:spPr>
          </p:pic>
        </mc:Fallback>
      </mc:AlternateContent>
      <p:sp>
        <p:nvSpPr>
          <p:cNvPr id="46" name="ZoneTexte 45"/>
          <p:cNvSpPr txBox="1"/>
          <p:nvPr/>
        </p:nvSpPr>
        <p:spPr>
          <a:xfrm>
            <a:off x="3159187" y="2924482"/>
            <a:ext cx="154141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AU" dirty="0" err="1"/>
              <a:t>auc</a:t>
            </a:r>
            <a:r>
              <a:rPr lang="en-AU" dirty="0"/>
              <a:t>=0.87</a:t>
            </a:r>
            <a:endParaRPr lang="en-AU" dirty="0"/>
          </a:p>
        </p:txBody>
      </p:sp>
      <p:sp>
        <p:nvSpPr>
          <p:cNvPr id="47" name="ZoneTexte 46"/>
          <p:cNvSpPr txBox="1"/>
          <p:nvPr/>
        </p:nvSpPr>
        <p:spPr>
          <a:xfrm>
            <a:off x="7490107" y="2952842"/>
            <a:ext cx="154141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AU" dirty="0" err="1"/>
              <a:t>auc</a:t>
            </a:r>
            <a:r>
              <a:rPr lang="en-AU" dirty="0"/>
              <a:t>=0.69</a:t>
            </a:r>
            <a:endParaRPr lang="en-AU" dirty="0"/>
          </a:p>
        </p:txBody>
      </p:sp>
      <p:sp>
        <p:nvSpPr>
          <p:cNvPr id="15" name="Content Placeholder 2"/>
          <p:cNvSpPr>
            <a:spLocks noGrp="1"/>
          </p:cNvSpPr>
          <p:nvPr/>
        </p:nvSpPr>
        <p:spPr>
          <a:xfrm>
            <a:off x="316683" y="4892040"/>
            <a:ext cx="7299196" cy="1855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Synthetic Minority Over-sampling Technique (Chawla).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Creates new data points from the minority class.</a:t>
            </a:r>
            <a:endParaRPr lang="en-US" dirty="0"/>
          </a:p>
          <a:p>
            <a:endParaRPr lang="en-US" dirty="0"/>
          </a:p>
          <a:p>
            <a:r>
              <a:rPr lang="en-US" dirty="0"/>
              <a:t>Operates in the feature space.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" name="Groupe 2"/>
          <p:cNvGrpSpPr/>
          <p:nvPr/>
        </p:nvGrpSpPr>
        <p:grpSpPr>
          <a:xfrm>
            <a:off x="7889744" y="5034363"/>
            <a:ext cx="4413511" cy="1246975"/>
            <a:chOff x="3889244" y="2805513"/>
            <a:chExt cx="4413511" cy="1246975"/>
          </a:xfrm>
        </p:grpSpPr>
        <p:sp>
          <p:nvSpPr>
            <p:cNvPr id="16" name="Oval 3"/>
            <p:cNvSpPr/>
            <p:nvPr/>
          </p:nvSpPr>
          <p:spPr>
            <a:xfrm>
              <a:off x="4965010" y="3088501"/>
              <a:ext cx="165847" cy="14791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TextBox 6"/>
            <p:cNvSpPr txBox="1"/>
            <p:nvPr/>
          </p:nvSpPr>
          <p:spPr>
            <a:xfrm>
              <a:off x="4544333" y="3236419"/>
              <a:ext cx="9975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sample point</a:t>
              </a:r>
              <a:endParaRPr lang="en-US" sz="1200" dirty="0"/>
            </a:p>
          </p:txBody>
        </p:sp>
        <p:sp>
          <p:nvSpPr>
            <p:cNvPr id="18" name="Oval 13"/>
            <p:cNvSpPr/>
            <p:nvPr/>
          </p:nvSpPr>
          <p:spPr>
            <a:xfrm>
              <a:off x="7540452" y="3904570"/>
              <a:ext cx="165847" cy="14791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Oval 14"/>
            <p:cNvSpPr/>
            <p:nvPr/>
          </p:nvSpPr>
          <p:spPr>
            <a:xfrm>
              <a:off x="3889244" y="3429907"/>
              <a:ext cx="165847" cy="14791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Oval 5"/>
            <p:cNvSpPr/>
            <p:nvPr/>
          </p:nvSpPr>
          <p:spPr>
            <a:xfrm>
              <a:off x="6207256" y="3088501"/>
              <a:ext cx="165847" cy="14791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TextBox 7"/>
            <p:cNvSpPr txBox="1"/>
            <p:nvPr/>
          </p:nvSpPr>
          <p:spPr>
            <a:xfrm>
              <a:off x="6945267" y="3023960"/>
              <a:ext cx="1357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a nearest neighbor</a:t>
              </a:r>
              <a:endParaRPr lang="en-US" sz="1200" dirty="0"/>
            </a:p>
          </p:txBody>
        </p:sp>
        <p:sp>
          <p:nvSpPr>
            <p:cNvPr id="22" name="TextBox 8"/>
            <p:cNvSpPr txBox="1"/>
            <p:nvPr/>
          </p:nvSpPr>
          <p:spPr>
            <a:xfrm>
              <a:off x="5639328" y="2805513"/>
              <a:ext cx="1112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synthetic point</a:t>
              </a:r>
              <a:endParaRPr lang="en-US" sz="1200" dirty="0"/>
            </a:p>
          </p:txBody>
        </p:sp>
        <p:cxnSp>
          <p:nvCxnSpPr>
            <p:cNvPr id="23" name="Straight Connector 10"/>
            <p:cNvCxnSpPr/>
            <p:nvPr/>
          </p:nvCxnSpPr>
          <p:spPr>
            <a:xfrm>
              <a:off x="5131492" y="3162460"/>
              <a:ext cx="168536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Oval 13"/>
          <p:cNvSpPr/>
          <p:nvPr/>
        </p:nvSpPr>
        <p:spPr>
          <a:xfrm>
            <a:off x="10762381" y="5311362"/>
            <a:ext cx="165847" cy="1479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712" y="227515"/>
            <a:ext cx="37338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75" y="227515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706" y="2975634"/>
            <a:ext cx="2446457" cy="202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652" y="386805"/>
            <a:ext cx="6529387" cy="585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199463" y="908216"/>
            <a:ext cx="530087" cy="1590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itre 1"/>
          <p:cNvSpPr txBox="1"/>
          <p:nvPr/>
        </p:nvSpPr>
        <p:spPr>
          <a:xfrm rot="5400000">
            <a:off x="8201735" y="2911221"/>
            <a:ext cx="7360922" cy="5326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Images features + Clinical features</a:t>
            </a:r>
            <a:endParaRPr lang="en-US" sz="3600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001" y="1076076"/>
            <a:ext cx="2453682" cy="173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La star des algorithmes de ML : XGBoost - datacorner par Benoit Cay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0552" y="-556704"/>
            <a:ext cx="3071735" cy="153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49" y="1067242"/>
            <a:ext cx="2453682" cy="174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955698" y="731505"/>
            <a:ext cx="14858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AU" dirty="0" err="1"/>
              <a:t>auc</a:t>
            </a:r>
            <a:r>
              <a:rPr lang="en-AU" dirty="0"/>
              <a:t>=0.854</a:t>
            </a:r>
            <a:endParaRPr lang="en-AU" dirty="0"/>
          </a:p>
        </p:txBody>
      </p:sp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490" y="21418"/>
            <a:ext cx="1242058" cy="101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1019327" y="5421426"/>
            <a:ext cx="393232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AU" dirty="0"/>
              <a:t>SHAP values : Features importance</a:t>
            </a:r>
            <a:endParaRPr lang="en-AU" dirty="0"/>
          </a:p>
        </p:txBody>
      </p:sp>
      <p:sp>
        <p:nvSpPr>
          <p:cNvPr id="14" name="Titre 1"/>
          <p:cNvSpPr txBox="1"/>
          <p:nvPr/>
        </p:nvSpPr>
        <p:spPr>
          <a:xfrm>
            <a:off x="43486" y="6250133"/>
            <a:ext cx="9565058" cy="567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dirty="0">
                <a:solidFill>
                  <a:schemeClr val="tx1"/>
                </a:solidFill>
              </a:rPr>
              <a:t>We notice a high correlation between race and ER status. However, the model select only image features as important in the classification decision  </a:t>
            </a:r>
            <a:endParaRPr lang="en-AU" sz="1600" dirty="0">
              <a:solidFill>
                <a:schemeClr val="tx1"/>
              </a:solidFill>
            </a:endParaRPr>
          </a:p>
        </p:txBody>
      </p:sp>
      <p:pic>
        <p:nvPicPr>
          <p:cNvPr id="13326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05" y="3072663"/>
            <a:ext cx="3341595" cy="2083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9610" y="475564"/>
            <a:ext cx="10668000" cy="1524000"/>
          </a:xfrm>
        </p:spPr>
        <p:txBody>
          <a:bodyPr/>
          <a:lstStyle/>
          <a:p>
            <a:r>
              <a:rPr lang="fr-FR" dirty="0"/>
              <a:t>				Objectives </a:t>
            </a:r>
            <a:endParaRPr lang="fr-FR" dirty="0"/>
          </a:p>
        </p:txBody>
      </p:sp>
      <p:grpSp>
        <p:nvGrpSpPr>
          <p:cNvPr id="47" name="Groupe 46"/>
          <p:cNvGrpSpPr/>
          <p:nvPr/>
        </p:nvGrpSpPr>
        <p:grpSpPr>
          <a:xfrm>
            <a:off x="1757680" y="1999564"/>
            <a:ext cx="8287863" cy="4597103"/>
            <a:chOff x="2566193" y="1132681"/>
            <a:chExt cx="7161213" cy="4597103"/>
          </a:xfrm>
        </p:grpSpPr>
        <p:sp>
          <p:nvSpPr>
            <p:cNvPr id="25" name="Chevron 175107"/>
            <p:cNvSpPr/>
            <p:nvPr/>
          </p:nvSpPr>
          <p:spPr>
            <a:xfrm>
              <a:off x="5080793" y="1132681"/>
              <a:ext cx="2195513" cy="1066800"/>
            </a:xfrm>
            <a:prstGeom prst="chevron">
              <a:avLst>
                <a:gd name="adj" fmla="val 5145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 cap="flat" cmpd="sng">
              <a:solidFill>
                <a:schemeClr val="accent1">
                  <a:lumMod val="20000"/>
                  <a:lumOff val="80000"/>
                </a:schemeClr>
              </a:solidFill>
              <a:prstDash val="solid"/>
              <a:miter/>
              <a:headEnd type="none" w="sm" len="sm"/>
              <a:tailEnd type="none" w="med" len="lg"/>
            </a:ln>
          </p:spPr>
          <p:txBody>
            <a:bodyPr wrap="none" anchor="ctr" anchorCtr="0"/>
            <a:lstStyle>
              <a:defPPr>
                <a:defRPr lang="en-US"/>
              </a:defPPr>
              <a:lvl1pPr marL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Diagnosis</a:t>
              </a:r>
              <a:endParaRPr sz="32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Chevron 175108"/>
            <p:cNvSpPr/>
            <p:nvPr/>
          </p:nvSpPr>
          <p:spPr>
            <a:xfrm>
              <a:off x="7595393" y="1132681"/>
              <a:ext cx="2119313" cy="1066800"/>
            </a:xfrm>
            <a:prstGeom prst="chevron">
              <a:avLst>
                <a:gd name="adj" fmla="val 49665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>
              <a:solidFill>
                <a:schemeClr val="accent1">
                  <a:lumMod val="20000"/>
                  <a:lumOff val="80000"/>
                </a:schemeClr>
              </a:solidFill>
              <a:prstDash val="solid"/>
              <a:miter/>
              <a:headEnd type="none" w="sm" len="sm"/>
              <a:tailEnd type="none" w="med" len="lg"/>
            </a:ln>
          </p:spPr>
          <p:txBody>
            <a:bodyPr wrap="none" anchor="ctr" anchorCtr="0"/>
            <a:lstStyle>
              <a:defPPr>
                <a:defRPr lang="en-US"/>
              </a:defPPr>
              <a:lvl1pPr marL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Treatment</a:t>
              </a:r>
              <a:endParaRPr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Pentagone 175109"/>
            <p:cNvSpPr/>
            <p:nvPr/>
          </p:nvSpPr>
          <p:spPr>
            <a:xfrm>
              <a:off x="2566193" y="1132681"/>
              <a:ext cx="2057400" cy="1066800"/>
            </a:xfrm>
            <a:prstGeom prst="homePlate">
              <a:avLst>
                <a:gd name="adj" fmla="val 4821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/>
              <a:headEnd type="none" w="sm" len="sm"/>
              <a:tailEnd type="none" w="med" len="lg"/>
            </a:ln>
          </p:spPr>
          <p:txBody>
            <a:bodyPr wrap="none" anchor="ctr" anchorCtr="0"/>
            <a:lstStyle>
              <a:defPPr>
                <a:defRPr lang="en-US"/>
              </a:defPPr>
              <a:lvl1pPr marL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Detection</a:t>
              </a:r>
              <a:endParaRPr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Pentagone 175110"/>
            <p:cNvSpPr/>
            <p:nvPr/>
          </p:nvSpPr>
          <p:spPr>
            <a:xfrm>
              <a:off x="3480593" y="2732881"/>
              <a:ext cx="2043113" cy="1143000"/>
            </a:xfrm>
            <a:prstGeom prst="homePlate">
              <a:avLst>
                <a:gd name="adj" fmla="val 44687"/>
              </a:avLst>
            </a:prstGeom>
            <a:solidFill>
              <a:schemeClr val="tx1"/>
            </a:solidFill>
            <a:ln w="38100" cap="flat" cmpd="sng">
              <a:solidFill>
                <a:schemeClr val="accent1">
                  <a:lumMod val="20000"/>
                  <a:lumOff val="80000"/>
                </a:schemeClr>
              </a:solidFill>
              <a:prstDash val="solid"/>
              <a:miter/>
              <a:headEnd type="none" w="sm" len="sm"/>
              <a:tailEnd type="none" w="med" len="lg"/>
            </a:ln>
          </p:spPr>
          <p:txBody>
            <a:bodyPr wrap="none" anchor="ctr" anchorCtr="0"/>
            <a:lstStyle>
              <a:defPPr>
                <a:defRPr lang="en-US"/>
              </a:defPPr>
              <a:lvl1pPr marL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Detection</a:t>
              </a:r>
              <a:endParaRPr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Chevron 175111"/>
            <p:cNvSpPr/>
            <p:nvPr/>
          </p:nvSpPr>
          <p:spPr>
            <a:xfrm>
              <a:off x="5004593" y="2732881"/>
              <a:ext cx="2057400" cy="1143000"/>
            </a:xfrm>
            <a:prstGeom prst="chevron">
              <a:avLst>
                <a:gd name="adj" fmla="val 45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 cap="flat" cmpd="sng">
              <a:solidFill>
                <a:schemeClr val="accent1">
                  <a:lumMod val="20000"/>
                  <a:lumOff val="80000"/>
                </a:schemeClr>
              </a:solidFill>
              <a:prstDash val="solid"/>
              <a:miter/>
              <a:headEnd type="none" w="sm" len="sm"/>
              <a:tailEnd type="none" w="med" len="lg"/>
            </a:ln>
          </p:spPr>
          <p:txBody>
            <a:bodyPr wrap="none" anchor="ctr" anchorCtr="0"/>
            <a:lstStyle>
              <a:defPPr>
                <a:defRPr lang="en-US"/>
              </a:defPPr>
              <a:lvl1pPr marL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Diagnosis</a:t>
              </a:r>
              <a:endParaRPr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Chevron 175112"/>
            <p:cNvSpPr/>
            <p:nvPr/>
          </p:nvSpPr>
          <p:spPr>
            <a:xfrm>
              <a:off x="6528593" y="2732881"/>
              <a:ext cx="2286000" cy="1143000"/>
            </a:xfrm>
            <a:prstGeom prst="chevron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>
              <a:solidFill>
                <a:schemeClr val="accent1">
                  <a:lumMod val="20000"/>
                  <a:lumOff val="80000"/>
                </a:schemeClr>
              </a:solidFill>
              <a:prstDash val="solid"/>
              <a:miter/>
              <a:headEnd type="none" w="sm" len="sm"/>
              <a:tailEnd type="none" w="med" len="lg"/>
            </a:ln>
          </p:spPr>
          <p:txBody>
            <a:bodyPr wrap="none" anchor="ctr" anchorCtr="0"/>
            <a:lstStyle>
              <a:defPPr>
                <a:defRPr lang="en-US"/>
              </a:defPPr>
              <a:lvl1pPr marL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Treatment</a:t>
              </a:r>
              <a:endParaRPr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Zone de texte 175115"/>
            <p:cNvSpPr txBox="1"/>
            <p:nvPr/>
          </p:nvSpPr>
          <p:spPr>
            <a:xfrm>
              <a:off x="2718593" y="4255294"/>
              <a:ext cx="1335088" cy="45720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lstStyle>
              <a:defPPr>
                <a:defRPr lang="en-US"/>
              </a:defPPr>
              <a:lvl1pPr marL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9pPr>
            </a:lstStyle>
            <a:p>
              <a:pPr algn="l" eaLnBrk="0" hangingPunct="0"/>
              <a:r>
                <a:rPr b="1">
                  <a:latin typeface="Arial" panose="020B0604020202020204" pitchFamily="34" charset="0"/>
                </a:rPr>
                <a:t>sensing</a:t>
              </a:r>
              <a:endParaRPr b="1">
                <a:latin typeface="Arial" panose="020B0604020202020204" pitchFamily="34" charset="0"/>
              </a:endParaRPr>
            </a:p>
          </p:txBody>
        </p:sp>
        <p:sp>
          <p:nvSpPr>
            <p:cNvPr id="33" name="Zone de texte 175117"/>
            <p:cNvSpPr txBox="1"/>
            <p:nvPr/>
          </p:nvSpPr>
          <p:spPr>
            <a:xfrm>
              <a:off x="6637320" y="4718158"/>
              <a:ext cx="1736725" cy="45720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9pPr>
            </a:lstStyle>
            <a:p>
              <a:pPr algn="l" eaLnBrk="0" hangingPunct="0"/>
              <a:r>
                <a:rPr b="1" dirty="0">
                  <a:latin typeface="Arial" panose="020B0604020202020204" pitchFamily="34" charset="0"/>
                </a:rPr>
                <a:t>judgment</a:t>
              </a:r>
              <a:endParaRPr b="1" dirty="0">
                <a:latin typeface="Arial" panose="020B0604020202020204" pitchFamily="34" charset="0"/>
              </a:endParaRPr>
            </a:p>
          </p:txBody>
        </p:sp>
        <p:sp>
          <p:nvSpPr>
            <p:cNvPr id="34" name="Zone de texte 175118"/>
            <p:cNvSpPr txBox="1"/>
            <p:nvPr/>
          </p:nvSpPr>
          <p:spPr>
            <a:xfrm>
              <a:off x="4972221" y="4266988"/>
              <a:ext cx="1888157" cy="461665"/>
            </a:xfrm>
            <a:prstGeom prst="rect">
              <a:avLst/>
            </a:prstGeom>
            <a:noFill/>
            <a:ln w="12700">
              <a:noFill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t" anchorCtr="0">
              <a:spAutoFit/>
            </a:bodyPr>
            <a:lstStyle>
              <a:defPPr>
                <a:defRPr lang="en-US"/>
              </a:defPPr>
              <a:lvl1pPr marL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9pPr>
            </a:lstStyle>
            <a:p>
              <a:pPr algn="l" eaLnBrk="0" hangingPunct="0"/>
              <a:r>
                <a:rPr lang="fr-FR" b="1" dirty="0">
                  <a:latin typeface="Arial" panose="020B0604020202020204" pitchFamily="34" charset="0"/>
                </a:rPr>
                <a:t>Classification</a:t>
              </a:r>
              <a:endParaRPr b="1" dirty="0">
                <a:latin typeface="Arial" panose="020B0604020202020204" pitchFamily="34" charset="0"/>
              </a:endParaRPr>
            </a:p>
          </p:txBody>
        </p:sp>
        <p:sp>
          <p:nvSpPr>
            <p:cNvPr id="35" name="Zone de texte 175119"/>
            <p:cNvSpPr txBox="1"/>
            <p:nvPr/>
          </p:nvSpPr>
          <p:spPr>
            <a:xfrm>
              <a:off x="7442993" y="4255294"/>
              <a:ext cx="2284413" cy="45720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lstStyle>
              <a:defPPr>
                <a:defRPr lang="en-US"/>
              </a:defPPr>
              <a:lvl1pPr marL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9pPr>
            </a:lstStyle>
            <a:p>
              <a:pPr algn="l" eaLnBrk="0" hangingPunct="0"/>
              <a:r>
                <a:rPr b="1">
                  <a:latin typeface="Arial" panose="020B0604020202020204" pitchFamily="34" charset="0"/>
                </a:rPr>
                <a:t>effector action</a:t>
              </a:r>
              <a:endParaRPr b="1">
                <a:latin typeface="Arial" panose="020B0604020202020204" pitchFamily="34" charset="0"/>
              </a:endParaRPr>
            </a:p>
          </p:txBody>
        </p:sp>
        <p:sp>
          <p:nvSpPr>
            <p:cNvPr id="36" name="Flèche droite 175120"/>
            <p:cNvSpPr/>
            <p:nvPr/>
          </p:nvSpPr>
          <p:spPr>
            <a:xfrm rot="8270467">
              <a:off x="7736681" y="2372519"/>
              <a:ext cx="609600" cy="131762"/>
            </a:xfrm>
            <a:prstGeom prst="rightArrow">
              <a:avLst>
                <a:gd name="adj1" fmla="val 50000"/>
                <a:gd name="adj2" fmla="val 115663"/>
              </a:avLst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9pPr>
            </a:lstStyle>
            <a:p>
              <a:endParaRPr lang="fr-FR" altLang="en-US"/>
            </a:p>
          </p:txBody>
        </p:sp>
        <p:sp>
          <p:nvSpPr>
            <p:cNvPr id="37" name="Flèche droite 175121"/>
            <p:cNvSpPr/>
            <p:nvPr/>
          </p:nvSpPr>
          <p:spPr>
            <a:xfrm rot="5443130">
              <a:off x="5728493" y="2389981"/>
              <a:ext cx="381000" cy="152400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9pPr>
            </a:lstStyle>
            <a:p>
              <a:endParaRPr lang="fr-FR" altLang="en-US"/>
            </a:p>
          </p:txBody>
        </p:sp>
        <p:sp>
          <p:nvSpPr>
            <p:cNvPr id="38" name="Flèche droite 175122"/>
            <p:cNvSpPr/>
            <p:nvPr/>
          </p:nvSpPr>
          <p:spPr>
            <a:xfrm rot="2511450">
              <a:off x="3328193" y="2351881"/>
              <a:ext cx="609600" cy="158750"/>
            </a:xfrm>
            <a:prstGeom prst="rightArrow">
              <a:avLst>
                <a:gd name="adj1" fmla="val 50000"/>
                <a:gd name="adj2" fmla="val 95999"/>
              </a:avLst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9pPr>
            </a:lstStyle>
            <a:p>
              <a:endParaRPr lang="fr-FR" altLang="en-US"/>
            </a:p>
          </p:txBody>
        </p:sp>
        <p:sp>
          <p:nvSpPr>
            <p:cNvPr id="39" name="Flèche droite 175123"/>
            <p:cNvSpPr/>
            <p:nvPr/>
          </p:nvSpPr>
          <p:spPr>
            <a:xfrm rot="8270467">
              <a:off x="3480593" y="4104481"/>
              <a:ext cx="609600" cy="142875"/>
            </a:xfrm>
            <a:prstGeom prst="rightArrow">
              <a:avLst>
                <a:gd name="adj1" fmla="val 50000"/>
                <a:gd name="adj2" fmla="val 106666"/>
              </a:avLst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9pPr>
            </a:lstStyle>
            <a:p>
              <a:endParaRPr lang="fr-FR" altLang="en-US"/>
            </a:p>
          </p:txBody>
        </p:sp>
        <p:sp>
          <p:nvSpPr>
            <p:cNvPr id="40" name="Flèche droite 175124"/>
            <p:cNvSpPr/>
            <p:nvPr/>
          </p:nvSpPr>
          <p:spPr>
            <a:xfrm rot="7272883">
              <a:off x="4242593" y="4256881"/>
              <a:ext cx="609600" cy="142875"/>
            </a:xfrm>
            <a:prstGeom prst="rightArrow">
              <a:avLst>
                <a:gd name="adj1" fmla="val 50000"/>
                <a:gd name="adj2" fmla="val 106666"/>
              </a:avLst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9pPr>
            </a:lstStyle>
            <a:p>
              <a:endParaRPr lang="fr-FR" altLang="en-US"/>
            </a:p>
          </p:txBody>
        </p:sp>
        <p:sp>
          <p:nvSpPr>
            <p:cNvPr id="41" name="Flèche droite 175125"/>
            <p:cNvSpPr/>
            <p:nvPr/>
          </p:nvSpPr>
          <p:spPr>
            <a:xfrm rot="5310369">
              <a:off x="5690393" y="4104481"/>
              <a:ext cx="457200" cy="152400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9pPr>
            </a:lstStyle>
            <a:p>
              <a:endParaRPr lang="fr-FR" altLang="en-US"/>
            </a:p>
          </p:txBody>
        </p:sp>
        <p:sp>
          <p:nvSpPr>
            <p:cNvPr id="42" name="Flèche droite 175126"/>
            <p:cNvSpPr/>
            <p:nvPr/>
          </p:nvSpPr>
          <p:spPr>
            <a:xfrm rot="4221063">
              <a:off x="6676231" y="4261644"/>
              <a:ext cx="609600" cy="142875"/>
            </a:xfrm>
            <a:prstGeom prst="rightArrow">
              <a:avLst>
                <a:gd name="adj1" fmla="val 50000"/>
                <a:gd name="adj2" fmla="val 106666"/>
              </a:avLst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9pPr>
            </a:lstStyle>
            <a:p>
              <a:endParaRPr lang="fr-FR" altLang="en-US"/>
            </a:p>
          </p:txBody>
        </p:sp>
        <p:sp>
          <p:nvSpPr>
            <p:cNvPr id="43" name="Flèche droite 175127"/>
            <p:cNvSpPr/>
            <p:nvPr/>
          </p:nvSpPr>
          <p:spPr>
            <a:xfrm rot="2870467">
              <a:off x="7743031" y="4109244"/>
              <a:ext cx="609600" cy="142875"/>
            </a:xfrm>
            <a:prstGeom prst="rightArrow">
              <a:avLst>
                <a:gd name="adj1" fmla="val 50000"/>
                <a:gd name="adj2" fmla="val 106666"/>
              </a:avLst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marL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9pPr>
            </a:lstStyle>
            <a:p>
              <a:endParaRPr lang="fr-FR" altLang="en-US"/>
            </a:p>
          </p:txBody>
        </p:sp>
        <p:sp>
          <p:nvSpPr>
            <p:cNvPr id="44" name="Zone de texte 175128"/>
            <p:cNvSpPr txBox="1"/>
            <p:nvPr/>
          </p:nvSpPr>
          <p:spPr>
            <a:xfrm>
              <a:off x="5280527" y="5268119"/>
              <a:ext cx="184731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>
              <a:defPPr>
                <a:defRPr lang="en-US"/>
              </a:defPPr>
              <a:lvl1pPr marL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1pPr>
              <a:lvl2pPr marL="45720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2pPr>
              <a:lvl3pPr marL="914400" lvl="2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3pPr>
              <a:lvl4pPr marL="1371600" lvl="3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4pPr>
              <a:lvl5pPr marL="1828800" lvl="4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5pPr>
              <a:lvl6pPr marL="2286000" lvl="5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6pPr>
              <a:lvl7pPr marL="2743200" lvl="6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7pPr>
              <a:lvl8pPr marL="3200400" lvl="7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8pPr>
              <a:lvl9pPr marL="3657600" lvl="8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Symbol" panose="05050102010706020507" pitchFamily="18" charset="2"/>
                  <a:ea typeface="+mn-ea"/>
                  <a:cs typeface="+mn-cs"/>
                </a:defRPr>
              </a:lvl9pPr>
            </a:lstStyle>
            <a:p>
              <a:endParaRPr dirty="0">
                <a:latin typeface="Arial" panose="020B0604020202020204" pitchFamily="34" charset="0"/>
              </a:endParaRPr>
            </a:p>
          </p:txBody>
        </p:sp>
      </p:grpSp>
      <p:sp>
        <p:nvSpPr>
          <p:cNvPr id="48" name="Zone de texte 175118"/>
          <p:cNvSpPr txBox="1"/>
          <p:nvPr/>
        </p:nvSpPr>
        <p:spPr>
          <a:xfrm>
            <a:off x="2676617" y="5585041"/>
            <a:ext cx="242885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Symbol" panose="05050102010706020507" pitchFamily="18" charset="2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Symbol" panose="05050102010706020507" pitchFamily="18" charset="2"/>
                <a:ea typeface="+mn-ea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Symbol" panose="05050102010706020507" pitchFamily="18" charset="2"/>
                <a:ea typeface="+mn-ea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Symbol" panose="05050102010706020507" pitchFamily="18" charset="2"/>
                <a:ea typeface="+mn-ea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Symbol" panose="05050102010706020507" pitchFamily="18" charset="2"/>
                <a:ea typeface="+mn-ea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Symbol" panose="05050102010706020507" pitchFamily="18" charset="2"/>
                <a:ea typeface="+mn-ea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Symbol" panose="05050102010706020507" pitchFamily="18" charset="2"/>
                <a:ea typeface="+mn-ea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Symbol" panose="05050102010706020507" pitchFamily="18" charset="2"/>
                <a:ea typeface="+mn-ea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Symbol" panose="05050102010706020507" pitchFamily="18" charset="2"/>
                <a:ea typeface="+mn-ea"/>
                <a:cs typeface="+mn-cs"/>
              </a:defRPr>
            </a:lvl9pPr>
          </a:lstStyle>
          <a:p>
            <a:pPr algn="l" eaLnBrk="0" hangingPunct="0"/>
            <a:r>
              <a:rPr b="1" dirty="0">
                <a:latin typeface="Arial" panose="020B0604020202020204" pitchFamily="34" charset="0"/>
              </a:rPr>
              <a:t>data analysis</a:t>
            </a:r>
            <a:endParaRPr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			</a:t>
            </a:r>
            <a:r>
              <a:rPr lang="fr-FR" dirty="0" err="1"/>
              <a:t>Datasets</a:t>
            </a:r>
            <a:r>
              <a:rPr lang="fr-FR" dirty="0"/>
              <a:t> </a:t>
            </a:r>
            <a:endParaRPr lang="fr-FR" dirty="0"/>
          </a:p>
        </p:txBody>
      </p:sp>
      <p:graphicFrame>
        <p:nvGraphicFramePr>
          <p:cNvPr id="5" name="Espace réservé du contenu 2"/>
          <p:cNvGraphicFramePr>
            <a:graphicFrameLocks noGrp="1"/>
          </p:cNvGraphicFramePr>
          <p:nvPr>
            <p:ph idx="1"/>
          </p:nvPr>
        </p:nvGraphicFramePr>
        <p:xfrm>
          <a:off x="894080" y="1940560"/>
          <a:ext cx="10668000" cy="381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lipse 29"/>
          <p:cNvSpPr/>
          <p:nvPr/>
        </p:nvSpPr>
        <p:spPr>
          <a:xfrm>
            <a:off x="4133894" y="50666"/>
            <a:ext cx="2364698" cy="179574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Espace réservé du contenu 4" descr="Une image contenant texte&#10;&#10;Description générée automatiquement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6" r="28711" b="-1"/>
          <a:stretch>
            <a:fillRect/>
          </a:stretch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pic>
        <p:nvPicPr>
          <p:cNvPr id="13" name="Graphique 12" descr="Impatient avec un remplissage un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5217" y="246160"/>
            <a:ext cx="914400" cy="914400"/>
          </a:xfrm>
          <a:prstGeom prst="rect">
            <a:avLst/>
          </a:prstGeom>
        </p:spPr>
      </p:pic>
      <p:pic>
        <p:nvPicPr>
          <p:cNvPr id="10" name="Espace réservé du contenu 9" descr="Femme médecin avec un remplissage uni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03136" y="755620"/>
            <a:ext cx="914400" cy="914400"/>
          </a:xfrm>
        </p:spPr>
      </p:pic>
      <p:pic>
        <p:nvPicPr>
          <p:cNvPr id="19" name="Graphique 18" descr="Document avec un remplissage uni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9637" y="361444"/>
            <a:ext cx="914400" cy="914400"/>
          </a:xfrm>
          <a:prstGeom prst="rect">
            <a:avLst/>
          </a:prstGeom>
        </p:spPr>
      </p:pic>
      <p:pic>
        <p:nvPicPr>
          <p:cNvPr id="4102" name="Picture 6" descr="Our Duke Health Logo | Duke Health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456" y="6028256"/>
            <a:ext cx="238683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Ellipse 40"/>
          <p:cNvSpPr/>
          <p:nvPr/>
        </p:nvSpPr>
        <p:spPr>
          <a:xfrm>
            <a:off x="3231536" y="1860736"/>
            <a:ext cx="2364698" cy="179574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04" name="Picture 8" descr="PACS by Qamcom - ARISTOS Innovation Consulting"/>
          <p:cNvPicPr>
            <a:picLocks noChangeAspect="1" noChangeArrowheads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573" y="2468896"/>
            <a:ext cx="2143127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Ellipse 41"/>
          <p:cNvSpPr/>
          <p:nvPr/>
        </p:nvSpPr>
        <p:spPr>
          <a:xfrm>
            <a:off x="3744379" y="3806572"/>
            <a:ext cx="2364698" cy="17957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5653679" y="5011590"/>
            <a:ext cx="2364698" cy="17957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00" name="Picture 4" descr="MRI scan Icon - Download MRI scan Icon 1250286 | Noun Project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961" y="2212980"/>
            <a:ext cx="1091256" cy="109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Graphique 26" descr="Illustrateur avec un remplissage uni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58363" y="5461067"/>
            <a:ext cx="914400" cy="914400"/>
          </a:xfrm>
          <a:prstGeom prst="rect">
            <a:avLst/>
          </a:prstGeom>
        </p:spPr>
      </p:pic>
      <p:pic>
        <p:nvPicPr>
          <p:cNvPr id="29" name="Graphique 28" descr="Programmatrice contour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51836" y="5296884"/>
            <a:ext cx="914400" cy="914400"/>
          </a:xfrm>
          <a:prstGeom prst="rect">
            <a:avLst/>
          </a:prstGeom>
        </p:spPr>
      </p:pic>
      <p:pic>
        <p:nvPicPr>
          <p:cNvPr id="25" name="Graphique 24" descr="Engrenage contour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06297" y="5430315"/>
            <a:ext cx="536946" cy="536946"/>
          </a:xfrm>
          <a:prstGeom prst="rect">
            <a:avLst/>
          </a:prstGeom>
        </p:spPr>
      </p:pic>
      <p:pic>
        <p:nvPicPr>
          <p:cNvPr id="4106" name="Picture 10" descr="Result for Deep Learning on Mammogram | Radiology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122" y="4239045"/>
            <a:ext cx="1524925" cy="93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radiologist Icon - Download radiologist Icon 666029 | Noun Project"/>
          <p:cNvPicPr>
            <a:picLocks noChangeAspect="1" noChangeArrowheads="1"/>
          </p:cNvPicPr>
          <p:nvPr/>
        </p:nvPicPr>
        <p:blipFill>
          <a:blip r:embed="rId1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557" y="4322316"/>
            <a:ext cx="930798" cy="930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 : coins arrondis 46"/>
          <p:cNvSpPr/>
          <p:nvPr/>
        </p:nvSpPr>
        <p:spPr>
          <a:xfrm>
            <a:off x="377616" y="1939561"/>
            <a:ext cx="2691172" cy="148943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Pre-operative dynamic contrast enhanced (DCE)-MRI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8" name="Rectangle : coins arrondis 47"/>
          <p:cNvSpPr/>
          <p:nvPr/>
        </p:nvSpPr>
        <p:spPr>
          <a:xfrm>
            <a:off x="397826" y="246160"/>
            <a:ext cx="2691172" cy="148943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Demographic , Clinical, Pathology, Genomic, Treatment, Outcomes, AND other data</a:t>
            </a:r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Rectangle : coins arrondis 48"/>
          <p:cNvSpPr/>
          <p:nvPr/>
        </p:nvSpPr>
        <p:spPr>
          <a:xfrm>
            <a:off x="393763" y="3605295"/>
            <a:ext cx="2691172" cy="1489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Annotations on the DCE-MRI images by radiologists</a:t>
            </a:r>
            <a:endParaRPr lang="fr-FR" dirty="0"/>
          </a:p>
        </p:txBody>
      </p:sp>
      <p:sp>
        <p:nvSpPr>
          <p:cNvPr id="50" name="Rectangle : coins arrondis 49"/>
          <p:cNvSpPr/>
          <p:nvPr/>
        </p:nvSpPr>
        <p:spPr>
          <a:xfrm>
            <a:off x="369296" y="5255267"/>
            <a:ext cx="2691172" cy="14894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Imaging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features</a:t>
            </a:r>
            <a:r>
              <a:rPr lang="fr-F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from</a:t>
            </a:r>
            <a:r>
              <a:rPr lang="fr-F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DCE-MRI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with</a:t>
            </a:r>
            <a:r>
              <a:rPr lang="fr-F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Software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tools</a:t>
            </a:r>
            <a:endParaRPr lang="fr-FR" dirty="0"/>
          </a:p>
        </p:txBody>
      </p:sp>
      <p:pic>
        <p:nvPicPr>
          <p:cNvPr id="34" name="Graphique 33" descr="Télécharger avec un remplissage uni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40193" y="1269496"/>
            <a:ext cx="562657" cy="562657"/>
          </a:xfrm>
          <a:prstGeom prst="rect">
            <a:avLst/>
          </a:prstGeom>
        </p:spPr>
      </p:pic>
      <p:pic>
        <p:nvPicPr>
          <p:cNvPr id="53" name="Graphique 52" descr="Télécharger avec un remplissage uni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81328" y="6295343"/>
            <a:ext cx="562657" cy="562657"/>
          </a:xfrm>
          <a:prstGeom prst="rect">
            <a:avLst/>
          </a:prstGeom>
        </p:spPr>
      </p:pic>
      <p:pic>
        <p:nvPicPr>
          <p:cNvPr id="54" name="Graphique 53" descr="Télécharger avec un remplissage uni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72330" y="4616097"/>
            <a:ext cx="562657" cy="562657"/>
          </a:xfrm>
          <a:prstGeom prst="rect">
            <a:avLst/>
          </a:prstGeom>
        </p:spPr>
      </p:pic>
      <p:pic>
        <p:nvPicPr>
          <p:cNvPr id="55" name="Graphique 54" descr="Télécharger avec un remplissage uni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24070" y="2971376"/>
            <a:ext cx="562657" cy="562657"/>
          </a:xfrm>
          <a:prstGeom prst="rect">
            <a:avLst/>
          </a:prstGeom>
        </p:spPr>
      </p:pic>
      <p:sp>
        <p:nvSpPr>
          <p:cNvPr id="35" name="ZoneTexte 34"/>
          <p:cNvSpPr txBox="1"/>
          <p:nvPr/>
        </p:nvSpPr>
        <p:spPr>
          <a:xfrm rot="16200000">
            <a:off x="-478999" y="4243290"/>
            <a:ext cx="14606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0" i="0" dirty="0">
                <a:effectLst/>
                <a:latin typeface="-apple-system"/>
              </a:rPr>
              <a:t>File Path mapping tables (XLSX, 49.6 MB)</a:t>
            </a:r>
            <a:endParaRPr lang="fr-FR" sz="600" dirty="0"/>
          </a:p>
        </p:txBody>
      </p:sp>
      <p:sp>
        <p:nvSpPr>
          <p:cNvPr id="36" name="ZoneTexte 35"/>
          <p:cNvSpPr txBox="1"/>
          <p:nvPr/>
        </p:nvSpPr>
        <p:spPr>
          <a:xfrm>
            <a:off x="3576320" y="47044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 rot="16200000">
            <a:off x="-481851" y="711212"/>
            <a:ext cx="17957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-apple-system"/>
              </a:rPr>
              <a:t>Clinical and Other Features (XLSX, 582 kB)</a:t>
            </a:r>
            <a:r>
              <a:rPr lang="en-US" sz="2000" dirty="0"/>
              <a:t>	</a:t>
            </a:r>
            <a:endParaRPr lang="en-US" sz="2000" dirty="0"/>
          </a:p>
        </p:txBody>
      </p:sp>
      <p:sp>
        <p:nvSpPr>
          <p:cNvPr id="62" name="ZoneTexte 61"/>
          <p:cNvSpPr txBox="1"/>
          <p:nvPr/>
        </p:nvSpPr>
        <p:spPr>
          <a:xfrm rot="16200000">
            <a:off x="-507118" y="5747694"/>
            <a:ext cx="146673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0" i="0" dirty="0">
                <a:effectLst/>
                <a:latin typeface="-apple-system"/>
              </a:rPr>
              <a:t>Imaging features (XLSX, 6.44 MB)</a:t>
            </a:r>
            <a:endParaRPr lang="fr-FR" sz="600" dirty="0"/>
          </a:p>
        </p:txBody>
      </p:sp>
      <p:sp>
        <p:nvSpPr>
          <p:cNvPr id="64" name="ZoneTexte 63"/>
          <p:cNvSpPr txBox="1"/>
          <p:nvPr/>
        </p:nvSpPr>
        <p:spPr>
          <a:xfrm rot="16200000">
            <a:off x="-429344" y="2396373"/>
            <a:ext cx="1384756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" b="0" i="0" dirty="0">
                <a:effectLst/>
                <a:latin typeface="-apple-system"/>
              </a:rPr>
              <a:t>Images (DICOM, 368.4 GB)</a:t>
            </a:r>
            <a:endParaRPr lang="fr-FR" sz="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4880" y="2407920"/>
            <a:ext cx="10668000" cy="1524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ANALYSIS 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9076823" y="1215346"/>
            <a:ext cx="5786120" cy="1747520"/>
          </a:xfrm>
        </p:spPr>
        <p:txBody>
          <a:bodyPr/>
          <a:lstStyle/>
          <a:p>
            <a:r>
              <a:rPr lang="fr-FR" dirty="0"/>
              <a:t> 				</a:t>
            </a:r>
            <a:r>
              <a:rPr lang="fr-FR" dirty="0" err="1"/>
              <a:t>Demographics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22" y="547063"/>
            <a:ext cx="6283655" cy="5936593"/>
          </a:xfrm>
        </p:spPr>
      </p:pic>
      <p:sp>
        <p:nvSpPr>
          <p:cNvPr id="7" name="Bulle narrative : ronde 6"/>
          <p:cNvSpPr/>
          <p:nvPr/>
        </p:nvSpPr>
        <p:spPr>
          <a:xfrm>
            <a:off x="6716110" y="3261360"/>
            <a:ext cx="5199468" cy="30974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dirty="0"/>
              <a:t>White </a:t>
            </a:r>
            <a:r>
              <a:rPr lang="fr-FR" sz="1400" dirty="0" err="1"/>
              <a:t>women</a:t>
            </a:r>
            <a:r>
              <a:rPr lang="fr-FR" sz="1400" dirty="0"/>
              <a:t> are more </a:t>
            </a:r>
            <a:r>
              <a:rPr lang="en-AU" sz="1400" dirty="0"/>
              <a:t>likely</a:t>
            </a:r>
            <a:r>
              <a:rPr lang="fr-FR" sz="1400" dirty="0"/>
              <a:t> to </a:t>
            </a:r>
            <a:r>
              <a:rPr lang="fr-FR" sz="1400" dirty="0" err="1"/>
              <a:t>be</a:t>
            </a:r>
            <a:r>
              <a:rPr lang="fr-FR" sz="1400" dirty="0"/>
              <a:t> </a:t>
            </a:r>
            <a:r>
              <a:rPr lang="fr-FR" sz="1400" dirty="0" err="1"/>
              <a:t>diagnosed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</a:t>
            </a:r>
            <a:r>
              <a:rPr lang="fr-FR" sz="1400" dirty="0" err="1"/>
              <a:t>subtype</a:t>
            </a:r>
            <a:r>
              <a:rPr lang="fr-FR" sz="1400" dirty="0"/>
              <a:t> </a:t>
            </a:r>
            <a:r>
              <a:rPr lang="fr-FR" sz="1400" dirty="0" err="1"/>
              <a:t>tumor</a:t>
            </a:r>
            <a:r>
              <a:rPr lang="fr-FR" sz="1400" dirty="0"/>
              <a:t> ER, </a:t>
            </a:r>
            <a:r>
              <a:rPr lang="fr-FR" sz="1400" dirty="0" err="1"/>
              <a:t>whereas</a:t>
            </a:r>
            <a:r>
              <a:rPr lang="fr-FR" sz="1400" dirty="0"/>
              <a:t> 80% of black </a:t>
            </a:r>
            <a:r>
              <a:rPr lang="fr-FR" sz="1400" dirty="0" err="1"/>
              <a:t>women</a:t>
            </a:r>
            <a:r>
              <a:rPr lang="fr-FR" sz="1400" dirty="0"/>
              <a:t> are </a:t>
            </a:r>
            <a:r>
              <a:rPr lang="fr-FR" sz="1400" dirty="0" err="1"/>
              <a:t>safe</a:t>
            </a:r>
            <a:r>
              <a:rPr lang="fr-FR" sz="1400" dirty="0"/>
              <a:t> </a:t>
            </a:r>
            <a:r>
              <a:rPr lang="fr-FR" sz="1400" dirty="0" err="1"/>
              <a:t>from</a:t>
            </a:r>
            <a:r>
              <a:rPr lang="fr-FR" sz="1400" dirty="0"/>
              <a:t> </a:t>
            </a:r>
            <a:r>
              <a:rPr lang="fr-FR" sz="1400" dirty="0" err="1"/>
              <a:t>this</a:t>
            </a:r>
            <a:r>
              <a:rPr lang="fr-FR" sz="1400" dirty="0"/>
              <a:t> </a:t>
            </a:r>
            <a:r>
              <a:rPr lang="fr-FR" sz="1400" dirty="0" err="1"/>
              <a:t>subtype</a:t>
            </a:r>
            <a:endParaRPr lang="fr-FR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dirty="0"/>
              <a:t>Distribution of </a:t>
            </a:r>
            <a:r>
              <a:rPr lang="fr-FR" sz="1400" dirty="0" err="1"/>
              <a:t>age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nearly</a:t>
            </a:r>
            <a:r>
              <a:rPr lang="fr-FR" sz="1400" dirty="0"/>
              <a:t> normal and </a:t>
            </a:r>
            <a:r>
              <a:rPr lang="fr-FR" sz="1400" dirty="0" err="1"/>
              <a:t>we</a:t>
            </a:r>
            <a:r>
              <a:rPr lang="fr-FR" sz="1400" dirty="0"/>
              <a:t> </a:t>
            </a:r>
            <a:r>
              <a:rPr lang="fr-FR" sz="1400" dirty="0" err="1"/>
              <a:t>can’t</a:t>
            </a:r>
            <a:r>
              <a:rPr lang="fr-FR" sz="1400" dirty="0"/>
              <a:t> </a:t>
            </a:r>
            <a:r>
              <a:rPr lang="fr-FR" sz="1400" dirty="0" err="1"/>
              <a:t>deduce</a:t>
            </a:r>
            <a:r>
              <a:rPr lang="fr-FR" sz="1400" dirty="0"/>
              <a:t> </a:t>
            </a:r>
            <a:r>
              <a:rPr lang="fr-FR" sz="1400" dirty="0" err="1"/>
              <a:t>any</a:t>
            </a:r>
            <a:r>
              <a:rPr lang="fr-FR" sz="1400" dirty="0"/>
              <a:t> impact </a:t>
            </a:r>
            <a:r>
              <a:rPr lang="fr-FR" sz="1400" dirty="0" err="1"/>
              <a:t>so</a:t>
            </a:r>
            <a:r>
              <a:rPr lang="fr-FR" sz="1400" dirty="0"/>
              <a:t> far on the classification</a:t>
            </a:r>
            <a:endParaRPr lang="fr-FR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dirty="0"/>
              <a:t>At </a:t>
            </a:r>
            <a:r>
              <a:rPr lang="fr-FR" sz="1400" dirty="0" err="1"/>
              <a:t>monopose</a:t>
            </a:r>
            <a:r>
              <a:rPr lang="fr-FR" sz="1400" dirty="0"/>
              <a:t>, </a:t>
            </a:r>
            <a:r>
              <a:rPr lang="fr-FR" sz="1400" dirty="0" err="1"/>
              <a:t>starting</a:t>
            </a:r>
            <a:r>
              <a:rPr lang="fr-FR" sz="1400" dirty="0"/>
              <a:t> </a:t>
            </a:r>
            <a:r>
              <a:rPr lang="fr-FR" sz="1400" dirty="0" err="1"/>
              <a:t>from</a:t>
            </a:r>
            <a:r>
              <a:rPr lang="fr-FR" sz="1400" dirty="0"/>
              <a:t> 55 </a:t>
            </a:r>
            <a:r>
              <a:rPr lang="en-US" sz="1400" dirty="0"/>
              <a:t>years</a:t>
            </a:r>
            <a:r>
              <a:rPr lang="fr-FR" sz="1400" dirty="0"/>
              <a:t> </a:t>
            </a:r>
            <a:r>
              <a:rPr lang="fr-FR" sz="1400" dirty="0" err="1"/>
              <a:t>old</a:t>
            </a:r>
            <a:r>
              <a:rPr lang="fr-FR" sz="1400" dirty="0"/>
              <a:t>, the </a:t>
            </a:r>
            <a:r>
              <a:rPr lang="fr-FR" sz="1400" dirty="0" err="1"/>
              <a:t>risk</a:t>
            </a:r>
            <a:r>
              <a:rPr lang="fr-FR" sz="1400" dirty="0"/>
              <a:t> of </a:t>
            </a:r>
            <a:r>
              <a:rPr lang="fr-FR" sz="1400" dirty="0" err="1"/>
              <a:t>developing</a:t>
            </a:r>
            <a:r>
              <a:rPr lang="fr-FR" sz="1400" dirty="0"/>
              <a:t> ER </a:t>
            </a:r>
            <a:r>
              <a:rPr lang="fr-FR" sz="1400" dirty="0" err="1"/>
              <a:t>tumor</a:t>
            </a:r>
            <a:r>
              <a:rPr lang="fr-FR" sz="1400" dirty="0"/>
              <a:t> </a:t>
            </a:r>
            <a:r>
              <a:rPr lang="fr-FR" sz="1400" dirty="0" err="1"/>
              <a:t>subtype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higher</a:t>
            </a:r>
            <a:endParaRPr lang="fr-FR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sz="1400" dirty="0"/>
          </a:p>
        </p:txBody>
      </p:sp>
      <p:pic>
        <p:nvPicPr>
          <p:cNvPr id="9" name="Image 8" descr="Une image contenant texte, lumière&#10;&#10;Description générée automatiquemen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490" y="0"/>
            <a:ext cx="3595200" cy="32613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/>
          <p:nvPr/>
        </p:nvSpPr>
        <p:spPr>
          <a:xfrm rot="5400000">
            <a:off x="8045361" y="3077122"/>
            <a:ext cx="7336834" cy="9564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 MRI </a:t>
            </a:r>
            <a:r>
              <a:rPr lang="fr-FR" dirty="0" err="1"/>
              <a:t>technical</a:t>
            </a:r>
            <a:r>
              <a:rPr lang="fr-FR" dirty="0"/>
              <a:t> information</a:t>
            </a:r>
            <a:endParaRPr lang="fr-FR" dirty="0"/>
          </a:p>
        </p:txBody>
      </p:sp>
      <p:sp>
        <p:nvSpPr>
          <p:cNvPr id="5" name="Bouton d'action : Aide 4">
            <a:hlinkClick r:id="" action="ppaction://noaction" highlightClick="1"/>
          </p:cNvPr>
          <p:cNvSpPr/>
          <p:nvPr/>
        </p:nvSpPr>
        <p:spPr>
          <a:xfrm>
            <a:off x="157480" y="6085840"/>
            <a:ext cx="762000" cy="67056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Légende : encadrée 6"/>
          <p:cNvSpPr/>
          <p:nvPr/>
        </p:nvSpPr>
        <p:spPr>
          <a:xfrm>
            <a:off x="358070" y="5159481"/>
            <a:ext cx="4159045" cy="810005"/>
          </a:xfrm>
          <a:prstGeom prst="borderCallout1">
            <a:avLst>
              <a:gd name="adj1" fmla="val 48616"/>
              <a:gd name="adj2" fmla="val 397"/>
              <a:gd name="adj3" fmla="val 126330"/>
              <a:gd name="adj4" fmla="val -10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Doe the scan MRI technical setup such as: Manufacturer, Manufacturer model name, Scan options..</a:t>
            </a:r>
            <a:r>
              <a:rPr lang="en-US" sz="1400" dirty="0" err="1"/>
              <a:t>impat</a:t>
            </a:r>
            <a:r>
              <a:rPr lang="en-US" sz="1400" dirty="0"/>
              <a:t> the detection of the subtype of tumor ER</a:t>
            </a:r>
            <a:endParaRPr lang="en-AU" sz="1400" dirty="0"/>
          </a:p>
        </p:txBody>
      </p:sp>
      <p:pic>
        <p:nvPicPr>
          <p:cNvPr id="9" name="Graphique 8" descr="Informations contour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799378" y="5994400"/>
            <a:ext cx="914400" cy="914400"/>
          </a:xfrm>
          <a:prstGeom prst="rect">
            <a:avLst/>
          </a:prstGeom>
        </p:spPr>
      </p:pic>
      <p:sp>
        <p:nvSpPr>
          <p:cNvPr id="10" name="Légende : encadrée 9"/>
          <p:cNvSpPr/>
          <p:nvPr/>
        </p:nvSpPr>
        <p:spPr>
          <a:xfrm flipH="1">
            <a:off x="4063302" y="5821873"/>
            <a:ext cx="4345325" cy="803190"/>
          </a:xfrm>
          <a:prstGeom prst="borderCallout1">
            <a:avLst>
              <a:gd name="adj1" fmla="val 79928"/>
              <a:gd name="adj2" fmla="val -56349"/>
              <a:gd name="adj3" fmla="val 47607"/>
              <a:gd name="adj4" fmla="val 2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Some columns have more than 10% of the records missing, so we remove them first after checking their correlation with the target </a:t>
            </a:r>
            <a:endParaRPr lang="en-AU" sz="1400" dirty="0"/>
          </a:p>
        </p:txBody>
      </p:sp>
      <p:pic>
        <p:nvPicPr>
          <p:cNvPr id="12" name="Image 11" descr="Une image contenant table&#10;&#10;Description générée automatiquemen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7" y="411662"/>
            <a:ext cx="8472910" cy="472193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524575" y="1912899"/>
            <a:ext cx="749300" cy="323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6574488" y="2793082"/>
            <a:ext cx="749300" cy="323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122" name="Picture 2" descr="The χ2 (Chi Squared) Test – learn-biology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521" y="2660061"/>
            <a:ext cx="1874045" cy="58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9"/>
          <p:cNvSpPr txBox="1"/>
          <p:nvPr/>
        </p:nvSpPr>
        <p:spPr>
          <a:xfrm>
            <a:off x="9059102" y="5821873"/>
            <a:ext cx="202895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Null hypothesis:</a:t>
            </a:r>
            <a:endParaRPr lang="en-US" sz="1600" dirty="0"/>
          </a:p>
          <a:p>
            <a:r>
              <a:rPr lang="en-US" sz="1600" i="1" dirty="0"/>
              <a:t>“</a:t>
            </a:r>
            <a:r>
              <a:rPr lang="en-US" sz="1600" i="1" dirty="0" err="1"/>
              <a:t>colY</a:t>
            </a:r>
            <a:r>
              <a:rPr lang="en-US" sz="1600" i="1" dirty="0"/>
              <a:t> and </a:t>
            </a:r>
            <a:r>
              <a:rPr lang="en-US" sz="1600" i="1" dirty="0" err="1"/>
              <a:t>colX</a:t>
            </a:r>
            <a:r>
              <a:rPr lang="en-US" sz="1600" i="1" dirty="0"/>
              <a:t> are</a:t>
            </a:r>
            <a:endParaRPr lang="en-US" sz="1600" i="1" dirty="0"/>
          </a:p>
          <a:p>
            <a:r>
              <a:rPr lang="en-US" sz="1600" i="1" dirty="0">
                <a:solidFill>
                  <a:srgbClr val="C00000"/>
                </a:solidFill>
              </a:rPr>
              <a:t>independent” </a:t>
            </a:r>
            <a:endParaRPr lang="en-US" sz="1600" i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graphicFrame>
        <p:nvGraphicFramePr>
          <p:cNvPr id="16" name="Tableau 15"/>
          <p:cNvGraphicFramePr>
            <a:graphicFrameLocks noGrp="1"/>
          </p:cNvGraphicFramePr>
          <p:nvPr/>
        </p:nvGraphicFramePr>
        <p:xfrm>
          <a:off x="7880888" y="3429000"/>
          <a:ext cx="3586350" cy="228705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93175"/>
                <a:gridCol w="1793175"/>
              </a:tblGrid>
              <a:tr h="325307"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b="1" dirty="0" err="1">
                          <a:effectLst/>
                        </a:rPr>
                        <a:t>feature</a:t>
                      </a:r>
                      <a:endParaRPr lang="fr-FR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b="1" dirty="0" err="1">
                          <a:effectLst/>
                        </a:rPr>
                        <a:t>result</a:t>
                      </a:r>
                      <a:endParaRPr lang="fr-FR" sz="1200" b="1" dirty="0">
                        <a:effectLst/>
                      </a:endParaRPr>
                    </a:p>
                  </a:txBody>
                  <a:tcPr anchor="ctr"/>
                </a:tc>
              </a:tr>
              <a:tr h="490436"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>
                          <a:effectLst/>
                        </a:rPr>
                        <a:t>Manufacturer</a:t>
                      </a:r>
                      <a:endParaRPr lang="fr-FR" sz="1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>
                          <a:effectLst/>
                        </a:rPr>
                        <a:t>Accept NULL HYPOTHESIS</a:t>
                      </a:r>
                      <a:endParaRPr lang="fr-FR" sz="1200">
                        <a:effectLst/>
                      </a:endParaRPr>
                    </a:p>
                  </a:txBody>
                  <a:tcPr anchor="ctr"/>
                </a:tc>
              </a:tr>
              <a:tr h="490436"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dirty="0">
                          <a:effectLst/>
                        </a:rPr>
                        <a:t>Manufacturer Model Name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>
                          <a:effectLst/>
                        </a:rPr>
                        <a:t>Accept NULL HYPOTHESIS</a:t>
                      </a:r>
                      <a:endParaRPr lang="fr-FR" sz="1200">
                        <a:effectLst/>
                      </a:endParaRPr>
                    </a:p>
                  </a:txBody>
                  <a:tcPr anchor="ctr"/>
                </a:tc>
              </a:tr>
              <a:tr h="490436"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dirty="0">
                          <a:effectLst/>
                        </a:rPr>
                        <a:t>Scan Options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>
                          <a:effectLst/>
                        </a:rPr>
                        <a:t>Accept NULL HYPOTHESIS</a:t>
                      </a:r>
                      <a:endParaRPr lang="fr-FR" sz="1200">
                        <a:effectLst/>
                      </a:endParaRPr>
                    </a:p>
                  </a:txBody>
                  <a:tcPr anchor="ctr"/>
                </a:tc>
              </a:tr>
              <a:tr h="490436"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dirty="0">
                          <a:effectLst/>
                        </a:rPr>
                        <a:t>Patient Position </a:t>
                      </a:r>
                      <a:r>
                        <a:rPr lang="fr-FR" sz="1200" dirty="0" err="1">
                          <a:effectLst/>
                        </a:rPr>
                        <a:t>During</a:t>
                      </a:r>
                      <a:r>
                        <a:rPr lang="fr-FR" sz="1200" dirty="0">
                          <a:effectLst/>
                        </a:rPr>
                        <a:t> MRI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dirty="0" err="1">
                          <a:effectLst/>
                        </a:rPr>
                        <a:t>Accept</a:t>
                      </a:r>
                      <a:r>
                        <a:rPr lang="fr-FR" sz="1200" dirty="0">
                          <a:effectLst/>
                        </a:rPr>
                        <a:t> NULL HYPOTHESIS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ZoneTexte 19"/>
          <p:cNvSpPr txBox="1"/>
          <p:nvPr/>
        </p:nvSpPr>
        <p:spPr>
          <a:xfrm>
            <a:off x="8951209" y="2236749"/>
            <a:ext cx="2668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highlight>
                  <a:srgbClr val="FF00FF"/>
                </a:highlight>
              </a:rPr>
              <a:t>The Chi-square test</a:t>
            </a:r>
            <a:endParaRPr lang="en-US" sz="1800" dirty="0">
              <a:solidFill>
                <a:srgbClr val="C00000"/>
              </a:solidFill>
              <a:highlight>
                <a:srgbClr val="FF00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/>
          <p:nvPr/>
        </p:nvSpPr>
        <p:spPr>
          <a:xfrm rot="5400000">
            <a:off x="8136952" y="3372516"/>
            <a:ext cx="7336834" cy="9564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Image </a:t>
            </a:r>
            <a:r>
              <a:rPr lang="fr-FR" dirty="0" err="1"/>
              <a:t>features</a:t>
            </a:r>
            <a:r>
              <a:rPr lang="fr-FR" dirty="0"/>
              <a:t>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22" y="3967312"/>
            <a:ext cx="3280642" cy="2411214"/>
          </a:xfrm>
          <a:prstGeom prst="rect">
            <a:avLst/>
          </a:prstGeom>
        </p:spPr>
      </p:pic>
      <p:sp>
        <p:nvSpPr>
          <p:cNvPr id="5" name="Légende : encadrée 4"/>
          <p:cNvSpPr/>
          <p:nvPr/>
        </p:nvSpPr>
        <p:spPr>
          <a:xfrm>
            <a:off x="1753790" y="6243305"/>
            <a:ext cx="3280642" cy="495483"/>
          </a:xfrm>
          <a:prstGeom prst="borderCallout1">
            <a:avLst>
              <a:gd name="adj1" fmla="val 48616"/>
              <a:gd name="adj2" fmla="val 397"/>
              <a:gd name="adj3" fmla="val 46813"/>
              <a:gd name="adj4" fmla="val 5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All columns with nan values have less that 5% of non existing values, and most of them are 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groups features </a:t>
            </a:r>
            <a:endParaRPr lang="en-AU" sz="1200" b="1" dirty="0"/>
          </a:p>
        </p:txBody>
      </p:sp>
      <p:sp>
        <p:nvSpPr>
          <p:cNvPr id="6" name="Larme 5"/>
          <p:cNvSpPr/>
          <p:nvPr/>
        </p:nvSpPr>
        <p:spPr>
          <a:xfrm>
            <a:off x="9818255" y="4793673"/>
            <a:ext cx="2373745" cy="2064328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Feature Source:</a:t>
            </a:r>
            <a:r>
              <a:rPr lang="en-US" sz="9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 529 imaging features from the tumor and automatically segmented FGT using the </a:t>
            </a:r>
            <a:endParaRPr lang="en-US" sz="9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9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T1- fat saturated sequence </a:t>
            </a:r>
            <a:endParaRPr lang="en-US" sz="9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9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T1-non fat saturated first post-contrast sequence both pre-processed </a:t>
            </a:r>
            <a:endParaRPr lang="en-US" sz="9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6146" name="Picture 2" descr="What On Earth Is The Curse Of Dimensionality? | by Emmett Boudreau | 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364" y="5025737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èche : gauche 6"/>
          <p:cNvSpPr/>
          <p:nvPr/>
        </p:nvSpPr>
        <p:spPr>
          <a:xfrm>
            <a:off x="4476751" y="5525655"/>
            <a:ext cx="849745" cy="4525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Flèche : gauche 8"/>
          <p:cNvSpPr/>
          <p:nvPr/>
        </p:nvSpPr>
        <p:spPr>
          <a:xfrm rot="3451495">
            <a:off x="4827733" y="4398819"/>
            <a:ext cx="849745" cy="4525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8" y="1534211"/>
            <a:ext cx="2889973" cy="1083740"/>
          </a:xfrm>
          <a:prstGeom prst="rect">
            <a:avLst/>
          </a:prstGeom>
        </p:spPr>
      </p:pic>
      <p:cxnSp>
        <p:nvCxnSpPr>
          <p:cNvPr id="12" name="Connecteur droit 11"/>
          <p:cNvCxnSpPr/>
          <p:nvPr/>
        </p:nvCxnSpPr>
        <p:spPr>
          <a:xfrm flipH="1">
            <a:off x="2086792" y="2081367"/>
            <a:ext cx="1010231" cy="147781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Signe Moins 12"/>
          <p:cNvSpPr/>
          <p:nvPr/>
        </p:nvSpPr>
        <p:spPr>
          <a:xfrm>
            <a:off x="5831736" y="3504918"/>
            <a:ext cx="451139" cy="27152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ZoneTexte 13"/>
          <p:cNvSpPr txBox="1"/>
          <p:nvPr/>
        </p:nvSpPr>
        <p:spPr>
          <a:xfrm>
            <a:off x="2995307" y="3138743"/>
            <a:ext cx="118901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1400" dirty="0"/>
              <a:t>296 features </a:t>
            </a:r>
            <a:endParaRPr lang="en-AU" sz="1400" dirty="0"/>
          </a:p>
        </p:txBody>
      </p:sp>
      <p:sp>
        <p:nvSpPr>
          <p:cNvPr id="16" name="Flèche : gauche 15"/>
          <p:cNvSpPr/>
          <p:nvPr/>
        </p:nvSpPr>
        <p:spPr>
          <a:xfrm rot="5400000">
            <a:off x="6036357" y="4007540"/>
            <a:ext cx="849745" cy="4525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Graphique 16" descr="Pièces de puzzle contour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029" y="4841001"/>
            <a:ext cx="914400" cy="914400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119536" y="5978237"/>
            <a:ext cx="159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/>
              <a:t>Fill in missing values with median on training</a:t>
            </a:r>
            <a:endParaRPr lang="en-AU" sz="900" dirty="0"/>
          </a:p>
        </p:txBody>
      </p:sp>
      <p:sp>
        <p:nvSpPr>
          <p:cNvPr id="19" name="ZoneTexte 18"/>
          <p:cNvSpPr txBox="1"/>
          <p:nvPr/>
        </p:nvSpPr>
        <p:spPr>
          <a:xfrm>
            <a:off x="4715419" y="927446"/>
            <a:ext cx="3303204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000" b="0" i="1" dirty="0">
                <a:effectLst/>
                <a:latin typeface="charter"/>
              </a:rPr>
              <a:t>ANOVA( </a:t>
            </a:r>
            <a:r>
              <a:rPr lang="fr-FR" sz="2000" b="1" i="1" dirty="0" err="1">
                <a:effectLst/>
                <a:latin typeface="charter"/>
              </a:rPr>
              <a:t>An</a:t>
            </a:r>
            <a:r>
              <a:rPr lang="fr-FR" sz="2000" b="0" i="1" dirty="0" err="1">
                <a:effectLst/>
                <a:latin typeface="charter"/>
              </a:rPr>
              <a:t>alysis</a:t>
            </a:r>
            <a:r>
              <a:rPr lang="fr-FR" sz="2000" b="0" i="1" dirty="0">
                <a:effectLst/>
                <a:latin typeface="charter"/>
              </a:rPr>
              <a:t> </a:t>
            </a:r>
            <a:r>
              <a:rPr lang="fr-FR" sz="2000" b="1" i="1" dirty="0">
                <a:effectLst/>
                <a:latin typeface="charter"/>
              </a:rPr>
              <a:t>o</a:t>
            </a:r>
            <a:r>
              <a:rPr lang="fr-FR" sz="2000" b="0" i="1" dirty="0">
                <a:effectLst/>
                <a:latin typeface="charter"/>
              </a:rPr>
              <a:t>f </a:t>
            </a:r>
            <a:r>
              <a:rPr lang="fr-FR" sz="2000" b="1" i="1" dirty="0">
                <a:effectLst/>
                <a:latin typeface="charter"/>
              </a:rPr>
              <a:t>Va</a:t>
            </a:r>
            <a:r>
              <a:rPr lang="fr-FR" sz="2000" b="0" i="1" dirty="0">
                <a:effectLst/>
                <a:latin typeface="charter"/>
              </a:rPr>
              <a:t>riance)</a:t>
            </a:r>
            <a:endParaRPr lang="en-AU" sz="2000" dirty="0"/>
          </a:p>
        </p:txBody>
      </p:sp>
      <p:pic>
        <p:nvPicPr>
          <p:cNvPr id="6150" name="Picture 6" descr="Loi de Fisher-Snedecor - MM*Stat Internation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75" y="1123284"/>
            <a:ext cx="1095807" cy="82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840" y="1284767"/>
            <a:ext cx="2764736" cy="2072548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6541016" y="3429104"/>
            <a:ext cx="123209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1400" dirty="0"/>
              <a:t>118</a:t>
            </a:r>
            <a:r>
              <a:rPr lang="en-AU" dirty="0"/>
              <a:t> </a:t>
            </a:r>
            <a:r>
              <a:rPr lang="en-AU" sz="1400" dirty="0"/>
              <a:t>features</a:t>
            </a:r>
            <a:r>
              <a:rPr lang="en-AU" dirty="0"/>
              <a:t> </a:t>
            </a:r>
            <a:endParaRPr lang="en-AU" dirty="0"/>
          </a:p>
        </p:txBody>
      </p:sp>
      <p:sp>
        <p:nvSpPr>
          <p:cNvPr id="28" name="Signe Moins 27"/>
          <p:cNvSpPr/>
          <p:nvPr/>
        </p:nvSpPr>
        <p:spPr>
          <a:xfrm>
            <a:off x="2497970" y="3332036"/>
            <a:ext cx="451139" cy="27152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5" name="Graphique 24" descr="Outils contour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27338" y="4789468"/>
            <a:ext cx="400950" cy="400950"/>
          </a:xfrm>
          <a:prstGeom prst="rect">
            <a:avLst/>
          </a:prstGeom>
        </p:spPr>
      </p:pic>
      <p:pic>
        <p:nvPicPr>
          <p:cNvPr id="31" name="Graphique 30" descr="Outils contour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02480" y="5590176"/>
            <a:ext cx="400950" cy="400950"/>
          </a:xfrm>
          <a:prstGeom prst="rect">
            <a:avLst/>
          </a:prstGeom>
        </p:spPr>
      </p:pic>
      <p:pic>
        <p:nvPicPr>
          <p:cNvPr id="32" name="Graphique 31" descr="Outils contour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86571" y="4388518"/>
            <a:ext cx="400950" cy="400950"/>
          </a:xfrm>
          <a:prstGeom prst="rect">
            <a:avLst/>
          </a:prstGeom>
        </p:spPr>
      </p:pic>
      <p:sp>
        <p:nvSpPr>
          <p:cNvPr id="33" name="Flèche : gauche 32"/>
          <p:cNvSpPr/>
          <p:nvPr/>
        </p:nvSpPr>
        <p:spPr>
          <a:xfrm rot="6888301">
            <a:off x="7985866" y="4105057"/>
            <a:ext cx="849745" cy="4525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4" name="Graphique 33" descr="Outils contour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09788" y="4458229"/>
            <a:ext cx="400950" cy="400950"/>
          </a:xfrm>
          <a:prstGeom prst="rect">
            <a:avLst/>
          </a:prstGeom>
        </p:spPr>
      </p:pic>
      <p:pic>
        <p:nvPicPr>
          <p:cNvPr id="6152" name="Picture 8" descr="Interquartile range - Wikipedi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599" y="2778954"/>
            <a:ext cx="2248574" cy="166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ZoneTexte 35"/>
          <p:cNvSpPr txBox="1"/>
          <p:nvPr/>
        </p:nvSpPr>
        <p:spPr>
          <a:xfrm>
            <a:off x="8210262" y="91290"/>
            <a:ext cx="3418319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b="0" i="1" dirty="0" err="1">
                <a:effectLst/>
                <a:latin typeface="charter"/>
              </a:rPr>
              <a:t>Outliers</a:t>
            </a:r>
            <a:r>
              <a:rPr lang="fr-FR" sz="2000" b="0" i="1" dirty="0">
                <a:effectLst/>
                <a:latin typeface="charter"/>
              </a:rPr>
              <a:t> </a:t>
            </a:r>
            <a:r>
              <a:rPr lang="fr-FR" sz="2000" b="0" i="1" dirty="0" err="1">
                <a:effectLst/>
                <a:latin typeface="charter"/>
              </a:rPr>
              <a:t>detection</a:t>
            </a:r>
            <a:r>
              <a:rPr lang="fr-FR" sz="2000" b="0" i="1" dirty="0">
                <a:effectLst/>
                <a:latin typeface="charter"/>
              </a:rPr>
              <a:t> and handling</a:t>
            </a:r>
            <a:endParaRPr lang="en-AU" sz="2000" dirty="0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204" y="818900"/>
            <a:ext cx="3975493" cy="1987746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9228599" y="4506012"/>
            <a:ext cx="123209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1400" dirty="0"/>
              <a:t>2 features</a:t>
            </a:r>
            <a:r>
              <a:rPr lang="en-AU" dirty="0"/>
              <a:t> </a:t>
            </a:r>
            <a:endParaRPr lang="en-AU" dirty="0"/>
          </a:p>
        </p:txBody>
      </p:sp>
      <p:sp>
        <p:nvSpPr>
          <p:cNvPr id="40" name="Signe Moins 39"/>
          <p:cNvSpPr/>
          <p:nvPr/>
        </p:nvSpPr>
        <p:spPr>
          <a:xfrm>
            <a:off x="8678817" y="4679846"/>
            <a:ext cx="451139" cy="27152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4880" y="2407920"/>
            <a:ext cx="10668000" cy="1524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Classification</a:t>
            </a:r>
            <a:endParaRPr lang="fr-FR" dirty="0"/>
          </a:p>
        </p:txBody>
      </p:sp>
      <p:pic>
        <p:nvPicPr>
          <p:cNvPr id="4" name="Image 3" descr="Une image contenant carré&#10;&#10;Description générée automatiquement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75" y="3852914"/>
            <a:ext cx="4407250" cy="29381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C2B32"/>
      </a:dk2>
      <a:lt2>
        <a:srgbClr val="E2E8E2"/>
      </a:lt2>
      <a:accent1>
        <a:srgbClr val="D838D6"/>
      </a:accent1>
      <a:accent2>
        <a:srgbClr val="8526C6"/>
      </a:accent2>
      <a:accent3>
        <a:srgbClr val="5538D8"/>
      </a:accent3>
      <a:accent4>
        <a:srgbClr val="264CC6"/>
      </a:accent4>
      <a:accent5>
        <a:srgbClr val="38A1D8"/>
      </a:accent5>
      <a:accent6>
        <a:srgbClr val="23B6AC"/>
      </a:accent6>
      <a:hlink>
        <a:srgbClr val="3F7D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5864</Words>
  <Application>WPS Presentation</Application>
  <PresentationFormat>Grand écran</PresentationFormat>
  <Paragraphs>230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9" baseType="lpstr">
      <vt:lpstr>Arial</vt:lpstr>
      <vt:lpstr>SimSun</vt:lpstr>
      <vt:lpstr>Wingdings</vt:lpstr>
      <vt:lpstr>Avenir Next LT Pro</vt:lpstr>
      <vt:lpstr>Avenir Next LT Pro Light</vt:lpstr>
      <vt:lpstr>Symbol</vt:lpstr>
      <vt:lpstr>Times New Roman</vt:lpstr>
      <vt:lpstr>Avenir Next LT Pro</vt:lpstr>
      <vt:lpstr>Segoe Print</vt:lpstr>
      <vt:lpstr>Open Sans</vt:lpstr>
      <vt:lpstr>-apple-system</vt:lpstr>
      <vt:lpstr>Helvetica Neue</vt:lpstr>
      <vt:lpstr>charter</vt:lpstr>
      <vt:lpstr>Poppins</vt:lpstr>
      <vt:lpstr>Yu Gothic UI</vt:lpstr>
      <vt:lpstr>Sitka Subheading</vt:lpstr>
      <vt:lpstr>Microsoft YaHei</vt:lpstr>
      <vt:lpstr>Arial Unicode MS</vt:lpstr>
      <vt:lpstr>Calibri</vt:lpstr>
      <vt:lpstr>Segoe UI Symbol</vt:lpstr>
      <vt:lpstr>PebbleVTI</vt:lpstr>
      <vt:lpstr>LUNIT TECHNICAL TEST  Use case:  Estrogen receptor (ER) status prediction  from the MRI image features   </vt:lpstr>
      <vt:lpstr>				Objectives </vt:lpstr>
      <vt:lpstr>				Datasets </vt:lpstr>
      <vt:lpstr>PowerPoint 演示文稿</vt:lpstr>
      <vt:lpstr>ANALYSIS </vt:lpstr>
      <vt:lpstr> 				Demographics</vt:lpstr>
      <vt:lpstr>PowerPoint 演示文稿</vt:lpstr>
      <vt:lpstr>PowerPoint 演示文稿</vt:lpstr>
      <vt:lpstr>Classification</vt:lpstr>
      <vt:lpstr> The target (ER status) is imbalanced since we have 75% of the data is positive (subtype tumor detected), plus we still suffer from the curse of dimensionality (115 features left /922 patients) </vt:lpstr>
      <vt:lpstr> The target (ER status) is imbalanced since we have 75% of the data is positive (subtype tumor detected), plus we still suffer from the curse of dimensionality (115 features left /922 patients) </vt:lpstr>
      <vt:lpstr>Evaluation</vt:lpstr>
      <vt:lpstr>PowerPoint 演示文稿</vt:lpstr>
      <vt:lpstr>PowerPoint 演示文稿</vt:lpstr>
      <vt:lpstr>DIMENSION REDUCTION (PCA) and  OVERSAMPLING</vt:lpstr>
      <vt:lpstr>Principal component analysis (PCA)</vt:lpstr>
      <vt:lpstr>Oversampling: SMOTE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LUNIT TECHNICAL TEST  Use case:  Estrogen receptor (ER) status prediction  from the MRI image features</dc:title>
  <dc:creator>afaf el wafi</dc:creator>
  <cp:lastModifiedBy>afafe</cp:lastModifiedBy>
  <cp:revision>4</cp:revision>
  <dcterms:created xsi:type="dcterms:W3CDTF">2022-01-18T19:43:00Z</dcterms:created>
  <dcterms:modified xsi:type="dcterms:W3CDTF">2022-02-07T12:52:41Z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58E6C3ECDB2943E3A1FFE3CBAA572A84</vt:lpwstr>
  </property>
  <property fmtid="{D5CDD505-2E9C-101B-9397-08002B2CF9AE}" pid="3" name="KSOProductBuildVer">
    <vt:lpwstr>1036-11.2.0.10463</vt:lpwstr>
  </property>
</Properties>
</file>