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>
        <p:scale>
          <a:sx n="66" d="100"/>
          <a:sy n="66" d="100"/>
        </p:scale>
        <p:origin x="1280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octave/index" TargetMode="External"/><Relationship Id="rId2" Type="http://schemas.openxmlformats.org/officeDocument/2006/relationships/hyperlink" Target="https://github.com/afai79/AI-and-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yedalimirjalili.com/" TargetMode="External"/><Relationship Id="rId2" Type="http://schemas.openxmlformats.org/officeDocument/2006/relationships/hyperlink" Target="https://www.mathworks.com/matlabcentral/fileexchang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www.openml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fai79/AI-and-ML" TargetMode="External"/><Relationship Id="rId3" Type="http://schemas.openxmlformats.org/officeDocument/2006/relationships/hyperlink" Target="https://marketplace.visualstudio.com/VSCode" TargetMode="External"/><Relationship Id="rId7" Type="http://schemas.openxmlformats.org/officeDocument/2006/relationships/hyperlink" Target="https://seyedalimirjalili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ython.org/" TargetMode="External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hyperlink" Target="https://www.python.o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475" y="1895168"/>
            <a:ext cx="4177201" cy="144533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Artificial Intelligence </a:t>
            </a:r>
            <a:br>
              <a:rPr lang="en-AU" dirty="0"/>
            </a:br>
            <a:r>
              <a:rPr lang="en-AU" dirty="0"/>
              <a:t>and </a:t>
            </a:r>
            <a:br>
              <a:rPr lang="en-AU" dirty="0"/>
            </a:br>
            <a:r>
              <a:rPr lang="en-AU" dirty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833" y="3753458"/>
            <a:ext cx="3716469" cy="73004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Dr. Abdelhameed Ibrahim</a:t>
            </a:r>
          </a:p>
          <a:p>
            <a:pPr algn="ctr"/>
            <a:r>
              <a:rPr lang="en-US" sz="2100" dirty="0"/>
              <a:t>Assoc. Prof.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2589" y="271648"/>
            <a:ext cx="5617415" cy="76352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Outlines</a:t>
            </a:r>
            <a:endParaRPr lang="en-US" sz="3000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813D618-9634-4B28-823B-9C16A86E9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78887"/>
              </p:ext>
            </p:extLst>
          </p:nvPr>
        </p:nvGraphicFramePr>
        <p:xfrm>
          <a:off x="347128" y="1468529"/>
          <a:ext cx="8376639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96">
                  <a:extLst>
                    <a:ext uri="{9D8B030D-6E8A-4147-A177-3AD203B41FA5}">
                      <a16:colId xmlns:a16="http://schemas.microsoft.com/office/drawing/2014/main" val="2140339197"/>
                    </a:ext>
                  </a:extLst>
                </a:gridCol>
                <a:gridCol w="4550664">
                  <a:extLst>
                    <a:ext uri="{9D8B030D-6E8A-4147-A177-3AD203B41FA5}">
                      <a16:colId xmlns:a16="http://schemas.microsoft.com/office/drawing/2014/main" val="1974609832"/>
                    </a:ext>
                  </a:extLst>
                </a:gridCol>
                <a:gridCol w="2918179">
                  <a:extLst>
                    <a:ext uri="{9D8B030D-6E8A-4147-A177-3AD203B41FA5}">
                      <a16:colId xmlns:a16="http://schemas.microsoft.com/office/drawing/2014/main" val="3447950783"/>
                    </a:ext>
                  </a:extLst>
                </a:gridCol>
              </a:tblGrid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Programs / links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89540059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Sunday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solidFill>
                            <a:srgbClr val="0070C0"/>
                          </a:solidFill>
                        </a:rPr>
                        <a:t>Artificial Intelligence (AI) and Machine Learning (ML)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What is Data?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Terminology of AI.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What makes AI company?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What ML can do and cannot do.</a:t>
                      </a:r>
                      <a:endParaRPr lang="en-US" sz="16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hlinkClick r:id="rId2"/>
                        </a:rPr>
                        <a:t>https://github.com/afai79/AI-and-ML</a:t>
                      </a:r>
                      <a:endParaRPr lang="en-US" sz="16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41802394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Monday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Building </a:t>
                      </a:r>
                      <a:r>
                        <a:rPr lang="en-US" sz="1600" kern="1200" dirty="0">
                          <a:solidFill>
                            <a:srgbClr val="0070C0"/>
                          </a:solidFill>
                        </a:rPr>
                        <a:t>AI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 projects.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Workflow of a ML project.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Workflow of a Data science project.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How to choose an AI project.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Working with an AI team.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Technical tools for AI teams.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MATLAB/Octave get started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hlinkClick r:id="rId3"/>
                        </a:rPr>
                        <a:t>https://www.gnu.org/software/octave/index</a:t>
                      </a:r>
                      <a:endParaRPr lang="en-US" sz="16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450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2589" y="271648"/>
            <a:ext cx="5617415" cy="76352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Outlines</a:t>
            </a:r>
            <a:endParaRPr lang="en-US" sz="3000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813D618-9634-4B28-823B-9C16A86E9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310771"/>
              </p:ext>
            </p:extLst>
          </p:nvPr>
        </p:nvGraphicFramePr>
        <p:xfrm>
          <a:off x="168751" y="1699536"/>
          <a:ext cx="880649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7">
                  <a:extLst>
                    <a:ext uri="{9D8B030D-6E8A-4147-A177-3AD203B41FA5}">
                      <a16:colId xmlns:a16="http://schemas.microsoft.com/office/drawing/2014/main" val="2140339197"/>
                    </a:ext>
                  </a:extLst>
                </a:gridCol>
                <a:gridCol w="2339133">
                  <a:extLst>
                    <a:ext uri="{9D8B030D-6E8A-4147-A177-3AD203B41FA5}">
                      <a16:colId xmlns:a16="http://schemas.microsoft.com/office/drawing/2014/main" val="1974609832"/>
                    </a:ext>
                  </a:extLst>
                </a:gridCol>
                <a:gridCol w="5437468">
                  <a:extLst>
                    <a:ext uri="{9D8B030D-6E8A-4147-A177-3AD203B41FA5}">
                      <a16:colId xmlns:a16="http://schemas.microsoft.com/office/drawing/2014/main" val="3447950783"/>
                    </a:ext>
                  </a:extLst>
                </a:gridCol>
              </a:tblGrid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Programs / links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89540059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Tuesday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ML and optimization techniques using MATLAB/Octave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 Datasets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and applying ML algorithms 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2"/>
                        </a:rPr>
                        <a:t>https://www.mathworks.com/matlabcentral/fileexchange/</a:t>
                      </a:r>
                      <a:endParaRPr lang="en-US" dirty="0"/>
                    </a:p>
                    <a:p>
                      <a:pPr algn="l"/>
                      <a:r>
                        <a:rPr lang="en-US" dirty="0">
                          <a:hlinkClick r:id="rId3"/>
                        </a:rPr>
                        <a:t>https://seyedalimirjalili.com/</a:t>
                      </a:r>
                      <a:endParaRPr lang="en-US" dirty="0"/>
                    </a:p>
                    <a:p>
                      <a:pPr algn="l"/>
                      <a:r>
                        <a:rPr lang="en-US" dirty="0">
                          <a:hlinkClick r:id="rId4"/>
                        </a:rPr>
                        <a:t>https://www.openml.org/</a:t>
                      </a:r>
                      <a:endParaRPr lang="en-US" dirty="0"/>
                    </a:p>
                    <a:p>
                      <a:pPr algn="l"/>
                      <a:r>
                        <a:rPr lang="en-US" dirty="0">
                          <a:hlinkClick r:id="rId5"/>
                        </a:rPr>
                        <a:t>https://www.kaggle.com/</a:t>
                      </a:r>
                      <a:endParaRPr lang="en-US" dirty="0"/>
                    </a:p>
                    <a:p>
                      <a:pPr algn="l"/>
                      <a:r>
                        <a:rPr lang="en-US" dirty="0">
                          <a:hlinkClick r:id="rId6"/>
                        </a:rPr>
                        <a:t>https://archive.ics.uci.edu/ml/index.php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4180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0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2589" y="271648"/>
            <a:ext cx="5617415" cy="763525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Outlines</a:t>
            </a:r>
            <a:endParaRPr lang="en-US" sz="3000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813D618-9634-4B28-823B-9C16A86E9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155875"/>
              </p:ext>
            </p:extLst>
          </p:nvPr>
        </p:nvGraphicFramePr>
        <p:xfrm>
          <a:off x="178575" y="1497405"/>
          <a:ext cx="878684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06">
                  <a:extLst>
                    <a:ext uri="{9D8B030D-6E8A-4147-A177-3AD203B41FA5}">
                      <a16:colId xmlns:a16="http://schemas.microsoft.com/office/drawing/2014/main" val="2140339197"/>
                    </a:ext>
                  </a:extLst>
                </a:gridCol>
                <a:gridCol w="2993493">
                  <a:extLst>
                    <a:ext uri="{9D8B030D-6E8A-4147-A177-3AD203B41FA5}">
                      <a16:colId xmlns:a16="http://schemas.microsoft.com/office/drawing/2014/main" val="1974609832"/>
                    </a:ext>
                  </a:extLst>
                </a:gridCol>
                <a:gridCol w="4475350">
                  <a:extLst>
                    <a:ext uri="{9D8B030D-6E8A-4147-A177-3AD203B41FA5}">
                      <a16:colId xmlns:a16="http://schemas.microsoft.com/office/drawing/2014/main" val="3447950783"/>
                    </a:ext>
                  </a:extLst>
                </a:gridCol>
              </a:tblGrid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Programs / links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89540059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Wednesday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ML and optimization techniques using 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 Started with Python in VS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 in VS Code tutorial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 Datasets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2"/>
                        </a:rPr>
                        <a:t>https://code.visualstudio.com/</a:t>
                      </a:r>
                      <a:endParaRPr lang="en-US" dirty="0"/>
                    </a:p>
                    <a:p>
                      <a:pPr algn="l"/>
                      <a:r>
                        <a:rPr lang="en-US" dirty="0">
                          <a:hlinkClick r:id="rId3"/>
                        </a:rPr>
                        <a:t>https://marketplace.visualstudio.com/VSCode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https://www.python.or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https://www.anaconda.com/products/individual</a:t>
                      </a:r>
                      <a:endParaRPr lang="en-US" dirty="0"/>
                    </a:p>
                    <a:p>
                      <a:pPr algn="l"/>
                      <a:r>
                        <a:rPr lang="en-US" dirty="0">
                          <a:hlinkClick r:id="rId6"/>
                        </a:rPr>
                        <a:t>g/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41802394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Thursday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and applying ML algorithms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Evaluation + Exam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https://seyedalimirjalili.com/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https://github.com/afai79/AI-and-ML</a:t>
                      </a:r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450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5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F663F2-F989-48DA-9EBE-C8EF4075670C}"/>
              </a:ext>
            </a:extLst>
          </p:cNvPr>
          <p:cNvSpPr txBox="1">
            <a:spLocks/>
          </p:cNvSpPr>
          <p:nvPr/>
        </p:nvSpPr>
        <p:spPr>
          <a:xfrm>
            <a:off x="-1" y="2484406"/>
            <a:ext cx="9084733" cy="14700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600" b="1" kern="1200">
                <a:solidFill>
                  <a:srgbClr val="D4E11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4800" dirty="0">
                <a:solidFill>
                  <a:schemeClr val="bg1"/>
                </a:solidFill>
                <a:effectLst>
                  <a:glow rad="228600">
                    <a:srgbClr val="000000">
                      <a:alpha val="40000"/>
                    </a:srgb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(16:9)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Artificial Intelligence  and  Machine Learning</vt:lpstr>
      <vt:lpstr>Outlines</vt:lpstr>
      <vt:lpstr>Outlines</vt:lpstr>
      <vt:lpstr>Outlines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2021-10-10T12:46:06Z</dcterms:modified>
</cp:coreProperties>
</file>