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2" r:id="rId1"/>
  </p:sldMasterIdLst>
  <p:notesMasterIdLst>
    <p:notesMasterId r:id="rId5"/>
  </p:notesMasterIdLst>
  <p:sldIdLst>
    <p:sldId id="756" r:id="rId2"/>
    <p:sldId id="757" r:id="rId3"/>
    <p:sldId id="7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ABA"/>
    <a:srgbClr val="37AE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687" autoAdjust="0"/>
    <p:restoredTop sz="94660"/>
  </p:normalViewPr>
  <p:slideViewPr>
    <p:cSldViewPr snapToGrid="0">
      <p:cViewPr varScale="1">
        <p:scale>
          <a:sx n="67" d="100"/>
          <a:sy n="67"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3CA13-16E9-43E5-A150-2FA4B760D3D8}"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C48EB-E733-4148-88E3-71D142F233A5}" type="slidenum">
              <a:rPr lang="en-US" smtClean="0"/>
              <a:t>‹#›</a:t>
            </a:fld>
            <a:endParaRPr lang="en-US"/>
          </a:p>
        </p:txBody>
      </p:sp>
    </p:spTree>
    <p:extLst>
      <p:ext uri="{BB962C8B-B14F-4D97-AF65-F5344CB8AC3E}">
        <p14:creationId xmlns:p14="http://schemas.microsoft.com/office/powerpoint/2010/main" val="62172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086C1-BFBB-F342-AB1F-C4CC939EB0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4" y="189947"/>
            <a:ext cx="3685455" cy="1310862"/>
          </a:xfrm>
          <a:prstGeom prst="rect">
            <a:avLst/>
          </a:prstGeom>
        </p:spPr>
      </p:pic>
      <p:sp>
        <p:nvSpPr>
          <p:cNvPr id="4" name="Title 1">
            <a:extLst>
              <a:ext uri="{FF2B5EF4-FFF2-40B4-BE49-F238E27FC236}">
                <a16:creationId xmlns:a16="http://schemas.microsoft.com/office/drawing/2014/main" id="{260FC123-24AA-6A4B-A741-BD7DD4F496B9}"/>
              </a:ext>
            </a:extLst>
          </p:cNvPr>
          <p:cNvSpPr>
            <a:spLocks noGrp="1"/>
          </p:cNvSpPr>
          <p:nvPr>
            <p:ph type="ctrTitle" hasCustomPrompt="1"/>
          </p:nvPr>
        </p:nvSpPr>
        <p:spPr>
          <a:xfrm>
            <a:off x="4702314" y="3578804"/>
            <a:ext cx="5120521" cy="480968"/>
          </a:xfrm>
          <a:prstGeom prst="rect">
            <a:avLst/>
          </a:prstGeom>
        </p:spPr>
        <p:txBody>
          <a:bodyPr wrap="none" anchor="t">
            <a:noAutofit/>
          </a:bodyPr>
          <a:lstStyle>
            <a:lvl1pPr algn="r" rtl="0">
              <a:defRPr sz="3600">
                <a:solidFill>
                  <a:srgbClr val="002060"/>
                </a:solidFill>
                <a:latin typeface="29LT Bukra Md" panose="00000600000000000000" pitchFamily="50" charset="-78"/>
                <a:cs typeface="29LT Bukra Md" panose="00000600000000000000" pitchFamily="50" charset="-78"/>
              </a:defRPr>
            </a:lvl1pPr>
          </a:lstStyle>
          <a:p>
            <a:r>
              <a:rPr lang="ar-SA" dirty="0"/>
              <a:t>عنوان العرض</a:t>
            </a:r>
            <a:endParaRPr lang="ar-SA" noProof="0" dirty="0"/>
          </a:p>
        </p:txBody>
      </p:sp>
      <p:sp>
        <p:nvSpPr>
          <p:cNvPr id="10" name="Subtitle 2">
            <a:extLst>
              <a:ext uri="{FF2B5EF4-FFF2-40B4-BE49-F238E27FC236}">
                <a16:creationId xmlns:a16="http://schemas.microsoft.com/office/drawing/2014/main" id="{D4370E76-7510-4700-9BF9-E375BE052B47}"/>
              </a:ext>
            </a:extLst>
          </p:cNvPr>
          <p:cNvSpPr>
            <a:spLocks noGrp="1"/>
          </p:cNvSpPr>
          <p:nvPr>
            <p:ph type="subTitle" idx="1" hasCustomPrompt="1"/>
          </p:nvPr>
        </p:nvSpPr>
        <p:spPr>
          <a:xfrm>
            <a:off x="6475252" y="4199208"/>
            <a:ext cx="3347583" cy="463462"/>
          </a:xfrm>
          <a:prstGeom prst="rect">
            <a:avLst/>
          </a:prstGeom>
        </p:spPr>
        <p:txBody>
          <a:bodyPr wrap="none" anchor="t">
            <a:noAutofit/>
          </a:bodyPr>
          <a:lstStyle>
            <a:lvl1pPr marL="0" indent="0" algn="r">
              <a:buNone/>
              <a:defRPr lang="en-US" sz="2000" dirty="0">
                <a:solidFill>
                  <a:srgbClr val="009ABA"/>
                </a:solidFill>
                <a:latin typeface="29LT Bukra Md" panose="00000600000000000000" pitchFamily="50" charset="-78"/>
                <a:ea typeface="+mj-ea"/>
                <a:cs typeface="29LT Bukra Md" panose="00000600000000000000" pitchFamily="50" charset="-78"/>
              </a:defRPr>
            </a:lvl1pPr>
          </a:lstStyle>
          <a:p>
            <a:r>
              <a:rPr lang="ar-SA" sz="2000" dirty="0">
                <a:solidFill>
                  <a:srgbClr val="009ABA"/>
                </a:solidFill>
              </a:rPr>
              <a:t>العنوان الثانوي</a:t>
            </a:r>
          </a:p>
        </p:txBody>
      </p:sp>
    </p:spTree>
    <p:extLst>
      <p:ext uri="{BB962C8B-B14F-4D97-AF65-F5344CB8AC3E}">
        <p14:creationId xmlns:p14="http://schemas.microsoft.com/office/powerpoint/2010/main" val="183035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189D7B-F94C-544D-90C0-D6B55C8F8C7D}"/>
              </a:ext>
            </a:extLst>
          </p:cNvPr>
          <p:cNvSpPr txBox="1">
            <a:spLocks/>
          </p:cNvSpPr>
          <p:nvPr userDrawn="1"/>
        </p:nvSpPr>
        <p:spPr>
          <a:xfrm>
            <a:off x="484095" y="5838628"/>
            <a:ext cx="1432096" cy="480968"/>
          </a:xfrm>
          <a:prstGeom prst="rect">
            <a:avLst/>
          </a:prstGeom>
        </p:spPr>
        <p:txBody>
          <a:bodyPr wrap="none" anchor="t">
            <a:noAutofit/>
          </a:bodyPr>
          <a:lstStyle>
            <a:lvl1pPr algn="ctr" defTabSz="914400" rtl="0" eaLnBrk="1" latinLnBrk="0" hangingPunct="1">
              <a:lnSpc>
                <a:spcPct val="90000"/>
              </a:lnSpc>
              <a:spcBef>
                <a:spcPct val="0"/>
              </a:spcBef>
              <a:buNone/>
              <a:defRPr sz="3600" b="0" i="0" kern="1200">
                <a:solidFill>
                  <a:srgbClr val="020652"/>
                </a:solidFill>
                <a:latin typeface="29LT Bukra Medium" pitchFamily="2" charset="-78"/>
                <a:ea typeface="+mj-ea"/>
                <a:cs typeface="29LT Bukra Medium" pitchFamily="2" charset="-78"/>
              </a:defRPr>
            </a:lvl1pPr>
          </a:lstStyle>
          <a:p>
            <a:pPr algn="r"/>
            <a:r>
              <a:rPr lang="ar-SA" dirty="0">
                <a:latin typeface="29LT Bukra Md" panose="00000600000000000000" pitchFamily="50" charset="-78"/>
                <a:cs typeface="29LT Bukra Md" panose="00000600000000000000" pitchFamily="50" charset="-78"/>
              </a:rPr>
              <a:t>شكراً</a:t>
            </a:r>
          </a:p>
        </p:txBody>
      </p:sp>
    </p:spTree>
    <p:extLst>
      <p:ext uri="{BB962C8B-B14F-4D97-AF65-F5344CB8AC3E}">
        <p14:creationId xmlns:p14="http://schemas.microsoft.com/office/powerpoint/2010/main" val="26915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565957-F1FA-484C-AD7C-E2360AA31D9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33612" b="6073"/>
          <a:stretch/>
        </p:blipFill>
        <p:spPr>
          <a:xfrm>
            <a:off x="8441874" y="39391"/>
            <a:ext cx="3766455" cy="6818609"/>
          </a:xfrm>
          <a:prstGeom prst="rect">
            <a:avLst/>
          </a:prstGeom>
        </p:spPr>
      </p:pic>
    </p:spTree>
    <p:extLst>
      <p:ext uri="{BB962C8B-B14F-4D97-AF65-F5344CB8AC3E}">
        <p14:creationId xmlns:p14="http://schemas.microsoft.com/office/powerpoint/2010/main" val="423032133"/>
      </p:ext>
    </p:extLst>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nu.org/software/octave/index" TargetMode="External"/><Relationship Id="rId2" Type="http://schemas.openxmlformats.org/officeDocument/2006/relationships/hyperlink" Target="https://github.com/afai79/AI-and-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rketplace.visualstudio.com/VSCode" TargetMode="External"/><Relationship Id="rId3" Type="http://schemas.openxmlformats.org/officeDocument/2006/relationships/hyperlink" Target="https://seyedalimirjalili.com/" TargetMode="External"/><Relationship Id="rId7" Type="http://schemas.openxmlformats.org/officeDocument/2006/relationships/hyperlink" Target="https://code.visualstudio.com/" TargetMode="External"/><Relationship Id="rId12" Type="http://schemas.openxmlformats.org/officeDocument/2006/relationships/hyperlink" Target="https://github.com/afai79/AI-and-ML" TargetMode="External"/><Relationship Id="rId2" Type="http://schemas.openxmlformats.org/officeDocument/2006/relationships/hyperlink" Target="https://www.mathworks.com/matlabcentral/fileexchange/" TargetMode="External"/><Relationship Id="rId1" Type="http://schemas.openxmlformats.org/officeDocument/2006/relationships/slideLayout" Target="../slideLayouts/slideLayout2.xml"/><Relationship Id="rId6" Type="http://schemas.openxmlformats.org/officeDocument/2006/relationships/hyperlink" Target="https://archive.ics.uci.edu/ml/index.php" TargetMode="External"/><Relationship Id="rId11" Type="http://schemas.openxmlformats.org/officeDocument/2006/relationships/hyperlink" Target="https://www.python.org/" TargetMode="External"/><Relationship Id="rId5" Type="http://schemas.openxmlformats.org/officeDocument/2006/relationships/hyperlink" Target="https://www.kaggle.com/" TargetMode="External"/><Relationship Id="rId10" Type="http://schemas.openxmlformats.org/officeDocument/2006/relationships/hyperlink" Target="https://www.anaconda.com/products/individual" TargetMode="External"/><Relationship Id="rId4" Type="http://schemas.openxmlformats.org/officeDocument/2006/relationships/hyperlink" Target="https://www.openml.org/" TargetMode="External"/><Relationship Id="rId9" Type="http://schemas.openxmlformats.org/officeDocument/2006/relationships/hyperlink" Target="https://www.python.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43959" y="1858617"/>
            <a:ext cx="8337688" cy="3846443"/>
          </a:xfrm>
        </p:spPr>
        <p:txBody>
          <a:bodyPr/>
          <a:lstStyle/>
          <a:p>
            <a:pPr marL="0" marR="0" algn="ctr" rtl="1">
              <a:spcBef>
                <a:spcPts val="0"/>
              </a:spcBef>
              <a:spcAft>
                <a:spcPts val="1200"/>
              </a:spcAft>
            </a:pPr>
            <a:r>
              <a:rPr lang="ar-SA" sz="3200" dirty="0">
                <a:solidFill>
                  <a:srgbClr val="FF0000"/>
                </a:solidFill>
              </a:rPr>
              <a:t>نرحب بكم في مبادرة مهارات المستقبل والتي تقدم من قبل </a:t>
            </a:r>
            <a:br>
              <a:rPr lang="en-US" sz="3200" dirty="0">
                <a:solidFill>
                  <a:srgbClr val="FF0000"/>
                </a:solidFill>
              </a:rPr>
            </a:br>
            <a:r>
              <a:rPr lang="ar-SA" sz="3200" dirty="0">
                <a:solidFill>
                  <a:srgbClr val="FF0000"/>
                </a:solidFill>
              </a:rPr>
              <a:t>وزارة الاتصالات وتقنية المعلومات وهي مبادرة تهدف الى </a:t>
            </a:r>
            <a:br>
              <a:rPr lang="en-US" sz="3200" dirty="0">
                <a:solidFill>
                  <a:srgbClr val="FF0000"/>
                </a:solidFill>
              </a:rPr>
            </a:br>
            <a:r>
              <a:rPr lang="ar-SA" sz="3200" dirty="0">
                <a:solidFill>
                  <a:srgbClr val="FF0000"/>
                </a:solidFill>
              </a:rPr>
              <a:t>تقديم دورات تدريبية في المجالات الرقمية الواعدة لتطوير</a:t>
            </a:r>
            <a:br>
              <a:rPr lang="en-US" sz="3200" dirty="0">
                <a:solidFill>
                  <a:srgbClr val="FF0000"/>
                </a:solidFill>
              </a:rPr>
            </a:br>
            <a:r>
              <a:rPr lang="ar-SA" sz="3200" dirty="0">
                <a:solidFill>
                  <a:srgbClr val="FF0000"/>
                </a:solidFill>
              </a:rPr>
              <a:t> رأس المال البشري وهي احد الاهداف</a:t>
            </a:r>
            <a:r>
              <a:rPr lang="en-US" sz="3200" dirty="0">
                <a:solidFill>
                  <a:srgbClr val="FF0000"/>
                </a:solidFill>
              </a:rPr>
              <a:t> </a:t>
            </a:r>
            <a:r>
              <a:rPr lang="ar-SA" sz="3200" dirty="0">
                <a:solidFill>
                  <a:srgbClr val="FF0000"/>
                </a:solidFill>
              </a:rPr>
              <a:t>لتحقيق </a:t>
            </a:r>
            <a:br>
              <a:rPr lang="en-US" sz="3200" dirty="0">
                <a:solidFill>
                  <a:srgbClr val="FF0000"/>
                </a:solidFill>
              </a:rPr>
            </a:br>
            <a:r>
              <a:rPr lang="ar-SA" sz="3200" dirty="0">
                <a:solidFill>
                  <a:srgbClr val="FF0000"/>
                </a:solidFill>
              </a:rPr>
              <a:t>رؤية 2030 للمملكة العربية السعودية</a:t>
            </a:r>
            <a:br>
              <a:rPr lang="en-US" sz="3200" dirty="0">
                <a:solidFill>
                  <a:srgbClr val="FF0000"/>
                </a:solidFill>
              </a:rPr>
            </a:br>
            <a:r>
              <a:rPr lang="ar-SA" sz="3200" dirty="0">
                <a:solidFill>
                  <a:srgbClr val="FF0000"/>
                </a:solidFill>
              </a:rPr>
              <a:t>لذا نرحب بكم في دورة </a:t>
            </a:r>
            <a:br>
              <a:rPr lang="en-US" sz="3200" dirty="0">
                <a:solidFill>
                  <a:srgbClr val="FF0000"/>
                </a:solidFill>
              </a:rPr>
            </a:br>
            <a:r>
              <a:rPr lang="ar-SA" sz="3200" dirty="0">
                <a:solidFill>
                  <a:srgbClr val="FF0000"/>
                </a:solidFill>
              </a:rPr>
              <a:t>(</a:t>
            </a:r>
            <a:r>
              <a:rPr lang="ar-SA" sz="3200" dirty="0"/>
              <a:t>مقدمة في الذكاء الاصطناعي وتعلم الآلة</a:t>
            </a:r>
            <a:r>
              <a:rPr lang="ar-SA" sz="3200" dirty="0">
                <a:solidFill>
                  <a:srgbClr val="FF0000"/>
                </a:solidFill>
              </a:rPr>
              <a:t>)</a:t>
            </a:r>
            <a:br>
              <a:rPr lang="en-US" sz="3200" dirty="0">
                <a:solidFill>
                  <a:srgbClr val="FF0000"/>
                </a:solidFill>
              </a:rPr>
            </a:br>
            <a:r>
              <a:rPr lang="ar-SA" sz="3200" dirty="0">
                <a:solidFill>
                  <a:srgbClr val="FF0000"/>
                </a:solidFill>
              </a:rPr>
              <a:t> ونتمنى لكم التوفيق والسداد</a:t>
            </a:r>
            <a:endParaRPr lang="en-US" sz="3200" dirty="0"/>
          </a:p>
        </p:txBody>
      </p:sp>
      <p:pic>
        <p:nvPicPr>
          <p:cNvPr id="7" name="Picture 6">
            <a:extLst>
              <a:ext uri="{FF2B5EF4-FFF2-40B4-BE49-F238E27FC236}">
                <a16:creationId xmlns:a16="http://schemas.microsoft.com/office/drawing/2014/main" id="{0F81AF22-43B5-4BDB-8F0F-825F18EA5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114" y="4757110"/>
            <a:ext cx="2247067" cy="1723818"/>
          </a:xfrm>
          <a:prstGeom prst="rect">
            <a:avLst/>
          </a:prstGeom>
        </p:spPr>
      </p:pic>
    </p:spTree>
    <p:extLst>
      <p:ext uri="{BB962C8B-B14F-4D97-AF65-F5344CB8AC3E}">
        <p14:creationId xmlns:p14="http://schemas.microsoft.com/office/powerpoint/2010/main" val="15891597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9B51FD6-4E61-4CC0-BC95-D8BC226E1139}"/>
              </a:ext>
            </a:extLst>
          </p:cNvPr>
          <p:cNvGraphicFramePr>
            <a:graphicFrameLocks noGrp="1"/>
          </p:cNvGraphicFramePr>
          <p:nvPr>
            <p:extLst>
              <p:ext uri="{D42A27DB-BD31-4B8C-83A1-F6EECF244321}">
                <p14:modId xmlns:p14="http://schemas.microsoft.com/office/powerpoint/2010/main" val="3267785772"/>
              </p:ext>
            </p:extLst>
          </p:nvPr>
        </p:nvGraphicFramePr>
        <p:xfrm>
          <a:off x="895351" y="1368565"/>
          <a:ext cx="10544173" cy="4271575"/>
        </p:xfrm>
        <a:graphic>
          <a:graphicData uri="http://schemas.openxmlformats.org/drawingml/2006/table">
            <a:tbl>
              <a:tblPr firstRow="1" bandRow="1">
                <a:tableStyleId>{5C22544A-7EE6-4342-B048-85BDC9FD1C3A}</a:tableStyleId>
              </a:tblPr>
              <a:tblGrid>
                <a:gridCol w="678015">
                  <a:extLst>
                    <a:ext uri="{9D8B030D-6E8A-4147-A177-3AD203B41FA5}">
                      <a16:colId xmlns:a16="http://schemas.microsoft.com/office/drawing/2014/main" val="2223301486"/>
                    </a:ext>
                  </a:extLst>
                </a:gridCol>
                <a:gridCol w="1571511">
                  <a:extLst>
                    <a:ext uri="{9D8B030D-6E8A-4147-A177-3AD203B41FA5}">
                      <a16:colId xmlns:a16="http://schemas.microsoft.com/office/drawing/2014/main" val="24021225"/>
                    </a:ext>
                  </a:extLst>
                </a:gridCol>
                <a:gridCol w="3798848">
                  <a:extLst>
                    <a:ext uri="{9D8B030D-6E8A-4147-A177-3AD203B41FA5}">
                      <a16:colId xmlns:a16="http://schemas.microsoft.com/office/drawing/2014/main" val="1375538495"/>
                    </a:ext>
                  </a:extLst>
                </a:gridCol>
                <a:gridCol w="4495799">
                  <a:extLst>
                    <a:ext uri="{9D8B030D-6E8A-4147-A177-3AD203B41FA5}">
                      <a16:colId xmlns:a16="http://schemas.microsoft.com/office/drawing/2014/main" val="1455537812"/>
                    </a:ext>
                  </a:extLst>
                </a:gridCol>
              </a:tblGrid>
              <a:tr h="522535">
                <a:tc>
                  <a:txBody>
                    <a:bodyPr/>
                    <a:lstStyle/>
                    <a:p>
                      <a:pPr algn="ctr"/>
                      <a:r>
                        <a:rPr lang="en-US" dirty="0"/>
                        <a:t>No.</a:t>
                      </a:r>
                    </a:p>
                  </a:txBody>
                  <a:tcPr/>
                </a:tc>
                <a:tc>
                  <a:txBody>
                    <a:bodyPr/>
                    <a:lstStyle/>
                    <a:p>
                      <a:pPr algn="ctr"/>
                      <a:r>
                        <a:rPr lang="en-US" dirty="0"/>
                        <a:t>Day</a:t>
                      </a:r>
                    </a:p>
                  </a:txBody>
                  <a:tcPr/>
                </a:tc>
                <a:tc>
                  <a:txBody>
                    <a:bodyPr/>
                    <a:lstStyle/>
                    <a:p>
                      <a:pPr algn="ctr"/>
                      <a:r>
                        <a:rPr lang="en-US" dirty="0"/>
                        <a:t>Subjects</a:t>
                      </a:r>
                    </a:p>
                  </a:txBody>
                  <a:tcPr/>
                </a:tc>
                <a:tc>
                  <a:txBody>
                    <a:bodyPr/>
                    <a:lstStyle/>
                    <a:p>
                      <a:pPr algn="ctr"/>
                      <a:r>
                        <a:rPr lang="en-US" dirty="0"/>
                        <a:t>Programs / links</a:t>
                      </a:r>
                    </a:p>
                  </a:txBody>
                  <a:tcPr/>
                </a:tc>
                <a:extLst>
                  <a:ext uri="{0D108BD9-81ED-4DB2-BD59-A6C34878D82A}">
                    <a16:rowId xmlns:a16="http://schemas.microsoft.com/office/drawing/2014/main" val="709445576"/>
                  </a:ext>
                </a:extLst>
              </a:tr>
              <a:tr h="522535">
                <a:tc>
                  <a:txBody>
                    <a:bodyPr/>
                    <a:lstStyle/>
                    <a:p>
                      <a:pPr algn="ctr"/>
                      <a:r>
                        <a:rPr lang="en-US" dirty="0"/>
                        <a:t>1</a:t>
                      </a:r>
                    </a:p>
                  </a:txBody>
                  <a:tcPr/>
                </a:tc>
                <a:tc>
                  <a:txBody>
                    <a:bodyPr/>
                    <a:lstStyle/>
                    <a:p>
                      <a:pPr algn="l"/>
                      <a:r>
                        <a:rPr lang="en-US" dirty="0"/>
                        <a:t>Sunday</a:t>
                      </a:r>
                    </a:p>
                  </a:txBody>
                  <a:tcPr/>
                </a:tc>
                <a:tc>
                  <a:txBody>
                    <a:bodyPr/>
                    <a:lstStyle/>
                    <a:p>
                      <a:pPr algn="l"/>
                      <a:r>
                        <a:rPr lang="en-AU" dirty="0">
                          <a:solidFill>
                            <a:srgbClr val="0070C0"/>
                          </a:solidFill>
                        </a:rPr>
                        <a:t>Artificial Intelligence (AI) and Machine Learning (ML)</a:t>
                      </a:r>
                    </a:p>
                    <a:p>
                      <a:pPr marL="285750" indent="-285750" algn="l">
                        <a:buFont typeface="Arial" panose="020B0604020202020204" pitchFamily="34" charset="0"/>
                        <a:buChar char="•"/>
                      </a:pPr>
                      <a:r>
                        <a:rPr lang="en-AU" dirty="0"/>
                        <a:t>What is Data?</a:t>
                      </a:r>
                    </a:p>
                    <a:p>
                      <a:pPr marL="285750" indent="-285750" algn="l">
                        <a:buFont typeface="Arial" panose="020B0604020202020204" pitchFamily="34" charset="0"/>
                        <a:buChar char="•"/>
                      </a:pPr>
                      <a:r>
                        <a:rPr lang="en-AU" dirty="0"/>
                        <a:t>Terminology of AI.</a:t>
                      </a:r>
                    </a:p>
                    <a:p>
                      <a:pPr marL="285750" indent="-285750" algn="l">
                        <a:buFont typeface="Arial" panose="020B0604020202020204" pitchFamily="34" charset="0"/>
                        <a:buChar char="•"/>
                      </a:pPr>
                      <a:r>
                        <a:rPr lang="en-AU" dirty="0"/>
                        <a:t>What makes AI company?</a:t>
                      </a:r>
                    </a:p>
                    <a:p>
                      <a:pPr marL="285750" indent="-285750" algn="l">
                        <a:buFont typeface="Arial" panose="020B0604020202020204" pitchFamily="34" charset="0"/>
                        <a:buChar char="•"/>
                      </a:pPr>
                      <a:r>
                        <a:rPr lang="en-AU" dirty="0"/>
                        <a:t>What ML can do and cannot do.</a:t>
                      </a:r>
                      <a:endParaRPr lang="en-US" dirty="0"/>
                    </a:p>
                  </a:txBody>
                  <a:tcPr/>
                </a:tc>
                <a:tc>
                  <a:txBody>
                    <a:bodyPr/>
                    <a:lstStyle/>
                    <a:p>
                      <a:pPr algn="l"/>
                      <a:r>
                        <a:rPr lang="en-US" dirty="0">
                          <a:hlinkClick r:id="rId2"/>
                        </a:rPr>
                        <a:t>https://github.com/afai79/AI-and-ML</a:t>
                      </a:r>
                      <a:endParaRPr lang="en-US" dirty="0"/>
                    </a:p>
                    <a:p>
                      <a:pPr algn="l"/>
                      <a:endParaRPr lang="en-US" dirty="0"/>
                    </a:p>
                  </a:txBody>
                  <a:tcPr/>
                </a:tc>
                <a:extLst>
                  <a:ext uri="{0D108BD9-81ED-4DB2-BD59-A6C34878D82A}">
                    <a16:rowId xmlns:a16="http://schemas.microsoft.com/office/drawing/2014/main" val="2385648002"/>
                  </a:ext>
                </a:extLst>
              </a:tr>
              <a:tr h="522535">
                <a:tc>
                  <a:txBody>
                    <a:bodyPr/>
                    <a:lstStyle/>
                    <a:p>
                      <a:pPr algn="ctr"/>
                      <a:r>
                        <a:rPr lang="en-US" dirty="0"/>
                        <a:t>2</a:t>
                      </a:r>
                    </a:p>
                  </a:txBody>
                  <a:tcPr/>
                </a:tc>
                <a:tc>
                  <a:txBody>
                    <a:bodyPr/>
                    <a:lstStyle/>
                    <a:p>
                      <a:pPr algn="l"/>
                      <a:r>
                        <a:rPr lang="en-US" dirty="0"/>
                        <a:t>Monday</a:t>
                      </a:r>
                    </a:p>
                  </a:txBody>
                  <a:tcPr/>
                </a:tc>
                <a:tc>
                  <a:txBody>
                    <a:bodyPr/>
                    <a:lstStyle/>
                    <a:p>
                      <a:pPr marL="0" indent="0" algn="l">
                        <a:buFont typeface="Arial" panose="020B0604020202020204" pitchFamily="34" charset="0"/>
                        <a:buNone/>
                      </a:pPr>
                      <a:r>
                        <a:rPr lang="en-US" dirty="0">
                          <a:solidFill>
                            <a:srgbClr val="0070C0"/>
                          </a:solidFill>
                        </a:rPr>
                        <a:t>Building </a:t>
                      </a:r>
                      <a:r>
                        <a:rPr lang="en-US" sz="1800" kern="1200" dirty="0">
                          <a:solidFill>
                            <a:srgbClr val="0070C0"/>
                          </a:solidFill>
                          <a:latin typeface="+mn-lt"/>
                          <a:ea typeface="+mn-ea"/>
                          <a:cs typeface="+mn-cs"/>
                        </a:rPr>
                        <a:t>AI</a:t>
                      </a:r>
                      <a:r>
                        <a:rPr lang="en-US" dirty="0">
                          <a:solidFill>
                            <a:srgbClr val="0070C0"/>
                          </a:solidFill>
                        </a:rPr>
                        <a:t> projects.</a:t>
                      </a:r>
                    </a:p>
                    <a:p>
                      <a:pPr marL="285750" indent="-285750" algn="l">
                        <a:buFont typeface="Arial" panose="020B0604020202020204" pitchFamily="34" charset="0"/>
                        <a:buChar char="•"/>
                      </a:pPr>
                      <a:r>
                        <a:rPr lang="en-US" dirty="0"/>
                        <a:t>Workflow of a ML project.</a:t>
                      </a:r>
                    </a:p>
                    <a:p>
                      <a:pPr marL="285750" indent="-285750" algn="l">
                        <a:buFont typeface="Arial" panose="020B0604020202020204" pitchFamily="34" charset="0"/>
                        <a:buChar char="•"/>
                      </a:pPr>
                      <a:r>
                        <a:rPr lang="en-US" dirty="0"/>
                        <a:t>Workflow of a Data science project.</a:t>
                      </a:r>
                    </a:p>
                    <a:p>
                      <a:pPr marL="285750" indent="-285750" algn="l">
                        <a:buFont typeface="Arial" panose="020B0604020202020204" pitchFamily="34" charset="0"/>
                        <a:buChar char="•"/>
                      </a:pPr>
                      <a:r>
                        <a:rPr lang="en-US" dirty="0"/>
                        <a:t>How to choose an AI project.</a:t>
                      </a:r>
                    </a:p>
                    <a:p>
                      <a:pPr marL="285750" indent="-285750" algn="l">
                        <a:buFont typeface="Arial" panose="020B0604020202020204" pitchFamily="34" charset="0"/>
                        <a:buChar char="•"/>
                      </a:pPr>
                      <a:r>
                        <a:rPr lang="en-US" dirty="0"/>
                        <a:t>Working with an AI team.</a:t>
                      </a:r>
                    </a:p>
                    <a:p>
                      <a:pPr marL="285750" indent="-285750" algn="l">
                        <a:buFont typeface="Arial" panose="020B0604020202020204" pitchFamily="34" charset="0"/>
                        <a:buChar char="•"/>
                      </a:pPr>
                      <a:r>
                        <a:rPr lang="en-US" dirty="0"/>
                        <a:t>Technical tools for AI teams.</a:t>
                      </a:r>
                    </a:p>
                    <a:p>
                      <a:pPr marL="0" indent="0" algn="l">
                        <a:buFont typeface="Arial" panose="020B0604020202020204" pitchFamily="34" charset="0"/>
                        <a:buNone/>
                      </a:pPr>
                      <a:r>
                        <a:rPr lang="en-US" dirty="0">
                          <a:solidFill>
                            <a:srgbClr val="0070C0"/>
                          </a:solidFill>
                        </a:rPr>
                        <a:t>MATLAB/Octave get started</a:t>
                      </a:r>
                    </a:p>
                  </a:txBody>
                  <a:tcPr/>
                </a:tc>
                <a:tc>
                  <a:txBody>
                    <a:bodyPr/>
                    <a:lstStyle/>
                    <a:p>
                      <a:pPr algn="l"/>
                      <a:r>
                        <a:rPr lang="en-US" dirty="0">
                          <a:hlinkClick r:id="rId3"/>
                        </a:rPr>
                        <a:t>https://www.gnu.org/software/octave/index</a:t>
                      </a:r>
                      <a:endParaRPr lang="en-US" dirty="0"/>
                    </a:p>
                    <a:p>
                      <a:pPr algn="l"/>
                      <a:endParaRPr lang="en-US" dirty="0"/>
                    </a:p>
                  </a:txBody>
                  <a:tcPr/>
                </a:tc>
                <a:extLst>
                  <a:ext uri="{0D108BD9-81ED-4DB2-BD59-A6C34878D82A}">
                    <a16:rowId xmlns:a16="http://schemas.microsoft.com/office/drawing/2014/main" val="4146525580"/>
                  </a:ext>
                </a:extLst>
              </a:tr>
            </a:tbl>
          </a:graphicData>
        </a:graphic>
      </p:graphicFrame>
      <p:sp>
        <p:nvSpPr>
          <p:cNvPr id="3" name="TextBox 2">
            <a:extLst>
              <a:ext uri="{FF2B5EF4-FFF2-40B4-BE49-F238E27FC236}">
                <a16:creationId xmlns:a16="http://schemas.microsoft.com/office/drawing/2014/main" id="{CFCD2AEC-3803-442B-AA93-4AF1EF84B728}"/>
              </a:ext>
            </a:extLst>
          </p:cNvPr>
          <p:cNvSpPr txBox="1"/>
          <p:nvPr/>
        </p:nvSpPr>
        <p:spPr>
          <a:xfrm>
            <a:off x="3371850" y="633085"/>
            <a:ext cx="5543550" cy="584775"/>
          </a:xfrm>
          <a:prstGeom prst="rect">
            <a:avLst/>
          </a:prstGeom>
          <a:noFill/>
        </p:spPr>
        <p:txBody>
          <a:bodyPr wrap="square" rtlCol="0">
            <a:spAutoFit/>
          </a:bodyPr>
          <a:lstStyle/>
          <a:p>
            <a:pPr algn="ctr"/>
            <a:r>
              <a:rPr lang="en-US" sz="3200" b="1" dirty="0"/>
              <a:t>Training Outlines</a:t>
            </a:r>
          </a:p>
        </p:txBody>
      </p:sp>
    </p:spTree>
    <p:extLst>
      <p:ext uri="{BB962C8B-B14F-4D97-AF65-F5344CB8AC3E}">
        <p14:creationId xmlns:p14="http://schemas.microsoft.com/office/powerpoint/2010/main" val="212490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9B51FD6-4E61-4CC0-BC95-D8BC226E1139}"/>
              </a:ext>
            </a:extLst>
          </p:cNvPr>
          <p:cNvGraphicFramePr>
            <a:graphicFrameLocks noGrp="1"/>
          </p:cNvGraphicFramePr>
          <p:nvPr>
            <p:extLst>
              <p:ext uri="{D42A27DB-BD31-4B8C-83A1-F6EECF244321}">
                <p14:modId xmlns:p14="http://schemas.microsoft.com/office/powerpoint/2010/main" val="3249523120"/>
              </p:ext>
            </p:extLst>
          </p:nvPr>
        </p:nvGraphicFramePr>
        <p:xfrm>
          <a:off x="952501" y="558940"/>
          <a:ext cx="10544173" cy="5185975"/>
        </p:xfrm>
        <a:graphic>
          <a:graphicData uri="http://schemas.openxmlformats.org/drawingml/2006/table">
            <a:tbl>
              <a:tblPr firstRow="1" bandRow="1">
                <a:tableStyleId>{5C22544A-7EE6-4342-B048-85BDC9FD1C3A}</a:tableStyleId>
              </a:tblPr>
              <a:tblGrid>
                <a:gridCol w="678015">
                  <a:extLst>
                    <a:ext uri="{9D8B030D-6E8A-4147-A177-3AD203B41FA5}">
                      <a16:colId xmlns:a16="http://schemas.microsoft.com/office/drawing/2014/main" val="2223301486"/>
                    </a:ext>
                  </a:extLst>
                </a:gridCol>
                <a:gridCol w="1571511">
                  <a:extLst>
                    <a:ext uri="{9D8B030D-6E8A-4147-A177-3AD203B41FA5}">
                      <a16:colId xmlns:a16="http://schemas.microsoft.com/office/drawing/2014/main" val="24021225"/>
                    </a:ext>
                  </a:extLst>
                </a:gridCol>
                <a:gridCol w="3798848">
                  <a:extLst>
                    <a:ext uri="{9D8B030D-6E8A-4147-A177-3AD203B41FA5}">
                      <a16:colId xmlns:a16="http://schemas.microsoft.com/office/drawing/2014/main" val="1375538495"/>
                    </a:ext>
                  </a:extLst>
                </a:gridCol>
                <a:gridCol w="4495799">
                  <a:extLst>
                    <a:ext uri="{9D8B030D-6E8A-4147-A177-3AD203B41FA5}">
                      <a16:colId xmlns:a16="http://schemas.microsoft.com/office/drawing/2014/main" val="1455537812"/>
                    </a:ext>
                  </a:extLst>
                </a:gridCol>
              </a:tblGrid>
              <a:tr h="522535">
                <a:tc>
                  <a:txBody>
                    <a:bodyPr/>
                    <a:lstStyle/>
                    <a:p>
                      <a:pPr algn="ctr"/>
                      <a:r>
                        <a:rPr lang="en-US" dirty="0"/>
                        <a:t>No.</a:t>
                      </a:r>
                    </a:p>
                  </a:txBody>
                  <a:tcPr/>
                </a:tc>
                <a:tc>
                  <a:txBody>
                    <a:bodyPr/>
                    <a:lstStyle/>
                    <a:p>
                      <a:pPr algn="ctr"/>
                      <a:r>
                        <a:rPr lang="en-US" dirty="0"/>
                        <a:t>Day</a:t>
                      </a:r>
                    </a:p>
                  </a:txBody>
                  <a:tcPr/>
                </a:tc>
                <a:tc>
                  <a:txBody>
                    <a:bodyPr/>
                    <a:lstStyle/>
                    <a:p>
                      <a:pPr algn="ctr"/>
                      <a:r>
                        <a:rPr lang="en-US" dirty="0"/>
                        <a:t>Subjects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Programs / links </a:t>
                      </a:r>
                    </a:p>
                  </a:txBody>
                  <a:tcPr/>
                </a:tc>
                <a:extLst>
                  <a:ext uri="{0D108BD9-81ED-4DB2-BD59-A6C34878D82A}">
                    <a16:rowId xmlns:a16="http://schemas.microsoft.com/office/drawing/2014/main" val="709445576"/>
                  </a:ext>
                </a:extLst>
              </a:tr>
              <a:tr h="522535">
                <a:tc>
                  <a:txBody>
                    <a:bodyPr/>
                    <a:lstStyle/>
                    <a:p>
                      <a:pPr algn="ctr"/>
                      <a:r>
                        <a:rPr lang="en-US" dirty="0"/>
                        <a:t>3</a:t>
                      </a:r>
                    </a:p>
                  </a:txBody>
                  <a:tcPr/>
                </a:tc>
                <a:tc>
                  <a:txBody>
                    <a:bodyPr/>
                    <a:lstStyle/>
                    <a:p>
                      <a:pPr algn="l"/>
                      <a:r>
                        <a:rPr lang="en-US" dirty="0"/>
                        <a:t>Tuesday</a:t>
                      </a:r>
                    </a:p>
                  </a:txBody>
                  <a:tcPr/>
                </a:tc>
                <a:tc>
                  <a:txBody>
                    <a:bodyPr/>
                    <a:lstStyle/>
                    <a:p>
                      <a:pPr algn="l"/>
                      <a:r>
                        <a:rPr lang="en-US" sz="1800" kern="1200" dirty="0">
                          <a:solidFill>
                            <a:srgbClr val="0070C0"/>
                          </a:solidFill>
                          <a:latin typeface="+mn-lt"/>
                          <a:ea typeface="+mn-ea"/>
                          <a:cs typeface="+mn-cs"/>
                        </a:rPr>
                        <a:t>ML and optimization techniques using MATLAB/Octave </a:t>
                      </a:r>
                    </a:p>
                    <a:p>
                      <a:pPr marL="285750" indent="-285750" algn="l">
                        <a:buFont typeface="Arial" panose="020B0604020202020204" pitchFamily="34" charset="0"/>
                        <a:buChar char="•"/>
                      </a:pPr>
                      <a:r>
                        <a:rPr lang="en-US" sz="1800" kern="1200" dirty="0">
                          <a:solidFill>
                            <a:schemeClr val="tx1"/>
                          </a:solidFill>
                          <a:latin typeface="+mn-lt"/>
                          <a:ea typeface="+mn-ea"/>
                          <a:cs typeface="+mn-cs"/>
                        </a:rPr>
                        <a:t>Reading Datasets</a:t>
                      </a:r>
                    </a:p>
                    <a:p>
                      <a:pPr marL="285750" indent="-285750" algn="l">
                        <a:buFont typeface="Arial" panose="020B0604020202020204" pitchFamily="34" charset="0"/>
                        <a:buChar char="•"/>
                      </a:pPr>
                      <a:r>
                        <a:rPr lang="en-US" sz="1800" kern="1200" dirty="0">
                          <a:solidFill>
                            <a:schemeClr val="tx1"/>
                          </a:solidFill>
                          <a:latin typeface="+mn-lt"/>
                          <a:ea typeface="+mn-ea"/>
                          <a:cs typeface="+mn-cs"/>
                        </a:rPr>
                        <a:t>Understanding and applying ML algorithms </a:t>
                      </a:r>
                    </a:p>
                  </a:txBody>
                  <a:tcPr/>
                </a:tc>
                <a:tc>
                  <a:txBody>
                    <a:bodyPr/>
                    <a:lstStyle/>
                    <a:p>
                      <a:pPr algn="l"/>
                      <a:r>
                        <a:rPr lang="en-US" dirty="0">
                          <a:hlinkClick r:id="rId2"/>
                        </a:rPr>
                        <a:t>https://www.mathworks.com/matlabcentral/fileexchange/</a:t>
                      </a:r>
                      <a:endParaRPr lang="en-US" dirty="0"/>
                    </a:p>
                    <a:p>
                      <a:pPr algn="l"/>
                      <a:r>
                        <a:rPr lang="en-US" dirty="0">
                          <a:hlinkClick r:id="rId3"/>
                        </a:rPr>
                        <a:t>https://seyedalimirjalili.com/</a:t>
                      </a:r>
                      <a:endParaRPr lang="en-US" dirty="0"/>
                    </a:p>
                    <a:p>
                      <a:pPr algn="l"/>
                      <a:r>
                        <a:rPr lang="en-US" dirty="0">
                          <a:hlinkClick r:id="rId4"/>
                        </a:rPr>
                        <a:t>https://www.openml.org/</a:t>
                      </a:r>
                      <a:endParaRPr lang="en-US" dirty="0"/>
                    </a:p>
                    <a:p>
                      <a:pPr algn="l"/>
                      <a:r>
                        <a:rPr lang="en-US" dirty="0">
                          <a:hlinkClick r:id="rId5"/>
                        </a:rPr>
                        <a:t>https://www.kaggle.com/</a:t>
                      </a:r>
                      <a:endParaRPr lang="en-US" dirty="0"/>
                    </a:p>
                    <a:p>
                      <a:pPr algn="l"/>
                      <a:r>
                        <a:rPr lang="en-US" dirty="0">
                          <a:hlinkClick r:id="rId6"/>
                        </a:rPr>
                        <a:t>https://archive.ics.uci.edu/ml/index.php</a:t>
                      </a:r>
                      <a:endParaRPr lang="en-US" dirty="0"/>
                    </a:p>
                  </a:txBody>
                  <a:tcPr/>
                </a:tc>
                <a:extLst>
                  <a:ext uri="{0D108BD9-81ED-4DB2-BD59-A6C34878D82A}">
                    <a16:rowId xmlns:a16="http://schemas.microsoft.com/office/drawing/2014/main" val="1125073477"/>
                  </a:ext>
                </a:extLst>
              </a:tr>
              <a:tr h="522535">
                <a:tc>
                  <a:txBody>
                    <a:bodyPr/>
                    <a:lstStyle/>
                    <a:p>
                      <a:pPr algn="ctr"/>
                      <a:r>
                        <a:rPr lang="en-US" dirty="0"/>
                        <a:t>4</a:t>
                      </a:r>
                    </a:p>
                  </a:txBody>
                  <a:tcPr/>
                </a:tc>
                <a:tc>
                  <a:txBody>
                    <a:bodyPr/>
                    <a:lstStyle/>
                    <a:p>
                      <a:pPr algn="l"/>
                      <a:r>
                        <a:rPr lang="en-US" dirty="0"/>
                        <a:t>Wednesday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0C0"/>
                          </a:solidFill>
                          <a:latin typeface="+mn-lt"/>
                          <a:ea typeface="+mn-ea"/>
                          <a:cs typeface="+mn-cs"/>
                        </a:rPr>
                        <a:t>ML and optimization techniques using Python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Getting Started with Python in VS Code</a:t>
                      </a:r>
                    </a:p>
                    <a:p>
                      <a:pPr marL="285750" indent="-285750">
                        <a:buFont typeface="Arial" panose="020B0604020202020204" pitchFamily="34" charset="0"/>
                        <a:buChar char="•"/>
                      </a:pPr>
                      <a:r>
                        <a:rPr lang="it-IT" sz="1800" b="0" i="0" kern="1200" dirty="0">
                          <a:solidFill>
                            <a:schemeClr val="dk1"/>
                          </a:solidFill>
                          <a:effectLst/>
                          <a:latin typeface="+mn-lt"/>
                          <a:ea typeface="+mn-ea"/>
                          <a:cs typeface="+mn-cs"/>
                        </a:rPr>
                        <a:t>ML in VS Code tutorial</a:t>
                      </a:r>
                    </a:p>
                    <a:p>
                      <a:pPr marL="285750" indent="-285750">
                        <a:buFont typeface="Arial" panose="020B0604020202020204" pitchFamily="34" charset="0"/>
                        <a:buChar char="•"/>
                      </a:pPr>
                      <a:r>
                        <a:rPr lang="en-US" sz="1800" kern="1200" dirty="0">
                          <a:solidFill>
                            <a:schemeClr val="tx1"/>
                          </a:solidFill>
                          <a:latin typeface="+mn-lt"/>
                          <a:ea typeface="+mn-ea"/>
                          <a:cs typeface="+mn-cs"/>
                        </a:rPr>
                        <a:t>Reading Datasets</a:t>
                      </a:r>
                    </a:p>
                  </a:txBody>
                  <a:tcPr/>
                </a:tc>
                <a:tc>
                  <a:txBody>
                    <a:bodyPr/>
                    <a:lstStyle/>
                    <a:p>
                      <a:pPr algn="l"/>
                      <a:r>
                        <a:rPr lang="en-US" dirty="0">
                          <a:hlinkClick r:id="rId7"/>
                        </a:rPr>
                        <a:t>https://code.visualstudio.com/</a:t>
                      </a:r>
                      <a:endParaRPr lang="en-US" dirty="0"/>
                    </a:p>
                    <a:p>
                      <a:pPr algn="l"/>
                      <a:r>
                        <a:rPr lang="en-US" dirty="0">
                          <a:hlinkClick r:id="rId8"/>
                        </a:rPr>
                        <a:t>https://marketplace.visualstudio.com/VSCode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9"/>
                        </a:rPr>
                        <a:t>https://www.python.or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10"/>
                        </a:rPr>
                        <a:t>https://www.anaconda.com/products/individual</a:t>
                      </a:r>
                      <a:endParaRPr lang="en-US" dirty="0"/>
                    </a:p>
                    <a:p>
                      <a:pPr algn="l"/>
                      <a:r>
                        <a:rPr lang="en-US" dirty="0">
                          <a:hlinkClick r:id="rId11"/>
                        </a:rPr>
                        <a:t>g/</a:t>
                      </a:r>
                      <a:endParaRPr lang="en-US" dirty="0"/>
                    </a:p>
                  </a:txBody>
                  <a:tcPr/>
                </a:tc>
                <a:extLst>
                  <a:ext uri="{0D108BD9-81ED-4DB2-BD59-A6C34878D82A}">
                    <a16:rowId xmlns:a16="http://schemas.microsoft.com/office/drawing/2014/main" val="1972481979"/>
                  </a:ext>
                </a:extLst>
              </a:tr>
              <a:tr h="522535">
                <a:tc>
                  <a:txBody>
                    <a:bodyPr/>
                    <a:lstStyle/>
                    <a:p>
                      <a:pPr algn="ctr"/>
                      <a:r>
                        <a:rPr lang="en-US" dirty="0"/>
                        <a:t>5</a:t>
                      </a:r>
                    </a:p>
                  </a:txBody>
                  <a:tcPr/>
                </a:tc>
                <a:tc>
                  <a:txBody>
                    <a:bodyPr/>
                    <a:lstStyle/>
                    <a:p>
                      <a:pPr algn="l"/>
                      <a:r>
                        <a:rPr lang="en-US" dirty="0"/>
                        <a:t>Thursday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0C0"/>
                          </a:solidFill>
                          <a:latin typeface="+mn-lt"/>
                          <a:ea typeface="+mn-ea"/>
                          <a:cs typeface="+mn-cs"/>
                        </a:rPr>
                        <a:t>Understanding and applying ML algorithms </a:t>
                      </a:r>
                    </a:p>
                    <a:p>
                      <a:pPr algn="l"/>
                      <a:endParaRPr lang="en-US" dirty="0"/>
                    </a:p>
                    <a:p>
                      <a:pPr algn="l"/>
                      <a:r>
                        <a:rPr lang="en-US" dirty="0"/>
                        <a:t>Evaluation + Exam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https://seyedalimirjalili.com/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12"/>
                        </a:rPr>
                        <a:t>https://github.com/afai79/AI-and-ML</a:t>
                      </a:r>
                      <a:endParaRPr lang="en-US" dirty="0"/>
                    </a:p>
                  </a:txBody>
                  <a:tcPr/>
                </a:tc>
                <a:extLst>
                  <a:ext uri="{0D108BD9-81ED-4DB2-BD59-A6C34878D82A}">
                    <a16:rowId xmlns:a16="http://schemas.microsoft.com/office/drawing/2014/main" val="1559447695"/>
                  </a:ext>
                </a:extLst>
              </a:tr>
            </a:tbl>
          </a:graphicData>
        </a:graphic>
      </p:graphicFrame>
    </p:spTree>
    <p:extLst>
      <p:ext uri="{BB962C8B-B14F-4D97-AF65-F5344CB8AC3E}">
        <p14:creationId xmlns:p14="http://schemas.microsoft.com/office/powerpoint/2010/main" val="1440301677"/>
      </p:ext>
    </p:extLst>
  </p:cSld>
  <p:clrMapOvr>
    <a:masterClrMapping/>
  </p:clrMapOvr>
</p:sld>
</file>

<file path=ppt/theme/theme1.xml><?xml version="1.0" encoding="utf-8"?>
<a:theme xmlns:a="http://schemas.openxmlformats.org/drawingml/2006/main" name="Custom Design">
  <a:themeElements>
    <a:clrScheme name="Custom 3">
      <a:dk1>
        <a:sysClr val="windowText" lastClr="000000"/>
      </a:dk1>
      <a:lt1>
        <a:sysClr val="window" lastClr="FFFFFF"/>
      </a:lt1>
      <a:dk2>
        <a:srgbClr val="44546A"/>
      </a:dk2>
      <a:lt2>
        <a:srgbClr val="E7E6E6"/>
      </a:lt2>
      <a:accent1>
        <a:srgbClr val="002060"/>
      </a:accent1>
      <a:accent2>
        <a:srgbClr val="009ABA"/>
      </a:accent2>
      <a:accent3>
        <a:srgbClr val="696969"/>
      </a:accent3>
      <a:accent4>
        <a:srgbClr val="FFC000"/>
      </a:accent4>
      <a:accent5>
        <a:srgbClr val="B51D1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329</Words>
  <Application>Microsoft Office PowerPoint</Application>
  <PresentationFormat>Widescreen</PresentationFormat>
  <Paragraphs>56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29LT Bukra Md</vt:lpstr>
      <vt:lpstr>Arial</vt:lpstr>
      <vt:lpstr>Calibri</vt:lpstr>
      <vt:lpstr>Custom Design</vt:lpstr>
      <vt:lpstr>نرحب بكم في مبادرة مهارات المستقبل والتي تقدم من قبل  وزارة الاتصالات وتقنية المعلومات وهي مبادرة تهدف الى  تقديم دورات تدريبية في المجالات الرقمية الواعدة لتطوير  رأس المال البشري وهي احد الاهداف لتحقيق  رؤية 2030 للمملكة العربية السعودية لذا نرحب بكم في دورة  (مقدمة في الذكاء الاصطناعي وتعلم الآلة)  ونتمنى لكم التوفيق والسداد</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خطة تنفيذ مسار التدريب   الخطة الوطنية للتوظيف في قطاع الاتصالات  وتقنية المعلومات</dc:title>
  <dc:creator>Fahd Khalfaoui</dc:creator>
  <cp:lastModifiedBy>Abdelhameed Ibrahim</cp:lastModifiedBy>
  <cp:revision>263</cp:revision>
  <dcterms:created xsi:type="dcterms:W3CDTF">2020-06-29T09:51:29Z</dcterms:created>
  <dcterms:modified xsi:type="dcterms:W3CDTF">2021-10-10T11:48:37Z</dcterms:modified>
</cp:coreProperties>
</file>