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2" r:id="rId5"/>
    <p:sldId id="263" r:id="rId6"/>
    <p:sldId id="264" r:id="rId7"/>
    <p:sldId id="258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6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>
      <p:cViewPr varScale="1">
        <p:scale>
          <a:sx n="88" d="100"/>
          <a:sy n="88" d="100"/>
        </p:scale>
        <p:origin x="660" y="-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475" y="1895168"/>
            <a:ext cx="4177201" cy="144533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Artificial Intelligence </a:t>
            </a:r>
            <a:br>
              <a:rPr lang="en-AU" dirty="0"/>
            </a:br>
            <a:r>
              <a:rPr lang="en-AU" dirty="0"/>
              <a:t>and </a:t>
            </a:r>
            <a:br>
              <a:rPr lang="en-AU" dirty="0"/>
            </a:br>
            <a:r>
              <a:rPr lang="en-AU" dirty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833" y="3753458"/>
            <a:ext cx="3716469" cy="73004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Dr. Abdelhameed Ibrahim</a:t>
            </a:r>
          </a:p>
          <a:p>
            <a:pPr algn="ctr"/>
            <a:r>
              <a:rPr lang="en-US" sz="2100" dirty="0"/>
              <a:t>Assoc. Prof.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Machine Learning Approaches</a:t>
            </a:r>
            <a:endParaRPr lang="en-US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7DFD0-1E0C-4AFC-A2C2-F3B5BE04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6" y="1367893"/>
            <a:ext cx="6283782" cy="2085975"/>
          </a:xfrm>
        </p:spPr>
        <p:txBody>
          <a:bodyPr>
            <a:normAutofit/>
          </a:bodyPr>
          <a:lstStyle/>
          <a:p>
            <a:r>
              <a:rPr lang="en-NZ" dirty="0"/>
              <a:t>Supervised Learning: Learning with a </a:t>
            </a:r>
            <a:r>
              <a:rPr lang="en-NZ" b="1" dirty="0"/>
              <a:t>labelled training set</a:t>
            </a:r>
          </a:p>
          <a:p>
            <a:pPr lvl="1"/>
            <a:r>
              <a:rPr lang="en-NZ" dirty="0"/>
              <a:t>Example: email spam detector with training set of labelled emails</a:t>
            </a:r>
          </a:p>
        </p:txBody>
      </p:sp>
      <p:pic>
        <p:nvPicPr>
          <p:cNvPr id="8" name="Picture 2" descr="Image result for Supervised learning">
            <a:extLst>
              <a:ext uri="{FF2B5EF4-FFF2-40B4-BE49-F238E27FC236}">
                <a16:creationId xmlns:a16="http://schemas.microsoft.com/office/drawing/2014/main" id="{A56C5B74-81D0-49BA-A1D2-30C629A4A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0" b="-2813"/>
          <a:stretch/>
        </p:blipFill>
        <p:spPr bwMode="auto">
          <a:xfrm>
            <a:off x="4275667" y="3225268"/>
            <a:ext cx="2573866" cy="180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6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Machine Learning Approaches</a:t>
            </a:r>
            <a:endParaRPr lang="en-US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7DFD0-1E0C-4AFC-A2C2-F3B5BE04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322" y="1199092"/>
            <a:ext cx="6034546" cy="1865841"/>
          </a:xfrm>
        </p:spPr>
        <p:txBody>
          <a:bodyPr>
            <a:normAutofit lnSpcReduction="10000"/>
          </a:bodyPr>
          <a:lstStyle/>
          <a:p>
            <a:r>
              <a:rPr lang="en-NZ" dirty="0"/>
              <a:t>Unsupervised Learning: </a:t>
            </a:r>
            <a:r>
              <a:rPr lang="en-NZ" b="1" dirty="0"/>
              <a:t>Discovering patterns </a:t>
            </a:r>
            <a:r>
              <a:rPr lang="en-NZ" dirty="0"/>
              <a:t>in unlabelled data</a:t>
            </a:r>
          </a:p>
          <a:p>
            <a:pPr lvl="1"/>
            <a:r>
              <a:rPr lang="en-NZ" dirty="0"/>
              <a:t>Example: cluster similar documents based on the text content</a:t>
            </a:r>
          </a:p>
        </p:txBody>
      </p:sp>
      <p:pic>
        <p:nvPicPr>
          <p:cNvPr id="9" name="Picture 4" descr="alt text">
            <a:extLst>
              <a:ext uri="{FF2B5EF4-FFF2-40B4-BE49-F238E27FC236}">
                <a16:creationId xmlns:a16="http://schemas.microsoft.com/office/drawing/2014/main" id="{33CA960D-F5FF-44F5-89D6-C3E842D42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 b="-1538"/>
          <a:stretch/>
        </p:blipFill>
        <p:spPr bwMode="auto">
          <a:xfrm>
            <a:off x="4005336" y="2856624"/>
            <a:ext cx="2903463" cy="210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38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Machine Learning Approaches</a:t>
            </a:r>
            <a:endParaRPr lang="en-US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C7DFD0-1E0C-4AFC-A2C2-F3B5BE04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7" y="1207559"/>
            <a:ext cx="6015294" cy="2145241"/>
          </a:xfrm>
        </p:spPr>
        <p:txBody>
          <a:bodyPr>
            <a:normAutofit/>
          </a:bodyPr>
          <a:lstStyle/>
          <a:p>
            <a:r>
              <a:rPr lang="en-NZ" dirty="0"/>
              <a:t>Reinforcement Learning: learning based on </a:t>
            </a:r>
            <a:r>
              <a:rPr lang="en-NZ" b="1" dirty="0"/>
              <a:t>feedback</a:t>
            </a:r>
            <a:r>
              <a:rPr lang="en-NZ" dirty="0"/>
              <a:t> or reward</a:t>
            </a:r>
          </a:p>
          <a:p>
            <a:pPr lvl="1"/>
            <a:r>
              <a:rPr lang="en-NZ" dirty="0"/>
              <a:t>Example: learn to play chess by winning or losing</a:t>
            </a:r>
          </a:p>
        </p:txBody>
      </p:sp>
      <p:pic>
        <p:nvPicPr>
          <p:cNvPr id="7" name="Picture 6" descr="https://upload.wikimedia.org/wikipedia/commons/thumb/1/1b/Reinforcement_learning_diagram.svg/2000px-Reinforcement_learning_diagram.svg.png">
            <a:extLst>
              <a:ext uri="{FF2B5EF4-FFF2-40B4-BE49-F238E27FC236}">
                <a16:creationId xmlns:a16="http://schemas.microsoft.com/office/drawing/2014/main" id="{67996EA6-8B7A-4602-BEC4-E413D806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36" y="2696662"/>
            <a:ext cx="2388963" cy="230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5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What is Deep Learning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DBCB9A-738D-4D36-A4C5-33ED65E5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599" y="1131886"/>
            <a:ext cx="6669289" cy="3854981"/>
          </a:xfrm>
        </p:spPr>
        <p:txBody>
          <a:bodyPr>
            <a:normAutofit lnSpcReduction="10000"/>
          </a:bodyPr>
          <a:lstStyle/>
          <a:p>
            <a:r>
              <a:rPr lang="en-NZ" b="1" dirty="0"/>
              <a:t>Part of the machine learning field </a:t>
            </a:r>
            <a:r>
              <a:rPr lang="en-NZ" dirty="0"/>
              <a:t>of learning representations of data. </a:t>
            </a:r>
          </a:p>
          <a:p>
            <a:r>
              <a:rPr lang="en-NZ" dirty="0"/>
              <a:t>Utilizes learning algorithms that derive meaning of day by using </a:t>
            </a:r>
            <a:r>
              <a:rPr lang="en-NZ" b="1" dirty="0"/>
              <a:t>hierarchy</a:t>
            </a:r>
            <a:r>
              <a:rPr lang="en-NZ" dirty="0"/>
              <a:t> of multiple layers that </a:t>
            </a:r>
            <a:r>
              <a:rPr lang="en-NZ" b="1" dirty="0"/>
              <a:t>mimic the neural network of our brain</a:t>
            </a:r>
          </a:p>
          <a:p>
            <a:r>
              <a:rPr lang="en-NZ" dirty="0"/>
              <a:t>If you provide the system with tons of information it begins to understand it and respond in useful ways.</a:t>
            </a:r>
          </a:p>
        </p:txBody>
      </p:sp>
    </p:spTree>
    <p:extLst>
      <p:ext uri="{BB962C8B-B14F-4D97-AF65-F5344CB8AC3E}">
        <p14:creationId xmlns:p14="http://schemas.microsoft.com/office/powerpoint/2010/main" val="41157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What is Deep Learning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924C2-0543-4AF0-ADDB-EBEC458DD8D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7834" y="1025298"/>
            <a:ext cx="7101799" cy="38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6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5829" y="271648"/>
            <a:ext cx="8264175" cy="763525"/>
          </a:xfrm>
        </p:spPr>
        <p:txBody>
          <a:bodyPr>
            <a:normAutofit/>
          </a:bodyPr>
          <a:lstStyle/>
          <a:p>
            <a:r>
              <a:rPr lang="en-NZ" sz="3000" dirty="0"/>
              <a:t>What Machine Learning can do</a:t>
            </a:r>
            <a:endParaRPr lang="en-US" sz="3000" dirty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7813D618-9634-4B28-823B-9C16A86E9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357352"/>
              </p:ext>
            </p:extLst>
          </p:nvPr>
        </p:nvGraphicFramePr>
        <p:xfrm>
          <a:off x="194731" y="1548356"/>
          <a:ext cx="8754537" cy="332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79">
                  <a:extLst>
                    <a:ext uri="{9D8B030D-6E8A-4147-A177-3AD203B41FA5}">
                      <a16:colId xmlns:a16="http://schemas.microsoft.com/office/drawing/2014/main" val="2140339197"/>
                    </a:ext>
                  </a:extLst>
                </a:gridCol>
                <a:gridCol w="2918179">
                  <a:extLst>
                    <a:ext uri="{9D8B030D-6E8A-4147-A177-3AD203B41FA5}">
                      <a16:colId xmlns:a16="http://schemas.microsoft.com/office/drawing/2014/main" val="1974609832"/>
                    </a:ext>
                  </a:extLst>
                </a:gridCol>
                <a:gridCol w="2918179">
                  <a:extLst>
                    <a:ext uri="{9D8B030D-6E8A-4147-A177-3AD203B41FA5}">
                      <a16:colId xmlns:a16="http://schemas.microsoft.com/office/drawing/2014/main" val="3447950783"/>
                    </a:ext>
                  </a:extLst>
                </a:gridCol>
              </a:tblGrid>
              <a:tr h="287130">
                <a:tc>
                  <a:txBody>
                    <a:bodyPr/>
                    <a:lstStyle/>
                    <a:p>
                      <a:r>
                        <a:rPr lang="en-NZ" sz="1600" dirty="0"/>
                        <a:t>INPUT A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RESPONSE B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APPLICATION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89540059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r>
                        <a:rPr lang="en-NZ" sz="1600" dirty="0"/>
                        <a:t>Picture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Are there human faces? (0 or 1)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Photo tagging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41802394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r>
                        <a:rPr lang="en-NZ" sz="1600" dirty="0"/>
                        <a:t>Loan Application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Will they repay the loan? (0 or 1)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Loan approvals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24501329"/>
                  </a:ext>
                </a:extLst>
              </a:tr>
              <a:tr h="287130">
                <a:tc>
                  <a:txBody>
                    <a:bodyPr/>
                    <a:lstStyle/>
                    <a:p>
                      <a:r>
                        <a:rPr lang="en-NZ" sz="1600" dirty="0"/>
                        <a:t>Ad plus user information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Will user click on ad? (0 or 1)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Targeted online ads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19637427"/>
                  </a:ext>
                </a:extLst>
              </a:tr>
              <a:tr h="287130">
                <a:tc>
                  <a:txBody>
                    <a:bodyPr/>
                    <a:lstStyle/>
                    <a:p>
                      <a:r>
                        <a:rPr lang="en-NZ" sz="1600" dirty="0"/>
                        <a:t>Audio clip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Transcript of audio clip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Speech recognition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02192248"/>
                  </a:ext>
                </a:extLst>
              </a:tr>
              <a:tr h="287130">
                <a:tc>
                  <a:txBody>
                    <a:bodyPr/>
                    <a:lstStyle/>
                    <a:p>
                      <a:r>
                        <a:rPr lang="en-NZ" sz="1600" dirty="0"/>
                        <a:t>English Sentence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French Sentence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Language translation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15976518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r>
                        <a:rPr lang="en-NZ" sz="1600" dirty="0"/>
                        <a:t>Sensor from plane engine, etc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Is it about to fail?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Preventive maintenance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05149696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r>
                        <a:rPr lang="en-NZ" sz="1600" dirty="0"/>
                        <a:t>Car camera and other sensors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Position of other cars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Self-driving cars</a:t>
                      </a:r>
                    </a:p>
                  </a:txBody>
                  <a:tcPr marL="91441" marR="91441"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33425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10B259-A5C0-4F82-B35B-71AF64CA2B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7357" y="8467"/>
            <a:ext cx="7270151" cy="5120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EBEC99-BED7-45B8-BE48-414EE7F0967A}"/>
              </a:ext>
            </a:extLst>
          </p:cNvPr>
          <p:cNvSpPr txBox="1"/>
          <p:nvPr/>
        </p:nvSpPr>
        <p:spPr>
          <a:xfrm>
            <a:off x="2023536" y="73567"/>
            <a:ext cx="49106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NZ" sz="2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How to get started</a:t>
            </a:r>
            <a:endParaRPr lang="en-US" sz="20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19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Keys to a successful AI/ML project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DBCB9A-738D-4D36-A4C5-33ED65E5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599" y="1131886"/>
            <a:ext cx="6669289" cy="3854981"/>
          </a:xfrm>
        </p:spPr>
        <p:txBody>
          <a:bodyPr>
            <a:normAutofit/>
          </a:bodyPr>
          <a:lstStyle/>
          <a:p>
            <a:r>
              <a:rPr lang="en-NZ" dirty="0"/>
              <a:t>Clear business need (what problem is it solving?)</a:t>
            </a:r>
          </a:p>
          <a:p>
            <a:r>
              <a:rPr lang="en-NZ" dirty="0"/>
              <a:t>Define specific project/product (How will you know it works?)</a:t>
            </a:r>
          </a:p>
          <a:p>
            <a:r>
              <a:rPr lang="en-NZ" dirty="0"/>
              <a:t>Find the data (lots of it)</a:t>
            </a:r>
          </a:p>
          <a:p>
            <a:r>
              <a:rPr lang="en-NZ" dirty="0"/>
              <a:t>Build or find tool/model (build or buy)</a:t>
            </a:r>
          </a:p>
          <a:p>
            <a:r>
              <a:rPr lang="en-NZ" dirty="0"/>
              <a:t>Test and adjust (use interactions to keep improving it)</a:t>
            </a:r>
          </a:p>
        </p:txBody>
      </p:sp>
    </p:spTree>
    <p:extLst>
      <p:ext uri="{BB962C8B-B14F-4D97-AF65-F5344CB8AC3E}">
        <p14:creationId xmlns:p14="http://schemas.microsoft.com/office/powerpoint/2010/main" val="837488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F663F2-F989-48DA-9EBE-C8EF4075670C}"/>
              </a:ext>
            </a:extLst>
          </p:cNvPr>
          <p:cNvSpPr txBox="1">
            <a:spLocks/>
          </p:cNvSpPr>
          <p:nvPr/>
        </p:nvSpPr>
        <p:spPr>
          <a:xfrm>
            <a:off x="-1" y="2484406"/>
            <a:ext cx="9084733" cy="14700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600" b="1" kern="1200">
                <a:solidFill>
                  <a:srgbClr val="D4E11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Z" sz="4800" dirty="0">
                <a:solidFill>
                  <a:schemeClr val="bg1"/>
                </a:solidFill>
                <a:effectLst>
                  <a:glow rad="228600">
                    <a:srgbClr val="000000">
                      <a:alpha val="40000"/>
                    </a:srgbClr>
                  </a:glo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What is Artificial Intelligence</a:t>
            </a:r>
            <a:endParaRPr lang="en-US" sz="3200" dirty="0"/>
          </a:p>
        </p:txBody>
      </p:sp>
      <p:pic>
        <p:nvPicPr>
          <p:cNvPr id="6" name="Picture 14" descr="Image result for book icon">
            <a:extLst>
              <a:ext uri="{FF2B5EF4-FFF2-40B4-BE49-F238E27FC236}">
                <a16:creationId xmlns:a16="http://schemas.microsoft.com/office/drawing/2014/main" id="{BE8B1AD7-8D90-4F09-8EAA-7BCAD6BA5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585" y="2485679"/>
            <a:ext cx="869414" cy="86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picture icon">
            <a:extLst>
              <a:ext uri="{FF2B5EF4-FFF2-40B4-BE49-F238E27FC236}">
                <a16:creationId xmlns:a16="http://schemas.microsoft.com/office/drawing/2014/main" id="{6907F795-0F04-4C8F-B046-C53EE518FB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17" y="2325919"/>
            <a:ext cx="640983" cy="64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8DB7D7-9E15-4CA2-A4C4-7375A1CFDA74}"/>
              </a:ext>
            </a:extLst>
          </p:cNvPr>
          <p:cNvSpPr/>
          <p:nvPr/>
        </p:nvSpPr>
        <p:spPr>
          <a:xfrm>
            <a:off x="729712" y="3459042"/>
            <a:ext cx="2209800" cy="1295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u="sng" dirty="0"/>
              <a:t>Input:</a:t>
            </a:r>
            <a:br>
              <a:rPr lang="en-NZ" dirty="0"/>
            </a:br>
            <a:r>
              <a:rPr lang="en-NZ" dirty="0"/>
              <a:t>Data</a:t>
            </a:r>
            <a:br>
              <a:rPr lang="en-NZ" dirty="0"/>
            </a:br>
            <a:r>
              <a:rPr lang="en-NZ" dirty="0"/>
              <a:t>Sensors</a:t>
            </a:r>
            <a:br>
              <a:rPr lang="en-NZ" dirty="0"/>
            </a:br>
            <a:r>
              <a:rPr lang="en-NZ" dirty="0"/>
              <a:t>Images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FA0E6-976F-4A10-99B6-3D6AAECA4B28}"/>
              </a:ext>
            </a:extLst>
          </p:cNvPr>
          <p:cNvSpPr/>
          <p:nvPr/>
        </p:nvSpPr>
        <p:spPr>
          <a:xfrm>
            <a:off x="3968212" y="3459041"/>
            <a:ext cx="1905000" cy="1295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Artificial Intelligence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E4D447-BB25-428F-AD90-E19C4A67D18D}"/>
              </a:ext>
            </a:extLst>
          </p:cNvPr>
          <p:cNvSpPr/>
          <p:nvPr/>
        </p:nvSpPr>
        <p:spPr>
          <a:xfrm>
            <a:off x="6901912" y="3459041"/>
            <a:ext cx="1905000" cy="12953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u="sng" dirty="0"/>
              <a:t>Output:</a:t>
            </a:r>
            <a:br>
              <a:rPr lang="en-NZ" dirty="0"/>
            </a:br>
            <a:r>
              <a:rPr lang="en-NZ" dirty="0"/>
              <a:t>Action</a:t>
            </a:r>
            <a:br>
              <a:rPr lang="en-NZ" dirty="0"/>
            </a:br>
            <a:r>
              <a:rPr lang="en-NZ" dirty="0"/>
              <a:t>Movement</a:t>
            </a:r>
            <a:br>
              <a:rPr lang="en-NZ" dirty="0"/>
            </a:br>
            <a:r>
              <a:rPr lang="en-NZ" dirty="0"/>
              <a:t>Text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5AB928-0DB0-43F9-B31E-5DEFB4E8A27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939512" y="4106741"/>
            <a:ext cx="1028700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35ED45-22AC-44BB-BD94-A38708BC8F6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73212" y="4106741"/>
            <a:ext cx="10287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cartoon robot">
            <a:extLst>
              <a:ext uri="{FF2B5EF4-FFF2-40B4-BE49-F238E27FC236}">
                <a16:creationId xmlns:a16="http://schemas.microsoft.com/office/drawing/2014/main" id="{0788B53D-C03C-4B02-84CC-6358A963E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34" y="1640678"/>
            <a:ext cx="1305594" cy="154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 result for picture icon">
            <a:extLst>
              <a:ext uri="{FF2B5EF4-FFF2-40B4-BE49-F238E27FC236}">
                <a16:creationId xmlns:a16="http://schemas.microsoft.com/office/drawing/2014/main" id="{8F1D7767-93AB-46FB-ABF5-895AE565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50" y="2485679"/>
            <a:ext cx="1028356" cy="79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data icon">
            <a:extLst>
              <a:ext uri="{FF2B5EF4-FFF2-40B4-BE49-F238E27FC236}">
                <a16:creationId xmlns:a16="http://schemas.microsoft.com/office/drawing/2014/main" id="{4F69A169-3CA2-46D1-9EF5-AEEAA06C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21" y="1368370"/>
            <a:ext cx="957549" cy="9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Advice icon">
            <a:extLst>
              <a:ext uri="{FF2B5EF4-FFF2-40B4-BE49-F238E27FC236}">
                <a16:creationId xmlns:a16="http://schemas.microsoft.com/office/drawing/2014/main" id="{6D38E4E8-D36A-42D2-8D27-D76CEEBD2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82" y="1365087"/>
            <a:ext cx="1045684" cy="10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Image result for robot armicon">
            <a:extLst>
              <a:ext uri="{FF2B5EF4-FFF2-40B4-BE49-F238E27FC236}">
                <a16:creationId xmlns:a16="http://schemas.microsoft.com/office/drawing/2014/main" id="{1FEA94F6-4EFA-43F6-9793-3143EF752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066" y="1936336"/>
            <a:ext cx="897875" cy="8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What is Artificial Intelligence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NZ" sz="3000" dirty="0"/>
              <a:t>In general, it is the ability for a machine to perform tasks that would normally require a person to do. </a:t>
            </a:r>
          </a:p>
          <a:p>
            <a:pPr marR="0" lvl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NZ" sz="3000" dirty="0"/>
              <a:t>And just like people, it’s the ability to take information, make decisions based on it and cause an action to be taken. </a:t>
            </a:r>
          </a:p>
          <a:p>
            <a:pPr marR="0" lvl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NZ" sz="3000" dirty="0"/>
              <a:t>Such as moving an arm, creating and image or text, or providing a suggestion.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Types of Artificial Intelligence</a:t>
            </a:r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E14C61-9987-4928-8C1D-D9AFE322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740" y="1286933"/>
            <a:ext cx="5241793" cy="2895244"/>
          </a:xfrm>
        </p:spPr>
        <p:txBody>
          <a:bodyPr>
            <a:normAutofit fontScale="92500" lnSpcReduction="10000"/>
          </a:bodyPr>
          <a:lstStyle/>
          <a:p>
            <a:r>
              <a:rPr lang="en-NZ" dirty="0">
                <a:solidFill>
                  <a:srgbClr val="FF0000"/>
                </a:solidFill>
              </a:rPr>
              <a:t>Artificial Superintelligence</a:t>
            </a:r>
            <a:r>
              <a:rPr lang="en-NZ" dirty="0"/>
              <a:t>: An</a:t>
            </a:r>
            <a:r>
              <a:rPr lang="en-NZ" b="1" dirty="0"/>
              <a:t> intellect that is much smarter than the best human brains</a:t>
            </a:r>
            <a:r>
              <a:rPr lang="en-NZ" dirty="0"/>
              <a:t> in practically every field, including</a:t>
            </a:r>
          </a:p>
          <a:p>
            <a:pPr lvl="1"/>
            <a:r>
              <a:rPr lang="en-NZ" dirty="0"/>
              <a:t>scientific creativity,</a:t>
            </a:r>
          </a:p>
          <a:p>
            <a:pPr lvl="1"/>
            <a:r>
              <a:rPr lang="en-NZ" dirty="0"/>
              <a:t>general wisdom and </a:t>
            </a:r>
          </a:p>
          <a:p>
            <a:pPr lvl="1"/>
            <a:r>
              <a:rPr lang="en-NZ" dirty="0"/>
              <a:t>social skills</a:t>
            </a:r>
            <a:endParaRPr lang="en-NZ" b="1" dirty="0"/>
          </a:p>
          <a:p>
            <a:pPr marL="0" indent="0">
              <a:buNone/>
            </a:pPr>
            <a:endParaRPr lang="en-NZ" b="1" dirty="0"/>
          </a:p>
          <a:p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8F8E6-40B8-44F2-8791-8AD00257EE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7334" y="1943457"/>
            <a:ext cx="1057406" cy="98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5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Types of Artificial Intelligence</a:t>
            </a:r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E14C61-9987-4928-8C1D-D9AFE322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740" y="945092"/>
            <a:ext cx="5216393" cy="37918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Z" b="1" dirty="0"/>
          </a:p>
          <a:p>
            <a:r>
              <a:rPr lang="en-NZ" dirty="0">
                <a:solidFill>
                  <a:srgbClr val="FF0000"/>
                </a:solidFill>
              </a:rPr>
              <a:t>Artificial General Intelligence</a:t>
            </a:r>
            <a:r>
              <a:rPr lang="en-NZ" dirty="0"/>
              <a:t>: A machine with the ability to apply </a:t>
            </a:r>
            <a:r>
              <a:rPr lang="en-NZ" b="1" dirty="0"/>
              <a:t>intelligence to any problem, </a:t>
            </a:r>
            <a:r>
              <a:rPr lang="en-NZ" dirty="0"/>
              <a:t>rather than just one specific problem (human-level intelligence)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22B9A6-809E-41A3-A61C-2E2A4B1C6F9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9935" y="2198952"/>
            <a:ext cx="800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/>
              <a:t>Types of Artificial Intelligence</a:t>
            </a:r>
            <a:endParaRPr lang="en-US" sz="3200" dirty="0"/>
          </a:p>
        </p:txBody>
      </p:sp>
      <p:pic>
        <p:nvPicPr>
          <p:cNvPr id="6" name="Picture 2" descr="http://s.newsweek.com/sites/www.newsweek.com/files/2016/03/01/google-self-driving-car-bus-crash.png">
            <a:extLst>
              <a:ext uri="{FF2B5EF4-FFF2-40B4-BE49-F238E27FC236}">
                <a16:creationId xmlns:a16="http://schemas.microsoft.com/office/drawing/2014/main" id="{C55769ED-11DB-4B9E-BEE8-495C4FFE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C"/>
              </a:clrFrom>
              <a:clrTo>
                <a:srgbClr val="FDFD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307" y="3419222"/>
            <a:ext cx="1467079" cy="9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E14C61-9987-4928-8C1D-D9AFE322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740" y="945092"/>
            <a:ext cx="52163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 </a:t>
            </a:r>
          </a:p>
          <a:p>
            <a:r>
              <a:rPr lang="en-NZ" dirty="0">
                <a:solidFill>
                  <a:srgbClr val="FF0000"/>
                </a:solidFill>
              </a:rPr>
              <a:t>Artificial Narrow Intelligence</a:t>
            </a:r>
            <a:r>
              <a:rPr lang="en-NZ" dirty="0"/>
              <a:t>: Machine intelligence that equals or exceeds human intelligence or efficiency </a:t>
            </a:r>
            <a:r>
              <a:rPr lang="en-NZ" b="1" dirty="0"/>
              <a:t>at a specific task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0782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5829" y="271648"/>
            <a:ext cx="8264175" cy="763525"/>
          </a:xfrm>
        </p:spPr>
        <p:txBody>
          <a:bodyPr>
            <a:normAutofit/>
          </a:bodyPr>
          <a:lstStyle/>
          <a:p>
            <a:r>
              <a:rPr lang="en-NZ" sz="3100" dirty="0"/>
              <a:t>Subsets of Artificial Intelligence</a:t>
            </a:r>
            <a:endParaRPr lang="en-US" sz="31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D52029-95F2-40C1-ACF7-BC54EC77CCD3}"/>
              </a:ext>
            </a:extLst>
          </p:cNvPr>
          <p:cNvSpPr/>
          <p:nvPr/>
        </p:nvSpPr>
        <p:spPr>
          <a:xfrm>
            <a:off x="0" y="1200006"/>
            <a:ext cx="3977089" cy="386615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Artifical</a:t>
            </a:r>
            <a:endParaRPr lang="en-NZ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128A4E-95B8-4F14-B277-4FD850AEAFFF}"/>
              </a:ext>
            </a:extLst>
          </p:cNvPr>
          <p:cNvSpPr/>
          <p:nvPr/>
        </p:nvSpPr>
        <p:spPr>
          <a:xfrm>
            <a:off x="915317" y="2367793"/>
            <a:ext cx="2146453" cy="259814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21B9DF-1B2B-4376-A60B-F01D43AF8B04}"/>
              </a:ext>
            </a:extLst>
          </p:cNvPr>
          <p:cNvSpPr/>
          <p:nvPr/>
        </p:nvSpPr>
        <p:spPr>
          <a:xfrm>
            <a:off x="1383992" y="3491517"/>
            <a:ext cx="1209101" cy="12853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A73430-7FBC-44BA-8203-001ADEB9931A}"/>
              </a:ext>
            </a:extLst>
          </p:cNvPr>
          <p:cNvSpPr txBox="1"/>
          <p:nvPr/>
        </p:nvSpPr>
        <p:spPr>
          <a:xfrm>
            <a:off x="683043" y="1798270"/>
            <a:ext cx="2610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Artificial Intelligence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2DAE09-8328-4CF4-B280-FEB8EC5D5D0E}"/>
              </a:ext>
            </a:extLst>
          </p:cNvPr>
          <p:cNvSpPr txBox="1"/>
          <p:nvPr/>
        </p:nvSpPr>
        <p:spPr>
          <a:xfrm>
            <a:off x="1055559" y="2982326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F0CF39-2DCF-4842-841F-E2381574F908}"/>
              </a:ext>
            </a:extLst>
          </p:cNvPr>
          <p:cNvSpPr txBox="1"/>
          <p:nvPr/>
        </p:nvSpPr>
        <p:spPr>
          <a:xfrm>
            <a:off x="1383992" y="3875352"/>
            <a:ext cx="120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202D0E-2260-48F2-85E3-FB3A82D1145E}"/>
              </a:ext>
            </a:extLst>
          </p:cNvPr>
          <p:cNvSpPr/>
          <p:nvPr/>
        </p:nvSpPr>
        <p:spPr>
          <a:xfrm>
            <a:off x="4672728" y="2684098"/>
            <a:ext cx="2710149" cy="9897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chemeClr val="bg1"/>
                </a:solidFill>
              </a:rPr>
              <a:t>Machine Learning </a:t>
            </a:r>
            <a:br>
              <a:rPr lang="en-NZ" b="1" dirty="0">
                <a:solidFill>
                  <a:schemeClr val="bg1"/>
                </a:solidFill>
              </a:rPr>
            </a:br>
            <a:r>
              <a:rPr lang="en-NZ" b="1" dirty="0">
                <a:solidFill>
                  <a:schemeClr val="bg1"/>
                </a:solidFill>
              </a:rPr>
              <a:t>is a subset of </a:t>
            </a:r>
            <a:br>
              <a:rPr lang="en-NZ" b="1" dirty="0">
                <a:solidFill>
                  <a:schemeClr val="bg1"/>
                </a:solidFill>
              </a:rPr>
            </a:br>
            <a:r>
              <a:rPr lang="en-NZ" b="1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E30D93-3B33-4335-8516-934BCCEFE322}"/>
              </a:ext>
            </a:extLst>
          </p:cNvPr>
          <p:cNvSpPr/>
          <p:nvPr/>
        </p:nvSpPr>
        <p:spPr>
          <a:xfrm>
            <a:off x="4672728" y="3866499"/>
            <a:ext cx="2710149" cy="1033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>
                <a:solidFill>
                  <a:schemeClr val="bg1"/>
                </a:solidFill>
              </a:rPr>
              <a:t>Deep Learning </a:t>
            </a:r>
          </a:p>
          <a:p>
            <a:pPr algn="ctr"/>
            <a:r>
              <a:rPr lang="en-NZ" b="1" dirty="0">
                <a:solidFill>
                  <a:schemeClr val="bg1"/>
                </a:solidFill>
              </a:rPr>
              <a:t>is a subset of</a:t>
            </a:r>
          </a:p>
          <a:p>
            <a:pPr algn="ctr"/>
            <a:r>
              <a:rPr lang="en-NZ" b="1" dirty="0">
                <a:solidFill>
                  <a:schemeClr val="bg1"/>
                </a:solidFill>
              </a:rPr>
              <a:t>Machine Learning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EDFA32-A235-4094-862C-1753C6A47DA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061770" y="3178977"/>
            <a:ext cx="1610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32ED4B-C912-4611-974A-0B8F0F024E08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593093" y="4371381"/>
            <a:ext cx="2079635" cy="1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/>
              <a:t>What is Machine Learning</a:t>
            </a:r>
            <a:endParaRPr lang="en-US" sz="3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DB1F23-5804-4FC0-AFBD-B6129B02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06" y="1219201"/>
            <a:ext cx="5668161" cy="3327400"/>
          </a:xfrm>
        </p:spPr>
        <p:txBody>
          <a:bodyPr/>
          <a:lstStyle/>
          <a:p>
            <a:r>
              <a:rPr lang="en-NZ" dirty="0"/>
              <a:t>Type of Artificial Intelligence that provides computers with the ability to </a:t>
            </a:r>
            <a:r>
              <a:rPr lang="en-NZ" b="1" dirty="0"/>
              <a:t>learn without being explicitly programmed</a:t>
            </a:r>
          </a:p>
          <a:p>
            <a:r>
              <a:rPr lang="en-NZ" b="1" dirty="0"/>
              <a:t>Various techniques</a:t>
            </a:r>
            <a:r>
              <a:rPr lang="en-NZ" dirty="0"/>
              <a:t> can be used to for it learn make predictions based on data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39180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5829" y="271648"/>
            <a:ext cx="8264175" cy="763525"/>
          </a:xfrm>
        </p:spPr>
        <p:txBody>
          <a:bodyPr>
            <a:normAutofit/>
          </a:bodyPr>
          <a:lstStyle/>
          <a:p>
            <a:r>
              <a:rPr lang="en-NZ" sz="3200" dirty="0"/>
              <a:t>What is Machine Learning</a:t>
            </a:r>
            <a:endParaRPr lang="en-US" sz="3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2E19D9-B41A-41F3-AFEA-088723492C48}"/>
              </a:ext>
            </a:extLst>
          </p:cNvPr>
          <p:cNvSpPr/>
          <p:nvPr/>
        </p:nvSpPr>
        <p:spPr>
          <a:xfrm>
            <a:off x="287784" y="1817933"/>
            <a:ext cx="1917577" cy="8433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Training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7F021E-2418-4BF9-9E76-A4F6035F2D89}"/>
              </a:ext>
            </a:extLst>
          </p:cNvPr>
          <p:cNvSpPr/>
          <p:nvPr/>
        </p:nvSpPr>
        <p:spPr>
          <a:xfrm>
            <a:off x="3920230" y="1828859"/>
            <a:ext cx="2076824" cy="8433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Machine Learning Algorithm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E07D12-C15A-46F3-BC23-C73F4550AE83}"/>
              </a:ext>
            </a:extLst>
          </p:cNvPr>
          <p:cNvSpPr/>
          <p:nvPr/>
        </p:nvSpPr>
        <p:spPr>
          <a:xfrm>
            <a:off x="3920230" y="3585304"/>
            <a:ext cx="2076824" cy="8433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Trained Model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413903-8742-4D74-BCE1-1AA471B519FC}"/>
              </a:ext>
            </a:extLst>
          </p:cNvPr>
          <p:cNvSpPr/>
          <p:nvPr/>
        </p:nvSpPr>
        <p:spPr>
          <a:xfrm>
            <a:off x="287783" y="3585304"/>
            <a:ext cx="1917577" cy="8433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“Live”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AA8F86-6A61-414E-A977-BA4C025B436A}"/>
              </a:ext>
            </a:extLst>
          </p:cNvPr>
          <p:cNvSpPr/>
          <p:nvPr/>
        </p:nvSpPr>
        <p:spPr>
          <a:xfrm>
            <a:off x="6798733" y="3597142"/>
            <a:ext cx="1917577" cy="8433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Prediction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8C80D5-0C36-48F2-B7D1-DC342AEDF347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2205361" y="2239622"/>
            <a:ext cx="1714869" cy="109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1B1397-27B8-4953-B1C5-8E92E2D21A1B}"/>
              </a:ext>
            </a:extLst>
          </p:cNvPr>
          <p:cNvCxnSpPr/>
          <p:nvPr/>
        </p:nvCxnSpPr>
        <p:spPr>
          <a:xfrm>
            <a:off x="2205360" y="4021789"/>
            <a:ext cx="17148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8E1968-B993-47AA-9A59-62BF43C843C9}"/>
              </a:ext>
            </a:extLst>
          </p:cNvPr>
          <p:cNvCxnSpPr>
            <a:cxnSpLocks/>
          </p:cNvCxnSpPr>
          <p:nvPr/>
        </p:nvCxnSpPr>
        <p:spPr>
          <a:xfrm>
            <a:off x="5837807" y="4018831"/>
            <a:ext cx="96092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ED6AA2-3ED9-48CD-A7F1-8DBA0CA46B6B}"/>
              </a:ext>
            </a:extLst>
          </p:cNvPr>
          <p:cNvSpPr txBox="1"/>
          <p:nvPr/>
        </p:nvSpPr>
        <p:spPr>
          <a:xfrm>
            <a:off x="626616" y="2721512"/>
            <a:ext cx="9270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5CCA68-9457-416C-801E-10B13B08F0B1}"/>
              </a:ext>
            </a:extLst>
          </p:cNvPr>
          <p:cNvSpPr txBox="1"/>
          <p:nvPr/>
        </p:nvSpPr>
        <p:spPr>
          <a:xfrm>
            <a:off x="626616" y="3097007"/>
            <a:ext cx="11418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Z" dirty="0"/>
              <a:t>Prediction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AF0F2E-1D08-4575-A5C1-2F8990CB0A23}"/>
              </a:ext>
            </a:extLst>
          </p:cNvPr>
          <p:cNvCxnSpPr>
            <a:cxnSpLocks/>
          </p:cNvCxnSpPr>
          <p:nvPr/>
        </p:nvCxnSpPr>
        <p:spPr>
          <a:xfrm>
            <a:off x="4865509" y="2672237"/>
            <a:ext cx="0" cy="91306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805E81-4E41-4A93-AF45-1FFE817333A8}"/>
              </a:ext>
            </a:extLst>
          </p:cNvPr>
          <p:cNvCxnSpPr>
            <a:cxnSpLocks/>
          </p:cNvCxnSpPr>
          <p:nvPr/>
        </p:nvCxnSpPr>
        <p:spPr>
          <a:xfrm>
            <a:off x="67076" y="3090844"/>
            <a:ext cx="8687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1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On-screen Show (16:9)</PresentationFormat>
  <Paragraphs>90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Artificial Intelligence  and  Machine Learning</vt:lpstr>
      <vt:lpstr>What is Artificial Intelligence</vt:lpstr>
      <vt:lpstr>What is Artificial Intelligence</vt:lpstr>
      <vt:lpstr>Types of Artificial Intelligence</vt:lpstr>
      <vt:lpstr>Types of Artificial Intelligence</vt:lpstr>
      <vt:lpstr>Types of Artificial Intelligence</vt:lpstr>
      <vt:lpstr>Subsets of Artificial Intelligence</vt:lpstr>
      <vt:lpstr>What is Machine Learning</vt:lpstr>
      <vt:lpstr>What is Machine Learning</vt:lpstr>
      <vt:lpstr>Machine Learning Approaches</vt:lpstr>
      <vt:lpstr>Machine Learning Approaches</vt:lpstr>
      <vt:lpstr>Machine Learning Approaches</vt:lpstr>
      <vt:lpstr>What is Deep Learning</vt:lpstr>
      <vt:lpstr>What is Deep Learning</vt:lpstr>
      <vt:lpstr>What Machine Learning can do</vt:lpstr>
      <vt:lpstr>PowerPoint Presentation</vt:lpstr>
      <vt:lpstr>Keys to a successful AI/ML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2021-08-21T19:50:17Z</dcterms:modified>
</cp:coreProperties>
</file>