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393" r:id="rId3"/>
    <p:sldId id="263" r:id="rId4"/>
    <p:sldId id="348" r:id="rId5"/>
    <p:sldId id="389" r:id="rId6"/>
    <p:sldId id="339" r:id="rId7"/>
    <p:sldId id="382" r:id="rId8"/>
    <p:sldId id="350" r:id="rId9"/>
    <p:sldId id="383" r:id="rId10"/>
    <p:sldId id="340" r:id="rId11"/>
    <p:sldId id="384" r:id="rId12"/>
    <p:sldId id="364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Garamond" panose="02020404030301010803" pitchFamily="18" charset="0"/>
      <p:regular r:id="rId19"/>
      <p:bold r:id="rId20"/>
      <p:italic r:id="rId21"/>
    </p:embeddedFont>
    <p:embeddedFont>
      <p:font typeface="Inconsolata" pitchFamily="1" charset="0"/>
      <p:regular r:id="rId22"/>
      <p:bold r:id="rId23"/>
    </p:embeddedFont>
    <p:embeddedFont>
      <p:font typeface="Montserrat" panose="02000505000000020004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0099f3d2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0099f3d2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059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bbbde64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ebbbde64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0099f3d2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0099f3d2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9947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bbbde64a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ebbbde64a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ebbbde64a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ebbbde64a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0728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20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dirty="0">
                <a:latin typeface="Montserrat"/>
              </a:rPr>
              <a:t>Web Development with Python/Django</a:t>
            </a:r>
            <a:br>
              <a:rPr lang="en-US" b="1" dirty="0">
                <a:latin typeface="Montserrat"/>
              </a:rPr>
            </a:br>
            <a:r>
              <a:rPr lang="en" sz="2800" dirty="0">
                <a:solidFill>
                  <a:srgbClr val="0070C0"/>
                </a:solidFill>
                <a:latin typeface="Montserrat"/>
                <a:sym typeface="Montserrat"/>
              </a:rPr>
              <a:t>Django Forms  </a:t>
            </a:r>
            <a:endParaRPr sz="2800" dirty="0">
              <a:solidFill>
                <a:srgbClr val="0070C0"/>
              </a:solidFill>
              <a:latin typeface="Montserrat"/>
              <a:sym typeface="Montserrat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8276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Dr. Abdelhameed Ibrahim</a:t>
            </a:r>
          </a:p>
          <a:p>
            <a:pPr algn="ctr"/>
            <a:r>
              <a:rPr lang="en-US" sz="2800" dirty="0"/>
              <a:t>Assoc. Prof. of Computer Engineering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BDF1A7-0B62-5216-55EE-573128362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Montserrat"/>
                <a:ea typeface="Montserrat"/>
                <a:cs typeface="Montserrat"/>
                <a:sym typeface="Montserrat"/>
              </a:rPr>
              <a:t>Forms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There are several ways you can “inject” the form using template tagging. 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You can just pass in the key from the context dictionary: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409700" lvl="2" indent="0">
              <a:spcBef>
                <a:spcPts val="0"/>
              </a:spcBef>
              <a:buSzPts val="3000"/>
              <a:buNone/>
            </a:pPr>
            <a:r>
              <a:rPr lang="en" sz="3000" dirty="0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  <a:t>{{ form }} or {{ form.as_p }}</a:t>
            </a:r>
            <a:endParaRPr sz="3000" dirty="0">
              <a:solidFill>
                <a:srgbClr val="0070C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C66BBE-02F6-98C4-39EC-FDE5F0B3A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543F301-1D62-2598-E8AA-D0A287D3E77C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04AA4E-1ED9-3E06-4EF3-4CF24B317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8488"/>
            <a:ext cx="9144000" cy="3905250"/>
          </a:xfrm>
          <a:prstGeom prst="rect">
            <a:avLst/>
          </a:prstGeom>
        </p:spPr>
      </p:pic>
      <p:sp>
        <p:nvSpPr>
          <p:cNvPr id="6" name="Google Shape;174;p28">
            <a:extLst>
              <a:ext uri="{FF2B5EF4-FFF2-40B4-BE49-F238E27FC236}">
                <a16:creationId xmlns:a16="http://schemas.microsoft.com/office/drawing/2014/main" id="{754B5C93-0B48-8452-2A0C-2046DC40D3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Montserrat"/>
                <a:ea typeface="Montserrat"/>
                <a:cs typeface="Montserrat"/>
                <a:sym typeface="Montserrat"/>
              </a:rPr>
              <a:t>Forms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F09ED1-95AA-5439-2B9C-DAF89A363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510" y="2673223"/>
            <a:ext cx="4667490" cy="247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212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4;p13">
            <a:extLst>
              <a:ext uri="{FF2B5EF4-FFF2-40B4-BE49-F238E27FC236}">
                <a16:creationId xmlns:a16="http://schemas.microsoft.com/office/drawing/2014/main" id="{870AEC3C-4887-FACD-1624-79EE5DB7FC9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624631" y="375675"/>
            <a:ext cx="5616155" cy="20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latin typeface="Montserrat"/>
              </a:rPr>
              <a:t>Thanks</a:t>
            </a:r>
            <a:endParaRPr sz="4400" b="1" dirty="0">
              <a:latin typeface="Montserrat"/>
              <a:sym typeface="Montserra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7EF5E7-378B-3C37-6EDC-3138E7C9B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356" y="3139604"/>
            <a:ext cx="1590962" cy="646076"/>
          </a:xfrm>
          <a:prstGeom prst="rect">
            <a:avLst/>
          </a:prstGeom>
        </p:spPr>
      </p:pic>
      <p:pic>
        <p:nvPicPr>
          <p:cNvPr id="5" name="Picture 2" descr="Image result for visual studio code">
            <a:extLst>
              <a:ext uri="{FF2B5EF4-FFF2-40B4-BE49-F238E27FC236}">
                <a16:creationId xmlns:a16="http://schemas.microsoft.com/office/drawing/2014/main" id="{3EE88D17-0C6F-CBE3-98DF-2CED8AE2B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78" y="1706713"/>
            <a:ext cx="1133476" cy="113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030B1BD4-D096-32F9-1AC1-CD3537A9E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887" y="1706713"/>
            <a:ext cx="1744735" cy="86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13BEBB71-177E-D2BF-04B0-45F313F6D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458" y="2968513"/>
            <a:ext cx="991481" cy="99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ooter Placeholder 6">
            <a:extLst>
              <a:ext uri="{FF2B5EF4-FFF2-40B4-BE49-F238E27FC236}">
                <a16:creationId xmlns:a16="http://schemas.microsoft.com/office/drawing/2014/main" id="{03412C6A-C686-6901-A6B7-FEE17413BC17}"/>
              </a:ext>
            </a:extLst>
          </p:cNvPr>
          <p:cNvSpPr txBox="1">
            <a:spLocks/>
          </p:cNvSpPr>
          <p:nvPr/>
        </p:nvSpPr>
        <p:spPr>
          <a:xfrm>
            <a:off x="3124199" y="4510432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1pPr>
            <a:lvl2pPr marL="742950" marR="0" lvl="1" indent="-285750" algn="r" rtl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2pPr>
            <a:lvl3pPr marL="1143000" marR="0" lvl="2" indent="-228600" algn="r" rtl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3pPr>
            <a:lvl4pPr marL="1600200" marR="0" lvl="3" indent="-228600" algn="r" rtl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4pPr>
            <a:lvl5pPr marL="2057400" marR="0" lvl="4" indent="-228600" algn="r" rtl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5pPr>
            <a:lvl6pPr marL="2514600" marR="0" lvl="5" indent="-228600" algn="r" rt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6pPr>
            <a:lvl7pPr marL="2971800" marR="0" lvl="6" indent="-228600" algn="r" rt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7pPr>
            <a:lvl8pPr marL="3429000" marR="0" lvl="7" indent="-228600" algn="r" rt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8pPr>
            <a:lvl9pPr marL="3886200" marR="0" lvl="8" indent="-228600" algn="r" rt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9pPr>
          </a:lstStyle>
          <a:p>
            <a:pPr algn="ctr" rtl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Garamond" panose="02020404030301010803" pitchFamily="18" charset="0"/>
              </a:rPr>
              <a:t>Dr. Abdelhameed Fawzy</a:t>
            </a:r>
          </a:p>
        </p:txBody>
      </p:sp>
    </p:spTree>
    <p:extLst>
      <p:ext uri="{BB962C8B-B14F-4D97-AF65-F5344CB8AC3E}">
        <p14:creationId xmlns:p14="http://schemas.microsoft.com/office/powerpoint/2010/main" val="1272972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Learning Objectives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-US" sz="3200" dirty="0">
                <a:latin typeface="Montserrat"/>
              </a:rPr>
              <a:t>To achieve this, then, you must learn</a:t>
            </a:r>
          </a:p>
          <a:p>
            <a:pPr lvl="1" indent="-419100">
              <a:spcBef>
                <a:spcPts val="0"/>
              </a:spcBef>
              <a:buSzPts val="3000"/>
              <a:buFont typeface="Montserrat"/>
              <a:buChar char="●"/>
            </a:pPr>
            <a:r>
              <a:rPr lang="en" sz="2800" dirty="0">
                <a:solidFill>
                  <a:srgbClr val="0070C0"/>
                </a:solidFill>
                <a:latin typeface="Montserrat"/>
                <a:sym typeface="Montserrat"/>
              </a:rPr>
              <a:t>Using Django Forms </a:t>
            </a:r>
          </a:p>
          <a:p>
            <a:pPr lvl="1" indent="-419100">
              <a:spcBef>
                <a:spcPts val="0"/>
              </a:spcBef>
              <a:buSzPts val="3000"/>
              <a:buFont typeface="Montserrat"/>
              <a:buChar char="●"/>
            </a:pPr>
            <a:r>
              <a:rPr lang="en-US" sz="2800" dirty="0">
                <a:latin typeface="Montserrat"/>
                <a:sym typeface="Montserrat"/>
              </a:rPr>
              <a:t>Connect the form in the template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BA368D-3E44-B596-503B-BC7E889A4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F2A536C-31AD-BFDD-57A6-F2A0DB07EDDE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437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Montserrat"/>
                <a:ea typeface="Montserrat"/>
                <a:cs typeface="Montserrat"/>
                <a:sym typeface="Montserrat"/>
              </a:rPr>
              <a:t>Forms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First, create a </a:t>
            </a:r>
            <a:r>
              <a:rPr lang="en" sz="3000" b="1" dirty="0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  <a:t>forms.py </a:t>
            </a: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file inside the application! 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Create a form from a pre-existing model, use </a:t>
            </a:r>
            <a:r>
              <a:rPr lang="en" sz="3000" dirty="0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  <a:t>forms.ModelForm 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 dirty="0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  <a:t>Meta class </a:t>
            </a: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provides information connecting the model to the form.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A647C4-909E-0BFE-A804-EBF7ABB38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DAEAAAC-6D35-0026-CB33-DCC43A927EA4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811D0A-AC42-BADC-5BF9-C584C78F6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305" y="1292159"/>
            <a:ext cx="6623390" cy="2559182"/>
          </a:xfrm>
          <a:prstGeom prst="rect">
            <a:avLst/>
          </a:prstGeom>
        </p:spPr>
      </p:pic>
      <p:sp>
        <p:nvSpPr>
          <p:cNvPr id="8" name="Google Shape;174;p28">
            <a:extLst>
              <a:ext uri="{FF2B5EF4-FFF2-40B4-BE49-F238E27FC236}">
                <a16:creationId xmlns:a16="http://schemas.microsoft.com/office/drawing/2014/main" id="{62019F70-CEA1-B3D7-FDC2-04D6D696F8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Montserrat"/>
                <a:ea typeface="Montserrat"/>
                <a:cs typeface="Montserrat"/>
                <a:sym typeface="Montserrat"/>
              </a:rPr>
              <a:t>Forms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B11C0B-F774-261D-7F3B-39275A8C1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682CB14-5B0A-6F41-E86E-C5A08C4B6C88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440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Learning Objectives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-US" sz="3200" dirty="0">
                <a:latin typeface="Montserrat"/>
              </a:rPr>
              <a:t>To achieve this, then, you must learn</a:t>
            </a:r>
          </a:p>
          <a:p>
            <a:pPr lvl="1" indent="-419100">
              <a:spcBef>
                <a:spcPts val="0"/>
              </a:spcBef>
              <a:buSzPts val="3000"/>
              <a:buFont typeface="Montserrat"/>
              <a:buChar char="●"/>
            </a:pPr>
            <a:r>
              <a:rPr lang="en" sz="2800" dirty="0">
                <a:latin typeface="Montserrat"/>
                <a:ea typeface="Montserrat"/>
                <a:cs typeface="Montserrat"/>
                <a:sym typeface="Montserrat"/>
              </a:rPr>
              <a:t>Using Django Forms </a:t>
            </a:r>
          </a:p>
          <a:p>
            <a:pPr lvl="1" indent="-419100">
              <a:spcBef>
                <a:spcPts val="0"/>
              </a:spcBef>
              <a:buSzPts val="3000"/>
              <a:buFont typeface="Montserrat"/>
              <a:buChar char="●"/>
            </a:pPr>
            <a:r>
              <a:rPr lang="en-US" sz="2800" dirty="0">
                <a:solidFill>
                  <a:srgbClr val="0070C0"/>
                </a:solidFill>
                <a:latin typeface="Montserrat"/>
                <a:sym typeface="Montserrat"/>
              </a:rPr>
              <a:t>Connect the form in the template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BA368D-3E44-B596-503B-BC7E889A4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D011858-AD95-EA04-7325-E79E2D10B0C0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470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Montserrat"/>
                <a:ea typeface="Montserrat"/>
                <a:cs typeface="Montserrat"/>
                <a:sym typeface="Montserrat"/>
              </a:rPr>
              <a:t>Forms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1"/>
          </p:nvPr>
        </p:nvSpPr>
        <p:spPr>
          <a:xfrm>
            <a:off x="311700" y="956532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Now we need to sho</a:t>
            </a:r>
            <a:r>
              <a:rPr lang="en-US" sz="3000" dirty="0">
                <a:latin typeface="Montserrat"/>
                <a:ea typeface="Montserrat"/>
                <a:cs typeface="Montserrat"/>
                <a:sym typeface="Montserrat"/>
              </a:rPr>
              <a:t>w </a:t>
            </a: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form created inside the application’s </a:t>
            </a:r>
            <a:r>
              <a:rPr lang="en" sz="3000" dirty="0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  <a:t>forms.py </a:t>
            </a: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file</a:t>
            </a:r>
            <a:r>
              <a:rPr lang="en-US" sz="3000" dirty="0">
                <a:latin typeface="Montserrat"/>
                <a:ea typeface="Montserrat"/>
                <a:cs typeface="Montserrat"/>
                <a:sym typeface="Montserrat"/>
              </a:rPr>
              <a:t> by using a view!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-US" sz="3000" dirty="0">
                <a:latin typeface="Montserrat"/>
                <a:ea typeface="Montserrat"/>
                <a:cs typeface="Montserrat"/>
                <a:sym typeface="Montserrat"/>
              </a:rPr>
              <a:t>Inside our </a:t>
            </a:r>
            <a:r>
              <a:rPr lang="en-US" sz="3000" dirty="0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  <a:t>views.py</a:t>
            </a:r>
            <a:r>
              <a:rPr lang="en-US" sz="3000" dirty="0">
                <a:latin typeface="Montserrat"/>
                <a:ea typeface="Montserrat"/>
                <a:cs typeface="Montserrat"/>
                <a:sym typeface="Montserrat"/>
              </a:rPr>
              <a:t> file we need to import the forms </a:t>
            </a:r>
          </a:p>
          <a:p>
            <a:pPr marL="9525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 dirty="0">
                <a:solidFill>
                  <a:srgbClr val="0070C0"/>
                </a:solidFill>
                <a:latin typeface="Inconsolata"/>
                <a:ea typeface="Inconsolata"/>
                <a:cs typeface="Inconsolata"/>
                <a:sym typeface="Inconsolata"/>
              </a:rPr>
              <a:t>from .forms import </a:t>
            </a:r>
            <a:r>
              <a:rPr lang="en-US" sz="3000" b="1" dirty="0" err="1">
                <a:solidFill>
                  <a:srgbClr val="0070C0"/>
                </a:solidFill>
                <a:latin typeface="Inconsolata"/>
                <a:ea typeface="Inconsolata"/>
                <a:cs typeface="Inconsolata"/>
                <a:sym typeface="Inconsolata"/>
              </a:rPr>
              <a:t>FormName</a:t>
            </a:r>
            <a:endParaRPr lang="en-US" sz="3000" b="1" dirty="0">
              <a:solidFill>
                <a:srgbClr val="0070C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endParaRPr lang="en-US" sz="3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F41BAE-F2DC-2671-AD97-E0A1530CC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AC6231B-7B01-380C-488A-05AF187A39A0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152EDA-803F-1B31-99C0-36E3116FB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27" y="1014552"/>
            <a:ext cx="8674546" cy="3359323"/>
          </a:xfrm>
          <a:prstGeom prst="rect">
            <a:avLst/>
          </a:prstGeom>
        </p:spPr>
      </p:pic>
      <p:sp>
        <p:nvSpPr>
          <p:cNvPr id="6" name="Google Shape;126;p22">
            <a:extLst>
              <a:ext uri="{FF2B5EF4-FFF2-40B4-BE49-F238E27FC236}">
                <a16:creationId xmlns:a16="http://schemas.microsoft.com/office/drawing/2014/main" id="{90D376C6-18D4-A6A4-1F5C-1DE737A934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Montserrat"/>
                <a:ea typeface="Montserrat"/>
                <a:cs typeface="Montserrat"/>
                <a:sym typeface="Montserrat"/>
              </a:rPr>
              <a:t>Forms, </a:t>
            </a:r>
            <a:r>
              <a:rPr lang="en" sz="2800" dirty="0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  <a:t>update views</a:t>
            </a:r>
            <a:endParaRPr dirty="0">
              <a:solidFill>
                <a:srgbClr val="0070C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AB07B9-E4AC-270F-9FC6-80770FE1E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9D35F79-C22C-4F52-8921-CD527C4660A2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482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434711-A456-C573-6448-52B5DC174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14" y="0"/>
            <a:ext cx="884177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445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2EF43B-A726-2892-F59B-04BC0984A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8488"/>
            <a:ext cx="9144000" cy="3924300"/>
          </a:xfrm>
          <a:prstGeom prst="rect">
            <a:avLst/>
          </a:prstGeom>
        </p:spPr>
      </p:pic>
      <p:sp>
        <p:nvSpPr>
          <p:cNvPr id="6" name="Google Shape;126;p22">
            <a:extLst>
              <a:ext uri="{FF2B5EF4-FFF2-40B4-BE49-F238E27FC236}">
                <a16:creationId xmlns:a16="http://schemas.microsoft.com/office/drawing/2014/main" id="{1582F8E2-9A7B-504A-25E8-F4744D4CBB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Montserrat"/>
                <a:ea typeface="Montserrat"/>
                <a:cs typeface="Montserrat"/>
                <a:sym typeface="Montserrat"/>
              </a:rPr>
              <a:t>Forms, </a:t>
            </a:r>
            <a:r>
              <a:rPr lang="en" sz="2800" dirty="0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  <a:t>update urls</a:t>
            </a:r>
            <a:endParaRPr dirty="0">
              <a:solidFill>
                <a:srgbClr val="0070C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50753008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195</Words>
  <Application>Microsoft Office PowerPoint</Application>
  <PresentationFormat>On-screen Show (16:9)</PresentationFormat>
  <Paragraphs>37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Inconsolata</vt:lpstr>
      <vt:lpstr>Garamond</vt:lpstr>
      <vt:lpstr>Arial</vt:lpstr>
      <vt:lpstr>Calibri</vt:lpstr>
      <vt:lpstr>Montserrat</vt:lpstr>
      <vt:lpstr>Simple Light</vt:lpstr>
      <vt:lpstr>Web Development with Python/Django Django Forms  </vt:lpstr>
      <vt:lpstr>Learning Objectives</vt:lpstr>
      <vt:lpstr>Forms</vt:lpstr>
      <vt:lpstr>Forms</vt:lpstr>
      <vt:lpstr>Learning Objectives</vt:lpstr>
      <vt:lpstr>Forms</vt:lpstr>
      <vt:lpstr>Forms, update views</vt:lpstr>
      <vt:lpstr>PowerPoint Presentation</vt:lpstr>
      <vt:lpstr>Forms, update urls</vt:lpstr>
      <vt:lpstr>Forms</vt:lpstr>
      <vt:lpstr>Forms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- Level One </dc:title>
  <cp:lastModifiedBy>Abdelhameed Ibrahim</cp:lastModifiedBy>
  <cp:revision>323</cp:revision>
  <dcterms:modified xsi:type="dcterms:W3CDTF">2022-11-29T20:17:12Z</dcterms:modified>
</cp:coreProperties>
</file>