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62" r:id="rId1"/>
  </p:sldMasterIdLst>
  <p:notesMasterIdLst>
    <p:notesMasterId r:id="rId6"/>
  </p:notesMasterIdLst>
  <p:sldIdLst>
    <p:sldId id="756" r:id="rId2"/>
    <p:sldId id="757" r:id="rId3"/>
    <p:sldId id="759" r:id="rId4"/>
    <p:sldId id="7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9ABA"/>
    <a:srgbClr val="37AE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687" autoAdjust="0"/>
    <p:restoredTop sz="94660"/>
  </p:normalViewPr>
  <p:slideViewPr>
    <p:cSldViewPr snapToGrid="0">
      <p:cViewPr varScale="1">
        <p:scale>
          <a:sx n="63" d="100"/>
          <a:sy n="63" d="100"/>
        </p:scale>
        <p:origin x="82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A3CA13-16E9-43E5-A150-2FA4B760D3D8}" type="datetimeFigureOut">
              <a:rPr lang="en-US" smtClean="0"/>
              <a:t>8/21/2022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6C48EB-E733-4148-88E3-71D142F233A5}" type="slidenum">
              <a:rPr lang="en-US" smtClean="0"/>
              <a:t>‹#›</a:t>
            </a:fld>
            <a:endParaRPr lang="en-US"/>
          </a:p>
        </p:txBody>
      </p:sp>
    </p:spTree>
    <p:extLst>
      <p:ext uri="{BB962C8B-B14F-4D97-AF65-F5344CB8AC3E}">
        <p14:creationId xmlns:p14="http://schemas.microsoft.com/office/powerpoint/2010/main" val="621722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ag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10086C1-BFBB-F342-AB1F-C4CC939EB0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0004" y="189947"/>
            <a:ext cx="3685455" cy="1310862"/>
          </a:xfrm>
          <a:prstGeom prst="rect">
            <a:avLst/>
          </a:prstGeom>
        </p:spPr>
      </p:pic>
      <p:sp>
        <p:nvSpPr>
          <p:cNvPr id="4" name="Title 1">
            <a:extLst>
              <a:ext uri="{FF2B5EF4-FFF2-40B4-BE49-F238E27FC236}">
                <a16:creationId xmlns:a16="http://schemas.microsoft.com/office/drawing/2014/main" id="{260FC123-24AA-6A4B-A741-BD7DD4F496B9}"/>
              </a:ext>
            </a:extLst>
          </p:cNvPr>
          <p:cNvSpPr>
            <a:spLocks noGrp="1"/>
          </p:cNvSpPr>
          <p:nvPr>
            <p:ph type="ctrTitle" hasCustomPrompt="1"/>
          </p:nvPr>
        </p:nvSpPr>
        <p:spPr>
          <a:xfrm>
            <a:off x="4702314" y="3578804"/>
            <a:ext cx="5120521" cy="480968"/>
          </a:xfrm>
          <a:prstGeom prst="rect">
            <a:avLst/>
          </a:prstGeom>
        </p:spPr>
        <p:txBody>
          <a:bodyPr wrap="none" anchor="t">
            <a:noAutofit/>
          </a:bodyPr>
          <a:lstStyle>
            <a:lvl1pPr algn="r" rtl="0">
              <a:defRPr sz="3600">
                <a:solidFill>
                  <a:srgbClr val="002060"/>
                </a:solidFill>
                <a:latin typeface="29LT Bukra Md" panose="00000600000000000000" pitchFamily="50" charset="-78"/>
                <a:cs typeface="29LT Bukra Md" panose="00000600000000000000" pitchFamily="50" charset="-78"/>
              </a:defRPr>
            </a:lvl1pPr>
          </a:lstStyle>
          <a:p>
            <a:r>
              <a:rPr lang="ar-SA" dirty="0"/>
              <a:t>عنوان العرض</a:t>
            </a:r>
            <a:endParaRPr lang="ar-SA" noProof="0" dirty="0"/>
          </a:p>
        </p:txBody>
      </p:sp>
      <p:sp>
        <p:nvSpPr>
          <p:cNvPr id="10" name="Subtitle 2">
            <a:extLst>
              <a:ext uri="{FF2B5EF4-FFF2-40B4-BE49-F238E27FC236}">
                <a16:creationId xmlns:a16="http://schemas.microsoft.com/office/drawing/2014/main" id="{D4370E76-7510-4700-9BF9-E375BE052B47}"/>
              </a:ext>
            </a:extLst>
          </p:cNvPr>
          <p:cNvSpPr>
            <a:spLocks noGrp="1"/>
          </p:cNvSpPr>
          <p:nvPr>
            <p:ph type="subTitle" idx="1" hasCustomPrompt="1"/>
          </p:nvPr>
        </p:nvSpPr>
        <p:spPr>
          <a:xfrm>
            <a:off x="6475252" y="4199208"/>
            <a:ext cx="3347583" cy="463462"/>
          </a:xfrm>
          <a:prstGeom prst="rect">
            <a:avLst/>
          </a:prstGeom>
        </p:spPr>
        <p:txBody>
          <a:bodyPr wrap="none" anchor="t">
            <a:noAutofit/>
          </a:bodyPr>
          <a:lstStyle>
            <a:lvl1pPr marL="0" indent="0" algn="r">
              <a:buNone/>
              <a:defRPr lang="en-US" sz="2000" dirty="0">
                <a:solidFill>
                  <a:srgbClr val="009ABA"/>
                </a:solidFill>
                <a:latin typeface="29LT Bukra Md" panose="00000600000000000000" pitchFamily="50" charset="-78"/>
                <a:ea typeface="+mj-ea"/>
                <a:cs typeface="29LT Bukra Md" panose="00000600000000000000" pitchFamily="50" charset="-78"/>
              </a:defRPr>
            </a:lvl1pPr>
          </a:lstStyle>
          <a:p>
            <a:r>
              <a:rPr lang="ar-SA" sz="2000" dirty="0">
                <a:solidFill>
                  <a:srgbClr val="009ABA"/>
                </a:solidFill>
              </a:rPr>
              <a:t>العنوان الثانوي</a:t>
            </a:r>
          </a:p>
        </p:txBody>
      </p:sp>
    </p:spTree>
    <p:extLst>
      <p:ext uri="{BB962C8B-B14F-4D97-AF65-F5344CB8AC3E}">
        <p14:creationId xmlns:p14="http://schemas.microsoft.com/office/powerpoint/2010/main" val="1830357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B189D7B-F94C-544D-90C0-D6B55C8F8C7D}"/>
              </a:ext>
            </a:extLst>
          </p:cNvPr>
          <p:cNvSpPr txBox="1">
            <a:spLocks/>
          </p:cNvSpPr>
          <p:nvPr userDrawn="1"/>
        </p:nvSpPr>
        <p:spPr>
          <a:xfrm>
            <a:off x="484095" y="5838628"/>
            <a:ext cx="1432096" cy="480968"/>
          </a:xfrm>
          <a:prstGeom prst="rect">
            <a:avLst/>
          </a:prstGeom>
        </p:spPr>
        <p:txBody>
          <a:bodyPr wrap="none" anchor="t">
            <a:noAutofit/>
          </a:bodyPr>
          <a:lstStyle>
            <a:lvl1pPr algn="ctr" defTabSz="914400" rtl="0" eaLnBrk="1" latinLnBrk="0" hangingPunct="1">
              <a:lnSpc>
                <a:spcPct val="90000"/>
              </a:lnSpc>
              <a:spcBef>
                <a:spcPct val="0"/>
              </a:spcBef>
              <a:buNone/>
              <a:defRPr sz="3600" b="0" i="0" kern="1200">
                <a:solidFill>
                  <a:srgbClr val="020652"/>
                </a:solidFill>
                <a:latin typeface="29LT Bukra Medium" pitchFamily="2" charset="-78"/>
                <a:ea typeface="+mj-ea"/>
                <a:cs typeface="29LT Bukra Medium" pitchFamily="2" charset="-78"/>
              </a:defRPr>
            </a:lvl1pPr>
          </a:lstStyle>
          <a:p>
            <a:pPr algn="r"/>
            <a:r>
              <a:rPr lang="ar-SA" dirty="0">
                <a:latin typeface="29LT Bukra Md" panose="00000600000000000000" pitchFamily="50" charset="-78"/>
                <a:cs typeface="29LT Bukra Md" panose="00000600000000000000" pitchFamily="50" charset="-78"/>
              </a:rPr>
              <a:t>شكراً</a:t>
            </a:r>
          </a:p>
        </p:txBody>
      </p:sp>
    </p:spTree>
    <p:extLst>
      <p:ext uri="{BB962C8B-B14F-4D97-AF65-F5344CB8AC3E}">
        <p14:creationId xmlns:p14="http://schemas.microsoft.com/office/powerpoint/2010/main" val="269151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0D565957-F1FA-484C-AD7C-E2360AA31D97}"/>
              </a:ext>
            </a:extLst>
          </p:cNvPr>
          <p:cNvPicPr>
            <a:picLocks noChangeAspect="1"/>
          </p:cNvPicPr>
          <p:nvPr userDrawn="1"/>
        </p:nvPicPr>
        <p:blipFill rotWithShape="1">
          <a:blip r:embed="rId4" cstate="print">
            <a:extLst>
              <a:ext uri="{28A0092B-C50C-407E-A947-70E740481C1C}">
                <a14:useLocalDpi xmlns:a14="http://schemas.microsoft.com/office/drawing/2010/main" val="0"/>
              </a:ext>
            </a:extLst>
          </a:blip>
          <a:srcRect r="33612" b="6073"/>
          <a:stretch/>
        </p:blipFill>
        <p:spPr>
          <a:xfrm>
            <a:off x="8441874" y="39391"/>
            <a:ext cx="3766455" cy="6818609"/>
          </a:xfrm>
          <a:prstGeom prst="rect">
            <a:avLst/>
          </a:prstGeom>
        </p:spPr>
      </p:pic>
    </p:spTree>
    <p:extLst>
      <p:ext uri="{BB962C8B-B14F-4D97-AF65-F5344CB8AC3E}">
        <p14:creationId xmlns:p14="http://schemas.microsoft.com/office/powerpoint/2010/main" val="423032133"/>
      </p:ext>
    </p:extLst>
  </p:cSld>
  <p:clrMap bg1="lt1" tx1="dk1" bg2="lt2" tx2="dk2" accent1="accent1" accent2="accent2" accent3="accent3" accent4="accent4" accent5="accent5" accent6="accent6" hlink="hlink" folHlink="folHlink"/>
  <p:sldLayoutIdLst>
    <p:sldLayoutId id="2147483663" r:id="rId1"/>
    <p:sldLayoutId id="2147483664"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marketplace.visualstudio.com/VSCode" TargetMode="External"/><Relationship Id="rId7" Type="http://schemas.openxmlformats.org/officeDocument/2006/relationships/hyperlink" Target="https://www.djangoproject.com/" TargetMode="External"/><Relationship Id="rId2" Type="http://schemas.openxmlformats.org/officeDocument/2006/relationships/hyperlink" Target="https://code.visualstudio.com/" TargetMode="External"/><Relationship Id="rId1" Type="http://schemas.openxmlformats.org/officeDocument/2006/relationships/slideLayout" Target="../slideLayouts/slideLayout2.xml"/><Relationship Id="rId6" Type="http://schemas.openxmlformats.org/officeDocument/2006/relationships/hyperlink" Target="https://github.com/afai79/Django-Python" TargetMode="External"/><Relationship Id="rId5" Type="http://schemas.openxmlformats.org/officeDocument/2006/relationships/hyperlink" Target="https://www.anaconda.com/products/individual" TargetMode="External"/><Relationship Id="rId4" Type="http://schemas.openxmlformats.org/officeDocument/2006/relationships/hyperlink" Target="https://www.python.org/"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getbootstrap.com/" TargetMode="External"/><Relationship Id="rId2" Type="http://schemas.openxmlformats.org/officeDocument/2006/relationships/hyperlink" Target="https://github.com/afai79/Django-Pytho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afai79/Django-Pyth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043959" y="1858617"/>
            <a:ext cx="8337688" cy="3846443"/>
          </a:xfrm>
        </p:spPr>
        <p:txBody>
          <a:bodyPr/>
          <a:lstStyle/>
          <a:p>
            <a:pPr algn="ctr" rtl="1"/>
            <a:r>
              <a:rPr lang="ar-SA" sz="3200" dirty="0">
                <a:solidFill>
                  <a:srgbClr val="FF0000"/>
                </a:solidFill>
              </a:rPr>
              <a:t>نرحب بكم في مبادرة مهارات المستقبل والتي تقدم من قبل </a:t>
            </a:r>
            <a:br>
              <a:rPr lang="en-US" sz="3200" dirty="0">
                <a:solidFill>
                  <a:srgbClr val="FF0000"/>
                </a:solidFill>
              </a:rPr>
            </a:br>
            <a:r>
              <a:rPr lang="ar-SA" sz="3200" dirty="0">
                <a:solidFill>
                  <a:srgbClr val="FF0000"/>
                </a:solidFill>
              </a:rPr>
              <a:t>وزارة الاتصالات وتقنية المعلومات وهي مبادرة تهدف الى </a:t>
            </a:r>
            <a:br>
              <a:rPr lang="en-US" sz="3200" dirty="0">
                <a:solidFill>
                  <a:srgbClr val="FF0000"/>
                </a:solidFill>
              </a:rPr>
            </a:br>
            <a:r>
              <a:rPr lang="ar-SA" sz="3200" dirty="0">
                <a:solidFill>
                  <a:srgbClr val="FF0000"/>
                </a:solidFill>
              </a:rPr>
              <a:t>تقديم دورات تدريبية في المجالات الرقمية الواعدة لتطوير</a:t>
            </a:r>
            <a:br>
              <a:rPr lang="en-US" sz="3200" dirty="0">
                <a:solidFill>
                  <a:srgbClr val="FF0000"/>
                </a:solidFill>
              </a:rPr>
            </a:br>
            <a:r>
              <a:rPr lang="ar-SA" sz="3200" dirty="0">
                <a:solidFill>
                  <a:srgbClr val="FF0000"/>
                </a:solidFill>
              </a:rPr>
              <a:t> رأس المال البشري وهي احد الاهداف</a:t>
            </a:r>
            <a:r>
              <a:rPr lang="en-US" sz="3200" dirty="0">
                <a:solidFill>
                  <a:srgbClr val="FF0000"/>
                </a:solidFill>
              </a:rPr>
              <a:t> </a:t>
            </a:r>
            <a:r>
              <a:rPr lang="ar-SA" sz="3200" dirty="0">
                <a:solidFill>
                  <a:srgbClr val="FF0000"/>
                </a:solidFill>
              </a:rPr>
              <a:t>لتحقيق </a:t>
            </a:r>
            <a:br>
              <a:rPr lang="en-US" sz="3200" dirty="0">
                <a:solidFill>
                  <a:srgbClr val="FF0000"/>
                </a:solidFill>
              </a:rPr>
            </a:br>
            <a:r>
              <a:rPr lang="ar-SA" sz="3200" dirty="0">
                <a:solidFill>
                  <a:srgbClr val="FF0000"/>
                </a:solidFill>
              </a:rPr>
              <a:t>رؤية 2030 للمملكة العربية السعودية</a:t>
            </a:r>
            <a:br>
              <a:rPr lang="en-US" sz="3200" dirty="0">
                <a:solidFill>
                  <a:srgbClr val="FF0000"/>
                </a:solidFill>
              </a:rPr>
            </a:br>
            <a:r>
              <a:rPr lang="ar-SA" sz="3200" dirty="0">
                <a:solidFill>
                  <a:srgbClr val="FF0000"/>
                </a:solidFill>
              </a:rPr>
              <a:t>لذا نرحب بكم في دورة </a:t>
            </a:r>
            <a:br>
              <a:rPr lang="en-US" sz="3200" dirty="0">
                <a:solidFill>
                  <a:srgbClr val="FF0000"/>
                </a:solidFill>
              </a:rPr>
            </a:br>
            <a:r>
              <a:rPr lang="ar-SA" sz="3200" dirty="0"/>
              <a:t>انشاء مواقع الويب باستخدام</a:t>
            </a:r>
            <a:br>
              <a:rPr lang="en-US" sz="3200" dirty="0"/>
            </a:br>
            <a:r>
              <a:rPr lang="ar-SA" sz="3200" dirty="0"/>
              <a:t> </a:t>
            </a:r>
            <a:r>
              <a:rPr lang="en-US" sz="3200" dirty="0"/>
              <a:t>Django &amp; Python</a:t>
            </a:r>
            <a:br>
              <a:rPr lang="en-US" sz="3200" dirty="0">
                <a:solidFill>
                  <a:srgbClr val="FF0000"/>
                </a:solidFill>
              </a:rPr>
            </a:br>
            <a:r>
              <a:rPr lang="ar-SA" sz="3200" dirty="0">
                <a:solidFill>
                  <a:srgbClr val="FF0000"/>
                </a:solidFill>
              </a:rPr>
              <a:t> ونتمنى لكم التوفيق والسداد</a:t>
            </a:r>
            <a:endParaRPr lang="en-US" sz="3200" dirty="0"/>
          </a:p>
        </p:txBody>
      </p:sp>
      <p:pic>
        <p:nvPicPr>
          <p:cNvPr id="7" name="Picture 6">
            <a:extLst>
              <a:ext uri="{FF2B5EF4-FFF2-40B4-BE49-F238E27FC236}">
                <a16:creationId xmlns:a16="http://schemas.microsoft.com/office/drawing/2014/main" id="{0F81AF22-43B5-4BDB-8F0F-825F18EA59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58114" y="4757110"/>
            <a:ext cx="2247067" cy="1723818"/>
          </a:xfrm>
          <a:prstGeom prst="rect">
            <a:avLst/>
          </a:prstGeom>
        </p:spPr>
      </p:pic>
    </p:spTree>
    <p:extLst>
      <p:ext uri="{BB962C8B-B14F-4D97-AF65-F5344CB8AC3E}">
        <p14:creationId xmlns:p14="http://schemas.microsoft.com/office/powerpoint/2010/main" val="1589159720"/>
      </p:ext>
    </p:extLst>
  </p:cSld>
  <p:clrMapOvr>
    <a:masterClrMapping/>
  </p:clrMapOvr>
  <mc:AlternateContent xmlns:mc="http://schemas.openxmlformats.org/markup-compatibility/2006" xmlns:p14="http://schemas.microsoft.com/office/powerpoint/2010/main">
    <mc:Choice Requires="p14">
      <p:transition spd="slow" p14:dur="125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AEA50540-CDE8-FA0E-2938-64AF5FD8E421}"/>
              </a:ext>
            </a:extLst>
          </p:cNvPr>
          <p:cNvGraphicFramePr>
            <a:graphicFrameLocks/>
          </p:cNvGraphicFramePr>
          <p:nvPr>
            <p:extLst>
              <p:ext uri="{D42A27DB-BD31-4B8C-83A1-F6EECF244321}">
                <p14:modId xmlns:p14="http://schemas.microsoft.com/office/powerpoint/2010/main" val="923342943"/>
              </p:ext>
            </p:extLst>
          </p:nvPr>
        </p:nvGraphicFramePr>
        <p:xfrm>
          <a:off x="50800" y="157480"/>
          <a:ext cx="12080240" cy="6553158"/>
        </p:xfrm>
        <a:graphic>
          <a:graphicData uri="http://schemas.openxmlformats.org/drawingml/2006/table">
            <a:tbl>
              <a:tblPr firstRow="1" bandRow="1">
                <a:tableStyleId>{5C22544A-7EE6-4342-B048-85BDC9FD1C3A}</a:tableStyleId>
              </a:tblPr>
              <a:tblGrid>
                <a:gridCol w="1309164">
                  <a:extLst>
                    <a:ext uri="{9D8B030D-6E8A-4147-A177-3AD203B41FA5}">
                      <a16:colId xmlns:a16="http://schemas.microsoft.com/office/drawing/2014/main" val="2140339197"/>
                    </a:ext>
                  </a:extLst>
                </a:gridCol>
                <a:gridCol w="5904436">
                  <a:extLst>
                    <a:ext uri="{9D8B030D-6E8A-4147-A177-3AD203B41FA5}">
                      <a16:colId xmlns:a16="http://schemas.microsoft.com/office/drawing/2014/main" val="1974609832"/>
                    </a:ext>
                  </a:extLst>
                </a:gridCol>
                <a:gridCol w="4866640">
                  <a:extLst>
                    <a:ext uri="{9D8B030D-6E8A-4147-A177-3AD203B41FA5}">
                      <a16:colId xmlns:a16="http://schemas.microsoft.com/office/drawing/2014/main" val="3447950783"/>
                    </a:ext>
                  </a:extLst>
                </a:gridCol>
              </a:tblGrid>
              <a:tr h="508007">
                <a:tc>
                  <a:txBody>
                    <a:bodyPr/>
                    <a:lstStyle/>
                    <a:p>
                      <a:pPr algn="ctr"/>
                      <a:r>
                        <a:rPr lang="en-US" sz="2400" dirty="0"/>
                        <a:t>Day</a:t>
                      </a:r>
                    </a:p>
                  </a:txBody>
                  <a:tcPr>
                    <a:cell3D prstMaterial="dkEdge">
                      <a:bevel w="25400" h="25400" prst="angle"/>
                      <a:lightRig rig="flood" dir="t"/>
                    </a:cell3D>
                  </a:tcPr>
                </a:tc>
                <a:tc>
                  <a:txBody>
                    <a:bodyPr/>
                    <a:lstStyle/>
                    <a:p>
                      <a:pPr algn="ctr"/>
                      <a:r>
                        <a:rPr lang="en-US" sz="2400" dirty="0"/>
                        <a:t>Subjects</a:t>
                      </a:r>
                    </a:p>
                  </a:txBody>
                  <a:tcPr>
                    <a:cell3D prstMaterial="dkEdge">
                      <a:bevel w="25400" h="25400" prst="angle"/>
                      <a:lightRig rig="flood" dir="t"/>
                    </a:cell3D>
                  </a:tcPr>
                </a:tc>
                <a:tc>
                  <a:txBody>
                    <a:bodyPr/>
                    <a:lstStyle/>
                    <a:p>
                      <a:pPr algn="ctr"/>
                      <a:r>
                        <a:rPr lang="en-US" sz="2400" dirty="0"/>
                        <a:t>Programs / links</a:t>
                      </a:r>
                    </a:p>
                  </a:txBody>
                  <a:tcPr>
                    <a:cell3D prstMaterial="dkEdge">
                      <a:bevel w="25400" h="25400" prst="angle"/>
                      <a:lightRig rig="flood" dir="t"/>
                    </a:cell3D>
                  </a:tcPr>
                </a:tc>
                <a:extLst>
                  <a:ext uri="{0D108BD9-81ED-4DB2-BD59-A6C34878D82A}">
                    <a16:rowId xmlns:a16="http://schemas.microsoft.com/office/drawing/2014/main" val="789540059"/>
                  </a:ext>
                </a:extLst>
              </a:tr>
              <a:tr h="3352842">
                <a:tc>
                  <a:txBody>
                    <a:bodyPr/>
                    <a:lstStyle/>
                    <a:p>
                      <a:pPr algn="l"/>
                      <a:r>
                        <a:rPr lang="en-US" sz="2400" dirty="0"/>
                        <a:t>Sunday</a:t>
                      </a:r>
                    </a:p>
                  </a:txBody>
                  <a:tcPr>
                    <a:cell3D prstMaterial="dkEdge">
                      <a:bevel w="25400" h="25400" prst="angle"/>
                      <a:lightRig rig="flood" dir="t"/>
                    </a:cell3D>
                  </a:tcPr>
                </a:tc>
                <a:tc>
                  <a:txBody>
                    <a:bodyPr/>
                    <a:lstStyle/>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How the web works</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What do we mean by “Full-Stack”</a:t>
                      </a:r>
                    </a:p>
                    <a:p>
                      <a:pPr marL="342900" lvl="1" indent="-342900" algn="l" defTabSz="914400" rtl="0" eaLnBrk="1" latinLnBrk="0" hangingPunct="1">
                        <a:spcBef>
                          <a:spcPts val="0"/>
                        </a:spcBef>
                        <a:spcAft>
                          <a:spcPts val="0"/>
                        </a:spcAft>
                        <a:buSzPts val="3000"/>
                        <a:buFont typeface="Arial" panose="020B0604020202020204" pitchFamily="34" charset="0"/>
                        <a:buChar char="•"/>
                      </a:pPr>
                      <a:endParaRPr lang="en-US" sz="2400" kern="1200" dirty="0">
                        <a:solidFill>
                          <a:schemeClr val="dk1"/>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US" sz="2400" kern="1200" dirty="0">
                          <a:solidFill>
                            <a:schemeClr val="dk1"/>
                          </a:solidFill>
                          <a:latin typeface="+mn-lt"/>
                          <a:ea typeface="+mn-ea"/>
                          <a:cs typeface="+mn-cs"/>
                        </a:rPr>
                        <a:t>Getting Started with Python in VS Code</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rPr>
                        <a:t>Using </a:t>
                      </a:r>
                      <a:r>
                        <a:rPr lang="en" sz="2400" kern="1200" dirty="0">
                          <a:solidFill>
                            <a:schemeClr val="dk1"/>
                          </a:solidFill>
                          <a:latin typeface="+mn-lt"/>
                          <a:ea typeface="+mn-ea"/>
                          <a:cs typeface="+mn-cs"/>
                          <a:sym typeface="Montserrat"/>
                        </a:rPr>
                        <a:t>Django </a:t>
                      </a:r>
                      <a:r>
                        <a:rPr lang="en-US" sz="2400" kern="1200" dirty="0">
                          <a:solidFill>
                            <a:schemeClr val="dk1"/>
                          </a:solidFill>
                          <a:latin typeface="+mn-lt"/>
                          <a:ea typeface="+mn-ea"/>
                          <a:cs typeface="+mn-cs"/>
                        </a:rPr>
                        <a:t>web application </a:t>
                      </a:r>
                      <a:endParaRPr lang="en" sz="2400" kern="1200" dirty="0">
                        <a:solidFill>
                          <a:schemeClr val="dk1"/>
                        </a:solidFill>
                        <a:latin typeface="+mn-lt"/>
                        <a:ea typeface="+mn-ea"/>
                        <a:cs typeface="+mn-cs"/>
                        <a:sym typeface="Montserrat"/>
                      </a:endParaRP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 sz="2400" kern="1200" dirty="0">
                          <a:solidFill>
                            <a:schemeClr val="dk1"/>
                          </a:solidFill>
                          <a:latin typeface="+mn-lt"/>
                          <a:ea typeface="+mn-ea"/>
                          <a:cs typeface="+mn-cs"/>
                          <a:sym typeface="Montserrat"/>
                        </a:rPr>
                        <a:t>Creating a virtual environment (Anaconda)</a:t>
                      </a:r>
                    </a:p>
                  </a:txBody>
                  <a:tcPr>
                    <a:cell3D prstMaterial="dkEdge">
                      <a:bevel w="25400" h="25400" prst="angle"/>
                      <a:lightRig rig="flood" dir="t"/>
                    </a:cell3D>
                  </a:tcPr>
                </a:tc>
                <a:tc>
                  <a:txBody>
                    <a:bodyPr/>
                    <a:lstStyle/>
                    <a:p>
                      <a:pPr marL="342900" lvl="1" indent="-342900" algn="l" defTabSz="914400" rtl="0" eaLnBrk="1" latinLnBrk="0" hangingPunct="1">
                        <a:spcBef>
                          <a:spcPts val="0"/>
                        </a:spcBef>
                        <a:buSzPts val="3000"/>
                        <a:buFont typeface="Arial" panose="020B0604020202020204" pitchFamily="34" charset="0"/>
                        <a:buChar char="•"/>
                      </a:pPr>
                      <a:r>
                        <a:rPr lang="en-US" sz="2400" kern="1200" dirty="0">
                          <a:solidFill>
                            <a:srgbClr val="0070C0"/>
                          </a:solidFill>
                          <a:latin typeface="+mn-lt"/>
                          <a:ea typeface="+mn-ea"/>
                          <a:cs typeface="+mn-cs"/>
                          <a:hlinkClick r:id="rId2">
                            <a:extLst>
                              <a:ext uri="{A12FA001-AC4F-418D-AE19-62706E023703}">
                                <ahyp:hlinkClr xmlns:ahyp="http://schemas.microsoft.com/office/drawing/2018/hyperlinkcolor" val="tx"/>
                              </a:ext>
                            </a:extLst>
                          </a:hlinkClick>
                        </a:rPr>
                        <a:t>https://code.visualstudio.com/</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r>
                        <a:rPr lang="en-US" sz="2400" kern="1200" dirty="0">
                          <a:solidFill>
                            <a:srgbClr val="0070C0"/>
                          </a:solidFill>
                          <a:latin typeface="+mn-lt"/>
                          <a:ea typeface="+mn-ea"/>
                          <a:cs typeface="+mn-cs"/>
                          <a:hlinkClick r:id="rId3">
                            <a:extLst>
                              <a:ext uri="{A12FA001-AC4F-418D-AE19-62706E023703}">
                                <ahyp:hlinkClr xmlns:ahyp="http://schemas.microsoft.com/office/drawing/2018/hyperlinkcolor" val="tx"/>
                              </a:ext>
                            </a:extLst>
                          </a:hlinkClick>
                        </a:rPr>
                        <a:t>https://marketplace.visualstudio.com/VSCode</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defRPr/>
                      </a:pPr>
                      <a:r>
                        <a:rPr lang="en-US" sz="2400" kern="1200" dirty="0">
                          <a:solidFill>
                            <a:srgbClr val="0070C0"/>
                          </a:solidFill>
                          <a:latin typeface="+mn-lt"/>
                          <a:ea typeface="+mn-ea"/>
                          <a:cs typeface="+mn-cs"/>
                          <a:hlinkClick r:id="rId4">
                            <a:extLst>
                              <a:ext uri="{A12FA001-AC4F-418D-AE19-62706E023703}">
                                <ahyp:hlinkClr xmlns:ahyp="http://schemas.microsoft.com/office/drawing/2018/hyperlinkcolor" val="tx"/>
                              </a:ext>
                            </a:extLst>
                          </a:hlinkClick>
                        </a:rPr>
                        <a:t>https://www.python.org/</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defRPr/>
                      </a:pPr>
                      <a:r>
                        <a:rPr lang="en-US" sz="2400" kern="1200" dirty="0">
                          <a:solidFill>
                            <a:srgbClr val="0070C0"/>
                          </a:solidFill>
                          <a:latin typeface="+mn-lt"/>
                          <a:ea typeface="+mn-ea"/>
                          <a:cs typeface="+mn-cs"/>
                          <a:hlinkClick r:id="rId5">
                            <a:extLst>
                              <a:ext uri="{A12FA001-AC4F-418D-AE19-62706E023703}">
                                <ahyp:hlinkClr xmlns:ahyp="http://schemas.microsoft.com/office/drawing/2018/hyperlinkcolor" val="tx"/>
                              </a:ext>
                            </a:extLst>
                          </a:hlinkClick>
                        </a:rPr>
                        <a:t>https://www.anaconda.com/products/individual</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defRPr/>
                      </a:pPr>
                      <a:endParaRPr lang="en-US" sz="2400" kern="1200" dirty="0">
                        <a:solidFill>
                          <a:srgbClr val="0070C0"/>
                        </a:solidFill>
                        <a:latin typeface="+mn-lt"/>
                        <a:ea typeface="+mn-ea"/>
                        <a:cs typeface="+mn-cs"/>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US" sz="2400" kern="1200" dirty="0">
                          <a:solidFill>
                            <a:srgbClr val="0070C0"/>
                          </a:solidFill>
                          <a:latin typeface="+mn-lt"/>
                          <a:ea typeface="+mn-ea"/>
                          <a:cs typeface="+mn-cs"/>
                          <a:hlinkClick r:id="rId6">
                            <a:extLst>
                              <a:ext uri="{A12FA001-AC4F-418D-AE19-62706E023703}">
                                <ahyp:hlinkClr xmlns:ahyp="http://schemas.microsoft.com/office/drawing/2018/hyperlinkcolor" val="tx"/>
                              </a:ext>
                            </a:extLst>
                          </a:hlinkClick>
                        </a:rPr>
                        <a:t>https://github.com/afai79/Django-Python</a:t>
                      </a:r>
                      <a:endParaRPr lang="en-US" sz="2400" kern="1200" dirty="0">
                        <a:solidFill>
                          <a:srgbClr val="0070C0"/>
                        </a:solidFill>
                        <a:latin typeface="+mn-lt"/>
                        <a:ea typeface="+mn-ea"/>
                        <a:cs typeface="+mn-cs"/>
                      </a:endParaRPr>
                    </a:p>
                  </a:txBody>
                  <a:tcPr>
                    <a:cell3D prstMaterial="dkEdge">
                      <a:bevel w="25400" h="25400" prst="angle"/>
                      <a:lightRig rig="flood" dir="t"/>
                    </a:cell3D>
                  </a:tcPr>
                </a:tc>
                <a:extLst>
                  <a:ext uri="{0D108BD9-81ED-4DB2-BD59-A6C34878D82A}">
                    <a16:rowId xmlns:a16="http://schemas.microsoft.com/office/drawing/2014/main" val="1241802394"/>
                  </a:ext>
                </a:extLst>
              </a:tr>
              <a:tr h="2661871">
                <a:tc>
                  <a:txBody>
                    <a:bodyPr/>
                    <a:lstStyle/>
                    <a:p>
                      <a:pPr algn="l"/>
                      <a:r>
                        <a:rPr lang="en-US" sz="2400" dirty="0"/>
                        <a:t>Monday</a:t>
                      </a:r>
                    </a:p>
                  </a:txBody>
                  <a:tcPr>
                    <a:cell3D prstMaterial="dkEdge">
                      <a:bevel w="25400" h="25400" prst="angle"/>
                      <a:lightRig rig="flood" dir="t"/>
                    </a:cell3D>
                  </a:tcPr>
                </a:tc>
                <a:tc>
                  <a:txBody>
                    <a:bodyPr/>
                    <a:lstStyle/>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US" sz="2400" kern="1200" dirty="0">
                          <a:solidFill>
                            <a:schemeClr val="dk1"/>
                          </a:solidFill>
                          <a:latin typeface="+mn-lt"/>
                          <a:ea typeface="+mn-ea"/>
                          <a:cs typeface="+mn-cs"/>
                          <a:sym typeface="Montserrat"/>
                        </a:rPr>
                        <a:t>Setting up Projects and Applications</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Using simple Templates and tags</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Creating Views and Mapping URLs</a:t>
                      </a: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endParaRPr lang="en" sz="2400" kern="1200" dirty="0">
                        <a:solidFill>
                          <a:srgbClr val="FF0000"/>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 sz="2400" kern="1200" dirty="0">
                          <a:solidFill>
                            <a:srgbClr val="FF0000"/>
                          </a:solidFill>
                          <a:latin typeface="+mn-lt"/>
                          <a:ea typeface="+mn-ea"/>
                          <a:cs typeface="+mn-cs"/>
                          <a:sym typeface="Montserrat"/>
                        </a:rPr>
                        <a:t>Django – Challenge 1 </a:t>
                      </a:r>
                    </a:p>
                  </a:txBody>
                  <a:tcPr>
                    <a:cell3D prstMaterial="dkEdge">
                      <a:bevel w="25400" h="25400" prst="angle"/>
                      <a:lightRig rig="flood" dir="t"/>
                    </a:cell3D>
                  </a:tcPr>
                </a:tc>
                <a:tc>
                  <a:txBody>
                    <a:bodyPr/>
                    <a:lstStyle/>
                    <a:p>
                      <a:pPr marL="342900" lvl="1" indent="-342900" algn="l" defTabSz="914400" rtl="0" eaLnBrk="1" latinLnBrk="0" hangingPunct="1">
                        <a:spcBef>
                          <a:spcPts val="0"/>
                        </a:spcBef>
                        <a:buSzPts val="3000"/>
                        <a:buFont typeface="Arial" panose="020B0604020202020204" pitchFamily="34" charset="0"/>
                        <a:buChar char="•"/>
                      </a:pPr>
                      <a:r>
                        <a:rPr lang="en-US" sz="2400" kern="1200" dirty="0">
                          <a:solidFill>
                            <a:srgbClr val="0070C0"/>
                          </a:solidFill>
                          <a:latin typeface="+mn-lt"/>
                          <a:ea typeface="+mn-ea"/>
                          <a:cs typeface="+mn-cs"/>
                          <a:hlinkClick r:id="rId6">
                            <a:extLst>
                              <a:ext uri="{A12FA001-AC4F-418D-AE19-62706E023703}">
                                <ahyp:hlinkClr xmlns:ahyp="http://schemas.microsoft.com/office/drawing/2018/hyperlinkcolor" val="tx"/>
                              </a:ext>
                            </a:extLst>
                          </a:hlinkClick>
                        </a:rPr>
                        <a:t>https://github.com/afai79/Django-Python</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r>
                        <a:rPr lang="en-US" sz="2400" kern="1200" dirty="0">
                          <a:solidFill>
                            <a:srgbClr val="0070C0"/>
                          </a:solidFill>
                          <a:latin typeface="+mn-lt"/>
                          <a:ea typeface="+mn-ea"/>
                          <a:cs typeface="+mn-cs"/>
                          <a:hlinkClick r:id="rId7"/>
                        </a:rPr>
                        <a:t>https://www.djangoproject.com/</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endParaRPr lang="en-US" sz="2400" kern="1200" dirty="0">
                        <a:solidFill>
                          <a:srgbClr val="0070C0"/>
                        </a:solidFill>
                        <a:latin typeface="+mn-lt"/>
                        <a:ea typeface="+mn-ea"/>
                        <a:cs typeface="+mn-cs"/>
                      </a:endParaRPr>
                    </a:p>
                  </a:txBody>
                  <a:tcPr>
                    <a:cell3D prstMaterial="dkEdge">
                      <a:bevel w="25400" h="25400" prst="angle"/>
                      <a:lightRig rig="flood" dir="t"/>
                    </a:cell3D>
                  </a:tcPr>
                </a:tc>
                <a:extLst>
                  <a:ext uri="{0D108BD9-81ED-4DB2-BD59-A6C34878D82A}">
                    <a16:rowId xmlns:a16="http://schemas.microsoft.com/office/drawing/2014/main" val="2324501329"/>
                  </a:ext>
                </a:extLst>
              </a:tr>
            </a:tbl>
          </a:graphicData>
        </a:graphic>
      </p:graphicFrame>
    </p:spTree>
    <p:extLst>
      <p:ext uri="{BB962C8B-B14F-4D97-AF65-F5344CB8AC3E}">
        <p14:creationId xmlns:p14="http://schemas.microsoft.com/office/powerpoint/2010/main" val="543119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AEA50540-CDE8-FA0E-2938-64AF5FD8E421}"/>
              </a:ext>
            </a:extLst>
          </p:cNvPr>
          <p:cNvGraphicFramePr>
            <a:graphicFrameLocks/>
          </p:cNvGraphicFramePr>
          <p:nvPr>
            <p:extLst>
              <p:ext uri="{D42A27DB-BD31-4B8C-83A1-F6EECF244321}">
                <p14:modId xmlns:p14="http://schemas.microsoft.com/office/powerpoint/2010/main" val="405570720"/>
              </p:ext>
            </p:extLst>
          </p:nvPr>
        </p:nvGraphicFramePr>
        <p:xfrm>
          <a:off x="55880" y="444524"/>
          <a:ext cx="12080240" cy="5968951"/>
        </p:xfrm>
        <a:graphic>
          <a:graphicData uri="http://schemas.openxmlformats.org/drawingml/2006/table">
            <a:tbl>
              <a:tblPr firstRow="1" bandRow="1">
                <a:tableStyleId>{5C22544A-7EE6-4342-B048-85BDC9FD1C3A}</a:tableStyleId>
              </a:tblPr>
              <a:tblGrid>
                <a:gridCol w="1666240">
                  <a:extLst>
                    <a:ext uri="{9D8B030D-6E8A-4147-A177-3AD203B41FA5}">
                      <a16:colId xmlns:a16="http://schemas.microsoft.com/office/drawing/2014/main" val="2140339197"/>
                    </a:ext>
                  </a:extLst>
                </a:gridCol>
                <a:gridCol w="5445760">
                  <a:extLst>
                    <a:ext uri="{9D8B030D-6E8A-4147-A177-3AD203B41FA5}">
                      <a16:colId xmlns:a16="http://schemas.microsoft.com/office/drawing/2014/main" val="1974609832"/>
                    </a:ext>
                  </a:extLst>
                </a:gridCol>
                <a:gridCol w="4968240">
                  <a:extLst>
                    <a:ext uri="{9D8B030D-6E8A-4147-A177-3AD203B41FA5}">
                      <a16:colId xmlns:a16="http://schemas.microsoft.com/office/drawing/2014/main" val="3447950783"/>
                    </a:ext>
                  </a:extLst>
                </a:gridCol>
              </a:tblGrid>
              <a:tr h="508007">
                <a:tc>
                  <a:txBody>
                    <a:bodyPr/>
                    <a:lstStyle/>
                    <a:p>
                      <a:pPr algn="ctr"/>
                      <a:r>
                        <a:rPr lang="en-US" sz="2400" dirty="0"/>
                        <a:t>Day</a:t>
                      </a:r>
                    </a:p>
                  </a:txBody>
                  <a:tcPr>
                    <a:cell3D prstMaterial="dkEdge">
                      <a:bevel w="25400" h="25400" prst="angle"/>
                      <a:lightRig rig="flood" dir="t"/>
                    </a:cell3D>
                  </a:tcPr>
                </a:tc>
                <a:tc>
                  <a:txBody>
                    <a:bodyPr/>
                    <a:lstStyle/>
                    <a:p>
                      <a:pPr algn="ctr"/>
                      <a:r>
                        <a:rPr lang="en-US" sz="2400" dirty="0"/>
                        <a:t>Subjects</a:t>
                      </a:r>
                    </a:p>
                  </a:txBody>
                  <a:tcPr>
                    <a:cell3D prstMaterial="dkEdge">
                      <a:bevel w="25400" h="25400" prst="angle"/>
                      <a:lightRig rig="flood" dir="t"/>
                    </a:cell3D>
                  </a:tcPr>
                </a:tc>
                <a:tc>
                  <a:txBody>
                    <a:bodyPr/>
                    <a:lstStyle/>
                    <a:p>
                      <a:pPr algn="ctr"/>
                      <a:r>
                        <a:rPr lang="en-US" sz="2400" dirty="0"/>
                        <a:t>Programs / links</a:t>
                      </a:r>
                    </a:p>
                  </a:txBody>
                  <a:tcPr>
                    <a:cell3D prstMaterial="dkEdge">
                      <a:bevel w="25400" h="25400" prst="angle"/>
                      <a:lightRig rig="flood" dir="t"/>
                    </a:cell3D>
                  </a:tcPr>
                </a:tc>
                <a:extLst>
                  <a:ext uri="{0D108BD9-81ED-4DB2-BD59-A6C34878D82A}">
                    <a16:rowId xmlns:a16="http://schemas.microsoft.com/office/drawing/2014/main" val="789540059"/>
                  </a:ext>
                </a:extLst>
              </a:tr>
              <a:tr h="2799073">
                <a:tc>
                  <a:txBody>
                    <a:bodyPr/>
                    <a:lstStyle/>
                    <a:p>
                      <a:pPr algn="l"/>
                      <a:r>
                        <a:rPr lang="en-US" sz="2400" dirty="0"/>
                        <a:t>Tuesday</a:t>
                      </a:r>
                    </a:p>
                  </a:txBody>
                  <a:tcPr>
                    <a:cell3D prstMaterial="dkEdge">
                      <a:bevel w="25400" h="25400" prst="angle"/>
                      <a:lightRig rig="flood" dir="t"/>
                    </a:cell3D>
                  </a:tcPr>
                </a:tc>
                <a:tc>
                  <a:txBody>
                    <a:bodyPr/>
                    <a:lstStyle/>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Creating a model </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 sz="2400" kern="1200" dirty="0">
                          <a:solidFill>
                            <a:schemeClr val="dk1"/>
                          </a:solidFill>
                          <a:latin typeface="+mn-lt"/>
                          <a:ea typeface="+mn-ea"/>
                          <a:cs typeface="+mn-cs"/>
                          <a:sym typeface="Montserrat"/>
                        </a:rPr>
                        <a:t>Using the Admin interface</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 sz="2400" kern="1200" dirty="0">
                          <a:solidFill>
                            <a:schemeClr val="dk1"/>
                          </a:solidFill>
                          <a:latin typeface="+mn-lt"/>
                          <a:ea typeface="+mn-ea"/>
                          <a:cs typeface="+mn-cs"/>
                          <a:sym typeface="Montserrat"/>
                        </a:rPr>
                        <a:t>Using Django Forms </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Connect the form in the template</a:t>
                      </a:r>
                    </a:p>
                    <a:p>
                      <a:pPr marL="342900" lvl="1" indent="-342900" algn="l" defTabSz="914400" rtl="0" eaLnBrk="1" latinLnBrk="0" hangingPunct="1">
                        <a:spcBef>
                          <a:spcPts val="0"/>
                        </a:spcBef>
                        <a:spcAft>
                          <a:spcPts val="0"/>
                        </a:spcAft>
                        <a:buSzPts val="3000"/>
                        <a:buFont typeface="Arial" panose="020B0604020202020204" pitchFamily="34" charset="0"/>
                        <a:buChar char="•"/>
                      </a:pPr>
                      <a:endParaRPr lang="en" sz="2400" kern="1200" dirty="0">
                        <a:solidFill>
                          <a:schemeClr val="dk1"/>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 sz="2400" kern="1200" dirty="0">
                          <a:solidFill>
                            <a:srgbClr val="FF0000"/>
                          </a:solidFill>
                          <a:latin typeface="+mn-lt"/>
                          <a:ea typeface="+mn-ea"/>
                          <a:cs typeface="+mn-cs"/>
                          <a:sym typeface="Montserrat"/>
                        </a:rPr>
                        <a:t>Django – Challenge 2 </a:t>
                      </a:r>
                    </a:p>
                  </a:txBody>
                  <a:tcPr>
                    <a:cell3D prstMaterial="dkEdge">
                      <a:bevel w="25400" h="25400" prst="angle"/>
                      <a:lightRig rig="flood" dir="t"/>
                    </a:cell3D>
                  </a:tcPr>
                </a:tc>
                <a:tc>
                  <a:txBody>
                    <a:bodyPr/>
                    <a:lstStyle/>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US" sz="2400" kern="1200" dirty="0">
                          <a:solidFill>
                            <a:srgbClr val="0070C0"/>
                          </a:solidFill>
                          <a:latin typeface="+mn-lt"/>
                          <a:ea typeface="+mn-ea"/>
                          <a:cs typeface="+mn-cs"/>
                          <a:hlinkClick r:id="rId2">
                            <a:extLst>
                              <a:ext uri="{A12FA001-AC4F-418D-AE19-62706E023703}">
                                <ahyp:hlinkClr xmlns:ahyp="http://schemas.microsoft.com/office/drawing/2018/hyperlinkcolor" val="tx"/>
                              </a:ext>
                            </a:extLst>
                          </a:hlinkClick>
                        </a:rPr>
                        <a:t>https://github.com/afai79/Django-Python</a:t>
                      </a:r>
                      <a:endParaRPr lang="en-US" sz="2400" kern="1200" dirty="0">
                        <a:solidFill>
                          <a:srgbClr val="0070C0"/>
                        </a:solidFill>
                        <a:latin typeface="+mn-lt"/>
                        <a:ea typeface="+mn-ea"/>
                        <a:cs typeface="+mn-cs"/>
                      </a:endParaRPr>
                    </a:p>
                  </a:txBody>
                  <a:tcPr>
                    <a:cell3D prstMaterial="dkEdge">
                      <a:bevel w="25400" h="25400" prst="angle"/>
                      <a:lightRig rig="flood" dir="t"/>
                    </a:cell3D>
                  </a:tcPr>
                </a:tc>
                <a:extLst>
                  <a:ext uri="{0D108BD9-81ED-4DB2-BD59-A6C34878D82A}">
                    <a16:rowId xmlns:a16="http://schemas.microsoft.com/office/drawing/2014/main" val="1241802394"/>
                  </a:ext>
                </a:extLst>
              </a:tr>
              <a:tr h="2661871">
                <a:tc>
                  <a:txBody>
                    <a:bodyPr/>
                    <a:lstStyle/>
                    <a:p>
                      <a:pPr algn="l"/>
                      <a:r>
                        <a:rPr lang="en-US" sz="2400" dirty="0"/>
                        <a:t>Wednesday</a:t>
                      </a:r>
                    </a:p>
                  </a:txBody>
                  <a:tcPr>
                    <a:cell3D prstMaterial="dkEdge">
                      <a:bevel w="25400" h="25400" prst="angle"/>
                      <a:lightRig rig="flood" dir="t"/>
                    </a:cell3D>
                  </a:tcPr>
                </a:tc>
                <a:tc>
                  <a:txBody>
                    <a:bodyPr/>
                    <a:lstStyle/>
                    <a:p>
                      <a:pPr marL="342900" lvl="1" indent="-342900" algn="l" defTabSz="914400" rtl="0" eaLnBrk="1" latinLnBrk="0" hangingPunct="1">
                        <a:spcBef>
                          <a:spcPts val="0"/>
                        </a:spcBef>
                        <a:spcAft>
                          <a:spcPts val="0"/>
                        </a:spcAft>
                        <a:buSzPts val="3000"/>
                        <a:buFont typeface="Arial" panose="020B0604020202020204" pitchFamily="34" charset="0"/>
                        <a:buChar char="•"/>
                      </a:pPr>
                      <a:r>
                        <a:rPr lang="en" sz="2400" kern="1200" dirty="0">
                          <a:solidFill>
                            <a:schemeClr val="dk1"/>
                          </a:solidFill>
                          <a:latin typeface="+mn-lt"/>
                          <a:ea typeface="+mn-ea"/>
                          <a:cs typeface="+mn-cs"/>
                          <a:sym typeface="Montserrat"/>
                        </a:rPr>
                        <a:t>Accepting User Input and connect it to the database</a:t>
                      </a:r>
                      <a:endParaRPr lang="en" sz="2400" kern="1200" dirty="0">
                        <a:solidFill>
                          <a:srgbClr val="FF0000"/>
                        </a:solidFill>
                        <a:latin typeface="+mn-lt"/>
                        <a:ea typeface="+mn-ea"/>
                        <a:cs typeface="+mn-cs"/>
                        <a:sym typeface="Montserrat"/>
                      </a:endParaRP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 sz="2400" kern="1200" dirty="0">
                          <a:solidFill>
                            <a:schemeClr val="dk1"/>
                          </a:solidFill>
                          <a:latin typeface="+mn-lt"/>
                          <a:ea typeface="+mn-ea"/>
                          <a:cs typeface="+mn-cs"/>
                          <a:sym typeface="Montserrat"/>
                        </a:rPr>
                        <a:t>Adding form and button to the html file</a:t>
                      </a:r>
                    </a:p>
                    <a:p>
                      <a:pPr marL="342900" lvl="1" indent="-342900" algn="l" defTabSz="914400" rtl="0" eaLnBrk="1" latinLnBrk="0" hangingPunct="1">
                        <a:spcBef>
                          <a:spcPts val="0"/>
                        </a:spcBef>
                        <a:spcAft>
                          <a:spcPts val="0"/>
                        </a:spcAft>
                        <a:buSzPts val="3000"/>
                        <a:buFont typeface="Arial" panose="020B0604020202020204" pitchFamily="34" charset="0"/>
                        <a:buChar char="•"/>
                      </a:pPr>
                      <a:r>
                        <a:rPr lang="en" sz="2400" kern="1200" dirty="0">
                          <a:solidFill>
                            <a:schemeClr val="dk1"/>
                          </a:solidFill>
                          <a:latin typeface="+mn-lt"/>
                          <a:ea typeface="+mn-ea"/>
                          <a:cs typeface="+mn-cs"/>
                          <a:sym typeface="Montserrat"/>
                        </a:rPr>
                        <a:t>Using </a:t>
                      </a:r>
                      <a:r>
                        <a:rPr lang="en-US" sz="2400" kern="1200" dirty="0">
                          <a:solidFill>
                            <a:schemeClr val="dk1"/>
                          </a:solidFill>
                          <a:latin typeface="+mn-lt"/>
                          <a:ea typeface="+mn-ea"/>
                          <a:cs typeface="+mn-cs"/>
                        </a:rPr>
                        <a:t>Bootstrap t</a:t>
                      </a:r>
                      <a:r>
                        <a:rPr lang="en" sz="2400" kern="1200" dirty="0">
                          <a:solidFill>
                            <a:schemeClr val="dk1"/>
                          </a:solidFill>
                          <a:latin typeface="+mn-lt"/>
                          <a:ea typeface="+mn-ea"/>
                          <a:cs typeface="+mn-cs"/>
                          <a:sym typeface="Montserrat"/>
                        </a:rPr>
                        <a:t>o improve the shape of the website</a:t>
                      </a:r>
                    </a:p>
                    <a:p>
                      <a:pPr marL="342900" lvl="1" indent="-342900" algn="l" defTabSz="914400" rtl="0" eaLnBrk="1" latinLnBrk="0" hangingPunct="1">
                        <a:spcBef>
                          <a:spcPts val="0"/>
                        </a:spcBef>
                        <a:spcAft>
                          <a:spcPts val="0"/>
                        </a:spcAft>
                        <a:buSzPts val="3000"/>
                        <a:buFont typeface="Arial" panose="020B0604020202020204" pitchFamily="34" charset="0"/>
                        <a:buChar char="•"/>
                      </a:pPr>
                      <a:endParaRPr lang="en" sz="2400" kern="1200" dirty="0">
                        <a:solidFill>
                          <a:schemeClr val="dk1"/>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 sz="2400" kern="1200" dirty="0">
                          <a:solidFill>
                            <a:srgbClr val="FF0000"/>
                          </a:solidFill>
                          <a:latin typeface="+mn-lt"/>
                          <a:ea typeface="+mn-ea"/>
                          <a:cs typeface="+mn-cs"/>
                          <a:sym typeface="Montserrat"/>
                        </a:rPr>
                        <a:t>Django – Challenge 3 </a:t>
                      </a:r>
                      <a:endParaRPr lang="en" sz="2400" kern="1200" dirty="0">
                        <a:solidFill>
                          <a:schemeClr val="dk1"/>
                        </a:solidFill>
                        <a:latin typeface="+mn-lt"/>
                        <a:ea typeface="+mn-ea"/>
                        <a:cs typeface="+mn-cs"/>
                        <a:sym typeface="Montserrat"/>
                      </a:endParaRPr>
                    </a:p>
                  </a:txBody>
                  <a:tcPr>
                    <a:cell3D prstMaterial="dkEdge">
                      <a:bevel w="25400" h="25400" prst="angle"/>
                      <a:lightRig rig="flood" dir="t"/>
                    </a:cell3D>
                  </a:tcPr>
                </a:tc>
                <a:tc>
                  <a:txBody>
                    <a:bodyPr/>
                    <a:lstStyle/>
                    <a:p>
                      <a:pPr marL="342900" lvl="1" indent="-342900" algn="l" defTabSz="914400" rtl="0" eaLnBrk="1" latinLnBrk="0" hangingPunct="1">
                        <a:spcBef>
                          <a:spcPts val="0"/>
                        </a:spcBef>
                        <a:buSzPts val="3000"/>
                        <a:buFont typeface="Arial" panose="020B0604020202020204" pitchFamily="34" charset="0"/>
                        <a:buChar char="•"/>
                      </a:pPr>
                      <a:r>
                        <a:rPr lang="en-US" sz="2400" kern="1200" dirty="0">
                          <a:solidFill>
                            <a:srgbClr val="0070C0"/>
                          </a:solidFill>
                          <a:latin typeface="+mn-lt"/>
                          <a:ea typeface="+mn-ea"/>
                          <a:cs typeface="+mn-cs"/>
                          <a:hlinkClick r:id="rId2">
                            <a:extLst>
                              <a:ext uri="{A12FA001-AC4F-418D-AE19-62706E023703}">
                                <ahyp:hlinkClr xmlns:ahyp="http://schemas.microsoft.com/office/drawing/2018/hyperlinkcolor" val="tx"/>
                              </a:ext>
                            </a:extLst>
                          </a:hlinkClick>
                        </a:rPr>
                        <a:t>https://github.com/afai79/Django-Python</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r>
                        <a:rPr lang="en-US" sz="2400" kern="1200" dirty="0">
                          <a:solidFill>
                            <a:srgbClr val="0070C0"/>
                          </a:solidFill>
                          <a:latin typeface="+mn-lt"/>
                          <a:ea typeface="+mn-ea"/>
                          <a:cs typeface="+mn-cs"/>
                          <a:hlinkClick r:id="rId3"/>
                        </a:rPr>
                        <a:t>https://getbootstrap.com/</a:t>
                      </a:r>
                      <a:endParaRPr lang="en-US" sz="2400" kern="1200" dirty="0">
                        <a:solidFill>
                          <a:srgbClr val="0070C0"/>
                        </a:solidFill>
                        <a:latin typeface="+mn-lt"/>
                        <a:ea typeface="+mn-ea"/>
                        <a:cs typeface="+mn-cs"/>
                      </a:endParaRPr>
                    </a:p>
                    <a:p>
                      <a:pPr marL="342900" lvl="1" indent="-342900" algn="l" defTabSz="914400" rtl="0" eaLnBrk="1" latinLnBrk="0" hangingPunct="1">
                        <a:spcBef>
                          <a:spcPts val="0"/>
                        </a:spcBef>
                        <a:buSzPts val="3000"/>
                        <a:buFont typeface="Arial" panose="020B0604020202020204" pitchFamily="34" charset="0"/>
                        <a:buChar char="•"/>
                      </a:pPr>
                      <a:endParaRPr lang="en-US" sz="2400" kern="1200" dirty="0">
                        <a:solidFill>
                          <a:srgbClr val="0070C0"/>
                        </a:solidFill>
                        <a:latin typeface="+mn-lt"/>
                        <a:ea typeface="+mn-ea"/>
                        <a:cs typeface="+mn-cs"/>
                      </a:endParaRPr>
                    </a:p>
                  </a:txBody>
                  <a:tcPr>
                    <a:cell3D prstMaterial="dkEdge">
                      <a:bevel w="25400" h="25400" prst="angle"/>
                      <a:lightRig rig="flood" dir="t"/>
                    </a:cell3D>
                  </a:tcPr>
                </a:tc>
                <a:extLst>
                  <a:ext uri="{0D108BD9-81ED-4DB2-BD59-A6C34878D82A}">
                    <a16:rowId xmlns:a16="http://schemas.microsoft.com/office/drawing/2014/main" val="2324501329"/>
                  </a:ext>
                </a:extLst>
              </a:tr>
            </a:tbl>
          </a:graphicData>
        </a:graphic>
      </p:graphicFrame>
    </p:spTree>
    <p:extLst>
      <p:ext uri="{BB962C8B-B14F-4D97-AF65-F5344CB8AC3E}">
        <p14:creationId xmlns:p14="http://schemas.microsoft.com/office/powerpoint/2010/main" val="1974698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4">
            <a:extLst>
              <a:ext uri="{FF2B5EF4-FFF2-40B4-BE49-F238E27FC236}">
                <a16:creationId xmlns:a16="http://schemas.microsoft.com/office/drawing/2014/main" id="{AEA50540-CDE8-FA0E-2938-64AF5FD8E421}"/>
              </a:ext>
            </a:extLst>
          </p:cNvPr>
          <p:cNvGraphicFramePr>
            <a:graphicFrameLocks/>
          </p:cNvGraphicFramePr>
          <p:nvPr>
            <p:extLst>
              <p:ext uri="{D42A27DB-BD31-4B8C-83A1-F6EECF244321}">
                <p14:modId xmlns:p14="http://schemas.microsoft.com/office/powerpoint/2010/main" val="3510575718"/>
              </p:ext>
            </p:extLst>
          </p:nvPr>
        </p:nvGraphicFramePr>
        <p:xfrm>
          <a:off x="55880" y="1430044"/>
          <a:ext cx="12080240" cy="3307080"/>
        </p:xfrm>
        <a:graphic>
          <a:graphicData uri="http://schemas.openxmlformats.org/drawingml/2006/table">
            <a:tbl>
              <a:tblPr firstRow="1" bandRow="1">
                <a:tableStyleId>{5C22544A-7EE6-4342-B048-85BDC9FD1C3A}</a:tableStyleId>
              </a:tblPr>
              <a:tblGrid>
                <a:gridCol w="1666240">
                  <a:extLst>
                    <a:ext uri="{9D8B030D-6E8A-4147-A177-3AD203B41FA5}">
                      <a16:colId xmlns:a16="http://schemas.microsoft.com/office/drawing/2014/main" val="2140339197"/>
                    </a:ext>
                  </a:extLst>
                </a:gridCol>
                <a:gridCol w="5445760">
                  <a:extLst>
                    <a:ext uri="{9D8B030D-6E8A-4147-A177-3AD203B41FA5}">
                      <a16:colId xmlns:a16="http://schemas.microsoft.com/office/drawing/2014/main" val="1974609832"/>
                    </a:ext>
                  </a:extLst>
                </a:gridCol>
                <a:gridCol w="4968240">
                  <a:extLst>
                    <a:ext uri="{9D8B030D-6E8A-4147-A177-3AD203B41FA5}">
                      <a16:colId xmlns:a16="http://schemas.microsoft.com/office/drawing/2014/main" val="3447950783"/>
                    </a:ext>
                  </a:extLst>
                </a:gridCol>
              </a:tblGrid>
              <a:tr h="508007">
                <a:tc>
                  <a:txBody>
                    <a:bodyPr/>
                    <a:lstStyle/>
                    <a:p>
                      <a:pPr algn="ctr"/>
                      <a:r>
                        <a:rPr lang="en-US" sz="2400" dirty="0"/>
                        <a:t>Day</a:t>
                      </a:r>
                    </a:p>
                  </a:txBody>
                  <a:tcPr>
                    <a:cell3D prstMaterial="dkEdge">
                      <a:bevel w="25400" h="25400" prst="angle"/>
                      <a:lightRig rig="flood" dir="t"/>
                    </a:cell3D>
                  </a:tcPr>
                </a:tc>
                <a:tc>
                  <a:txBody>
                    <a:bodyPr/>
                    <a:lstStyle/>
                    <a:p>
                      <a:pPr algn="ctr"/>
                      <a:r>
                        <a:rPr lang="en-US" sz="2400" dirty="0"/>
                        <a:t>Subjects</a:t>
                      </a:r>
                    </a:p>
                  </a:txBody>
                  <a:tcPr>
                    <a:cell3D prstMaterial="dkEdge">
                      <a:bevel w="25400" h="25400" prst="angle"/>
                      <a:lightRig rig="flood" dir="t"/>
                    </a:cell3D>
                  </a:tcPr>
                </a:tc>
                <a:tc>
                  <a:txBody>
                    <a:bodyPr/>
                    <a:lstStyle/>
                    <a:p>
                      <a:pPr algn="ctr"/>
                      <a:r>
                        <a:rPr lang="en-US" sz="2400" dirty="0"/>
                        <a:t>Programs / links</a:t>
                      </a:r>
                    </a:p>
                  </a:txBody>
                  <a:tcPr>
                    <a:cell3D prstMaterial="dkEdge">
                      <a:bevel w="25400" h="25400" prst="angle"/>
                      <a:lightRig rig="flood" dir="t"/>
                    </a:cell3D>
                  </a:tcPr>
                </a:tc>
                <a:extLst>
                  <a:ext uri="{0D108BD9-81ED-4DB2-BD59-A6C34878D82A}">
                    <a16:rowId xmlns:a16="http://schemas.microsoft.com/office/drawing/2014/main" val="789540059"/>
                  </a:ext>
                </a:extLst>
              </a:tr>
              <a:tr h="2799073">
                <a:tc>
                  <a:txBody>
                    <a:bodyPr/>
                    <a:lstStyle/>
                    <a:p>
                      <a:pPr algn="l"/>
                      <a:r>
                        <a:rPr lang="en-US" sz="2400" dirty="0"/>
                        <a:t>Thursday</a:t>
                      </a:r>
                    </a:p>
                  </a:txBody>
                  <a:tcPr>
                    <a:cell3D prstMaterial="dkEdge">
                      <a:bevel w="25400" h="25400" prst="angle"/>
                      <a:lightRig rig="flood" dir="t"/>
                    </a:cell3D>
                  </a:tcPr>
                </a:tc>
                <a:tc>
                  <a:txBody>
                    <a:bodyPr/>
                    <a:lstStyle/>
                    <a:p>
                      <a:pPr marL="342900" lvl="1" indent="-342900" algn="l" defTabSz="914400" rtl="0" eaLnBrk="1" latinLnBrk="0" hangingPunct="1">
                        <a:spcBef>
                          <a:spcPts val="0"/>
                        </a:spcBef>
                        <a:spcAft>
                          <a:spcPts val="0"/>
                        </a:spcAft>
                        <a:buSzPts val="3000"/>
                        <a:buFont typeface="Arial" panose="020B0604020202020204" pitchFamily="34" charset="0"/>
                        <a:buChar char="•"/>
                      </a:pPr>
                      <a:r>
                        <a:rPr lang="en-US" sz="2400" kern="1200" dirty="0">
                          <a:solidFill>
                            <a:schemeClr val="dk1"/>
                          </a:solidFill>
                          <a:latin typeface="+mn-lt"/>
                          <a:ea typeface="+mn-ea"/>
                          <a:cs typeface="+mn-cs"/>
                          <a:sym typeface="Montserrat"/>
                        </a:rPr>
                        <a:t>Building complete projects</a:t>
                      </a:r>
                    </a:p>
                    <a:p>
                      <a:pPr marL="342900" lvl="1" indent="-342900" algn="l" defTabSz="914400" rtl="0" eaLnBrk="1" latinLnBrk="0" hangingPunct="1">
                        <a:spcBef>
                          <a:spcPts val="0"/>
                        </a:spcBef>
                        <a:spcAft>
                          <a:spcPts val="0"/>
                        </a:spcAft>
                        <a:buSzPts val="3000"/>
                        <a:buFont typeface="Arial" panose="020B0604020202020204" pitchFamily="34" charset="0"/>
                        <a:buChar char="•"/>
                      </a:pPr>
                      <a:endParaRPr lang="en" sz="2400" kern="1200" dirty="0">
                        <a:solidFill>
                          <a:schemeClr val="dk1"/>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 sz="2400" kern="1200" dirty="0">
                          <a:solidFill>
                            <a:srgbClr val="FF0000"/>
                          </a:solidFill>
                          <a:latin typeface="+mn-lt"/>
                          <a:ea typeface="+mn-ea"/>
                          <a:cs typeface="+mn-cs"/>
                          <a:sym typeface="Montserrat"/>
                        </a:rPr>
                        <a:t>Solving: Django – Challenge 3 </a:t>
                      </a: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endParaRPr lang="en" sz="2400" kern="1200" dirty="0">
                        <a:solidFill>
                          <a:srgbClr val="FF0000"/>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endParaRPr lang="en" sz="2400" kern="1200" dirty="0">
                        <a:solidFill>
                          <a:srgbClr val="FF0000"/>
                        </a:solidFill>
                        <a:latin typeface="+mn-lt"/>
                        <a:ea typeface="+mn-ea"/>
                        <a:cs typeface="+mn-cs"/>
                        <a:sym typeface="Montserrat"/>
                      </a:endParaRPr>
                    </a:p>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US" sz="2400" dirty="0"/>
                        <a:t>Questionnaire + Exam</a:t>
                      </a:r>
                    </a:p>
                  </a:txBody>
                  <a:tcPr>
                    <a:cell3D prstMaterial="dkEdge">
                      <a:bevel w="25400" h="25400" prst="angle"/>
                      <a:lightRig rig="flood" dir="t"/>
                    </a:cell3D>
                  </a:tcPr>
                </a:tc>
                <a:tc>
                  <a:txBody>
                    <a:bodyPr/>
                    <a:lstStyle/>
                    <a:p>
                      <a:pPr marL="342900" marR="0" lvl="1" indent="-342900" algn="l" defTabSz="914400" rtl="0" eaLnBrk="1" fontAlgn="auto" latinLnBrk="0" hangingPunct="1">
                        <a:lnSpc>
                          <a:spcPct val="100000"/>
                        </a:lnSpc>
                        <a:spcBef>
                          <a:spcPts val="0"/>
                        </a:spcBef>
                        <a:spcAft>
                          <a:spcPts val="0"/>
                        </a:spcAft>
                        <a:buClrTx/>
                        <a:buSzPts val="3000"/>
                        <a:buFont typeface="Arial" panose="020B0604020202020204" pitchFamily="34" charset="0"/>
                        <a:buChar char="•"/>
                        <a:tabLst/>
                        <a:defRPr/>
                      </a:pPr>
                      <a:r>
                        <a:rPr lang="en-US" sz="2400" kern="1200" dirty="0">
                          <a:solidFill>
                            <a:srgbClr val="0070C0"/>
                          </a:solidFill>
                          <a:latin typeface="+mn-lt"/>
                          <a:ea typeface="+mn-ea"/>
                          <a:cs typeface="+mn-cs"/>
                          <a:hlinkClick r:id="rId2">
                            <a:extLst>
                              <a:ext uri="{A12FA001-AC4F-418D-AE19-62706E023703}">
                                <ahyp:hlinkClr xmlns:ahyp="http://schemas.microsoft.com/office/drawing/2018/hyperlinkcolor" val="tx"/>
                              </a:ext>
                            </a:extLst>
                          </a:hlinkClick>
                        </a:rPr>
                        <a:t>https://github.com/afai79/Django-Python</a:t>
                      </a:r>
                      <a:endParaRPr lang="en-US" sz="2400" kern="1200" dirty="0">
                        <a:solidFill>
                          <a:srgbClr val="0070C0"/>
                        </a:solidFill>
                        <a:latin typeface="+mn-lt"/>
                        <a:ea typeface="+mn-ea"/>
                        <a:cs typeface="+mn-cs"/>
                      </a:endParaRPr>
                    </a:p>
                  </a:txBody>
                  <a:tcPr>
                    <a:cell3D prstMaterial="dkEdge">
                      <a:bevel w="25400" h="25400" prst="angle"/>
                      <a:lightRig rig="flood" dir="t"/>
                    </a:cell3D>
                  </a:tcPr>
                </a:tc>
                <a:extLst>
                  <a:ext uri="{0D108BD9-81ED-4DB2-BD59-A6C34878D82A}">
                    <a16:rowId xmlns:a16="http://schemas.microsoft.com/office/drawing/2014/main" val="1241802394"/>
                  </a:ext>
                </a:extLst>
              </a:tr>
            </a:tbl>
          </a:graphicData>
        </a:graphic>
      </p:graphicFrame>
    </p:spTree>
    <p:extLst>
      <p:ext uri="{BB962C8B-B14F-4D97-AF65-F5344CB8AC3E}">
        <p14:creationId xmlns:p14="http://schemas.microsoft.com/office/powerpoint/2010/main" val="3057214589"/>
      </p:ext>
    </p:extLst>
  </p:cSld>
  <p:clrMapOvr>
    <a:masterClrMapping/>
  </p:clrMapOvr>
</p:sld>
</file>

<file path=ppt/theme/theme1.xml><?xml version="1.0" encoding="utf-8"?>
<a:theme xmlns:a="http://schemas.openxmlformats.org/drawingml/2006/main" name="Custom Design">
  <a:themeElements>
    <a:clrScheme name="Custom 3">
      <a:dk1>
        <a:sysClr val="windowText" lastClr="000000"/>
      </a:dk1>
      <a:lt1>
        <a:sysClr val="window" lastClr="FFFFFF"/>
      </a:lt1>
      <a:dk2>
        <a:srgbClr val="44546A"/>
      </a:dk2>
      <a:lt2>
        <a:srgbClr val="E7E6E6"/>
      </a:lt2>
      <a:accent1>
        <a:srgbClr val="002060"/>
      </a:accent1>
      <a:accent2>
        <a:srgbClr val="009ABA"/>
      </a:accent2>
      <a:accent3>
        <a:srgbClr val="696969"/>
      </a:accent3>
      <a:accent4>
        <a:srgbClr val="FFC000"/>
      </a:accent4>
      <a:accent5>
        <a:srgbClr val="B51D1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880</TotalTime>
  <Words>292</Words>
  <Application>Microsoft Office PowerPoint</Application>
  <PresentationFormat>Widescreen</PresentationFormat>
  <Paragraphs>57</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29LT Bukra Md</vt:lpstr>
      <vt:lpstr>Arial</vt:lpstr>
      <vt:lpstr>Calibri</vt:lpstr>
      <vt:lpstr>Custom Design</vt:lpstr>
      <vt:lpstr>نرحب بكم في مبادرة مهارات المستقبل والتي تقدم من قبل  وزارة الاتصالات وتقنية المعلومات وهي مبادرة تهدف الى  تقديم دورات تدريبية في المجالات الرقمية الواعدة لتطوير  رأس المال البشري وهي احد الاهداف لتحقيق  رؤية 2030 للمملكة العربية السعودية لذا نرحب بكم في دورة  انشاء مواقع الويب باستخدام  Django &amp; Python  ونتمنى لكم التوفيق والسداد</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خطة تنفيذ مسار التدريب   الخطة الوطنية للتوظيف في قطاع الاتصالات  وتقنية المعلومات</dc:title>
  <dc:creator>Fahd Khalfaoui</dc:creator>
  <cp:lastModifiedBy>Abdelhameed Ibrahim</cp:lastModifiedBy>
  <cp:revision>297</cp:revision>
  <dcterms:created xsi:type="dcterms:W3CDTF">2020-06-29T09:51:29Z</dcterms:created>
  <dcterms:modified xsi:type="dcterms:W3CDTF">2022-08-20T22:22:24Z</dcterms:modified>
</cp:coreProperties>
</file>