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3" r:id="rId16"/>
    <p:sldId id="274" r:id="rId17"/>
    <p:sldId id="276" r:id="rId18"/>
    <p:sldId id="277" r:id="rId19"/>
    <p:sldId id="278" r:id="rId20"/>
    <p:sldId id="280" r:id="rId21"/>
    <p:sldId id="282" r:id="rId22"/>
    <p:sldId id="283" r:id="rId23"/>
    <p:sldId id="366" r:id="rId24"/>
    <p:sldId id="364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Garamond" panose="02020404030301010803" pitchFamily="18" charset="0"/>
      <p:regular r:id="rId31"/>
      <p:bold r:id="rId32"/>
      <p:italic r:id="rId33"/>
    </p:embeddedFont>
    <p:embeddedFont>
      <p:font typeface="Montserrat" panose="02000505000000020004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cb0eb9af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cb0eb9af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b0eb9af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b0eb9af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b0eb9af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b0eb9af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cb0eb9af1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cb0eb9af1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b0eb9af1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b0eb9af1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cb0eb9af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cb0eb9af1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b0eb9af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cb0eb9af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b0eb9af1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cb0eb9af1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b0eb9af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b0eb9af1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b0eb9af1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cb0eb9af1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b0eb9a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b0eb9a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b0eb9af1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b0eb9af1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b0eb9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b0eb9af1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cb0eb9af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cb0eb9af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844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4e07da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4e07da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b0eb9af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b0eb9af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b0eb9af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b0eb9af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b0eb9af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b0eb9af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b0eb9af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b0eb9af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b0eb9af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b0eb9af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b0eb9af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b0eb9af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ai79/Django-Pyth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</a:rPr>
              <a:t>Web Development with Python/Django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25" y="2719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How The Web Works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BB6B0911-D5A2-94D4-668D-2AC62A47735B}"/>
              </a:ext>
            </a:extLst>
          </p:cNvPr>
          <p:cNvSpPr txBox="1">
            <a:spLocks/>
          </p:cNvSpPr>
          <p:nvPr/>
        </p:nvSpPr>
        <p:spPr>
          <a:xfrm>
            <a:off x="311625" y="3239707"/>
            <a:ext cx="8520600" cy="182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dirty="0"/>
              <a:t>Dr. Abdelhameed Ibrahim</a:t>
            </a:r>
          </a:p>
          <a:p>
            <a:r>
              <a:rPr lang="en-US" dirty="0"/>
              <a:t>Assoc. Prof. of Computer Engineering</a:t>
            </a:r>
          </a:p>
          <a:p>
            <a:pPr marL="0" indent="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C03B7-0060-94CE-9972-D6B75669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However a full website with content is too big to send as a single packet of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t="12542" b="21061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61" name="Google Shape;161;p22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name="adj1" fmla="val 5072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52A552-C9F1-F63D-B3EF-E4CD38DD1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79EF2AD-1019-73DB-CFD8-3947D3A3CAF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To solve this, the server sends back the website split up into many packets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t="12542" b="21061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76" name="Google Shape;176;p23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name="adj1" fmla="val 5072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8F267A-7529-3FBC-39AF-8BDCB5E93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75356B-166B-9815-5EE1-ED084A69EEF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packets come with instructions on how to get back to you and reassemble once they reach you.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t="12542" b="21061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4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cxnSp>
        <p:nvCxnSpPr>
          <p:cNvPr id="193" name="Google Shape;193;p24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4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4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name="adj1" fmla="val 5072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C5AD36-AAD7-D19D-CE7C-23E850911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078C012-EC0F-274C-A67F-0AA8A929A79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the packets reach you, they are reassembled to show the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t="12542" b="21061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6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31" name="Google Shape;231;p26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6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6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name="adj1" fmla="val 5072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6"/>
          <p:cNvCxnSpPr/>
          <p:nvPr/>
        </p:nvCxnSpPr>
        <p:spPr>
          <a:xfrm>
            <a:off x="4624275" y="3946425"/>
            <a:ext cx="719100" cy="377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6"/>
          <p:cNvCxnSpPr/>
          <p:nvPr/>
        </p:nvCxnSpPr>
        <p:spPr>
          <a:xfrm rot="-5400000">
            <a:off x="4985300" y="3679675"/>
            <a:ext cx="1004700" cy="299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6"/>
          <p:cNvCxnSpPr/>
          <p:nvPr/>
        </p:nvCxnSpPr>
        <p:spPr>
          <a:xfrm>
            <a:off x="5637475" y="3327250"/>
            <a:ext cx="486900" cy="225300"/>
          </a:xfrm>
          <a:prstGeom prst="bentConnector3">
            <a:avLst>
              <a:gd name="adj1" fmla="val 5072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6"/>
          <p:cNvCxnSpPr/>
          <p:nvPr/>
        </p:nvCxnSpPr>
        <p:spPr>
          <a:xfrm>
            <a:off x="4701275" y="4442900"/>
            <a:ext cx="719100" cy="377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6"/>
          <p:cNvCxnSpPr/>
          <p:nvPr/>
        </p:nvCxnSpPr>
        <p:spPr>
          <a:xfrm rot="-5400000">
            <a:off x="5062300" y="4176150"/>
            <a:ext cx="1004700" cy="299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6"/>
          <p:cNvCxnSpPr/>
          <p:nvPr/>
        </p:nvCxnSpPr>
        <p:spPr>
          <a:xfrm>
            <a:off x="5714475" y="3823725"/>
            <a:ext cx="486900" cy="225300"/>
          </a:xfrm>
          <a:prstGeom prst="bentConnector3">
            <a:avLst>
              <a:gd name="adj1" fmla="val 5072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6"/>
          <p:cNvCxnSpPr/>
          <p:nvPr/>
        </p:nvCxnSpPr>
        <p:spPr>
          <a:xfrm>
            <a:off x="2985875" y="3695250"/>
            <a:ext cx="1695600" cy="2511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2" name="Google Shape;242;p26"/>
          <p:cNvCxnSpPr/>
          <p:nvPr/>
        </p:nvCxnSpPr>
        <p:spPr>
          <a:xfrm>
            <a:off x="3007650" y="3964050"/>
            <a:ext cx="1754700" cy="4791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3" name="Google Shape;243;p26"/>
          <p:cNvSpPr/>
          <p:nvPr/>
        </p:nvSpPr>
        <p:spPr>
          <a:xfrm>
            <a:off x="1522650" y="4113450"/>
            <a:ext cx="1383300" cy="3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Home IP Address</a:t>
            </a:r>
            <a:endParaRPr sz="1100"/>
          </a:p>
        </p:txBody>
      </p:sp>
      <p:sp>
        <p:nvSpPr>
          <p:cNvPr id="244" name="Google Shape;244;p26"/>
          <p:cNvSpPr/>
          <p:nvPr/>
        </p:nvSpPr>
        <p:spPr>
          <a:xfrm>
            <a:off x="1787175" y="3143100"/>
            <a:ext cx="820800" cy="4791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1910675" y="3230300"/>
            <a:ext cx="581100" cy="283200"/>
          </a:xfrm>
          <a:prstGeom prst="ribbon2">
            <a:avLst>
              <a:gd name="adj1" fmla="val 16667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3F0C26-BE2F-F3D9-C018-DDF6486B8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C39C2BE-CD5F-960C-6D72-B2BFF09632CB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two main components of a website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05B16-CE61-0A48-EC88-6DFF76CA2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B96BB18-D7BD-EDFE-30B6-EDABFF88482F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Front-End is what you see as a user on the website.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 is the technology used to actually decide what to show you on the Front-End.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2E277-09E4-9C12-CB22-E7BF9325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9185990-33BC-81A0-8ADF-974EFEA644A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The Front-End revolves around three technologies: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99F936-44A8-3416-3161-AC0555F90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3A422D8-FB7A-801F-CC6B-B536A5FF67A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 - HyperText Markup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 website will have HTML, it is the structure of a page.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view it by right-clicking and selecting “View Page Source”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F4B5CA-7283-B051-A286-03DF22CF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CC61403-DB91-5B88-EFF2-DA8C2553E03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- Cascading Style Sheets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is the actual styling of the website.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Colors, fonts, borders, etc is all defined by CSS.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CSS is not mandatory, but almost all sites have it.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98274E-A4A4-EBE7-D0AB-D86587A2B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0C90500-7B54-81AD-A3F5-BD141BD1CDB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Javascript allows you to add interactivity to the website, including programming logic.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Any site with interactivity uses Javascript in some way, otherwise the site is “static”.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7285DF-65CB-C069-3691-16534246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B831C8-F544-C8FB-D3C2-B8E624B0448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This training will discuss the following: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How the web works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What do we mean by “Full-Stack”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A brief overview of the training tech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Why we chose Django for the training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5BE209-BD89-06A6-B395-AC4296CF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909A40D-AFA4-F88A-507C-94049EA152B7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Back-End of a site has three components: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Language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Framework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Database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BB741-7B90-9504-57BD-16511272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4CE34BC-9AEC-81C3-BB8E-7181C563DF5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Our training Back-End uses: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Python as the language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Django as the Framework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SQLite as the Database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3265A-9BD2-02B4-F2A7-03AC4824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0ECDF4-8DB1-0506-A8F7-973D53AF446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 is a great language to learn, it’s simple, powerful, and has many libraries.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is the most popular framework for Python, it’s fast, secure, and scalable.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SQLite comes with Django and Python making it an easy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B73C5-4646-AD3F-06EE-FEC438D2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0982810-9BD0-45DE-6795-01FFF8215BD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</a:rPr>
              <a:t>You can download the sources in this Training from my GitHub account: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endParaRPr lang="en-US" sz="2600" dirty="0">
              <a:latin typeface="Montserrat"/>
            </a:endParaRPr>
          </a:p>
          <a:p>
            <a:pPr marL="495300" lvl="1" indent="0">
              <a:spcBef>
                <a:spcPts val="0"/>
              </a:spcBef>
              <a:buSzPts val="3000"/>
              <a:buNone/>
            </a:pPr>
            <a:r>
              <a:rPr lang="en-US" sz="2600" dirty="0">
                <a:latin typeface="Montserrat"/>
                <a:hlinkClick r:id="rId3"/>
              </a:rPr>
              <a:t>https://github.com/afai79/Django-Python</a:t>
            </a:r>
            <a:endParaRPr lang="en-US" sz="2600" dirty="0">
              <a:latin typeface="Montserrat"/>
            </a:endParaRPr>
          </a:p>
          <a:p>
            <a:pPr marL="495300" lvl="1" indent="0">
              <a:spcBef>
                <a:spcPts val="0"/>
              </a:spcBef>
              <a:buSzPts val="3000"/>
              <a:buNone/>
            </a:pPr>
            <a:endParaRPr lang="en-US" sz="2600" dirty="0">
              <a:latin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dirty="0">
                <a:latin typeface="Montserrat"/>
                <a:sym typeface="Montserrat"/>
              </a:rPr>
              <a:t>	</a:t>
            </a:r>
            <a:endParaRPr sz="3000" dirty="0">
              <a:latin typeface="Montserrat"/>
              <a:sym typeface="Montserra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61FD08-025A-1325-8BCD-A61E5A5BE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133" y="3866470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D361462-A66F-ED9E-70CB-AEB399E9438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23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</a:rPr>
              <a:t>Thanks</a:t>
            </a:r>
            <a:endParaRPr b="1" dirty="0">
              <a:latin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FBA6C-A45A-5A6A-5BB4-4D89D477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196" y="2197970"/>
            <a:ext cx="1251014" cy="508026"/>
          </a:xfrm>
          <a:prstGeom prst="rect">
            <a:avLst/>
          </a:prstGeom>
        </p:spPr>
      </p:pic>
      <p:pic>
        <p:nvPicPr>
          <p:cNvPr id="8" name="Picture 2" descr="Image result for visual studio code">
            <a:extLst>
              <a:ext uri="{FF2B5EF4-FFF2-40B4-BE49-F238E27FC236}">
                <a16:creationId xmlns:a16="http://schemas.microsoft.com/office/drawing/2014/main" id="{2592382C-C77D-D61D-C2B9-4085E8D36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67" y="1999567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162DF12-DAA8-0D2D-7353-E8E6B0F3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632" y="3330485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28EABB9-0818-B82F-7A73-A77DF668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39" y="3204041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84F1975-8888-5C8D-7386-261443DB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965" y="3133043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D321158F-C2DA-C01B-0EFD-682ADEFEA30E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Garamond" panose="02020404030301010803" pitchFamily="18" charset="0"/>
              </a:rPr>
              <a:t>Dr. Abdelhameed Fawzy</a:t>
            </a:r>
            <a:endParaRPr lang="en-US" altLang="en-US" sz="1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Before we can begin to learn about all the technologies in this training, we need to understand how the web works and what constitutes the “Full-Stack”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8114C4-43B4-EC19-FDE5-B04EBB80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CC3D868-C8BC-7BA0-81EB-AFA43000EA4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So what happens when your at home and you open up your browser and visit a website?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Let’s breakdown the basic steps!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2F1F63-B396-8727-811B-4D1275897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C439BFF-3581-7917-F142-82B39035C14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start off by typing the URL into your browser.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t="12542" b="21061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8E31A8-9AC1-E5F6-7692-B7CC2D0BA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CFF451C-B01D-BD23-872C-99F4803C9BD5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computer then sends this request as a packet, which includes the IP address of the website you want.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t="12542" b="21061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02" name="Google Shape;102;p18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cxnSp>
        <p:nvCxnSpPr>
          <p:cNvPr id="103" name="Google Shape;103;p18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A0C3507-CF85-A9A4-F52B-324CB3A78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51F1783-2B61-EA26-D091-9F85850B669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sends this request through wires, or a satellite which eventually links to wires using your ISP.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t="12542" b="21061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14" name="Google Shape;114;p19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cxnSp>
        <p:nvCxnSpPr>
          <p:cNvPr id="115" name="Google Shape;115;p19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9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name="adj1" fmla="val 5072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8232C2D-84F4-550E-CE64-C0E682C38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260DADF-F9F4-278C-A02D-8EB05059600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Your ISP will then re-route the request to the appropriate server location, using the IP address as the guide.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t="12542" b="21061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29" name="Google Shape;129;p20"/>
          <p:cNvSpPr/>
          <p:nvPr/>
        </p:nvSpPr>
        <p:spPr>
          <a:xfrm>
            <a:off x="3011950" y="2929300"/>
            <a:ext cx="1164000" cy="3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0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0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name="adj1" fmla="val 5072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27307D3-98CE-F3CF-7E30-16688DE57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40F8699-688D-7FCF-4D0E-50B3437951CF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your request reaches the server, it can  send back the website you asked for.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t="12542" b="21061"/>
          <a:stretch/>
        </p:blipFill>
        <p:spPr>
          <a:xfrm>
            <a:off x="1166700" y="2892300"/>
            <a:ext cx="1799975" cy="12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643625" y="3160975"/>
            <a:ext cx="1511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www.abc.com</a:t>
            </a:r>
            <a:endParaRPr sz="1200"/>
          </a:p>
        </p:txBody>
      </p:sp>
      <p:sp>
        <p:nvSpPr>
          <p:cNvPr id="145" name="Google Shape;145;p21"/>
          <p:cNvSpPr/>
          <p:nvPr/>
        </p:nvSpPr>
        <p:spPr>
          <a:xfrm>
            <a:off x="6452500" y="4452175"/>
            <a:ext cx="1164000" cy="34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123.456.789.10</a:t>
            </a:r>
            <a:endParaRPr sz="1100"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150" y="2638950"/>
            <a:ext cx="1383350" cy="169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1"/>
          <p:cNvCxnSpPr/>
          <p:nvPr/>
        </p:nvCxnSpPr>
        <p:spPr>
          <a:xfrm>
            <a:off x="2989100" y="3450025"/>
            <a:ext cx="1526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4515500" y="3450025"/>
            <a:ext cx="719100" cy="377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1"/>
          <p:cNvCxnSpPr/>
          <p:nvPr/>
        </p:nvCxnSpPr>
        <p:spPr>
          <a:xfrm rot="-5400000">
            <a:off x="4876525" y="3183275"/>
            <a:ext cx="1004700" cy="299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5528700" y="2830850"/>
            <a:ext cx="486900" cy="225300"/>
          </a:xfrm>
          <a:prstGeom prst="bentConnector3">
            <a:avLst>
              <a:gd name="adj1" fmla="val 50729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A2AB1E-7CF2-0D09-1E4D-D20256164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675" y="4452175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C821F8-7FF2-5948-7606-1822F418ACB5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639</Words>
  <Application>Microsoft Office PowerPoint</Application>
  <PresentationFormat>On-screen Show (16:9)</PresentationFormat>
  <Paragraphs>123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Garamond</vt:lpstr>
      <vt:lpstr>Calibri</vt:lpstr>
      <vt:lpstr>Montserrat</vt:lpstr>
      <vt:lpstr>Simple Light</vt:lpstr>
      <vt:lpstr>Web Development with Python/Django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Django Bootcamp</vt:lpstr>
      <vt:lpstr>Github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Web Works</dc:title>
  <cp:lastModifiedBy>Abdelhameed Ibrahim</cp:lastModifiedBy>
  <cp:revision>9</cp:revision>
  <dcterms:modified xsi:type="dcterms:W3CDTF">2022-08-20T22:01:46Z</dcterms:modified>
</cp:coreProperties>
</file>