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87" r:id="rId3"/>
    <p:sldId id="263" r:id="rId4"/>
    <p:sldId id="348" r:id="rId5"/>
    <p:sldId id="389" r:id="rId6"/>
    <p:sldId id="339" r:id="rId7"/>
    <p:sldId id="382" r:id="rId8"/>
    <p:sldId id="350" r:id="rId9"/>
    <p:sldId id="383" r:id="rId10"/>
    <p:sldId id="340" r:id="rId11"/>
    <p:sldId id="384" r:id="rId12"/>
    <p:sldId id="388" r:id="rId13"/>
    <p:sldId id="321" r:id="rId14"/>
    <p:sldId id="390" r:id="rId15"/>
    <p:sldId id="391" r:id="rId16"/>
    <p:sldId id="392" r:id="rId17"/>
    <p:sldId id="318" r:id="rId18"/>
    <p:sldId id="347" r:id="rId19"/>
    <p:sldId id="345" r:id="rId20"/>
    <p:sldId id="344" r:id="rId21"/>
    <p:sldId id="342" r:id="rId22"/>
    <p:sldId id="343" r:id="rId23"/>
    <p:sldId id="365" r:id="rId24"/>
    <p:sldId id="366" r:id="rId25"/>
    <p:sldId id="367" r:id="rId26"/>
    <p:sldId id="368" r:id="rId27"/>
    <p:sldId id="364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Garamond" panose="02020404030301010803" pitchFamily="18" charset="0"/>
      <p:regular r:id="rId38"/>
      <p:bold r:id="rId39"/>
      <p:italic r:id="rId40"/>
    </p:embeddedFont>
    <p:embeddedFont>
      <p:font typeface="Inconsolata" pitchFamily="1" charset="0"/>
      <p:regular r:id="rId41"/>
      <p:bold r:id="rId42"/>
    </p:embeddedFont>
    <p:embeddedFont>
      <p:font typeface="Montserrat" panose="02000505000000020004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d0c4361d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d0c4361d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93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84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437e67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437e67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13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30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45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bbde64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bbde64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94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bbbde64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bbbde64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bbbde64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bbbde64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64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0c4361d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0c4361d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0c4361d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0c4361d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60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ai79/Django-Py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</a:rPr>
              <a:t>Web Development with Python/Django</a:t>
            </a:r>
            <a:endParaRPr b="1" dirty="0"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There are several ways you can “inject” the form using template tagging.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You can just pass in the key from the context dictionary: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09700" lvl="2" indent="0">
              <a:spcBef>
                <a:spcPts val="0"/>
              </a:spcBef>
              <a:buSzPts val="3000"/>
              <a:buNone/>
            </a:pP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{{ form }} or {{ form.as_p }}</a:t>
            </a:r>
            <a:endParaRPr sz="3000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66BBE-02F6-98C4-39EC-FDE5F0B3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43F301-1D62-2598-E8AA-D0A287D3E77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4AA4E-1ED9-3E06-4EF3-4CF24B31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488"/>
            <a:ext cx="9144000" cy="3905250"/>
          </a:xfrm>
          <a:prstGeom prst="rect">
            <a:avLst/>
          </a:prstGeom>
        </p:spPr>
      </p:pic>
      <p:sp>
        <p:nvSpPr>
          <p:cNvPr id="6" name="Google Shape;174;p28">
            <a:extLst>
              <a:ext uri="{FF2B5EF4-FFF2-40B4-BE49-F238E27FC236}">
                <a16:creationId xmlns:a16="http://schemas.microsoft.com/office/drawing/2014/main" id="{754B5C93-0B48-8452-2A0C-2046DC40D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09ED1-95AA-5439-2B9C-DAF89A36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10" y="2673223"/>
            <a:ext cx="4667490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1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200" dirty="0">
                <a:latin typeface="Montserrat"/>
              </a:rPr>
              <a:t>Then, you will learn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Creating a model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Using the Admin interface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Using Django Forms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Connect the form in the template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Input and connect it to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2A536C-31AD-BFDD-57A6-F2A0DB07EDD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 and Models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sym typeface="Montserrat"/>
              </a:rPr>
              <a:t>Adding form and button to the html file</a:t>
            </a:r>
          </a:p>
          <a:p>
            <a:pPr indent="-419100">
              <a:buSzPts val="3000"/>
              <a:buFont typeface="Montserrat"/>
              <a:buChar char="●"/>
            </a:pPr>
            <a:endParaRPr lang="en" sz="3000" dirty="0">
              <a:latin typeface="Montserrat"/>
              <a:sym typeface="Montserrat"/>
            </a:endParaRPr>
          </a:p>
          <a:p>
            <a:pPr indent="-419100"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sym typeface="Montserrat"/>
              </a:rPr>
              <a:t>Using </a:t>
            </a:r>
            <a:r>
              <a:rPr lang="en-US" sz="3000" dirty="0"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r>
              <a:rPr lang="en-US" sz="3000" dirty="0">
                <a:latin typeface="Montserrat"/>
              </a:rPr>
              <a:t> t</a:t>
            </a:r>
            <a:r>
              <a:rPr lang="en" sz="3000" dirty="0">
                <a:latin typeface="Montserrat"/>
                <a:sym typeface="Montserrat"/>
              </a:rPr>
              <a:t>o improve the shape of the website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41793-81BF-052D-B435-E39E460D6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06CCA5-3A0A-5F52-B430-700544FF19C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284500-0E51-618D-3F0F-7F8979218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31"/>
            <a:ext cx="9144000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 and Models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sym typeface="Montserrat"/>
              </a:rPr>
              <a:t>Update views by this to save data</a:t>
            </a:r>
            <a:endParaRPr lang="en" sz="3000" dirty="0"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if </a:t>
            </a:r>
            <a:r>
              <a:rPr lang="en-US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=='POST':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form = </a:t>
            </a:r>
            <a:r>
              <a:rPr lang="en-US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FormName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request.POST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if </a:t>
            </a:r>
            <a:r>
              <a:rPr lang="en-US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form.is_valid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form.save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(commit=True)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return index(request)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else: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print('ERROR FORM INVALID')</a:t>
            </a:r>
          </a:p>
          <a:p>
            <a:pPr marL="11430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41793-81BF-052D-B435-E39E460D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5A9ED9-960C-8A7D-5CF1-CDB457B49F2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3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C2C91-59C8-074F-C505-6E50F38E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9"/>
            <a:ext cx="9144000" cy="4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5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Model Forms - Run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C05951A-69B7-0732-191F-DDB49601F8C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7F03-59BC-1A1C-F080-64F0C9C1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291"/>
            <a:ext cx="9144000" cy="2092917"/>
          </a:xfrm>
          <a:prstGeom prst="rect">
            <a:avLst/>
          </a:prstGeom>
        </p:spPr>
      </p:pic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57D85CB8-466E-9254-24C6-11C824D77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Home Page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F1147-8D5C-EDB8-771C-B9669596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DE9009-A19E-698E-693D-88B1800E3D1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8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75662EEA-43E9-32F8-5578-3166B2D030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 Page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FDCCE-E4CA-2119-FBE7-97DF460A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91A0AD-C0AE-E6B9-6812-494D9466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7" y="868489"/>
            <a:ext cx="4337273" cy="3137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3A21E7-084E-8656-0045-BEFFE2A6F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868488"/>
            <a:ext cx="4356324" cy="3137061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3D8E21-F532-D7AF-A472-37F1B033E0C1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2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200" dirty="0">
                <a:latin typeface="Montserrat"/>
              </a:rPr>
              <a:t>Then, you will learn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Creating a model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Using the Admin interface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Using Django Forms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Connect the form in the template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Accepting User Input and connect it to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3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8CE5C-F5B5-9629-F7BB-BE15FD32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18"/>
            <a:ext cx="9144000" cy="3090863"/>
          </a:xfrm>
          <a:prstGeom prst="rect">
            <a:avLst/>
          </a:prstGeom>
        </p:spPr>
      </p:pic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7EEBFD91-E261-21CC-C05B-C92FB67DD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Django Admin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C2EE2-B712-88EA-5843-546DC1A8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5014CC-1255-F7BE-FF7E-4766F49A9FC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6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F0910-28FC-3043-7305-AAFE8F3A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662"/>
            <a:ext cx="9144000" cy="2924175"/>
          </a:xfrm>
          <a:prstGeom prst="rect">
            <a:avLst/>
          </a:prstGeom>
        </p:spPr>
      </p:pic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E81644C0-EDA0-6F23-7FFF-C95C63C591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Django Admin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3A1E5-3C0C-9EF4-8F39-7245147F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415FC1-6CD6-3C33-07FD-B454EAD8A71B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89B99-5C81-DD57-310D-E970E615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5"/>
            <a:ext cx="9144000" cy="3257550"/>
          </a:xfrm>
          <a:prstGeom prst="rect">
            <a:avLst/>
          </a:prstGeom>
        </p:spPr>
      </p:pic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F778481D-BF4A-06DA-31D8-B5DEC975C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Django Admin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435F3-3F17-F885-1FB3-A31A709A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1D59F8F-E317-3D94-9DD1-7470C720C4B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9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 - Confirm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</a:rPr>
              <a:t>You are now able to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600" dirty="0">
                <a:latin typeface="Montserrat"/>
              </a:rPr>
              <a:t>Develop a web form that enables the user to insert data into the database using the form.</a:t>
            </a:r>
          </a:p>
          <a:p>
            <a:pPr marL="495300" lvl="1" indent="0">
              <a:spcBef>
                <a:spcPts val="0"/>
              </a:spcBef>
              <a:buSzPts val="3000"/>
              <a:buNone/>
            </a:pPr>
            <a:endParaRPr lang="en-US" sz="2600" dirty="0">
              <a:latin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dirty="0">
                <a:latin typeface="Montserrat"/>
                <a:sym typeface="Montserrat"/>
              </a:rPr>
              <a:t>	</a:t>
            </a:r>
            <a:endParaRPr sz="3000" dirty="0">
              <a:latin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E3347-FAC2-72FD-FA43-7F1B67589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533A2-EF6F-EACA-9780-E2DB4D23BEB6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4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 - Confirm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</a:rPr>
              <a:t>You can download the code created in this Training from my GitHub account: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endParaRPr lang="en-US" sz="2600" dirty="0">
              <a:latin typeface="Montserrat"/>
            </a:endParaRPr>
          </a:p>
          <a:p>
            <a:pPr marL="495300" lvl="1" indent="0">
              <a:spcBef>
                <a:spcPts val="0"/>
              </a:spcBef>
              <a:buSzPts val="3000"/>
              <a:buNone/>
            </a:pPr>
            <a:r>
              <a:rPr lang="en-US" sz="2600" dirty="0">
                <a:latin typeface="Montserrat"/>
                <a:hlinkClick r:id="rId3"/>
              </a:rPr>
              <a:t>https://github.com/afai79/Django-Python</a:t>
            </a:r>
            <a:endParaRPr lang="en-US" sz="2600" dirty="0">
              <a:latin typeface="Montserrat"/>
            </a:endParaRPr>
          </a:p>
          <a:p>
            <a:pPr marL="495300" lvl="1" indent="0">
              <a:spcBef>
                <a:spcPts val="0"/>
              </a:spcBef>
              <a:buSzPts val="3000"/>
              <a:buNone/>
            </a:pPr>
            <a:endParaRPr lang="en-US" sz="2600" dirty="0">
              <a:latin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dirty="0">
                <a:latin typeface="Montserrat"/>
                <a:sym typeface="Montserrat"/>
              </a:rPr>
              <a:t>	</a:t>
            </a:r>
            <a:endParaRPr sz="3000" dirty="0">
              <a:latin typeface="Montserrat"/>
              <a:sym typeface="Montserra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61FD08-025A-1325-8BCD-A61E5A5B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33" y="3866470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361462-A66F-ED9E-70CB-AEB399E9438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2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Django – Challenge 2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Model Forms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2877A-ED9A-EC7B-B6AC-34C398C7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04FC56-57F4-498D-487E-8CFFE74069E9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4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Challenge 2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Complete the following task: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3200" dirty="0">
                <a:latin typeface="Montserrat"/>
              </a:rPr>
              <a:t>Develop a Django web form that enables the user to insert data (</a:t>
            </a:r>
            <a:r>
              <a:rPr lang="en-US" sz="3200" dirty="0">
                <a:solidFill>
                  <a:srgbClr val="0070C0"/>
                </a:solidFill>
                <a:latin typeface="Montserrat"/>
              </a:rPr>
              <a:t>username</a:t>
            </a:r>
            <a:r>
              <a:rPr lang="en-US" sz="3200" dirty="0">
                <a:latin typeface="Montserrat"/>
              </a:rPr>
              <a:t>, </a:t>
            </a:r>
            <a:r>
              <a:rPr lang="en-US" sz="3200" dirty="0">
                <a:solidFill>
                  <a:srgbClr val="0070C0"/>
                </a:solidFill>
                <a:latin typeface="Montserrat"/>
              </a:rPr>
              <a:t>password</a:t>
            </a:r>
            <a:r>
              <a:rPr lang="en-US" sz="3200" dirty="0">
                <a:latin typeface="Montserrat"/>
              </a:rPr>
              <a:t>) into the database using a form (</a:t>
            </a:r>
            <a:r>
              <a:rPr lang="en-US" sz="3200" dirty="0">
                <a:solidFill>
                  <a:srgbClr val="0070C0"/>
                </a:solidFill>
                <a:latin typeface="Montserrat"/>
              </a:rPr>
              <a:t>login</a:t>
            </a:r>
            <a:r>
              <a:rPr lang="en-US" sz="3200" dirty="0">
                <a:latin typeface="Montserrat"/>
              </a:rPr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4C6A2-F82B-670D-252A-F61537EF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37A301-2109-930D-2D90-667EB33BD04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86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</a:rPr>
              <a:t>Thanks</a:t>
            </a:r>
            <a:endParaRPr b="1" dirty="0">
              <a:latin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FBA6C-A45A-5A6A-5BB4-4D89D477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96" y="2197970"/>
            <a:ext cx="1251014" cy="508026"/>
          </a:xfrm>
          <a:prstGeom prst="rect">
            <a:avLst/>
          </a:prstGeom>
        </p:spPr>
      </p:pic>
      <p:pic>
        <p:nvPicPr>
          <p:cNvPr id="8" name="Picture 2" descr="Image result for visual studio code">
            <a:extLst>
              <a:ext uri="{FF2B5EF4-FFF2-40B4-BE49-F238E27FC236}">
                <a16:creationId xmlns:a16="http://schemas.microsoft.com/office/drawing/2014/main" id="{2592382C-C77D-D61D-C2B9-4085E8D36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67" y="1999567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162DF12-DAA8-0D2D-7353-E8E6B0F3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632" y="3330485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28EABB9-0818-B82F-7A73-A77DF668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39" y="3204041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84F1975-8888-5C8D-7386-261443DB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65" y="3133043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D321158F-C2DA-C01B-0EFD-682ADEFEA30E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Garamond" panose="02020404030301010803" pitchFamily="18" charset="0"/>
              </a:rPr>
              <a:t>Dr. Abdelhameed Fawzy</a:t>
            </a:r>
            <a:endParaRPr lang="en-US" altLang="en-US" sz="1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First, create a </a:t>
            </a:r>
            <a:r>
              <a:rPr lang="en" sz="30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forms.py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file inside the application!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Create a form from a pre-existing model, use 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forms.ModelForm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Meta class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provides information connecting the model to the form.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647C4-909E-0BFE-A804-EBF7ABB3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AEAAAC-6D35-0026-CB33-DCC43A927EA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11D0A-AC42-BADC-5BF9-C584C78F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05" y="1292159"/>
            <a:ext cx="6623390" cy="2559182"/>
          </a:xfrm>
          <a:prstGeom prst="rect">
            <a:avLst/>
          </a:prstGeom>
        </p:spPr>
      </p:pic>
      <p:sp>
        <p:nvSpPr>
          <p:cNvPr id="8" name="Google Shape;174;p28">
            <a:extLst>
              <a:ext uri="{FF2B5EF4-FFF2-40B4-BE49-F238E27FC236}">
                <a16:creationId xmlns:a16="http://schemas.microsoft.com/office/drawing/2014/main" id="{62019F70-CEA1-B3D7-FDC2-04D6D696F8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B11C0B-F774-261D-7F3B-39275A8C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82CB14-5B0A-6F41-E86E-C5A08C4B6C8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4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200" dirty="0">
                <a:latin typeface="Montserrat"/>
              </a:rPr>
              <a:t>Then, you will learn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Creating a model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Using the Admin interface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Using Django Forms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solidFill>
                  <a:srgbClr val="0070C0"/>
                </a:solidFill>
                <a:latin typeface="Montserrat"/>
                <a:sym typeface="Montserrat"/>
              </a:rPr>
              <a:t>Connect the form in the template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Accepting User Input and connect it to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011858-AD95-EA04-7325-E79E2D10B0C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7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95653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Now we need to sho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w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form created inside the application’s 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forms.py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file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 by using a view!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Inside our </a:t>
            </a:r>
            <a:r>
              <a:rPr lang="en-US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 file we need to import the forms </a:t>
            </a:r>
          </a:p>
          <a:p>
            <a:pPr marL="9525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from .forms import </a:t>
            </a:r>
            <a:r>
              <a:rPr lang="en-US" sz="30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FormName</a:t>
            </a:r>
            <a:endParaRPr lang="en-US"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endParaRPr lang="en-US"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41BAE-F2DC-2671-AD97-E0A1530C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C6231B-7B01-380C-488A-05AF187A39A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52EDA-803F-1B31-99C0-36E3116FB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" y="1014552"/>
            <a:ext cx="8674546" cy="3359323"/>
          </a:xfrm>
          <a:prstGeom prst="rect">
            <a:avLst/>
          </a:prstGeom>
        </p:spPr>
      </p:pic>
      <p:sp>
        <p:nvSpPr>
          <p:cNvPr id="6" name="Google Shape;126;p22">
            <a:extLst>
              <a:ext uri="{FF2B5EF4-FFF2-40B4-BE49-F238E27FC236}">
                <a16:creationId xmlns:a16="http://schemas.microsoft.com/office/drawing/2014/main" id="{90D376C6-18D4-A6A4-1F5C-1DE737A934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Forms, </a:t>
            </a:r>
            <a:r>
              <a:rPr lang="en" sz="28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update views</a:t>
            </a:r>
            <a:endParaRPr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B07B9-E4AC-270F-9FC6-80770FE1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D35F79-C22C-4F52-8921-CD527C4660A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8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434711-A456-C573-6448-52B5DC17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4" y="0"/>
            <a:ext cx="88417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4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2EF43B-A726-2892-F59B-04BC0984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488"/>
            <a:ext cx="9144000" cy="3924300"/>
          </a:xfrm>
          <a:prstGeom prst="rect">
            <a:avLst/>
          </a:prstGeom>
        </p:spPr>
      </p:pic>
      <p:sp>
        <p:nvSpPr>
          <p:cNvPr id="6" name="Google Shape;126;p22">
            <a:extLst>
              <a:ext uri="{FF2B5EF4-FFF2-40B4-BE49-F238E27FC236}">
                <a16:creationId xmlns:a16="http://schemas.microsoft.com/office/drawing/2014/main" id="{1582F8E2-9A7B-504A-25E8-F4744D4CBB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Forms, </a:t>
            </a:r>
            <a:r>
              <a:rPr lang="en" sz="28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update urls</a:t>
            </a:r>
            <a:endParaRPr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075300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452</Words>
  <Application>Microsoft Office PowerPoint</Application>
  <PresentationFormat>On-screen Show (16:9)</PresentationFormat>
  <Paragraphs>99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Garamond</vt:lpstr>
      <vt:lpstr>Inconsolata</vt:lpstr>
      <vt:lpstr>Montserrat</vt:lpstr>
      <vt:lpstr>Calibri</vt:lpstr>
      <vt:lpstr>Consolas</vt:lpstr>
      <vt:lpstr>Simple Light</vt:lpstr>
      <vt:lpstr>Web Development with Python/Django</vt:lpstr>
      <vt:lpstr>Learning Objectives</vt:lpstr>
      <vt:lpstr>Forms</vt:lpstr>
      <vt:lpstr>Forms</vt:lpstr>
      <vt:lpstr>Learning Objectives</vt:lpstr>
      <vt:lpstr>Forms</vt:lpstr>
      <vt:lpstr>Forms, update views</vt:lpstr>
      <vt:lpstr>PowerPoint Presentation</vt:lpstr>
      <vt:lpstr>Forms, update urls</vt:lpstr>
      <vt:lpstr>Forms</vt:lpstr>
      <vt:lpstr>Forms</vt:lpstr>
      <vt:lpstr>Learning Objectives</vt:lpstr>
      <vt:lpstr>Forms and Models</vt:lpstr>
      <vt:lpstr>PowerPoint Presentation</vt:lpstr>
      <vt:lpstr>Forms and Models</vt:lpstr>
      <vt:lpstr>PowerPoint Presentation</vt:lpstr>
      <vt:lpstr>Model Forms - Run</vt:lpstr>
      <vt:lpstr>Home Page</vt:lpstr>
      <vt:lpstr>Form Page</vt:lpstr>
      <vt:lpstr>Django Admin</vt:lpstr>
      <vt:lpstr>Django Admin</vt:lpstr>
      <vt:lpstr>Django Admin</vt:lpstr>
      <vt:lpstr>Learning Objectives - Confirm</vt:lpstr>
      <vt:lpstr>Learning Objectives - Confirm</vt:lpstr>
      <vt:lpstr>Django – Challenge 2 </vt:lpstr>
      <vt:lpstr>Challenge 2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316</cp:revision>
  <dcterms:modified xsi:type="dcterms:W3CDTF">2022-08-20T21:49:23Z</dcterms:modified>
</cp:coreProperties>
</file>