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341" r:id="rId3"/>
    <p:sldId id="394" r:id="rId4"/>
    <p:sldId id="396" r:id="rId5"/>
    <p:sldId id="395" r:id="rId6"/>
    <p:sldId id="397" r:id="rId7"/>
    <p:sldId id="364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Garamond" panose="02020404030301010803" pitchFamily="18" charset="0"/>
      <p:regular r:id="rId14"/>
      <p:bold r:id="rId15"/>
      <p:italic r:id="rId16"/>
    </p:embeddedFont>
    <p:embeddedFont>
      <p:font typeface="Montserrat" panose="02000505000000020004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099f3d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099f3d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60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3ddf83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3ddf83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15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3ddf83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3ddf83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181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3ddf83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3ddf83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520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72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code.visualstudio.com/" TargetMode="External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anaconda.com/products/individual" TargetMode="Externa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marketplace.visualstudio.com/VSCode" TargetMode="External"/><Relationship Id="rId9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>
                <a:latin typeface="Montserrat"/>
              </a:rPr>
              <a:t>Web Development with Python/Django</a:t>
            </a:r>
            <a:br>
              <a:rPr lang="en-US" b="1" dirty="0">
                <a:latin typeface="Montserrat"/>
              </a:rPr>
            </a:br>
            <a:r>
              <a:rPr lang="en-US" sz="2800" dirty="0">
                <a:solidFill>
                  <a:srgbClr val="0070C0"/>
                </a:solidFill>
                <a:latin typeface="Montserrat"/>
              </a:rPr>
              <a:t>Getting Started with Python in VS Code</a:t>
            </a:r>
            <a:endParaRPr b="1" dirty="0">
              <a:latin typeface="Montserrat"/>
              <a:sym typeface="Montserra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827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Dr. Abdelhameed Fawzy</a:t>
            </a:r>
          </a:p>
          <a:p>
            <a:pPr algn="ctr"/>
            <a:r>
              <a:rPr lang="en-US" sz="2800" dirty="0"/>
              <a:t>Assoc. Prof. of Computer Engineering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DF1A7-0B62-5216-55EE-573128362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9100">
              <a:buSzPts val="3000"/>
              <a:buFont typeface="Montserrat"/>
              <a:buChar char="●"/>
            </a:pPr>
            <a:r>
              <a:rPr lang="en-US" sz="3000" dirty="0">
                <a:latin typeface="Montserrat"/>
              </a:rPr>
              <a:t>Getting Started with Python in VS Code</a:t>
            </a:r>
          </a:p>
          <a:p>
            <a:pPr lvl="1" indent="-419100">
              <a:buSzPts val="3000"/>
              <a:buFont typeface="Montserrat"/>
              <a:buChar char="●"/>
            </a:pPr>
            <a:r>
              <a:rPr lang="en-US" sz="2000" dirty="0">
                <a:latin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</a:t>
            </a:r>
            <a:endParaRPr lang="en-US" sz="2000" dirty="0">
              <a:latin typeface="Montserrat"/>
            </a:endParaRPr>
          </a:p>
          <a:p>
            <a:pPr lvl="1" indent="-419100">
              <a:buSzPts val="3000"/>
              <a:buFont typeface="Montserrat"/>
              <a:buChar char="●"/>
            </a:pPr>
            <a:r>
              <a:rPr lang="en-US" sz="2000" dirty="0">
                <a:latin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https://marketplace.visualstudio.com/VSCode</a:t>
            </a:r>
            <a:endParaRPr lang="en-US" sz="2000" dirty="0">
              <a:latin typeface="Montserrat"/>
            </a:endParaRPr>
          </a:p>
          <a:p>
            <a:pPr lvl="1" indent="-419100">
              <a:buSzPts val="3000"/>
              <a:buFont typeface="Montserrat"/>
              <a:buChar char="●"/>
              <a:defRPr/>
            </a:pPr>
            <a:r>
              <a:rPr lang="en-US" sz="2000" dirty="0">
                <a:latin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sz="2000" dirty="0">
              <a:latin typeface="Montserrat"/>
            </a:endParaRPr>
          </a:p>
          <a:p>
            <a:pPr lvl="1" indent="-419100">
              <a:buSzPts val="3000"/>
              <a:buFont typeface="Montserrat"/>
              <a:buChar char="●"/>
              <a:defRPr/>
            </a:pPr>
            <a:r>
              <a:rPr lang="en-US" sz="2000" dirty="0">
                <a:latin typeface="Montserra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https://www.anaconda.com/products/individual</a:t>
            </a:r>
            <a:endParaRPr lang="en-US" sz="2000" dirty="0">
              <a:latin typeface="Montserrat"/>
            </a:endParaRPr>
          </a:p>
          <a:p>
            <a:pPr lvl="1" indent="-419100">
              <a:buSzPts val="3000"/>
              <a:buFont typeface="Montserrat"/>
              <a:buChar char="●"/>
            </a:pPr>
            <a:endParaRPr lang="en-US" sz="2000" dirty="0">
              <a:latin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 dirty="0">
                <a:latin typeface="Montserrat"/>
                <a:sym typeface="Montserrat"/>
              </a:rPr>
              <a:t>	</a:t>
            </a:r>
            <a:endParaRPr sz="3000" dirty="0">
              <a:latin typeface="Montserrat"/>
              <a:sym typeface="Montserrat"/>
            </a:endParaRPr>
          </a:p>
        </p:txBody>
      </p:sp>
      <p:pic>
        <p:nvPicPr>
          <p:cNvPr id="2050" name="Picture 2" descr="Image result for visual studio code">
            <a:extLst>
              <a:ext uri="{FF2B5EF4-FFF2-40B4-BE49-F238E27FC236}">
                <a16:creationId xmlns:a16="http://schemas.microsoft.com/office/drawing/2014/main" id="{A0107E44-53E6-F05D-1A9C-4CD7BC33E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038" y="1764829"/>
            <a:ext cx="948795" cy="94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DB04771-8836-3095-3FD9-57839C213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488" y="3876455"/>
            <a:ext cx="1460460" cy="72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628E047-55FD-7CC4-41C4-082067086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97" y="2855618"/>
            <a:ext cx="829936" cy="82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6DBCC64-3261-B947-78C2-73C277929A88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171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9100">
              <a:buSzPts val="3000"/>
              <a:buFont typeface="Montserrat"/>
              <a:buChar char="●"/>
            </a:pPr>
            <a:r>
              <a:rPr lang="en-US" sz="3000" dirty="0">
                <a:latin typeface="Montserrat"/>
              </a:rPr>
              <a:t>Getting Started with Python in VS Code</a:t>
            </a:r>
          </a:p>
          <a:p>
            <a:pPr marL="914400" lvl="3">
              <a:lnSpc>
                <a:spcPct val="150000"/>
              </a:lnSpc>
              <a:spcBef>
                <a:spcPts val="0"/>
              </a:spcBef>
            </a:pPr>
            <a:r>
              <a:rPr lang="en-US" sz="2600" dirty="0">
                <a:latin typeface="Montserrat"/>
              </a:rPr>
              <a:t>Install Visual Studio Code </a:t>
            </a:r>
          </a:p>
          <a:p>
            <a:pPr marL="914400" lvl="3">
              <a:lnSpc>
                <a:spcPct val="150000"/>
              </a:lnSpc>
              <a:spcBef>
                <a:spcPts val="0"/>
              </a:spcBef>
            </a:pPr>
            <a:r>
              <a:rPr lang="en-US" sz="2600" dirty="0">
                <a:latin typeface="Montserrat"/>
              </a:rPr>
              <a:t>Install Python and Python Extension</a:t>
            </a:r>
          </a:p>
          <a:p>
            <a:pPr marL="914400" lvl="3">
              <a:lnSpc>
                <a:spcPct val="150000"/>
              </a:lnSpc>
              <a:spcBef>
                <a:spcPts val="0"/>
              </a:spcBef>
            </a:pPr>
            <a:r>
              <a:rPr lang="en-US" sz="2600" dirty="0">
                <a:latin typeface="Montserrat"/>
              </a:rPr>
              <a:t>Verify Python installation</a:t>
            </a:r>
          </a:p>
          <a:p>
            <a:pPr marL="596900" lvl="3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2800" dirty="0" err="1">
                <a:solidFill>
                  <a:srgbClr val="FF0000"/>
                </a:solidFill>
                <a:latin typeface="Menlo"/>
              </a:rPr>
              <a:t>py</a:t>
            </a:r>
            <a:r>
              <a:rPr lang="en-US" altLang="en-US" sz="2800" dirty="0">
                <a:solidFill>
                  <a:srgbClr val="FF0000"/>
                </a:solidFill>
                <a:latin typeface="Menlo"/>
              </a:rPr>
              <a:t> -3 --version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9ABD101-FB99-11BA-12C7-1B86A6F2294D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515F1D4-B574-4923-6C95-E047098D1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289" y="4199014"/>
            <a:ext cx="829936" cy="82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72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2">
              <a:lnSpc>
                <a:spcPct val="150000"/>
              </a:lnSpc>
              <a:spcBef>
                <a:spcPts val="0"/>
              </a:spcBef>
            </a:pPr>
            <a:r>
              <a:rPr lang="en-US" sz="2600" dirty="0">
                <a:latin typeface="Montserrat"/>
              </a:rPr>
              <a:t>Start VS Code in a project folder</a:t>
            </a:r>
          </a:p>
          <a:p>
            <a:pPr marL="457200" lvl="2">
              <a:lnSpc>
                <a:spcPct val="150000"/>
              </a:lnSpc>
              <a:spcBef>
                <a:spcPts val="0"/>
              </a:spcBef>
            </a:pPr>
            <a:r>
              <a:rPr lang="en-US" sz="2600" dirty="0">
                <a:latin typeface="Montserrat"/>
              </a:rPr>
              <a:t>Select a Python interpreter (</a:t>
            </a:r>
            <a:r>
              <a:rPr lang="en-US" sz="2600" dirty="0" err="1">
                <a:latin typeface="Montserrat"/>
              </a:rPr>
              <a:t>Ctrl+Shift+P</a:t>
            </a:r>
            <a:r>
              <a:rPr lang="en-US" sz="2600" dirty="0">
                <a:latin typeface="Montserrat"/>
              </a:rPr>
              <a:t>)</a:t>
            </a:r>
          </a:p>
          <a:p>
            <a:pPr marL="457200" lvl="2">
              <a:lnSpc>
                <a:spcPct val="150000"/>
              </a:lnSpc>
              <a:spcBef>
                <a:spcPts val="0"/>
              </a:spcBef>
            </a:pPr>
            <a:r>
              <a:rPr lang="en-US" sz="2600" dirty="0">
                <a:latin typeface="Montserrat"/>
              </a:rPr>
              <a:t>Create a Python source code file and Run</a:t>
            </a:r>
          </a:p>
          <a:p>
            <a:pPr marL="596900" lvl="3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msg = "Hello World" </a:t>
            </a:r>
            <a:endParaRPr lang="en-US" altLang="en-US" sz="2800" dirty="0">
              <a:solidFill>
                <a:srgbClr val="FF0000"/>
              </a:solidFill>
              <a:latin typeface="Menlo"/>
            </a:endParaRPr>
          </a:p>
          <a:p>
            <a:pPr marL="596900" lvl="3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print(msg)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lang="en-US" sz="2600" dirty="0">
              <a:latin typeface="Montserrat"/>
            </a:endParaRPr>
          </a:p>
          <a:p>
            <a:pPr marL="1828800" lvl="7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000" dirty="0">
              <a:solidFill>
                <a:srgbClr val="FF0000"/>
              </a:solidFill>
              <a:latin typeface="Montserrat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9ABD101-FB99-11BA-12C7-1B86A6F2294D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6F8CBFB-26A9-CFBC-E0FF-C7DAEEFCB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289" y="4199014"/>
            <a:ext cx="829936" cy="82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62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600" dirty="0">
                <a:latin typeface="Montserrat"/>
              </a:rPr>
              <a:t>Install and use packages</a:t>
            </a:r>
          </a:p>
          <a:p>
            <a:pPr marL="914400" lvl="5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enlo"/>
              </a:rPr>
              <a:t>import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matplotlib.pyplot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enlo"/>
              </a:rPr>
              <a:t>as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plt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914400" lvl="5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enlo"/>
              </a:rPr>
              <a:t>import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numpy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enlo"/>
              </a:rPr>
              <a:t>as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np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914400" lvl="5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800" dirty="0">
              <a:solidFill>
                <a:srgbClr val="333333"/>
              </a:solidFill>
              <a:latin typeface="Menlo"/>
            </a:endParaRPr>
          </a:p>
          <a:p>
            <a:pPr marL="914400" lvl="5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x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np.linspace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98658"/>
                </a:solidFill>
                <a:effectLst/>
                <a:latin typeface="Menl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98658"/>
                </a:solidFill>
                <a:effectLst/>
                <a:latin typeface="Menlo"/>
              </a:rPr>
              <a:t>20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98658"/>
                </a:solidFill>
                <a:effectLst/>
                <a:latin typeface="Menlo"/>
              </a:rPr>
              <a:t>100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) </a:t>
            </a:r>
          </a:p>
          <a:p>
            <a:pPr marL="914400" lvl="5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plt.plot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(x,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np.sin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(x)) </a:t>
            </a:r>
          </a:p>
          <a:p>
            <a:pPr marL="914400" lvl="5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plt.show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()</a:t>
            </a:r>
            <a:endParaRPr lang="en-US" sz="3000" dirty="0">
              <a:solidFill>
                <a:srgbClr val="FF0000"/>
              </a:solidFill>
              <a:latin typeface="Montserrat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9ABD101-FB99-11BA-12C7-1B86A6F2294D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6F8CBFB-26A9-CFBC-E0FF-C7DAEEFCB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289" y="4199014"/>
            <a:ext cx="829936" cy="82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39B0D9B-F8A2-BFA4-4F2D-55088CAA1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22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6EB45F-1966-C423-B2F1-BDCCD939F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85" y="0"/>
            <a:ext cx="7866229" cy="5143500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B92A53F7-DF22-15DF-4B60-18ED63A00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053" y="4531178"/>
            <a:ext cx="497771" cy="49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61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4;p13">
            <a:extLst>
              <a:ext uri="{FF2B5EF4-FFF2-40B4-BE49-F238E27FC236}">
                <a16:creationId xmlns:a16="http://schemas.microsoft.com/office/drawing/2014/main" id="{5FDD3040-5F63-CE1A-6271-E29E022755C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24631" y="375675"/>
            <a:ext cx="5616155" cy="20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latin typeface="Montserrat"/>
              </a:rPr>
              <a:t>Thanks</a:t>
            </a:r>
            <a:endParaRPr sz="4400" b="1" dirty="0">
              <a:latin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20E95-CF9F-9947-887F-C8C1F558C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356" y="3139604"/>
            <a:ext cx="1590962" cy="646076"/>
          </a:xfrm>
          <a:prstGeom prst="rect">
            <a:avLst/>
          </a:prstGeom>
        </p:spPr>
      </p:pic>
      <p:pic>
        <p:nvPicPr>
          <p:cNvPr id="5" name="Picture 2" descr="Image result for visual studio code">
            <a:extLst>
              <a:ext uri="{FF2B5EF4-FFF2-40B4-BE49-F238E27FC236}">
                <a16:creationId xmlns:a16="http://schemas.microsoft.com/office/drawing/2014/main" id="{0973DDB9-A5C5-9BC9-5AD8-F68E92C6C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78" y="1706713"/>
            <a:ext cx="1133476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752F52B-DD70-00FB-A6CE-D427ED047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887" y="1706713"/>
            <a:ext cx="1744735" cy="86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F1100B19-0047-07E6-4943-F7E188C27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458" y="2968513"/>
            <a:ext cx="991481" cy="99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97C42ACF-5F98-49AC-E3EF-65D9E23D3D5B}"/>
              </a:ext>
            </a:extLst>
          </p:cNvPr>
          <p:cNvSpPr txBox="1">
            <a:spLocks/>
          </p:cNvSpPr>
          <p:nvPr/>
        </p:nvSpPr>
        <p:spPr>
          <a:xfrm>
            <a:off x="3124199" y="4510432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1pPr>
            <a:lvl2pPr marL="742950" marR="0" lvl="1" indent="-28575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2pPr>
            <a:lvl3pPr marL="1143000" marR="0" lvl="2" indent="-22860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3pPr>
            <a:lvl4pPr marL="1600200" marR="0" lvl="3" indent="-22860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4pPr>
            <a:lvl5pPr marL="2057400" marR="0" lvl="4" indent="-22860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5pPr>
            <a:lvl6pPr marL="2514600" marR="0" lvl="5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6pPr>
            <a:lvl7pPr marL="2971800" marR="0" lvl="6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7pPr>
            <a:lvl8pPr marL="3429000" marR="0" lvl="7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8pPr>
            <a:lvl9pPr marL="3886200" marR="0" lvl="8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9pPr>
          </a:lstStyle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Garamond" panose="02020404030301010803" pitchFamily="18" charset="0"/>
              </a:rPr>
              <a:t>Dr. Abdelhameed Fawzy</a:t>
            </a:r>
          </a:p>
        </p:txBody>
      </p:sp>
    </p:spTree>
    <p:extLst>
      <p:ext uri="{BB962C8B-B14F-4D97-AF65-F5344CB8AC3E}">
        <p14:creationId xmlns:p14="http://schemas.microsoft.com/office/powerpoint/2010/main" val="12729728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183</Words>
  <Application>Microsoft Office PowerPoint</Application>
  <PresentationFormat>On-screen Show (16:9)</PresentationFormat>
  <Paragraphs>37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Montserrat</vt:lpstr>
      <vt:lpstr>Garamond</vt:lpstr>
      <vt:lpstr>Arial</vt:lpstr>
      <vt:lpstr>Calibri</vt:lpstr>
      <vt:lpstr>Menlo</vt:lpstr>
      <vt:lpstr>Simple Light</vt:lpstr>
      <vt:lpstr>Web Development with Python/Django Getting Started with Python in VS Code</vt:lpstr>
      <vt:lpstr>PowerPoint Presentation</vt:lpstr>
      <vt:lpstr>Python</vt:lpstr>
      <vt:lpstr>Python</vt:lpstr>
      <vt:lpstr>Python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- Level One </dc:title>
  <cp:lastModifiedBy>Abdelhameed Ibrahim</cp:lastModifiedBy>
  <cp:revision>336</cp:revision>
  <dcterms:modified xsi:type="dcterms:W3CDTF">2022-11-29T19:34:57Z</dcterms:modified>
</cp:coreProperties>
</file>