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5175" cy="18291175"/>
  <p:notesSz cx="6858000" cy="9144000"/>
  <p:defaultText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7" d="100"/>
          <a:sy n="27" d="100"/>
        </p:scale>
        <p:origin x="-1740" y="-126"/>
      </p:cViewPr>
      <p:guideLst>
        <p:guide orient="horz" pos="5761"/>
        <p:guide pos="86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38" y="5682121"/>
            <a:ext cx="23319899" cy="3920747"/>
          </a:xfrm>
        </p:spPr>
        <p:txBody>
          <a:bodyPr/>
          <a:lstStyle/>
          <a:p>
            <a:r>
              <a:rPr lang="en-US" smtClean="0"/>
              <a:t>Click to edit Master title style</a:t>
            </a:r>
            <a:endParaRPr lang="en-GB"/>
          </a:p>
        </p:txBody>
      </p:sp>
      <p:sp>
        <p:nvSpPr>
          <p:cNvPr id="3" name="Subtitle 2"/>
          <p:cNvSpPr>
            <a:spLocks noGrp="1"/>
          </p:cNvSpPr>
          <p:nvPr>
            <p:ph type="subTitle" idx="1"/>
          </p:nvPr>
        </p:nvSpPr>
        <p:spPr>
          <a:xfrm>
            <a:off x="4115276" y="10364999"/>
            <a:ext cx="19204623" cy="4674411"/>
          </a:xfrm>
        </p:spPr>
        <p:txBody>
          <a:bodyPr/>
          <a:lstStyle>
            <a:lvl1pPr marL="0" indent="0" algn="ctr">
              <a:buNone/>
              <a:defRPr>
                <a:solidFill>
                  <a:schemeClr val="tx1">
                    <a:tint val="75000"/>
                  </a:schemeClr>
                </a:solidFill>
              </a:defRPr>
            </a:lvl1pPr>
            <a:lvl2pPr marL="1306449" indent="0" algn="ctr">
              <a:buNone/>
              <a:defRPr>
                <a:solidFill>
                  <a:schemeClr val="tx1">
                    <a:tint val="75000"/>
                  </a:schemeClr>
                </a:solidFill>
              </a:defRPr>
            </a:lvl2pPr>
            <a:lvl3pPr marL="2612898" indent="0" algn="ctr">
              <a:buNone/>
              <a:defRPr>
                <a:solidFill>
                  <a:schemeClr val="tx1">
                    <a:tint val="75000"/>
                  </a:schemeClr>
                </a:solidFill>
              </a:defRPr>
            </a:lvl3pPr>
            <a:lvl4pPr marL="3919347" indent="0" algn="ctr">
              <a:buNone/>
              <a:defRPr>
                <a:solidFill>
                  <a:schemeClr val="tx1">
                    <a:tint val="75000"/>
                  </a:schemeClr>
                </a:solidFill>
              </a:defRPr>
            </a:lvl4pPr>
            <a:lvl5pPr marL="5225796" indent="0" algn="ctr">
              <a:buNone/>
              <a:defRPr>
                <a:solidFill>
                  <a:schemeClr val="tx1">
                    <a:tint val="75000"/>
                  </a:schemeClr>
                </a:solidFill>
              </a:defRPr>
            </a:lvl5pPr>
            <a:lvl6pPr marL="6532245" indent="0" algn="ctr">
              <a:buNone/>
              <a:defRPr>
                <a:solidFill>
                  <a:schemeClr val="tx1">
                    <a:tint val="75000"/>
                  </a:schemeClr>
                </a:solidFill>
              </a:defRPr>
            </a:lvl6pPr>
            <a:lvl7pPr marL="7838694" indent="0" algn="ctr">
              <a:buNone/>
              <a:defRPr>
                <a:solidFill>
                  <a:schemeClr val="tx1">
                    <a:tint val="75000"/>
                  </a:schemeClr>
                </a:solidFill>
              </a:defRPr>
            </a:lvl7pPr>
            <a:lvl8pPr marL="9145143" indent="0" algn="ctr">
              <a:buNone/>
              <a:defRPr>
                <a:solidFill>
                  <a:schemeClr val="tx1">
                    <a:tint val="75000"/>
                  </a:schemeClr>
                </a:solidFill>
              </a:defRPr>
            </a:lvl8pPr>
            <a:lvl9pPr marL="1045159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7957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96044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90502" y="732496"/>
            <a:ext cx="6172914" cy="1560677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371759" y="732496"/>
            <a:ext cx="18061490" cy="156067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5083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80784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7190" y="11753775"/>
            <a:ext cx="23319899" cy="3632831"/>
          </a:xfrm>
        </p:spPr>
        <p:txBody>
          <a:bodyPr anchor="t"/>
          <a:lstStyle>
            <a:lvl1pPr algn="l">
              <a:defRPr sz="11400" b="1" cap="all"/>
            </a:lvl1pPr>
          </a:lstStyle>
          <a:p>
            <a:r>
              <a:rPr lang="en-US" smtClean="0"/>
              <a:t>Click to edit Master title style</a:t>
            </a:r>
            <a:endParaRPr lang="en-GB"/>
          </a:p>
        </p:txBody>
      </p:sp>
      <p:sp>
        <p:nvSpPr>
          <p:cNvPr id="3" name="Text Placeholder 2"/>
          <p:cNvSpPr>
            <a:spLocks noGrp="1"/>
          </p:cNvSpPr>
          <p:nvPr>
            <p:ph type="body" idx="1"/>
          </p:nvPr>
        </p:nvSpPr>
        <p:spPr>
          <a:xfrm>
            <a:off x="2167190" y="7752582"/>
            <a:ext cx="23319899" cy="4001193"/>
          </a:xfrm>
        </p:spPr>
        <p:txBody>
          <a:bodyPr anchor="b"/>
          <a:lstStyle>
            <a:lvl1pPr marL="0" indent="0">
              <a:buNone/>
              <a:defRPr sz="5700">
                <a:solidFill>
                  <a:schemeClr val="tx1">
                    <a:tint val="75000"/>
                  </a:schemeClr>
                </a:solidFill>
              </a:defRPr>
            </a:lvl1pPr>
            <a:lvl2pPr marL="1306449" indent="0">
              <a:buNone/>
              <a:defRPr sz="5100">
                <a:solidFill>
                  <a:schemeClr val="tx1">
                    <a:tint val="75000"/>
                  </a:schemeClr>
                </a:solidFill>
              </a:defRPr>
            </a:lvl2pPr>
            <a:lvl3pPr marL="2612898" indent="0">
              <a:buNone/>
              <a:defRPr sz="4600">
                <a:solidFill>
                  <a:schemeClr val="tx1">
                    <a:tint val="75000"/>
                  </a:schemeClr>
                </a:solidFill>
              </a:defRPr>
            </a:lvl3pPr>
            <a:lvl4pPr marL="3919347" indent="0">
              <a:buNone/>
              <a:defRPr sz="4000">
                <a:solidFill>
                  <a:schemeClr val="tx1">
                    <a:tint val="75000"/>
                  </a:schemeClr>
                </a:solidFill>
              </a:defRPr>
            </a:lvl4pPr>
            <a:lvl5pPr marL="5225796" indent="0">
              <a:buNone/>
              <a:defRPr sz="4000">
                <a:solidFill>
                  <a:schemeClr val="tx1">
                    <a:tint val="75000"/>
                  </a:schemeClr>
                </a:solidFill>
              </a:defRPr>
            </a:lvl5pPr>
            <a:lvl6pPr marL="6532245" indent="0">
              <a:buNone/>
              <a:defRPr sz="4000">
                <a:solidFill>
                  <a:schemeClr val="tx1">
                    <a:tint val="75000"/>
                  </a:schemeClr>
                </a:solidFill>
              </a:defRPr>
            </a:lvl6pPr>
            <a:lvl7pPr marL="7838694" indent="0">
              <a:buNone/>
              <a:defRPr sz="4000">
                <a:solidFill>
                  <a:schemeClr val="tx1">
                    <a:tint val="75000"/>
                  </a:schemeClr>
                </a:solidFill>
              </a:defRPr>
            </a:lvl7pPr>
            <a:lvl8pPr marL="9145143" indent="0">
              <a:buNone/>
              <a:defRPr sz="4000">
                <a:solidFill>
                  <a:schemeClr val="tx1">
                    <a:tint val="75000"/>
                  </a:schemeClr>
                </a:solidFill>
              </a:defRPr>
            </a:lvl8pPr>
            <a:lvl9pPr marL="10451592"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8058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759"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3946214"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3676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371759" y="4094345"/>
            <a:ext cx="12121967"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759" y="5800674"/>
            <a:ext cx="12121967"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3936690" y="4094345"/>
            <a:ext cx="12126728"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6690" y="5800674"/>
            <a:ext cx="12126728"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F10970-9631-428A-ACC7-770A6F2DC154}" type="datetimeFigureOut">
              <a:rPr lang="en-GB" smtClean="0"/>
              <a:t>10/12/2013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64959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F10970-9631-428A-ACC7-770A6F2DC154}" type="datetimeFigureOut">
              <a:rPr lang="en-GB" smtClean="0"/>
              <a:t>10/12/2013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1461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0970-9631-428A-ACC7-770A6F2DC154}" type="datetimeFigureOut">
              <a:rPr lang="en-GB" smtClean="0"/>
              <a:t>10/12/2013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861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60" y="728260"/>
            <a:ext cx="9025984" cy="3099338"/>
          </a:xfrm>
        </p:spPr>
        <p:txBody>
          <a:bodyPr anchor="b"/>
          <a:lstStyle>
            <a:lvl1pPr algn="l">
              <a:defRPr sz="5700" b="1"/>
            </a:lvl1pPr>
          </a:lstStyle>
          <a:p>
            <a:r>
              <a:rPr lang="en-US" smtClean="0"/>
              <a:t>Click to edit Master title style</a:t>
            </a:r>
            <a:endParaRPr lang="en-GB"/>
          </a:p>
        </p:txBody>
      </p:sp>
      <p:sp>
        <p:nvSpPr>
          <p:cNvPr id="3" name="Content Placeholder 2"/>
          <p:cNvSpPr>
            <a:spLocks noGrp="1"/>
          </p:cNvSpPr>
          <p:nvPr>
            <p:ph idx="1"/>
          </p:nvPr>
        </p:nvSpPr>
        <p:spPr>
          <a:xfrm>
            <a:off x="10726391" y="728261"/>
            <a:ext cx="15337025" cy="1561101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371760" y="3827599"/>
            <a:ext cx="9025984" cy="12511673"/>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43040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486" y="12803822"/>
            <a:ext cx="16461105" cy="1511564"/>
          </a:xfrm>
        </p:spPr>
        <p:txBody>
          <a:bodyPr anchor="b"/>
          <a:lstStyle>
            <a:lvl1pPr algn="l">
              <a:defRPr sz="5700" b="1"/>
            </a:lvl1pPr>
          </a:lstStyle>
          <a:p>
            <a:r>
              <a:rPr lang="en-US" smtClean="0"/>
              <a:t>Click to edit Master title style</a:t>
            </a:r>
            <a:endParaRPr lang="en-GB"/>
          </a:p>
        </p:txBody>
      </p:sp>
      <p:sp>
        <p:nvSpPr>
          <p:cNvPr id="3" name="Picture Placeholder 2"/>
          <p:cNvSpPr>
            <a:spLocks noGrp="1"/>
          </p:cNvSpPr>
          <p:nvPr>
            <p:ph type="pic" idx="1"/>
          </p:nvPr>
        </p:nvSpPr>
        <p:spPr>
          <a:xfrm>
            <a:off x="5377486" y="1634350"/>
            <a:ext cx="16461105" cy="10974705"/>
          </a:xfrm>
        </p:spPr>
        <p:txBody>
          <a:bodyPr/>
          <a:lstStyle>
            <a:lvl1pPr marL="0" indent="0">
              <a:buNone/>
              <a:defRPr sz="9100"/>
            </a:lvl1pPr>
            <a:lvl2pPr marL="1306449" indent="0">
              <a:buNone/>
              <a:defRPr sz="8000"/>
            </a:lvl2pPr>
            <a:lvl3pPr marL="2612898" indent="0">
              <a:buNone/>
              <a:defRPr sz="6900"/>
            </a:lvl3pPr>
            <a:lvl4pPr marL="3919347" indent="0">
              <a:buNone/>
              <a:defRPr sz="5700"/>
            </a:lvl4pPr>
            <a:lvl5pPr marL="5225796" indent="0">
              <a:buNone/>
              <a:defRPr sz="5700"/>
            </a:lvl5pPr>
            <a:lvl6pPr marL="6532245" indent="0">
              <a:buNone/>
              <a:defRPr sz="5700"/>
            </a:lvl6pPr>
            <a:lvl7pPr marL="7838694" indent="0">
              <a:buNone/>
              <a:defRPr sz="5700"/>
            </a:lvl7pPr>
            <a:lvl8pPr marL="9145143" indent="0">
              <a:buNone/>
              <a:defRPr sz="5700"/>
            </a:lvl8pPr>
            <a:lvl9pPr marL="10451592" indent="0">
              <a:buNone/>
              <a:defRPr sz="5700"/>
            </a:lvl9pPr>
          </a:lstStyle>
          <a:p>
            <a:endParaRPr lang="en-GB"/>
          </a:p>
        </p:txBody>
      </p:sp>
      <p:sp>
        <p:nvSpPr>
          <p:cNvPr id="4" name="Text Placeholder 3"/>
          <p:cNvSpPr>
            <a:spLocks noGrp="1"/>
          </p:cNvSpPr>
          <p:nvPr>
            <p:ph type="body" sz="half" idx="2"/>
          </p:nvPr>
        </p:nvSpPr>
        <p:spPr>
          <a:xfrm>
            <a:off x="5377486" y="14315386"/>
            <a:ext cx="16461105" cy="2146671"/>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40172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759" y="732495"/>
            <a:ext cx="24691658" cy="3048529"/>
          </a:xfrm>
          <a:prstGeom prst="rect">
            <a:avLst/>
          </a:prstGeom>
        </p:spPr>
        <p:txBody>
          <a:bodyPr vert="horz" lIns="261290" tIns="130645" rIns="261290" bIns="13064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371759" y="4267942"/>
            <a:ext cx="24691658" cy="12071330"/>
          </a:xfrm>
          <a:prstGeom prst="rect">
            <a:avLst/>
          </a:prstGeom>
        </p:spPr>
        <p:txBody>
          <a:bodyPr vert="horz" lIns="261290" tIns="130645" rIns="261290" bIns="13064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371759" y="16953211"/>
            <a:ext cx="6401541" cy="973836"/>
          </a:xfrm>
          <a:prstGeom prst="rect">
            <a:avLst/>
          </a:prstGeom>
        </p:spPr>
        <p:txBody>
          <a:bodyPr vert="horz" lIns="261290" tIns="130645" rIns="261290" bIns="130645" rtlCol="0" anchor="ctr"/>
          <a:lstStyle>
            <a:lvl1pPr algn="l">
              <a:defRPr sz="3400">
                <a:solidFill>
                  <a:schemeClr val="tx1">
                    <a:tint val="75000"/>
                  </a:schemeClr>
                </a:solidFill>
              </a:defRPr>
            </a:lvl1pPr>
          </a:lstStyle>
          <a:p>
            <a:fld id="{ABF10970-9631-428A-ACC7-770A6F2DC154}" type="datetimeFigureOut">
              <a:rPr lang="en-GB" smtClean="0"/>
              <a:t>10/12/2013</a:t>
            </a:fld>
            <a:endParaRPr lang="en-GB"/>
          </a:p>
        </p:txBody>
      </p:sp>
      <p:sp>
        <p:nvSpPr>
          <p:cNvPr id="5" name="Footer Placeholder 4"/>
          <p:cNvSpPr>
            <a:spLocks noGrp="1"/>
          </p:cNvSpPr>
          <p:nvPr>
            <p:ph type="ftr" sz="quarter" idx="3"/>
          </p:nvPr>
        </p:nvSpPr>
        <p:spPr>
          <a:xfrm>
            <a:off x="9373685" y="16953211"/>
            <a:ext cx="8687805" cy="973836"/>
          </a:xfrm>
          <a:prstGeom prst="rect">
            <a:avLst/>
          </a:prstGeom>
        </p:spPr>
        <p:txBody>
          <a:bodyPr vert="horz" lIns="261290" tIns="130645" rIns="261290" bIns="130645" rtlCol="0" anchor="ctr"/>
          <a:lstStyle>
            <a:lvl1pPr algn="ctr">
              <a:defRPr sz="3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9661875" y="16953211"/>
            <a:ext cx="6401541" cy="973836"/>
          </a:xfrm>
          <a:prstGeom prst="rect">
            <a:avLst/>
          </a:prstGeom>
        </p:spPr>
        <p:txBody>
          <a:bodyPr vert="horz" lIns="261290" tIns="130645" rIns="261290" bIns="130645" rtlCol="0" anchor="ctr"/>
          <a:lstStyle>
            <a:lvl1pPr algn="r">
              <a:defRPr sz="3400">
                <a:solidFill>
                  <a:schemeClr val="tx1">
                    <a:tint val="75000"/>
                  </a:schemeClr>
                </a:solidFill>
              </a:defRPr>
            </a:lvl1pPr>
          </a:lstStyle>
          <a:p>
            <a:fld id="{8F7115F9-168B-4516-8769-DC2AD52D2E71}" type="slidenum">
              <a:rPr lang="en-GB" smtClean="0"/>
              <a:t>‹#›</a:t>
            </a:fld>
            <a:endParaRPr lang="en-GB"/>
          </a:p>
        </p:txBody>
      </p:sp>
    </p:spTree>
    <p:extLst>
      <p:ext uri="{BB962C8B-B14F-4D97-AF65-F5344CB8AC3E}">
        <p14:creationId xmlns:p14="http://schemas.microsoft.com/office/powerpoint/2010/main" val="306845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898" rtl="0" eaLnBrk="1" latinLnBrk="0" hangingPunct="1">
        <a:spcBef>
          <a:spcPct val="0"/>
        </a:spcBef>
        <a:buNone/>
        <a:defRPr sz="12600" kern="1200">
          <a:solidFill>
            <a:schemeClr val="tx1"/>
          </a:solidFill>
          <a:latin typeface="+mj-lt"/>
          <a:ea typeface="+mj-ea"/>
          <a:cs typeface="+mj-cs"/>
        </a:defRPr>
      </a:lvl1pPr>
    </p:titleStyle>
    <p:bodyStyle>
      <a:lvl1pPr marL="979837" indent="-979837" algn="l" defTabSz="2612898"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1pPr>
      <a:lvl2pPr marL="2122980" indent="-816531" algn="l" defTabSz="2612898"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2pPr>
      <a:lvl3pPr marL="3266123" indent="-653225" algn="l" defTabSz="2612898"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3pPr>
      <a:lvl4pPr marL="4572572"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4pPr>
      <a:lvl5pPr marL="5879021"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5pPr>
      <a:lvl6pPr marL="7185470"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6pPr>
      <a:lvl7pPr marL="8491919"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7pPr>
      <a:lvl8pPr marL="9798368"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8pPr>
      <a:lvl9pPr marL="11104817"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9pPr>
    </p:bodyStyle>
    <p:other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131" y="832723"/>
            <a:ext cx="19298144" cy="3231654"/>
          </a:xfrm>
          <a:prstGeom prst="rect">
            <a:avLst/>
          </a:prstGeom>
          <a:noFill/>
        </p:spPr>
        <p:txBody>
          <a:bodyPr wrap="square" rtlCol="0">
            <a:spAutoFit/>
          </a:bodyPr>
          <a:lstStyle/>
          <a:p>
            <a:r>
              <a:rPr lang="en-GB" sz="7200" b="1" dirty="0" smtClean="0">
                <a:solidFill>
                  <a:schemeClr val="tx2">
                    <a:lumMod val="50000"/>
                  </a:schemeClr>
                </a:solidFill>
                <a:latin typeface="Times New Roman" panose="02020603050405020304" pitchFamily="18" charset="0"/>
                <a:cs typeface="Times New Roman" panose="02020603050405020304" pitchFamily="18" charset="0"/>
              </a:rPr>
              <a:t>Medical Diagnostics over Video</a:t>
            </a:r>
          </a:p>
          <a:p>
            <a:r>
              <a:rPr lang="en-GB" sz="4400" i="1" dirty="0" smtClean="0">
                <a:latin typeface="Times New Roman" panose="02020603050405020304" pitchFamily="18" charset="0"/>
                <a:cs typeface="Times New Roman" panose="02020603050405020304" pitchFamily="18" charset="0"/>
              </a:rPr>
              <a:t>Extracting the pulse and oxygen levels in blood from video of a subject</a:t>
            </a:r>
          </a:p>
          <a:p>
            <a:endParaRPr lang="en-GB" sz="4800" i="1" dirty="0">
              <a:latin typeface="Times New Roman" panose="02020603050405020304" pitchFamily="18" charset="0"/>
              <a:cs typeface="Times New Roman" panose="02020603050405020304" pitchFamily="18" charset="0"/>
            </a:endParaRPr>
          </a:p>
          <a:p>
            <a:r>
              <a:rPr lang="en-GB" sz="4000" b="1" dirty="0" smtClean="0">
                <a:latin typeface="Times New Roman" panose="02020603050405020304" pitchFamily="18" charset="0"/>
                <a:cs typeface="Times New Roman" panose="02020603050405020304" pitchFamily="18" charset="0"/>
              </a:rPr>
              <a:t>D </a:t>
            </a:r>
            <a:r>
              <a:rPr lang="en-GB" sz="4000" b="1" dirty="0" err="1" smtClean="0">
                <a:latin typeface="Times New Roman" panose="02020603050405020304" pitchFamily="18" charset="0"/>
                <a:cs typeface="Times New Roman" panose="02020603050405020304" pitchFamily="18" charset="0"/>
              </a:rPr>
              <a:t>Deriso</a:t>
            </a:r>
            <a:r>
              <a:rPr lang="en-GB" sz="4000" b="1" dirty="0" smtClean="0">
                <a:latin typeface="Times New Roman" panose="02020603050405020304" pitchFamily="18" charset="0"/>
                <a:cs typeface="Times New Roman" panose="02020603050405020304" pitchFamily="18" charset="0"/>
              </a:rPr>
              <a:t>, A </a:t>
            </a:r>
            <a:r>
              <a:rPr lang="en-GB" sz="4000" b="1" dirty="0" err="1" smtClean="0">
                <a:latin typeface="Times New Roman" panose="02020603050405020304" pitchFamily="18" charset="0"/>
                <a:cs typeface="Times New Roman" panose="02020603050405020304" pitchFamily="18" charset="0"/>
              </a:rPr>
              <a:t>Fallou</a:t>
            </a:r>
            <a:r>
              <a:rPr lang="en-GB" sz="4000" b="1" dirty="0" smtClean="0">
                <a:latin typeface="Times New Roman" panose="02020603050405020304" pitchFamily="18" charset="0"/>
                <a:cs typeface="Times New Roman" panose="02020603050405020304" pitchFamily="18" charset="0"/>
              </a:rPr>
              <a:t>, N Banerjee</a:t>
            </a:r>
            <a:endParaRPr lang="en-GB"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8155" y="4393059"/>
            <a:ext cx="5472608" cy="4031873"/>
          </a:xfrm>
          <a:prstGeom prst="rect">
            <a:avLst/>
          </a:prstGeom>
          <a:noFill/>
        </p:spPr>
        <p:txBody>
          <a:bodyPr wrap="square" rtlCol="0">
            <a:spAutoFit/>
          </a:bodyPr>
          <a:lstStyle/>
          <a:p>
            <a:pPr algn="just"/>
            <a:r>
              <a:rPr lang="en-GB" sz="1600" dirty="0" smtClean="0">
                <a:solidFill>
                  <a:schemeClr val="tx2"/>
                </a:solidFill>
                <a:effectLst/>
                <a:latin typeface="Times New Roman" panose="02020603050405020304" pitchFamily="18" charset="0"/>
                <a:cs typeface="Times New Roman" panose="02020603050405020304" pitchFamily="18" charset="0"/>
              </a:rPr>
              <a:t>	</a:t>
            </a:r>
            <a:r>
              <a:rPr lang="en-GB" sz="1600" b="1" dirty="0" smtClean="0">
                <a:solidFill>
                  <a:schemeClr val="tx2"/>
                </a:solidFill>
                <a:effectLst/>
                <a:latin typeface="Times New Roman" panose="02020603050405020304" pitchFamily="18" charset="0"/>
                <a:cs typeface="Times New Roman" panose="02020603050405020304" pitchFamily="18" charset="0"/>
              </a:rPr>
              <a:t>Abstract</a:t>
            </a:r>
          </a:p>
          <a:p>
            <a:pPr algn="just"/>
            <a:r>
              <a:rPr lang="en-GB" sz="1600" dirty="0" smtClean="0">
                <a:solidFill>
                  <a:schemeClr val="tx2"/>
                </a:solidFill>
                <a:effectLst/>
                <a:latin typeface="Times New Roman" panose="02020603050405020304" pitchFamily="18" charset="0"/>
                <a:cs typeface="Times New Roman" panose="02020603050405020304" pitchFamily="18" charset="0"/>
              </a:rPr>
              <a:t>In both developing and developed countries, reducing the cost of medical care is a primary goal of science and government. In this project we seek to find and extract information from a video of a human that tells us the pulse rate and the oxygen level saturation of the blood. We therefore aim to create a virtual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the ultimate non-invasive, equipment-free medical diagnostics tool, which could be deployed to anyone with video recording capabilities. Features were chosen to be related to the three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channel intensity values, with the idea that changing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of the video would relate to blood flow around the body. Extensive pre-processing was required on both the video data and the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data to enable training. </a:t>
            </a:r>
            <a:r>
              <a:rPr lang="en-GB" sz="1600" dirty="0" smtClean="0">
                <a:solidFill>
                  <a:schemeClr val="tx2"/>
                </a:solidFill>
                <a:latin typeface="Times New Roman" panose="02020603050405020304" pitchFamily="18" charset="0"/>
                <a:cs typeface="Times New Roman" panose="02020603050405020304" pitchFamily="18" charset="0"/>
              </a:rPr>
              <a:t>Early results showed that feature selection was vital in reducing the mean-squared error of the output, but plenty of further work can be done.</a:t>
            </a:r>
            <a:endParaRPr lang="en-GB" sz="1600" dirty="0">
              <a:solidFill>
                <a:schemeClr val="tx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28155" y="14287191"/>
            <a:ext cx="5472608" cy="3354765"/>
          </a:xfrm>
          <a:prstGeom prst="rect">
            <a:avLst/>
          </a:prstGeom>
          <a:noFill/>
        </p:spPr>
        <p:txBody>
          <a:bodyPr wrap="square" rtlCol="0">
            <a:spAutoFit/>
          </a:bodyPr>
          <a:lstStyle/>
          <a:p>
            <a:pPr algn="just"/>
            <a:r>
              <a:rPr lang="en-GB" sz="2000" b="1" dirty="0" smtClean="0">
                <a:solidFill>
                  <a:schemeClr val="accent3">
                    <a:lumMod val="50000"/>
                  </a:schemeClr>
                </a:solidFill>
                <a:effectLst/>
                <a:latin typeface="Times New Roman" panose="02020603050405020304" pitchFamily="18" charset="0"/>
                <a:cs typeface="Times New Roman" panose="02020603050405020304" pitchFamily="18" charset="0"/>
              </a:rPr>
              <a:t>Main Objectives</a:t>
            </a:r>
          </a:p>
          <a:p>
            <a:pPr algn="just"/>
            <a:endParaRPr lang="en-GB" sz="1600" b="1"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Build software that can simultaneously record pulse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wave values and time values while recording from a video.</a:t>
            </a:r>
          </a:p>
          <a:p>
            <a:pPr marL="342900" indent="-342900" algn="just">
              <a:buFont typeface="+mj-lt"/>
              <a:buAutoNum type="arabicPeriod"/>
            </a:pP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Extract pixel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color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information and pulse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data.</a:t>
            </a:r>
            <a:endPar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Estimate the number of training examples needed to implement linear regression using learning theory.</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Implement regression in a variety of ways and train the weight matrix for the features from the video.</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Test the newly learned weight matrices on further videos.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Create an error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vs</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technique graph to compare techniques.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Conclude with the best technique.</a:t>
            </a:r>
          </a:p>
        </p:txBody>
      </p:sp>
      <p:sp>
        <p:nvSpPr>
          <p:cNvPr id="16" name="TextBox 15"/>
          <p:cNvSpPr txBox="1"/>
          <p:nvPr/>
        </p:nvSpPr>
        <p:spPr>
          <a:xfrm>
            <a:off x="828155" y="8641531"/>
            <a:ext cx="5472608" cy="5570756"/>
          </a:xfrm>
          <a:prstGeom prst="rect">
            <a:avLst/>
          </a:prstGeom>
          <a:noFill/>
        </p:spPr>
        <p:txBody>
          <a:bodyPr wrap="square" rtlCol="0">
            <a:spAutoFit/>
          </a:bodyPr>
          <a:lstStyle/>
          <a:p>
            <a:pPr algn="just"/>
            <a:r>
              <a:rPr lang="en-GB" sz="2000" b="1" dirty="0" smtClean="0">
                <a:solidFill>
                  <a:schemeClr val="accent2"/>
                </a:solidFill>
                <a:effectLst/>
                <a:latin typeface="Times New Roman" panose="02020603050405020304" pitchFamily="18" charset="0"/>
                <a:cs typeface="Times New Roman" panose="02020603050405020304" pitchFamily="18" charset="0"/>
              </a:rPr>
              <a:t>Introduction</a:t>
            </a:r>
          </a:p>
          <a:p>
            <a:pPr algn="just"/>
            <a:endParaRPr lang="en-GB" sz="1600" b="1"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Cardiovascular health is the </a:t>
            </a:r>
            <a:r>
              <a:rPr lang="en-GB" sz="1600" i="1" dirty="0" smtClean="0">
                <a:solidFill>
                  <a:schemeClr val="accent2"/>
                </a:solidFill>
                <a:effectLst/>
                <a:latin typeface="Times New Roman" panose="02020603050405020304" pitchFamily="18" charset="0"/>
                <a:cs typeface="Times New Roman" panose="02020603050405020304" pitchFamily="18" charset="0"/>
              </a:rPr>
              <a:t>sin qua non </a:t>
            </a:r>
            <a:r>
              <a:rPr lang="en-GB" sz="1600" dirty="0" smtClean="0">
                <a:solidFill>
                  <a:schemeClr val="accent2"/>
                </a:solidFill>
                <a:effectLst/>
                <a:latin typeface="Times New Roman" panose="02020603050405020304" pitchFamily="18" charset="0"/>
                <a:cs typeface="Times New Roman" panose="02020603050405020304" pitchFamily="18" charset="0"/>
              </a:rPr>
              <a:t>of human life. Early detection of cardiovascular disease is of paramount importance in public health. This project aims to develop a method to visualize the perfusion of blood through the skin via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is a technique that exploits the fact that oxygenated and deoxygenated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hemoglobin</a:t>
            </a:r>
            <a:r>
              <a:rPr lang="en-GB" sz="1600" dirty="0" smtClean="0">
                <a:solidFill>
                  <a:schemeClr val="accent2"/>
                </a:solidFill>
                <a:effectLst/>
                <a:latin typeface="Times New Roman" panose="02020603050405020304" pitchFamily="18" charset="0"/>
                <a:cs typeface="Times New Roman" panose="02020603050405020304" pitchFamily="18" charset="0"/>
              </a:rPr>
              <a:t> changes the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red blood cells. The technique maps these changes in </a:t>
            </a:r>
            <a:r>
              <a:rPr lang="en-GB" sz="1600" dirty="0" err="1" smtClean="0">
                <a:solidFill>
                  <a:schemeClr val="accent2"/>
                </a:solidFill>
                <a:effectLst/>
                <a:latin typeface="Times New Roman" panose="02020603050405020304" pitchFamily="18" charset="0"/>
                <a:cs typeface="Times New Roman" panose="02020603050405020304" pitchFamily="18" charset="0"/>
              </a:rPr>
              <a:t>rgb</a:t>
            </a:r>
            <a:r>
              <a:rPr lang="en-GB" sz="1600" dirty="0" smtClean="0">
                <a:solidFill>
                  <a:schemeClr val="accent2"/>
                </a:solidFill>
                <a:effectLst/>
                <a:latin typeface="Times New Roman" panose="02020603050405020304" pitchFamily="18" charset="0"/>
                <a:cs typeface="Times New Roman" panose="02020603050405020304" pitchFamily="18" charset="0"/>
              </a:rPr>
              <a:t>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the visible skin to the invisible presence of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in the local vasculature underneath the skin.</a:t>
            </a:r>
          </a:p>
          <a:p>
            <a:pPr algn="just"/>
            <a:endParaRPr lang="en-GB" sz="1600"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Previous studies have shown that video obtained from an ordinary webcam can be used to visualize perfusion by selectively amplifying temporal frequencies in video (see http://people.csail.mit.edu/mrub/vidmag/). A study by the MIT </a:t>
            </a:r>
            <a:r>
              <a:rPr lang="en-GB" sz="1600" dirty="0" smtClean="0">
                <a:solidFill>
                  <a:schemeClr val="accent2"/>
                </a:solidFill>
                <a:effectLst/>
                <a:latin typeface="Times New Roman" panose="02020603050405020304" pitchFamily="18" charset="0"/>
                <a:cs typeface="Times New Roman" panose="02020603050405020304" pitchFamily="18" charset="0"/>
              </a:rPr>
              <a:t>CSAIL [1] </a:t>
            </a:r>
            <a:r>
              <a:rPr lang="en-GB" sz="1600" dirty="0" smtClean="0">
                <a:solidFill>
                  <a:schemeClr val="accent2"/>
                </a:solidFill>
                <a:effectLst/>
                <a:latin typeface="Times New Roman" panose="02020603050405020304" pitchFamily="18" charset="0"/>
                <a:cs typeface="Times New Roman" panose="02020603050405020304" pitchFamily="18" charset="0"/>
              </a:rPr>
              <a:t>showed that this technique can also be used to infer heart rate from the person being taped. The present project aims to extend this work to detect the relative changes in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and reconstruct the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oximeter</a:t>
            </a:r>
            <a:r>
              <a:rPr lang="en-GB" sz="1600" dirty="0" smtClean="0">
                <a:solidFill>
                  <a:schemeClr val="accent2"/>
                </a:solidFill>
                <a:effectLst/>
                <a:latin typeface="Times New Roman" panose="02020603050405020304" pitchFamily="18" charset="0"/>
                <a:cs typeface="Times New Roman" panose="02020603050405020304" pitchFamily="18" charset="0"/>
              </a:rPr>
              <a:t> waveform from an ordinary webcam video.</a:t>
            </a:r>
            <a:endParaRPr lang="en-GB" sz="1600" dirty="0">
              <a:solidFill>
                <a:schemeClr val="accent2"/>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6875636" y="5170505"/>
            <a:ext cx="6933167" cy="7143434"/>
            <a:chOff x="6875636" y="7921451"/>
            <a:chExt cx="6933167" cy="714343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636" y="13331891"/>
              <a:ext cx="6931976" cy="173299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827" y="7921451"/>
              <a:ext cx="6931976" cy="5198982"/>
            </a:xfrm>
            <a:prstGeom prst="rect">
              <a:avLst/>
            </a:prstGeom>
          </p:spPr>
        </p:pic>
      </p:grpSp>
      <p:cxnSp>
        <p:nvCxnSpPr>
          <p:cNvPr id="21" name="Straight Connector 20"/>
          <p:cNvCxnSpPr/>
          <p:nvPr/>
        </p:nvCxnSpPr>
        <p:spPr>
          <a:xfrm flipH="1">
            <a:off x="6732811"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13717587"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20414331" y="4393059"/>
            <a:ext cx="72008" cy="13105456"/>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525507" y="4641021"/>
            <a:ext cx="5472000" cy="400110"/>
          </a:xfrm>
          <a:prstGeom prst="rect">
            <a:avLst/>
          </a:prstGeom>
          <a:noFill/>
        </p:spPr>
        <p:txBody>
          <a:bodyPr wrap="square" rtlCol="0">
            <a:spAutoFit/>
          </a:bodyPr>
          <a:lstStyle/>
          <a:p>
            <a:r>
              <a:rPr lang="en-GB" sz="2000" b="1" dirty="0" smtClean="0">
                <a:solidFill>
                  <a:schemeClr val="accent2">
                    <a:lumMod val="50000"/>
                  </a:schemeClr>
                </a:solidFill>
                <a:latin typeface="Times New Roman" panose="02020603050405020304" pitchFamily="18" charset="0"/>
                <a:cs typeface="Times New Roman" panose="02020603050405020304" pitchFamily="18" charset="0"/>
              </a:rPr>
              <a:t>Pre-processing steps</a:t>
            </a:r>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7308875" y="12313939"/>
            <a:ext cx="5688632" cy="338554"/>
          </a:xfrm>
          <a:prstGeom prst="rect">
            <a:avLst/>
          </a:prstGeom>
          <a:noFill/>
        </p:spPr>
        <p:txBody>
          <a:bodyPr wrap="square" rtlCol="0">
            <a:spAutoFit/>
          </a:bodyPr>
          <a:lstStyle/>
          <a:p>
            <a:r>
              <a:rPr lang="en-GB" sz="1600" b="1" dirty="0" smtClean="0">
                <a:solidFill>
                  <a:schemeClr val="accent2">
                    <a:lumMod val="50000"/>
                  </a:schemeClr>
                </a:solidFill>
                <a:latin typeface="Times New Roman" panose="02020603050405020304" pitchFamily="18" charset="0"/>
                <a:cs typeface="Times New Roman" panose="02020603050405020304" pitchFamily="18" charset="0"/>
              </a:rPr>
              <a:t>Figure 1</a:t>
            </a:r>
            <a:r>
              <a:rPr lang="en-GB" sz="1600" dirty="0" smtClean="0">
                <a:solidFill>
                  <a:schemeClr val="accent2">
                    <a:lumMod val="50000"/>
                  </a:schemeClr>
                </a:solidFill>
                <a:latin typeface="Times New Roman" panose="02020603050405020304" pitchFamily="18" charset="0"/>
                <a:cs typeface="Times New Roman" panose="02020603050405020304" pitchFamily="18" charset="0"/>
              </a:rPr>
              <a:t>: Chart showing the steps involved in pre-processing</a:t>
            </a:r>
            <a:endParaRPr lang="en-GB"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7525507" y="12890003"/>
            <a:ext cx="5472000" cy="3108543"/>
          </a:xfrm>
          <a:prstGeom prst="rect">
            <a:avLst/>
          </a:prstGeom>
          <a:noFill/>
        </p:spPr>
        <p:txBody>
          <a:bodyPr wrap="square" rtlCol="0">
            <a:spAutoFit/>
          </a:bodyPr>
          <a:lstStyle/>
          <a:p>
            <a:pPr algn="just"/>
            <a:r>
              <a:rPr lang="en-GB" sz="2000" b="1" dirty="0" smtClean="0">
                <a:solidFill>
                  <a:schemeClr val="accent4">
                    <a:lumMod val="50000"/>
                  </a:schemeClr>
                </a:solidFill>
                <a:latin typeface="Times New Roman" panose="02020603050405020304" pitchFamily="18" charset="0"/>
                <a:cs typeface="Times New Roman" panose="02020603050405020304" pitchFamily="18" charset="0"/>
              </a:rPr>
              <a:t>Results</a:t>
            </a: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Features were extracted from each pixel over time, and included the pixel’s [</a:t>
            </a:r>
            <a:r>
              <a:rPr lang="en-GB" sz="1600" dirty="0" err="1">
                <a:solidFill>
                  <a:schemeClr val="accent4">
                    <a:lumMod val="50000"/>
                  </a:schemeClr>
                </a:solidFill>
                <a:latin typeface="Times New Roman" panose="02020603050405020304" pitchFamily="18" charset="0"/>
                <a:cs typeface="Times New Roman" panose="02020603050405020304" pitchFamily="18" charset="0"/>
              </a:rPr>
              <a:t>i,k</a:t>
            </a:r>
            <a:r>
              <a:rPr lang="en-GB" sz="1600" dirty="0">
                <a:solidFill>
                  <a:schemeClr val="accent4">
                    <a:lumMod val="50000"/>
                  </a:schemeClr>
                </a:solidFill>
                <a:latin typeface="Times New Roman" panose="02020603050405020304" pitchFamily="18" charset="0"/>
                <a:cs typeface="Times New Roman" panose="02020603050405020304" pitchFamily="18" charset="0"/>
              </a:rPr>
              <a:t>] location, the FFT of the pixel’s time course binned to 4 buckets per frequencies 0-6Hz [fq1, fq2, …, fq24], and phase [ph1, ph2, …, ph24]. Linear least squares regression models were trained on the following combination of features</a:t>
            </a:r>
            <a:r>
              <a:rPr lang="en-GB" sz="1600" dirty="0" smtClean="0">
                <a:solidFill>
                  <a:schemeClr val="accent4">
                    <a:lumMod val="50000"/>
                  </a:schemeClr>
                </a:solidFill>
                <a:latin typeface="Times New Roman" panose="02020603050405020304" pitchFamily="18" charset="0"/>
                <a:cs typeface="Times New Roman" panose="02020603050405020304" pitchFamily="18" charset="0"/>
              </a:rPr>
              <a:t>:</a:t>
            </a:r>
          </a:p>
          <a:p>
            <a:pPr algn="just"/>
            <a:endParaRPr lang="en-GB" sz="1600"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GB" sz="2000" dirty="0"/>
              <a:t/>
            </a:r>
            <a:br>
              <a:rPr lang="en-GB" sz="2000" dirty="0"/>
            </a:br>
            <a:endParaRPr lang="en-GB" sz="2000" b="1" dirty="0" smtClean="0">
              <a:solidFill>
                <a:schemeClr val="accent4">
                  <a:lumMod val="50000"/>
                </a:schemeClr>
              </a:solidFill>
              <a:latin typeface="Times New Roman" panose="02020603050405020304" pitchFamily="18" charset="0"/>
              <a:cs typeface="Times New Roman" panose="02020603050405020304" pitchFamily="18" charset="0"/>
            </a:endParaRP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5659" y="7417395"/>
            <a:ext cx="5472000" cy="9551351"/>
          </a:xfrm>
          <a:prstGeom prst="rect">
            <a:avLst/>
          </a:prstGeom>
        </p:spPr>
      </p:pic>
      <p:graphicFrame>
        <p:nvGraphicFramePr>
          <p:cNvPr id="8" name="Table 7"/>
          <p:cNvGraphicFramePr>
            <a:graphicFrameLocks noGrp="1" noChangeAspect="1"/>
          </p:cNvGraphicFramePr>
          <p:nvPr>
            <p:extLst>
              <p:ext uri="{D42A27DB-BD31-4B8C-83A1-F6EECF244321}">
                <p14:modId xmlns:p14="http://schemas.microsoft.com/office/powerpoint/2010/main" val="2595436534"/>
              </p:ext>
            </p:extLst>
          </p:nvPr>
        </p:nvGraphicFramePr>
        <p:xfrm>
          <a:off x="7525508" y="14978235"/>
          <a:ext cx="5471999" cy="2650080"/>
        </p:xfrm>
        <a:graphic>
          <a:graphicData uri="http://schemas.openxmlformats.org/drawingml/2006/table">
            <a:tbl>
              <a:tblPr/>
              <a:tblGrid>
                <a:gridCol w="726856"/>
                <a:gridCol w="960001"/>
                <a:gridCol w="897769"/>
                <a:gridCol w="1104514"/>
                <a:gridCol w="1782859"/>
              </a:tblGrid>
              <a:tr h="423692">
                <a:tc>
                  <a:txBody>
                    <a:bodyPr/>
                    <a:lstStyle/>
                    <a:p>
                      <a:pPr algn="ctr" rtl="0" fontAlgn="t">
                        <a:spcBef>
                          <a:spcPts val="0"/>
                        </a:spcBef>
                        <a:spcAft>
                          <a:spcPts val="0"/>
                        </a:spcAft>
                      </a:pPr>
                      <a:r>
                        <a:rPr lang="en-GB" sz="1600" b="0" i="0" u="none" strike="noStrike" noProof="0" dirty="0" err="1" smtClean="0">
                          <a:solidFill>
                            <a:schemeClr val="accent4">
                              <a:lumMod val="50000"/>
                            </a:schemeClr>
                          </a:solidFill>
                          <a:effectLst/>
                          <a:latin typeface="Times New Roman" panose="02020603050405020304" pitchFamily="18" charset="0"/>
                          <a:cs typeface="Times New Roman" panose="02020603050405020304" pitchFamily="18" charset="0"/>
                        </a:rPr>
                        <a:t>Freq</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Phase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Pixel location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MSE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Cross</a:t>
                      </a:r>
                      <a:r>
                        <a:rPr lang="en-GB" sz="1600" b="0" i="0" u="none" strike="noStrike" baseline="0" noProof="0" dirty="0" smtClean="0">
                          <a:solidFill>
                            <a:schemeClr val="accent4">
                              <a:lumMod val="50000"/>
                            </a:schemeClr>
                          </a:solidFill>
                          <a:effectLst/>
                          <a:latin typeface="Times New Roman" panose="02020603050405020304" pitchFamily="18" charset="0"/>
                          <a:cs typeface="Times New Roman" panose="02020603050405020304" pitchFamily="18" charset="0"/>
                        </a:rPr>
                        <a:t> C</a:t>
                      </a: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orrelation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0.00884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0.00903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0.0115</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0.748</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0.0967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 name="TextBox 25"/>
          <p:cNvSpPr txBox="1"/>
          <p:nvPr/>
        </p:nvSpPr>
        <p:spPr>
          <a:xfrm>
            <a:off x="14427844" y="4596884"/>
            <a:ext cx="5472000" cy="2308324"/>
          </a:xfrm>
          <a:prstGeom prst="rect">
            <a:avLst/>
          </a:prstGeom>
          <a:noFill/>
        </p:spPr>
        <p:txBody>
          <a:bodyPr wrap="square" rtlCol="0">
            <a:spAutoFit/>
          </a:bodyPr>
          <a:lstStyle/>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These results suggest that each of the features, frequency, phase, and pixel location; play a role in the prediction. Furthermore, the least error was obtained when all three features were used (MSE =0.00884), followed by just frequency and pixel (MSE=0.00903), and pixel location (MSE=0.0117). As expected, for a single video, with numerous pixels serving as training examples, the residuals were low.</a:t>
            </a:r>
            <a:endParaRPr lang="en-GB" sz="1600"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endParaRPr lang="en-GB" sz="1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4438275" y="6729253"/>
            <a:ext cx="5472000" cy="400110"/>
          </a:xfrm>
          <a:prstGeom prst="rect">
            <a:avLst/>
          </a:prstGeom>
          <a:noFill/>
        </p:spPr>
        <p:txBody>
          <a:bodyPr wrap="square" rtlCol="0">
            <a:spAutoFit/>
          </a:bodyPr>
          <a:lstStyle/>
          <a:p>
            <a:r>
              <a:rPr lang="en-GB" sz="2000" b="1"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 Video Magnification: where we fit</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4149635" y="17015945"/>
            <a:ext cx="5688632" cy="584775"/>
          </a:xfrm>
          <a:prstGeom prst="rect">
            <a:avLst/>
          </a:prstGeom>
          <a:noFill/>
        </p:spPr>
        <p:txBody>
          <a:bodyPr wrap="square" rtlCol="0">
            <a:spAutoFit/>
          </a:bodyPr>
          <a:lstStyle/>
          <a:p>
            <a:r>
              <a:rPr lang="en-GB" sz="1600" b="1" dirty="0" smtClean="0">
                <a:solidFill>
                  <a:schemeClr val="accent6">
                    <a:lumMod val="50000"/>
                  </a:schemeClr>
                </a:solidFill>
                <a:latin typeface="Times New Roman" panose="02020603050405020304" pitchFamily="18" charset="0"/>
                <a:cs typeface="Times New Roman" panose="02020603050405020304" pitchFamily="18" charset="0"/>
              </a:rPr>
              <a:t>Figure </a:t>
            </a:r>
            <a:r>
              <a:rPr lang="en-GB" sz="1600" b="1" dirty="0" smtClean="0">
                <a:solidFill>
                  <a:schemeClr val="accent6">
                    <a:lumMod val="50000"/>
                  </a:schemeClr>
                </a:solidFill>
                <a:latin typeface="Times New Roman" panose="02020603050405020304" pitchFamily="18" charset="0"/>
                <a:cs typeface="Times New Roman" panose="02020603050405020304" pitchFamily="18" charset="0"/>
              </a:rPr>
              <a:t>2</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Flow chart showing how our  pulse frequency extraction can be used to enhance </a:t>
            </a:r>
            <a:r>
              <a:rPr lang="en-GB" sz="1600"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Video Magnification</a:t>
            </a:r>
            <a:endParaRPr lang="en-GB" sz="16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78627" y="907639"/>
            <a:ext cx="3266488" cy="3266488"/>
          </a:xfrm>
          <a:prstGeom prst="rect">
            <a:avLst/>
          </a:prstGeom>
        </p:spPr>
      </p:pic>
      <p:sp>
        <p:nvSpPr>
          <p:cNvPr id="30" name="TextBox 29"/>
          <p:cNvSpPr txBox="1"/>
          <p:nvPr/>
        </p:nvSpPr>
        <p:spPr>
          <a:xfrm>
            <a:off x="21134411" y="15986347"/>
            <a:ext cx="5472608" cy="1384995"/>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Acknowledgements</a:t>
            </a:r>
            <a:endParaRPr lang="en-GB" sz="2000" b="1" dirty="0" smtClean="0">
              <a:effectLst/>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We would like to thanks Stephan </a:t>
            </a:r>
            <a:r>
              <a:rPr lang="en-GB" sz="1600" dirty="0" err="1" smtClean="0">
                <a:effectLst/>
                <a:latin typeface="Times New Roman" panose="02020603050405020304" pitchFamily="18" charset="0"/>
                <a:cs typeface="Times New Roman" panose="02020603050405020304" pitchFamily="18" charset="0"/>
              </a:rPr>
              <a:t>Junek</a:t>
            </a:r>
            <a:r>
              <a:rPr lang="en-GB" sz="1600" dirty="0" smtClean="0">
                <a:effectLst/>
                <a:latin typeface="Times New Roman" panose="02020603050405020304" pitchFamily="18" charset="0"/>
                <a:cs typeface="Times New Roman" panose="02020603050405020304" pitchFamily="18" charset="0"/>
              </a:rPr>
              <a:t> for his </a:t>
            </a:r>
            <a:r>
              <a:rPr lang="en-GB" sz="1600" dirty="0" err="1" smtClean="0">
                <a:effectLst/>
                <a:latin typeface="Times New Roman" panose="02020603050405020304" pitchFamily="18" charset="0"/>
                <a:cs typeface="Times New Roman" panose="02020603050405020304" pitchFamily="18" charset="0"/>
              </a:rPr>
              <a:t>MatVis</a:t>
            </a:r>
            <a:r>
              <a:rPr lang="en-GB" sz="1600" dirty="0" smtClean="0">
                <a:effectLst/>
                <a:latin typeface="Times New Roman" panose="02020603050405020304" pitchFamily="18" charset="0"/>
                <a:cs typeface="Times New Roman" panose="02020603050405020304" pitchFamily="18" charset="0"/>
              </a:rPr>
              <a:t> tool which allowed us to view the individual </a:t>
            </a:r>
            <a:r>
              <a:rPr lang="en-GB" sz="1600" dirty="0" err="1" smtClean="0">
                <a:effectLst/>
                <a:latin typeface="Times New Roman" panose="02020603050405020304" pitchFamily="18" charset="0"/>
                <a:cs typeface="Times New Roman" panose="02020603050405020304" pitchFamily="18" charset="0"/>
              </a:rPr>
              <a:t>color</a:t>
            </a:r>
            <a:r>
              <a:rPr lang="en-GB" sz="1600" dirty="0" smtClean="0">
                <a:effectLst/>
                <a:latin typeface="Times New Roman" panose="02020603050405020304" pitchFamily="18" charset="0"/>
                <a:cs typeface="Times New Roman" panose="02020603050405020304" pitchFamily="18" charset="0"/>
              </a:rPr>
              <a:t> channel intensities of videos; invaluable for the debugging process.</a:t>
            </a:r>
            <a:endParaRPr lang="en-GB" sz="1600" dirty="0" smtClean="0">
              <a:effectLst/>
              <a:latin typeface="Times New Roman" panose="02020603050405020304" pitchFamily="18" charset="0"/>
              <a:cs typeface="Times New Roman" panose="02020603050405020304" pitchFamily="18" charset="0"/>
            </a:endParaRPr>
          </a:p>
        </p:txBody>
      </p:sp>
      <p:sp>
        <p:nvSpPr>
          <p:cNvPr id="31" name="TextBox 30"/>
          <p:cNvSpPr txBox="1"/>
          <p:nvPr/>
        </p:nvSpPr>
        <p:spPr>
          <a:xfrm>
            <a:off x="21134411" y="13748870"/>
            <a:ext cx="5472608" cy="1877437"/>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References</a:t>
            </a:r>
            <a:endParaRPr lang="en-GB" sz="2000" b="1" dirty="0" smtClean="0">
              <a:effectLst/>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[1] </a:t>
            </a:r>
            <a:r>
              <a:rPr lang="en-GB" sz="1600" dirty="0" err="1" smtClean="0">
                <a:effectLst/>
                <a:latin typeface="Times New Roman" panose="02020603050405020304" pitchFamily="18" charset="0"/>
                <a:cs typeface="Times New Roman" panose="02020603050405020304" pitchFamily="18" charset="0"/>
              </a:rPr>
              <a:t>Hao</a:t>
            </a:r>
            <a:r>
              <a:rPr lang="en-GB" sz="1600" dirty="0" smtClean="0">
                <a:effectLst/>
                <a:latin typeface="Times New Roman" panose="02020603050405020304" pitchFamily="18" charset="0"/>
                <a:cs typeface="Times New Roman" panose="02020603050405020304" pitchFamily="18" charset="0"/>
              </a:rPr>
              <a:t>-Yu Wu, Michael Rubinstein, Eugene Shih, John </a:t>
            </a:r>
            <a:r>
              <a:rPr lang="en-GB" sz="1600" dirty="0" err="1" smtClean="0">
                <a:effectLst/>
                <a:latin typeface="Times New Roman" panose="02020603050405020304" pitchFamily="18" charset="0"/>
                <a:cs typeface="Times New Roman" panose="02020603050405020304" pitchFamily="18" charset="0"/>
              </a:rPr>
              <a:t>Guttag</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Frédo</a:t>
            </a:r>
            <a:r>
              <a:rPr lang="en-GB" sz="1600" dirty="0" smtClean="0">
                <a:effectLst/>
                <a:latin typeface="Times New Roman" panose="02020603050405020304" pitchFamily="18" charset="0"/>
                <a:cs typeface="Times New Roman" panose="02020603050405020304" pitchFamily="18" charset="0"/>
              </a:rPr>
              <a:t> Duran and William T. Freeman. </a:t>
            </a:r>
            <a:r>
              <a:rPr lang="en-GB" sz="1600" dirty="0" err="1" smtClean="0">
                <a:effectLst/>
                <a:latin typeface="Times New Roman" panose="02020603050405020304" pitchFamily="18" charset="0"/>
                <a:cs typeface="Times New Roman" panose="02020603050405020304" pitchFamily="18" charset="0"/>
              </a:rPr>
              <a:t>Eulerian</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vida</a:t>
            </a:r>
            <a:r>
              <a:rPr lang="en-GB" sz="1600" dirty="0" smtClean="0">
                <a:effectLst/>
                <a:latin typeface="Times New Roman" panose="02020603050405020304" pitchFamily="18" charset="0"/>
                <a:cs typeface="Times New Roman" panose="02020603050405020304" pitchFamily="18" charset="0"/>
              </a:rPr>
              <a:t> magnification for revealing subtle changes in the world. </a:t>
            </a:r>
            <a:r>
              <a:rPr lang="en-GB" sz="1600" i="1" dirty="0" smtClean="0">
                <a:effectLst/>
                <a:latin typeface="Times New Roman" panose="02020603050405020304" pitchFamily="18" charset="0"/>
                <a:cs typeface="Times New Roman" panose="02020603050405020304" pitchFamily="18" charset="0"/>
              </a:rPr>
              <a:t>ACM Transactions on Graphics (Proc. SIGGRAPH 2012)</a:t>
            </a:r>
            <a:r>
              <a:rPr lang="en-GB" sz="1600" dirty="0" smtClean="0">
                <a:effectLst/>
                <a:latin typeface="Times New Roman" panose="02020603050405020304" pitchFamily="18" charset="0"/>
                <a:cs typeface="Times New Roman" panose="02020603050405020304" pitchFamily="18" charset="0"/>
              </a:rPr>
              <a:t>, 31(4), 2012.</a:t>
            </a:r>
            <a:endParaRPr lang="en-GB" sz="1600"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1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601</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Neeloy</dc:creator>
  <cp:lastModifiedBy>Neeloy</cp:lastModifiedBy>
  <cp:revision>11</cp:revision>
  <dcterms:created xsi:type="dcterms:W3CDTF">2013-12-10T18:51:03Z</dcterms:created>
  <dcterms:modified xsi:type="dcterms:W3CDTF">2013-12-10T20:15:45Z</dcterms:modified>
</cp:coreProperties>
</file>