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  <p:sldMasterId id="2147483808" r:id="rId5"/>
  </p:sldMasterIdLst>
  <p:notesMasterIdLst>
    <p:notesMasterId r:id="rId30"/>
  </p:notesMasterIdLst>
  <p:handoutMasterIdLst>
    <p:handoutMasterId r:id="rId31"/>
  </p:handoutMasterIdLst>
  <p:sldIdLst>
    <p:sldId id="634" r:id="rId6"/>
    <p:sldId id="661" r:id="rId7"/>
    <p:sldId id="662" r:id="rId8"/>
    <p:sldId id="680" r:id="rId9"/>
    <p:sldId id="682" r:id="rId10"/>
    <p:sldId id="683" r:id="rId11"/>
    <p:sldId id="684" r:id="rId12"/>
    <p:sldId id="663" r:id="rId13"/>
    <p:sldId id="664" r:id="rId14"/>
    <p:sldId id="665" r:id="rId15"/>
    <p:sldId id="668" r:id="rId16"/>
    <p:sldId id="678" r:id="rId17"/>
    <p:sldId id="670" r:id="rId18"/>
    <p:sldId id="669" r:id="rId19"/>
    <p:sldId id="666" r:id="rId20"/>
    <p:sldId id="679" r:id="rId21"/>
    <p:sldId id="671" r:id="rId22"/>
    <p:sldId id="672" r:id="rId23"/>
    <p:sldId id="673" r:id="rId24"/>
    <p:sldId id="674" r:id="rId25"/>
    <p:sldId id="675" r:id="rId26"/>
    <p:sldId id="667" r:id="rId27"/>
    <p:sldId id="676" r:id="rId28"/>
    <p:sldId id="653" r:id="rId2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B4250-96C5-4F5E-9571-2D1647F2B795}">
          <p14:sldIdLst>
            <p14:sldId id="634"/>
            <p14:sldId id="661"/>
            <p14:sldId id="662"/>
            <p14:sldId id="680"/>
            <p14:sldId id="682"/>
            <p14:sldId id="683"/>
            <p14:sldId id="684"/>
            <p14:sldId id="663"/>
            <p14:sldId id="664"/>
            <p14:sldId id="665"/>
            <p14:sldId id="668"/>
            <p14:sldId id="678"/>
            <p14:sldId id="670"/>
            <p14:sldId id="669"/>
            <p14:sldId id="666"/>
            <p14:sldId id="679"/>
            <p14:sldId id="671"/>
            <p14:sldId id="672"/>
            <p14:sldId id="673"/>
            <p14:sldId id="674"/>
            <p14:sldId id="675"/>
            <p14:sldId id="667"/>
            <p14:sldId id="676"/>
            <p14:sldId id="653"/>
          </p14:sldIdLst>
        </p14:section>
        <p14:section name="Untitled Section" id="{29AC9A6F-E1C9-41F3-AFA8-76FB9D2595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D4FFD4"/>
    <a:srgbClr val="D4382C"/>
    <a:srgbClr val="0F3856"/>
    <a:srgbClr val="DAC2EC"/>
    <a:srgbClr val="DF03FD"/>
    <a:srgbClr val="558ED5"/>
    <a:srgbClr val="06C0C5"/>
    <a:srgbClr val="00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742" autoAdjust="0"/>
  </p:normalViewPr>
  <p:slideViewPr>
    <p:cSldViewPr>
      <p:cViewPr>
        <p:scale>
          <a:sx n="120" d="100"/>
          <a:sy n="120" d="100"/>
        </p:scale>
        <p:origin x="-754" y="-5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2309748@staff.integra.its.ac.id" userId="7961a0a0-1ff9-455d-a844-387cf2de2d7d" providerId="ADAL" clId="{FE4F6E90-0F8A-4BB4-8A72-10C744683574}"/>
    <pc:docChg chg="modSld">
      <pc:chgData name="132309748@staff.integra.its.ac.id" userId="7961a0a0-1ff9-455d-a844-387cf2de2d7d" providerId="ADAL" clId="{FE4F6E90-0F8A-4BB4-8A72-10C744683574}" dt="2021-04-16T04:21:41.985" v="21" actId="20577"/>
      <pc:docMkLst>
        <pc:docMk/>
      </pc:docMkLst>
      <pc:sldChg chg="modSp">
        <pc:chgData name="132309748@staff.integra.its.ac.id" userId="7961a0a0-1ff9-455d-a844-387cf2de2d7d" providerId="ADAL" clId="{FE4F6E90-0F8A-4BB4-8A72-10C744683574}" dt="2021-04-16T04:21:41.985" v="21" actId="20577"/>
        <pc:sldMkLst>
          <pc:docMk/>
          <pc:sldMk cId="827171703" sldId="654"/>
        </pc:sldMkLst>
        <pc:graphicFrameChg chg="mod">
          <ac:chgData name="132309748@staff.integra.its.ac.id" userId="7961a0a0-1ff9-455d-a844-387cf2de2d7d" providerId="ADAL" clId="{FE4F6E90-0F8A-4BB4-8A72-10C744683574}" dt="2021-04-16T04:21:41.985" v="21" actId="20577"/>
          <ac:graphicFrameMkLst>
            <pc:docMk/>
            <pc:sldMk cId="827171703" sldId="654"/>
            <ac:graphicFrameMk id="14" creationId="{00000000-0000-0000-0000-000000000000}"/>
          </ac:graphicFrameMkLst>
        </pc:graphicFrameChg>
      </pc:sldChg>
    </pc:docChg>
  </pc:docChgLst>
  <pc:docChgLst>
    <pc:chgData name="ary.shiddiqi@if.its.ac.id" userId="7961a0a0-1ff9-455d-a844-387cf2de2d7d" providerId="ADAL" clId="{F17E9309-5DEA-4D6E-9905-6FDA6FEE9B88}"/>
    <pc:docChg chg="modSld">
      <pc:chgData name="ary.shiddiqi@if.its.ac.id" userId="7961a0a0-1ff9-455d-a844-387cf2de2d7d" providerId="ADAL" clId="{F17E9309-5DEA-4D6E-9905-6FDA6FEE9B88}" dt="2022-08-02T00:46:04.346" v="3" actId="1076"/>
      <pc:docMkLst>
        <pc:docMk/>
      </pc:docMkLst>
      <pc:sldChg chg="modSp mod">
        <pc:chgData name="ary.shiddiqi@if.its.ac.id" userId="7961a0a0-1ff9-455d-a844-387cf2de2d7d" providerId="ADAL" clId="{F17E9309-5DEA-4D6E-9905-6FDA6FEE9B88}" dt="2022-08-02T00:46:04.346" v="3" actId="1076"/>
        <pc:sldMkLst>
          <pc:docMk/>
          <pc:sldMk cId="2782431107" sldId="634"/>
        </pc:sldMkLst>
        <pc:picChg chg="mod">
          <ac:chgData name="ary.shiddiqi@if.its.ac.id" userId="7961a0a0-1ff9-455d-a844-387cf2de2d7d" providerId="ADAL" clId="{F17E9309-5DEA-4D6E-9905-6FDA6FEE9B88}" dt="2022-08-02T00:46:04.346" v="3" actId="1076"/>
          <ac:picMkLst>
            <pc:docMk/>
            <pc:sldMk cId="2782431107" sldId="634"/>
            <ac:picMk id="5" creationId="{7E6BA19E-4D8C-4008-A9E8-0D4FA568E0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8DF117-F36D-4197-BD9C-D7ED3849AC7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104891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E158A-1141-4D06-B23B-564A108B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1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69B06-AE52-4203-9155-65C4258A32D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10489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10489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0FB84E-2805-4468-A00F-CFA6F386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Assalamualaikum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Selamat pagi dosen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Ibu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Shintami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Chusnul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Hidayati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Ibu Dini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Adni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Navastara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pembimbing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Ibu Prof. Nanik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Suciati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Ibu Anny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Yuniarti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Kesempatan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ini,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Adam Hadi Prasetyo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mempresentasikan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Tugas Akhir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Peraga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Menggunakan Transformer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Bahasa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adalah salah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umum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penyandang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tunarungu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tunawicara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Di Indonesia,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SIBI menggunakan buku sebagai media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Akan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buku kurang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praktis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dibawa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tidak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praktek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secara real time.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penelitian-penelitian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serupa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sebelum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tugas akhir ini, seperti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learning dan computer vision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pengenalan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Kemudian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interaktif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sebagai media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dikembangkan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tugas akhir ini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menggabungkan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pembelajaran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sebelumnya yang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belajar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interaktif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dengan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praktek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isyarat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secara real time dengan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memanfaatkan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arsitektur Transformer.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3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Transformer merupakan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self-attention pada </a:t>
            </a:r>
            <a:r>
              <a:rPr lang="en-US" dirty="0" err="1"/>
              <a:t>sebuah</a:t>
            </a:r>
            <a:r>
              <a:rPr lang="en-US" dirty="0"/>
              <a:t> model deep learning, yang dapat </a:t>
            </a:r>
            <a:r>
              <a:rPr lang="en-US" dirty="0" err="1"/>
              <a:t>memfokuskan</a:t>
            </a:r>
            <a:r>
              <a:rPr lang="en-US" dirty="0"/>
              <a:t> bagian input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r>
              <a:rPr lang="en-US" dirty="0" err="1"/>
              <a:t>Mekanisme</a:t>
            </a:r>
            <a:r>
              <a:rPr lang="en-US" dirty="0"/>
              <a:t> attention yang </a:t>
            </a:r>
            <a:r>
              <a:rPr lang="en-US" dirty="0" err="1"/>
              <a:t>diberikan</a:t>
            </a:r>
            <a:r>
              <a:rPr lang="en-US" dirty="0"/>
              <a:t> pada transformer </a:t>
            </a:r>
            <a:r>
              <a:rPr lang="en-US" dirty="0" err="1"/>
              <a:t>memungkinkan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setiap bagian input. Sebagai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model </a:t>
            </a:r>
            <a:r>
              <a:rPr lang="en-US" dirty="0" err="1"/>
              <a:t>diberikan</a:t>
            </a:r>
            <a:r>
              <a:rPr lang="en-US" dirty="0"/>
              <a:t> input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, transformer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secara </a:t>
            </a:r>
            <a:r>
              <a:rPr lang="en-US" dirty="0" err="1"/>
              <a:t>utuh</a:t>
            </a:r>
            <a:r>
              <a:rPr lang="en-US" dirty="0"/>
              <a:t> (</a:t>
            </a:r>
            <a:r>
              <a:rPr lang="en-US" dirty="0" err="1"/>
              <a:t>Vaswan</a:t>
            </a:r>
            <a:r>
              <a:rPr lang="en-US" dirty="0"/>
              <a:t>, 2017). </a:t>
            </a:r>
          </a:p>
          <a:p>
            <a:r>
              <a:rPr lang="en-US" dirty="0"/>
              <a:t>Transformer terdiri </a:t>
            </a:r>
            <a:r>
              <a:rPr lang="en-US" dirty="0" err="1"/>
              <a:t>dari</a:t>
            </a:r>
            <a:r>
              <a:rPr lang="en-US" dirty="0"/>
              <a:t> dua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 </a:t>
            </a:r>
            <a:r>
              <a:rPr lang="en-US" dirty="0" err="1"/>
              <a:t>satu</a:t>
            </a:r>
            <a:r>
              <a:rPr lang="en-US" dirty="0"/>
              <a:t> set encoder yang </a:t>
            </a:r>
            <a:r>
              <a:rPr lang="en-US" dirty="0" err="1"/>
              <a:t>terhubung</a:t>
            </a:r>
            <a:r>
              <a:rPr lang="en-US" dirty="0"/>
              <a:t> dan </a:t>
            </a:r>
            <a:r>
              <a:rPr lang="en-US" dirty="0" err="1"/>
              <a:t>satu</a:t>
            </a:r>
            <a:r>
              <a:rPr lang="en-US" dirty="0"/>
              <a:t> set decoder yang </a:t>
            </a:r>
            <a:r>
              <a:rPr lang="en-US" dirty="0" err="1"/>
              <a:t>terhubung</a:t>
            </a:r>
            <a:r>
              <a:rPr lang="en-US" dirty="0"/>
              <a:t>. </a:t>
            </a:r>
            <a:r>
              <a:rPr lang="en-US" dirty="0" err="1"/>
              <a:t>Fungsi</a:t>
            </a:r>
            <a:r>
              <a:rPr lang="en-US" dirty="0"/>
              <a:t> setiap encoder adalah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inputnya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encoding,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bagian-bagian input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sama lain. Setiap decoder </a:t>
            </a:r>
            <a:r>
              <a:rPr lang="en-US" dirty="0" err="1"/>
              <a:t>melakukan</a:t>
            </a:r>
            <a:r>
              <a:rPr lang="en-US" dirty="0"/>
              <a:t> yang </a:t>
            </a:r>
            <a:r>
              <a:rPr lang="en-US" dirty="0" err="1"/>
              <a:t>sebaliknya</a:t>
            </a:r>
            <a:r>
              <a:rPr lang="en-US" dirty="0"/>
              <a:t>, mengambil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pengkodean</a:t>
            </a:r>
            <a:r>
              <a:rPr lang="en-US" dirty="0"/>
              <a:t> dan </a:t>
            </a:r>
            <a:r>
              <a:rPr lang="en-US" dirty="0" err="1"/>
              <a:t>memprosesnya</a:t>
            </a:r>
            <a:r>
              <a:rPr lang="en-US" dirty="0"/>
              <a:t>, menggunakan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kontekstual</a:t>
            </a:r>
            <a:r>
              <a:rPr lang="en-US" dirty="0"/>
              <a:t> yang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output. Untuk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ini, setiap encoder dan decoder menggunakan </a:t>
            </a:r>
            <a:r>
              <a:rPr lang="en-US" dirty="0" err="1"/>
              <a:t>mekanisme</a:t>
            </a:r>
            <a:r>
              <a:rPr lang="en-US" dirty="0"/>
              <a:t> self-attention, yang </a:t>
            </a:r>
            <a:r>
              <a:rPr lang="en-US" dirty="0" err="1"/>
              <a:t>untuk</a:t>
            </a:r>
            <a:r>
              <a:rPr lang="en-US" dirty="0"/>
              <a:t> setiap input, </a:t>
            </a:r>
            <a:r>
              <a:rPr lang="en-US" dirty="0" err="1"/>
              <a:t>menimbang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setiap input dan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sesuai saat </a:t>
            </a:r>
            <a:r>
              <a:rPr lang="en-US" dirty="0" err="1"/>
              <a:t>menghasilkan</a:t>
            </a:r>
            <a:r>
              <a:rPr lang="en-US" dirty="0"/>
              <a:t>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13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arsitektur Encoder-Decoder adalah pendekatan yang terdiri </a:t>
            </a:r>
            <a:r>
              <a:rPr lang="en-US" dirty="0" err="1"/>
              <a:t>dari</a:t>
            </a:r>
            <a:r>
              <a:rPr lang="en-US" dirty="0"/>
              <a:t> dua bagian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 encoder dan decoder. Encoder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mengambil input data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lebih </a:t>
            </a:r>
            <a:r>
              <a:rPr lang="en-US" dirty="0" err="1"/>
              <a:t>abstrak</a:t>
            </a:r>
            <a:r>
              <a:rPr lang="en-US" dirty="0"/>
              <a:t> dan </a:t>
            </a:r>
            <a:r>
              <a:rPr lang="en-US" dirty="0" err="1"/>
              <a:t>kontekstual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tersebut </a:t>
            </a:r>
            <a:r>
              <a:rPr lang="en-US" dirty="0" err="1"/>
              <a:t>terbentuk</a:t>
            </a:r>
            <a:r>
              <a:rPr lang="en-US" dirty="0"/>
              <a:t>, decoder menggunakan </a:t>
            </a:r>
            <a:r>
              <a:rPr lang="en-US" dirty="0" err="1"/>
              <a:t>representasi</a:t>
            </a:r>
            <a:r>
              <a:rPr lang="en-US" dirty="0"/>
              <a:t> tersebut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sesuai dengan tugas </a:t>
            </a:r>
            <a:r>
              <a:rPr lang="en-US" dirty="0" err="1"/>
              <a:t>tertentu</a:t>
            </a:r>
            <a:r>
              <a:rPr lang="en-US" dirty="0"/>
              <a:t>, seperti </a:t>
            </a:r>
            <a:r>
              <a:rPr lang="en-US" dirty="0" err="1"/>
              <a:t>penerjemahan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gambar.</a:t>
            </a:r>
          </a:p>
          <a:p>
            <a:r>
              <a:rPr lang="en-US" dirty="0" err="1"/>
              <a:t>Variasi</a:t>
            </a:r>
            <a:r>
              <a:rPr lang="en-US" dirty="0"/>
              <a:t> ini memiliki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image captioning, machine translation dan summarization (</a:t>
            </a:r>
            <a:r>
              <a:rPr lang="en-US" dirty="0" err="1"/>
              <a:t>merangkum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1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arsitektur Encoder-Only merupakan pendekatan yang </a:t>
            </a:r>
            <a:r>
              <a:rPr lang="en-US" dirty="0" err="1"/>
              <a:t>hanya</a:t>
            </a:r>
            <a:r>
              <a:rPr lang="en-US" dirty="0"/>
              <a:t> menggunakan bagian encoder </a:t>
            </a:r>
            <a:r>
              <a:rPr lang="en-US" dirty="0" err="1"/>
              <a:t>dari</a:t>
            </a:r>
            <a:r>
              <a:rPr lang="en-US" dirty="0"/>
              <a:t> arsitektur Transformer. </a:t>
            </a:r>
            <a:r>
              <a:rPr lang="en-US" dirty="0" err="1"/>
              <a:t>Dalam</a:t>
            </a:r>
            <a:r>
              <a:rPr lang="en-US" dirty="0"/>
              <a:t> model ini, input data </a:t>
            </a:r>
            <a:r>
              <a:rPr lang="en-US" dirty="0" err="1"/>
              <a:t>diolah</a:t>
            </a:r>
            <a:r>
              <a:rPr lang="en-US" dirty="0"/>
              <a:t> melalui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encoder, yang terdiri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self-attention dan </a:t>
            </a:r>
            <a:r>
              <a:rPr lang="en-US" dirty="0" err="1"/>
              <a:t>jaringan</a:t>
            </a:r>
            <a:r>
              <a:rPr lang="en-US" dirty="0"/>
              <a:t> feed-forward. Encoder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mengambil data masukan, </a:t>
            </a:r>
            <a:r>
              <a:rPr lang="en-US" dirty="0" err="1"/>
              <a:t>menganalisisnya</a:t>
            </a:r>
            <a:r>
              <a:rPr lang="en-US" dirty="0"/>
              <a:t> secara </a:t>
            </a:r>
            <a:r>
              <a:rPr lang="en-US" dirty="0" err="1"/>
              <a:t>mendalam</a:t>
            </a:r>
            <a:r>
              <a:rPr lang="en-US" dirty="0"/>
              <a:t>, dan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representasi</a:t>
            </a:r>
            <a:r>
              <a:rPr lang="en-US" dirty="0"/>
              <a:t> yang lebih </a:t>
            </a:r>
            <a:r>
              <a:rPr lang="en-US" dirty="0" err="1"/>
              <a:t>abstrak</a:t>
            </a:r>
            <a:r>
              <a:rPr lang="en-US" dirty="0"/>
              <a:t> dan </a:t>
            </a:r>
            <a:r>
              <a:rPr lang="en-US" dirty="0" err="1"/>
              <a:t>kontekstual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tersebut. Input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variasi</a:t>
            </a:r>
            <a:r>
              <a:rPr lang="en-US" dirty="0"/>
              <a:t> ini </a:t>
            </a:r>
            <a:r>
              <a:rPr lang="en-US" dirty="0" err="1"/>
              <a:t>berupa</a:t>
            </a:r>
            <a:r>
              <a:rPr lang="en-US" dirty="0"/>
              <a:t> fixed-length.</a:t>
            </a:r>
          </a:p>
          <a:p>
            <a:r>
              <a:rPr lang="en-US" dirty="0" err="1"/>
              <a:t>Variasi</a:t>
            </a:r>
            <a:r>
              <a:rPr lang="en-US" dirty="0"/>
              <a:t> ini memiliki </a:t>
            </a:r>
            <a:r>
              <a:rPr lang="en-US" dirty="0" err="1"/>
              <a:t>keunggulan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sentiment analysis dan sequence tagging.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Variasi</a:t>
            </a:r>
            <a:r>
              <a:rPr lang="en-US" dirty="0"/>
              <a:t> arsitektur Decoder-Only merupakan pendekatan yang </a:t>
            </a:r>
            <a:r>
              <a:rPr lang="en-US" dirty="0" err="1"/>
              <a:t>hanya</a:t>
            </a:r>
            <a:r>
              <a:rPr lang="en-US" dirty="0"/>
              <a:t> menggunakan bagian decoder </a:t>
            </a:r>
            <a:r>
              <a:rPr lang="en-US" dirty="0" err="1"/>
              <a:t>dari</a:t>
            </a:r>
            <a:r>
              <a:rPr lang="en-US" dirty="0"/>
              <a:t> arsitektur Transformer. </a:t>
            </a:r>
            <a:r>
              <a:rPr lang="en-US" dirty="0" err="1"/>
              <a:t>Dalam</a:t>
            </a:r>
            <a:r>
              <a:rPr lang="en-US" dirty="0"/>
              <a:t> model ini, </a:t>
            </a:r>
            <a:r>
              <a:rPr lang="en-US" dirty="0" err="1"/>
              <a:t>representasi</a:t>
            </a:r>
            <a:r>
              <a:rPr lang="en-US" dirty="0"/>
              <a:t> yang sudah </a:t>
            </a:r>
            <a:r>
              <a:rPr lang="en-US" dirty="0" err="1"/>
              <a:t>diolah</a:t>
            </a:r>
            <a:r>
              <a:rPr lang="en-US" dirty="0"/>
              <a:t> sebelumnya (biasanya melalui proses encoder) </a:t>
            </a:r>
            <a:r>
              <a:rPr lang="en-US" dirty="0" err="1"/>
              <a:t>diumpankan</a:t>
            </a:r>
            <a:r>
              <a:rPr lang="en-US" dirty="0"/>
              <a:t> ke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lapisan</a:t>
            </a:r>
            <a:r>
              <a:rPr lang="en-US" dirty="0"/>
              <a:t> decoder. Decoder </a:t>
            </a:r>
            <a:r>
              <a:rPr lang="en-US" dirty="0" err="1"/>
              <a:t>bertanggung</a:t>
            </a:r>
            <a:r>
              <a:rPr lang="en-US" dirty="0"/>
              <a:t> jawab </a:t>
            </a:r>
            <a:r>
              <a:rPr lang="en-US" dirty="0" err="1"/>
              <a:t>untuk</a:t>
            </a:r>
            <a:r>
              <a:rPr lang="en-US" dirty="0"/>
              <a:t> mengambil </a:t>
            </a:r>
            <a:r>
              <a:rPr lang="en-US" dirty="0" err="1"/>
              <a:t>representasi</a:t>
            </a:r>
            <a:r>
              <a:rPr lang="en-US" dirty="0"/>
              <a:t> tersebut dan </a:t>
            </a:r>
            <a:r>
              <a:rPr lang="en-US" dirty="0" err="1"/>
              <a:t>menghasilkan</a:t>
            </a:r>
            <a:r>
              <a:rPr lang="en-US" dirty="0"/>
              <a:t> output yang sesuai dengan tugas </a:t>
            </a:r>
            <a:r>
              <a:rPr lang="en-US" dirty="0" err="1"/>
              <a:t>tertentu</a:t>
            </a:r>
            <a:r>
              <a:rPr lang="en-US" dirty="0"/>
              <a:t>, seperti </a:t>
            </a:r>
            <a:r>
              <a:rPr lang="en-US" dirty="0" err="1"/>
              <a:t>penerjemahan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2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FB84E-2805-4468-A00F-CFA6F38630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5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04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06327" y="0"/>
            <a:ext cx="9785672" cy="6857990"/>
          </a:xfrm>
          <a:custGeom>
            <a:avLst/>
            <a:gdLst>
              <a:gd name="connsiteX0" fmla="*/ 7058515 w 9785672"/>
              <a:gd name="connsiteY0" fmla="*/ 5556240 h 6857990"/>
              <a:gd name="connsiteX1" fmla="*/ 8373966 w 9785672"/>
              <a:gd name="connsiteY1" fmla="*/ 5556240 h 6857990"/>
              <a:gd name="connsiteX2" fmla="*/ 8373966 w 9785672"/>
              <a:gd name="connsiteY2" fmla="*/ 6857990 h 6857990"/>
              <a:gd name="connsiteX3" fmla="*/ 7058515 w 9785672"/>
              <a:gd name="connsiteY3" fmla="*/ 6857990 h 6857990"/>
              <a:gd name="connsiteX4" fmla="*/ 8470218 w 9785672"/>
              <a:gd name="connsiteY4" fmla="*/ 5556238 h 6857990"/>
              <a:gd name="connsiteX5" fmla="*/ 9785669 w 9785672"/>
              <a:gd name="connsiteY5" fmla="*/ 5556238 h 6857990"/>
              <a:gd name="connsiteX6" fmla="*/ 9785669 w 9785672"/>
              <a:gd name="connsiteY6" fmla="*/ 6857988 h 6857990"/>
              <a:gd name="connsiteX7" fmla="*/ 8470218 w 9785672"/>
              <a:gd name="connsiteY7" fmla="*/ 6857988 h 6857990"/>
              <a:gd name="connsiteX8" fmla="*/ 4235112 w 9785672"/>
              <a:gd name="connsiteY8" fmla="*/ 4167182 h 6857990"/>
              <a:gd name="connsiteX9" fmla="*/ 5550563 w 9785672"/>
              <a:gd name="connsiteY9" fmla="*/ 4167182 h 6857990"/>
              <a:gd name="connsiteX10" fmla="*/ 5550563 w 9785672"/>
              <a:gd name="connsiteY10" fmla="*/ 5468932 h 6857990"/>
              <a:gd name="connsiteX11" fmla="*/ 4235112 w 9785672"/>
              <a:gd name="connsiteY11" fmla="*/ 5468932 h 6857990"/>
              <a:gd name="connsiteX12" fmla="*/ 5646815 w 9785672"/>
              <a:gd name="connsiteY12" fmla="*/ 4167180 h 6857990"/>
              <a:gd name="connsiteX13" fmla="*/ 6962266 w 9785672"/>
              <a:gd name="connsiteY13" fmla="*/ 4167180 h 6857990"/>
              <a:gd name="connsiteX14" fmla="*/ 6962266 w 9785672"/>
              <a:gd name="connsiteY14" fmla="*/ 5468930 h 6857990"/>
              <a:gd name="connsiteX15" fmla="*/ 5646815 w 9785672"/>
              <a:gd name="connsiteY15" fmla="*/ 5468930 h 6857990"/>
              <a:gd name="connsiteX16" fmla="*/ 7058518 w 9785672"/>
              <a:gd name="connsiteY16" fmla="*/ 4167178 h 6857990"/>
              <a:gd name="connsiteX17" fmla="*/ 8373969 w 9785672"/>
              <a:gd name="connsiteY17" fmla="*/ 4167178 h 6857990"/>
              <a:gd name="connsiteX18" fmla="*/ 8373969 w 9785672"/>
              <a:gd name="connsiteY18" fmla="*/ 5468928 h 6857990"/>
              <a:gd name="connsiteX19" fmla="*/ 7058518 w 9785672"/>
              <a:gd name="connsiteY19" fmla="*/ 5468928 h 6857990"/>
              <a:gd name="connsiteX20" fmla="*/ 8470221 w 9785672"/>
              <a:gd name="connsiteY20" fmla="*/ 4167176 h 6857990"/>
              <a:gd name="connsiteX21" fmla="*/ 9785672 w 9785672"/>
              <a:gd name="connsiteY21" fmla="*/ 4167176 h 6857990"/>
              <a:gd name="connsiteX22" fmla="*/ 9785672 w 9785672"/>
              <a:gd name="connsiteY22" fmla="*/ 5468926 h 6857990"/>
              <a:gd name="connsiteX23" fmla="*/ 8470221 w 9785672"/>
              <a:gd name="connsiteY23" fmla="*/ 5468926 h 6857990"/>
              <a:gd name="connsiteX24" fmla="*/ 7058516 w 9785672"/>
              <a:gd name="connsiteY24" fmla="*/ 2778117 h 6857990"/>
              <a:gd name="connsiteX25" fmla="*/ 8373967 w 9785672"/>
              <a:gd name="connsiteY25" fmla="*/ 2778117 h 6857990"/>
              <a:gd name="connsiteX26" fmla="*/ 8373967 w 9785672"/>
              <a:gd name="connsiteY26" fmla="*/ 4079866 h 6857990"/>
              <a:gd name="connsiteX27" fmla="*/ 7058516 w 9785672"/>
              <a:gd name="connsiteY27" fmla="*/ 4079866 h 6857990"/>
              <a:gd name="connsiteX28" fmla="*/ 8470219 w 9785672"/>
              <a:gd name="connsiteY28" fmla="*/ 2778114 h 6857990"/>
              <a:gd name="connsiteX29" fmla="*/ 9785670 w 9785672"/>
              <a:gd name="connsiteY29" fmla="*/ 2778114 h 6857990"/>
              <a:gd name="connsiteX30" fmla="*/ 9785670 w 9785672"/>
              <a:gd name="connsiteY30" fmla="*/ 4079864 h 6857990"/>
              <a:gd name="connsiteX31" fmla="*/ 8470219 w 9785672"/>
              <a:gd name="connsiteY31" fmla="*/ 4079864 h 6857990"/>
              <a:gd name="connsiteX32" fmla="*/ 0 w 9785672"/>
              <a:gd name="connsiteY32" fmla="*/ 1389065 h 6857990"/>
              <a:gd name="connsiteX33" fmla="*/ 1315452 w 9785672"/>
              <a:gd name="connsiteY33" fmla="*/ 1389065 h 6857990"/>
              <a:gd name="connsiteX34" fmla="*/ 1315452 w 9785672"/>
              <a:gd name="connsiteY34" fmla="*/ 2690815 h 6857990"/>
              <a:gd name="connsiteX35" fmla="*/ 0 w 9785672"/>
              <a:gd name="connsiteY35" fmla="*/ 2690815 h 6857990"/>
              <a:gd name="connsiteX36" fmla="*/ 1411703 w 9785672"/>
              <a:gd name="connsiteY36" fmla="*/ 1389063 h 6857990"/>
              <a:gd name="connsiteX37" fmla="*/ 2727154 w 9785672"/>
              <a:gd name="connsiteY37" fmla="*/ 1389063 h 6857990"/>
              <a:gd name="connsiteX38" fmla="*/ 2727154 w 9785672"/>
              <a:gd name="connsiteY38" fmla="*/ 2690813 h 6857990"/>
              <a:gd name="connsiteX39" fmla="*/ 1411703 w 9785672"/>
              <a:gd name="connsiteY39" fmla="*/ 2690813 h 6857990"/>
              <a:gd name="connsiteX40" fmla="*/ 2823405 w 9785672"/>
              <a:gd name="connsiteY40" fmla="*/ 1389061 h 6857990"/>
              <a:gd name="connsiteX41" fmla="*/ 4138856 w 9785672"/>
              <a:gd name="connsiteY41" fmla="*/ 1389061 h 6857990"/>
              <a:gd name="connsiteX42" fmla="*/ 4138856 w 9785672"/>
              <a:gd name="connsiteY42" fmla="*/ 2690811 h 6857990"/>
              <a:gd name="connsiteX43" fmla="*/ 2823405 w 9785672"/>
              <a:gd name="connsiteY43" fmla="*/ 2690811 h 6857990"/>
              <a:gd name="connsiteX44" fmla="*/ 4235108 w 9785672"/>
              <a:gd name="connsiteY44" fmla="*/ 1389059 h 6857990"/>
              <a:gd name="connsiteX45" fmla="*/ 5550559 w 9785672"/>
              <a:gd name="connsiteY45" fmla="*/ 1389059 h 6857990"/>
              <a:gd name="connsiteX46" fmla="*/ 5550559 w 9785672"/>
              <a:gd name="connsiteY46" fmla="*/ 2690809 h 6857990"/>
              <a:gd name="connsiteX47" fmla="*/ 4235108 w 9785672"/>
              <a:gd name="connsiteY47" fmla="*/ 2690809 h 6857990"/>
              <a:gd name="connsiteX48" fmla="*/ 5646811 w 9785672"/>
              <a:gd name="connsiteY48" fmla="*/ 1389057 h 6857990"/>
              <a:gd name="connsiteX49" fmla="*/ 6962262 w 9785672"/>
              <a:gd name="connsiteY49" fmla="*/ 1389057 h 6857990"/>
              <a:gd name="connsiteX50" fmla="*/ 6962262 w 9785672"/>
              <a:gd name="connsiteY50" fmla="*/ 2690806 h 6857990"/>
              <a:gd name="connsiteX51" fmla="*/ 5646811 w 9785672"/>
              <a:gd name="connsiteY51" fmla="*/ 2690806 h 6857990"/>
              <a:gd name="connsiteX52" fmla="*/ 7058514 w 9785672"/>
              <a:gd name="connsiteY52" fmla="*/ 1389055 h 6857990"/>
              <a:gd name="connsiteX53" fmla="*/ 8373965 w 9785672"/>
              <a:gd name="connsiteY53" fmla="*/ 1389055 h 6857990"/>
              <a:gd name="connsiteX54" fmla="*/ 8373965 w 9785672"/>
              <a:gd name="connsiteY54" fmla="*/ 2690805 h 6857990"/>
              <a:gd name="connsiteX55" fmla="*/ 7058514 w 9785672"/>
              <a:gd name="connsiteY55" fmla="*/ 2690805 h 6857990"/>
              <a:gd name="connsiteX56" fmla="*/ 8470217 w 9785672"/>
              <a:gd name="connsiteY56" fmla="*/ 1389052 h 6857990"/>
              <a:gd name="connsiteX57" fmla="*/ 9785668 w 9785672"/>
              <a:gd name="connsiteY57" fmla="*/ 1389052 h 6857990"/>
              <a:gd name="connsiteX58" fmla="*/ 9785668 w 9785672"/>
              <a:gd name="connsiteY58" fmla="*/ 2690802 h 6857990"/>
              <a:gd name="connsiteX59" fmla="*/ 8470217 w 9785672"/>
              <a:gd name="connsiteY59" fmla="*/ 2690802 h 6857990"/>
              <a:gd name="connsiteX60" fmla="*/ 1411706 w 9785672"/>
              <a:gd name="connsiteY60" fmla="*/ 2 h 6857990"/>
              <a:gd name="connsiteX61" fmla="*/ 2727156 w 9785672"/>
              <a:gd name="connsiteY61" fmla="*/ 2 h 6857990"/>
              <a:gd name="connsiteX62" fmla="*/ 2727156 w 9785672"/>
              <a:gd name="connsiteY62" fmla="*/ 1301751 h 6857990"/>
              <a:gd name="connsiteX63" fmla="*/ 1411706 w 9785672"/>
              <a:gd name="connsiteY63" fmla="*/ 1301751 h 6857990"/>
              <a:gd name="connsiteX64" fmla="*/ 8470220 w 9785672"/>
              <a:gd name="connsiteY64" fmla="*/ 0 h 6857990"/>
              <a:gd name="connsiteX65" fmla="*/ 9785671 w 9785672"/>
              <a:gd name="connsiteY65" fmla="*/ 0 h 6857990"/>
              <a:gd name="connsiteX66" fmla="*/ 9785671 w 9785672"/>
              <a:gd name="connsiteY66" fmla="*/ 1301741 h 6857990"/>
              <a:gd name="connsiteX67" fmla="*/ 8470220 w 9785672"/>
              <a:gd name="connsiteY67" fmla="*/ 1301741 h 6857990"/>
              <a:gd name="connsiteX68" fmla="*/ 7058517 w 9785672"/>
              <a:gd name="connsiteY68" fmla="*/ 0 h 6857990"/>
              <a:gd name="connsiteX69" fmla="*/ 8373968 w 9785672"/>
              <a:gd name="connsiteY69" fmla="*/ 0 h 6857990"/>
              <a:gd name="connsiteX70" fmla="*/ 8373968 w 9785672"/>
              <a:gd name="connsiteY70" fmla="*/ 1301743 h 6857990"/>
              <a:gd name="connsiteX71" fmla="*/ 7058517 w 9785672"/>
              <a:gd name="connsiteY71" fmla="*/ 1301743 h 6857990"/>
              <a:gd name="connsiteX72" fmla="*/ 5646814 w 9785672"/>
              <a:gd name="connsiteY72" fmla="*/ 0 h 6857990"/>
              <a:gd name="connsiteX73" fmla="*/ 6962265 w 9785672"/>
              <a:gd name="connsiteY73" fmla="*/ 0 h 6857990"/>
              <a:gd name="connsiteX74" fmla="*/ 6962265 w 9785672"/>
              <a:gd name="connsiteY74" fmla="*/ 1301745 h 6857990"/>
              <a:gd name="connsiteX75" fmla="*/ 5646814 w 9785672"/>
              <a:gd name="connsiteY75" fmla="*/ 1301745 h 6857990"/>
              <a:gd name="connsiteX76" fmla="*/ 4235111 w 9785672"/>
              <a:gd name="connsiteY76" fmla="*/ 0 h 6857990"/>
              <a:gd name="connsiteX77" fmla="*/ 5550562 w 9785672"/>
              <a:gd name="connsiteY77" fmla="*/ 0 h 6857990"/>
              <a:gd name="connsiteX78" fmla="*/ 5550562 w 9785672"/>
              <a:gd name="connsiteY78" fmla="*/ 1301747 h 6857990"/>
              <a:gd name="connsiteX79" fmla="*/ 4235111 w 9785672"/>
              <a:gd name="connsiteY79" fmla="*/ 1301747 h 6857990"/>
              <a:gd name="connsiteX80" fmla="*/ 2823408 w 9785672"/>
              <a:gd name="connsiteY80" fmla="*/ 0 h 6857990"/>
              <a:gd name="connsiteX81" fmla="*/ 4138859 w 9785672"/>
              <a:gd name="connsiteY81" fmla="*/ 0 h 6857990"/>
              <a:gd name="connsiteX82" fmla="*/ 4138859 w 9785672"/>
              <a:gd name="connsiteY82" fmla="*/ 1301749 h 6857990"/>
              <a:gd name="connsiteX83" fmla="*/ 2823408 w 9785672"/>
              <a:gd name="connsiteY83" fmla="*/ 1301749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785672" h="6857990">
                <a:moveTo>
                  <a:pt x="7058515" y="5556240"/>
                </a:moveTo>
                <a:lnTo>
                  <a:pt x="8373966" y="5556240"/>
                </a:lnTo>
                <a:lnTo>
                  <a:pt x="8373966" y="6857990"/>
                </a:lnTo>
                <a:lnTo>
                  <a:pt x="7058515" y="6857990"/>
                </a:lnTo>
                <a:close/>
                <a:moveTo>
                  <a:pt x="8470218" y="5556238"/>
                </a:moveTo>
                <a:lnTo>
                  <a:pt x="9785669" y="5556238"/>
                </a:lnTo>
                <a:lnTo>
                  <a:pt x="9785669" y="6857988"/>
                </a:lnTo>
                <a:lnTo>
                  <a:pt x="8470218" y="6857988"/>
                </a:lnTo>
                <a:close/>
                <a:moveTo>
                  <a:pt x="4235112" y="4167182"/>
                </a:moveTo>
                <a:lnTo>
                  <a:pt x="5550563" y="4167182"/>
                </a:lnTo>
                <a:lnTo>
                  <a:pt x="5550563" y="5468932"/>
                </a:lnTo>
                <a:lnTo>
                  <a:pt x="4235112" y="5468932"/>
                </a:lnTo>
                <a:close/>
                <a:moveTo>
                  <a:pt x="5646815" y="4167180"/>
                </a:moveTo>
                <a:lnTo>
                  <a:pt x="6962266" y="4167180"/>
                </a:lnTo>
                <a:lnTo>
                  <a:pt x="6962266" y="5468930"/>
                </a:lnTo>
                <a:lnTo>
                  <a:pt x="5646815" y="5468930"/>
                </a:lnTo>
                <a:close/>
                <a:moveTo>
                  <a:pt x="7058518" y="4167178"/>
                </a:moveTo>
                <a:lnTo>
                  <a:pt x="8373969" y="4167178"/>
                </a:lnTo>
                <a:lnTo>
                  <a:pt x="8373969" y="5468928"/>
                </a:lnTo>
                <a:lnTo>
                  <a:pt x="7058518" y="5468928"/>
                </a:lnTo>
                <a:close/>
                <a:moveTo>
                  <a:pt x="8470221" y="4167176"/>
                </a:moveTo>
                <a:lnTo>
                  <a:pt x="9785672" y="4167176"/>
                </a:lnTo>
                <a:lnTo>
                  <a:pt x="9785672" y="5468926"/>
                </a:lnTo>
                <a:lnTo>
                  <a:pt x="8470221" y="5468926"/>
                </a:lnTo>
                <a:close/>
                <a:moveTo>
                  <a:pt x="7058516" y="2778117"/>
                </a:moveTo>
                <a:lnTo>
                  <a:pt x="8373967" y="2778117"/>
                </a:lnTo>
                <a:lnTo>
                  <a:pt x="8373967" y="4079866"/>
                </a:lnTo>
                <a:lnTo>
                  <a:pt x="7058516" y="4079866"/>
                </a:lnTo>
                <a:close/>
                <a:moveTo>
                  <a:pt x="8470219" y="2778114"/>
                </a:moveTo>
                <a:lnTo>
                  <a:pt x="9785670" y="2778114"/>
                </a:lnTo>
                <a:lnTo>
                  <a:pt x="9785670" y="4079864"/>
                </a:lnTo>
                <a:lnTo>
                  <a:pt x="8470219" y="4079864"/>
                </a:lnTo>
                <a:close/>
                <a:moveTo>
                  <a:pt x="0" y="1389065"/>
                </a:moveTo>
                <a:lnTo>
                  <a:pt x="1315452" y="1389065"/>
                </a:lnTo>
                <a:lnTo>
                  <a:pt x="1315452" y="2690815"/>
                </a:lnTo>
                <a:lnTo>
                  <a:pt x="0" y="2690815"/>
                </a:lnTo>
                <a:close/>
                <a:moveTo>
                  <a:pt x="1411703" y="1389063"/>
                </a:moveTo>
                <a:lnTo>
                  <a:pt x="2727154" y="1389063"/>
                </a:lnTo>
                <a:lnTo>
                  <a:pt x="2727154" y="2690813"/>
                </a:lnTo>
                <a:lnTo>
                  <a:pt x="1411703" y="2690813"/>
                </a:lnTo>
                <a:close/>
                <a:moveTo>
                  <a:pt x="2823405" y="1389061"/>
                </a:moveTo>
                <a:lnTo>
                  <a:pt x="4138856" y="1389061"/>
                </a:lnTo>
                <a:lnTo>
                  <a:pt x="4138856" y="2690811"/>
                </a:lnTo>
                <a:lnTo>
                  <a:pt x="2823405" y="2690811"/>
                </a:lnTo>
                <a:close/>
                <a:moveTo>
                  <a:pt x="4235108" y="1389059"/>
                </a:moveTo>
                <a:lnTo>
                  <a:pt x="5550559" y="1389059"/>
                </a:lnTo>
                <a:lnTo>
                  <a:pt x="5550559" y="2690809"/>
                </a:lnTo>
                <a:lnTo>
                  <a:pt x="4235108" y="2690809"/>
                </a:lnTo>
                <a:close/>
                <a:moveTo>
                  <a:pt x="5646811" y="1389057"/>
                </a:moveTo>
                <a:lnTo>
                  <a:pt x="6962262" y="1389057"/>
                </a:lnTo>
                <a:lnTo>
                  <a:pt x="6962262" y="2690806"/>
                </a:lnTo>
                <a:lnTo>
                  <a:pt x="5646811" y="2690806"/>
                </a:lnTo>
                <a:close/>
                <a:moveTo>
                  <a:pt x="7058514" y="1389055"/>
                </a:moveTo>
                <a:lnTo>
                  <a:pt x="8373965" y="1389055"/>
                </a:lnTo>
                <a:lnTo>
                  <a:pt x="8373965" y="2690805"/>
                </a:lnTo>
                <a:lnTo>
                  <a:pt x="7058514" y="2690805"/>
                </a:lnTo>
                <a:close/>
                <a:moveTo>
                  <a:pt x="8470217" y="1389052"/>
                </a:moveTo>
                <a:lnTo>
                  <a:pt x="9785668" y="1389052"/>
                </a:lnTo>
                <a:lnTo>
                  <a:pt x="9785668" y="2690802"/>
                </a:lnTo>
                <a:lnTo>
                  <a:pt x="8470217" y="2690802"/>
                </a:lnTo>
                <a:close/>
                <a:moveTo>
                  <a:pt x="1411706" y="2"/>
                </a:moveTo>
                <a:lnTo>
                  <a:pt x="2727156" y="2"/>
                </a:lnTo>
                <a:lnTo>
                  <a:pt x="2727156" y="1301751"/>
                </a:lnTo>
                <a:lnTo>
                  <a:pt x="1411706" y="1301751"/>
                </a:lnTo>
                <a:close/>
                <a:moveTo>
                  <a:pt x="8470220" y="0"/>
                </a:moveTo>
                <a:lnTo>
                  <a:pt x="9785671" y="0"/>
                </a:lnTo>
                <a:lnTo>
                  <a:pt x="9785671" y="1301741"/>
                </a:lnTo>
                <a:lnTo>
                  <a:pt x="8470220" y="1301741"/>
                </a:lnTo>
                <a:close/>
                <a:moveTo>
                  <a:pt x="7058517" y="0"/>
                </a:moveTo>
                <a:lnTo>
                  <a:pt x="8373968" y="0"/>
                </a:lnTo>
                <a:lnTo>
                  <a:pt x="8373968" y="1301743"/>
                </a:lnTo>
                <a:lnTo>
                  <a:pt x="7058517" y="1301743"/>
                </a:lnTo>
                <a:close/>
                <a:moveTo>
                  <a:pt x="5646814" y="0"/>
                </a:moveTo>
                <a:lnTo>
                  <a:pt x="6962265" y="0"/>
                </a:lnTo>
                <a:lnTo>
                  <a:pt x="6962265" y="1301745"/>
                </a:lnTo>
                <a:lnTo>
                  <a:pt x="5646814" y="1301745"/>
                </a:lnTo>
                <a:close/>
                <a:moveTo>
                  <a:pt x="4235111" y="0"/>
                </a:moveTo>
                <a:lnTo>
                  <a:pt x="5550562" y="0"/>
                </a:lnTo>
                <a:lnTo>
                  <a:pt x="5550562" y="1301747"/>
                </a:lnTo>
                <a:lnTo>
                  <a:pt x="4235111" y="1301747"/>
                </a:lnTo>
                <a:close/>
                <a:moveTo>
                  <a:pt x="2823408" y="0"/>
                </a:moveTo>
                <a:lnTo>
                  <a:pt x="4138859" y="0"/>
                </a:lnTo>
                <a:lnTo>
                  <a:pt x="4138859" y="1301749"/>
                </a:lnTo>
                <a:lnTo>
                  <a:pt x="2823408" y="1301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8B6-C99D-624C-931A-02A8F94B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B62A-3404-EA4B-B123-58396080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2044-B1E2-3741-B6B3-40AC006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83AB-8833-4C4B-B153-C233CE1F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7D24-ABCD-C441-B166-7B7357A6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4C03-FFC6-F544-B0FE-640C41A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FCB3-688B-4644-BFE2-C1D69151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8F38-882E-E048-8A7C-DF1DE708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C3E3-C9BC-6641-BD1B-FD717D75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1693-673A-B04F-B315-F0A9EA2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9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34F-F1A8-4A40-AF43-E879634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994C-0691-234A-B39A-547FF98B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2F02-9D0A-B843-BFFF-B34CFAF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2A71-EFFA-0B45-94F2-767301D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D516-71B2-C242-ADAF-95F9A52C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670A-C0A7-C047-914B-08068D0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FB65-B362-8D45-9989-7C0B814F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9BA6-C7BC-7949-ACE0-D61B01F2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A8CC-9867-6F4B-9AC2-BF5C42F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8B17-9CCF-8249-AF3F-CFFFB8AE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F78B-BD90-964C-8D61-20DF080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9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95DA-5889-DB4C-8F72-02EB698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25E2-D5A1-424A-B2F9-7E9EB151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1AEC-5E59-A54E-8DE4-BD86773F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06E0-1104-7241-B243-41DC7746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81E20-87BC-BC40-8590-A856217A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03F9-6659-D349-BCE5-0F74D74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4C19-C590-4D43-804E-3F32AC67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8E84F-8928-F94B-A139-7588BAC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F72-20E9-0845-B3AA-56299DB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57530-7306-214B-BF5C-D166758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0217A-A674-934F-902E-B66AEC6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BC2C-9FFB-7749-B741-1658F84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3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25594-8996-3243-A4BF-215497A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D43C7-2292-3C47-89BA-E4DB357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C112-80C0-4449-AF5E-C9E238A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B5ED-035A-9D43-A1ED-7977D07692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802" y="173011"/>
            <a:ext cx="864096" cy="864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8A52B-0373-9743-BF7C-CA97EEF659A2}"/>
              </a:ext>
            </a:extLst>
          </p:cNvPr>
          <p:cNvSpPr/>
          <p:nvPr userDrawn="1"/>
        </p:nvSpPr>
        <p:spPr>
          <a:xfrm>
            <a:off x="399802" y="104603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MWA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88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EA82-CD72-FB45-9D45-596B6F6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D8C2-A24B-E047-839B-CAC91929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BD11-23CC-B947-81E3-2AC217F4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D659-C003-8346-AB21-82ACD34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5CA5-8561-634B-8A1D-9BD2832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1F64-C0FF-F94E-B2FD-B6566D0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77-19EE-494F-BEDA-59C1F37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4144-1B27-1347-9B87-A4C715EA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0669-E4B6-F845-8EC9-B0EF614E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FE4B-2CF4-834C-8B51-8FC1D68D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ED2D-8756-5840-A26B-A276555F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4847-54B5-6042-AD12-293B86C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7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00D0-EE72-B64C-8BC3-FDD3C73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2A60-512A-8544-BBE4-8A2222A2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1CDA-9D22-9942-AB9D-EF7EED5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EC90-A5B6-8749-89BA-8AA661C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9B87-5E5A-FE4D-B1E2-6C1F6920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21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94EF6-E898-4E48-A3F8-833B71EFB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4680C-63B8-D14D-A4F7-BEA642FD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39E-1993-6A44-8637-4765979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B07D-D237-E34C-A563-F3B11A35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82D2-C6B8-0743-BD99-32F2B28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1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0AA-0992-FA43-A594-1FCAF092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5A909-C375-B040-AADC-9B2CBC3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60B9-1B15-7841-923D-35EEFD40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F616-3709-0B40-B51D-5CBCDF43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1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8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87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0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9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5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281C-38DA-4818-8C55-31099151AAF6}" type="datetimeFigureOut">
              <a:rPr lang="id-ID" smtClean="0"/>
              <a:t>26/07/2023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94431-4679-D745-9337-8BB94E4A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886F-AB6D-3642-9169-7ED3B49B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9EF8-E9A4-794F-8413-FD8B5CE0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F4BE-AF0A-A14D-93DD-C4860BA7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2C1C-C15A-0148-9E4D-2C5566912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8736"/>
            <a:ext cx="12192000" cy="396052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TUGAS</a:t>
            </a:r>
            <a:r>
              <a:rPr lang="en-US" sz="3200" dirty="0"/>
              <a:t> AKHIR</a:t>
            </a:r>
          </a:p>
          <a:p>
            <a:r>
              <a:rPr lang="en-US" sz="3200" b="1" dirty="0"/>
              <a:t>“</a:t>
            </a:r>
            <a:r>
              <a:rPr lang="en-US" sz="3200" b="1" dirty="0" err="1"/>
              <a:t>Pengenalan</a:t>
            </a:r>
            <a:r>
              <a:rPr lang="en-US" sz="3200" b="1" dirty="0"/>
              <a:t> Video </a:t>
            </a:r>
            <a:r>
              <a:rPr lang="en-US" sz="3200" b="1" dirty="0" err="1"/>
              <a:t>Peraga</a:t>
            </a:r>
            <a:r>
              <a:rPr lang="en-US" sz="3200" b="1" dirty="0"/>
              <a:t> Menggunakan </a:t>
            </a:r>
            <a:br>
              <a:rPr lang="en-US" sz="3200" b="1" dirty="0"/>
            </a:br>
            <a:r>
              <a:rPr lang="en-US" sz="3200" b="1" dirty="0"/>
              <a:t>Transformer </a:t>
            </a:r>
            <a:r>
              <a:rPr lang="en-US" sz="3200" b="1" dirty="0" err="1"/>
              <a:t>untuk</a:t>
            </a:r>
            <a:r>
              <a:rPr lang="en-US" sz="3200" b="1" dirty="0"/>
              <a:t> </a:t>
            </a:r>
            <a:r>
              <a:rPr lang="en-US" sz="3200" b="1" dirty="0" err="1"/>
              <a:t>Pembelajaran</a:t>
            </a:r>
            <a:r>
              <a:rPr lang="en-US" sz="3200" b="1" dirty="0"/>
              <a:t> Bahasa </a:t>
            </a:r>
            <a:r>
              <a:rPr lang="en-US" sz="3200" b="1" dirty="0" err="1"/>
              <a:t>Isyarat</a:t>
            </a:r>
            <a:r>
              <a:rPr lang="en-US" sz="3200" b="1" dirty="0"/>
              <a:t>”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05111940000224</a:t>
            </a:r>
          </a:p>
          <a:p>
            <a:r>
              <a:rPr lang="en-US" sz="3200" b="1" dirty="0">
                <a:latin typeface="+mj-lt"/>
              </a:rPr>
              <a:t>Adam Hadi Prasetyo</a:t>
            </a:r>
          </a:p>
          <a:p>
            <a:r>
              <a:rPr lang="en-US" sz="3200" b="1" dirty="0">
                <a:latin typeface="+mj-lt"/>
              </a:rPr>
              <a:t>Prof. Dr. Eng. Nanik </a:t>
            </a:r>
            <a:r>
              <a:rPr lang="en-US" sz="3200" b="1" dirty="0" err="1">
                <a:latin typeface="+mj-lt"/>
              </a:rPr>
              <a:t>Suciati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err="1">
                <a:latin typeface="+mj-lt"/>
              </a:rPr>
              <a:t>S.Kom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err="1">
                <a:latin typeface="+mj-lt"/>
              </a:rPr>
              <a:t>M.Kom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 Dr. Anny </a:t>
            </a:r>
            <a:r>
              <a:rPr lang="en-US" sz="3200" b="1" dirty="0" err="1">
                <a:latin typeface="+mj-lt"/>
              </a:rPr>
              <a:t>Yuniarti</a:t>
            </a:r>
            <a:r>
              <a:rPr lang="en-US" sz="3200" b="1" dirty="0">
                <a:latin typeface="+mj-lt"/>
              </a:rPr>
              <a:t>, </a:t>
            </a:r>
            <a:r>
              <a:rPr lang="en-US" sz="3200" b="1" dirty="0" err="1">
                <a:latin typeface="+mj-lt"/>
              </a:rPr>
              <a:t>S.Kom</a:t>
            </a:r>
            <a:r>
              <a:rPr lang="en-US" sz="3200" b="1" dirty="0">
                <a:latin typeface="+mj-lt"/>
              </a:rPr>
              <a:t>., </a:t>
            </a:r>
            <a:r>
              <a:rPr lang="en-US" sz="3200" b="1" dirty="0" err="1">
                <a:latin typeface="+mj-lt"/>
              </a:rPr>
              <a:t>M.Comp.Sc</a:t>
            </a:r>
            <a:r>
              <a:rPr lang="en-US" sz="3200" b="1" dirty="0">
                <a:latin typeface="+mj-lt"/>
              </a:rPr>
              <a:t>.</a:t>
            </a:r>
            <a:endParaRPr lang="id-ID" sz="3200" b="1" dirty="0">
              <a:latin typeface="+mj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6BA19E-4D8C-4008-A9E8-0D4FA568E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31" y="13499"/>
            <a:ext cx="1440192" cy="14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i="1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Dataset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</a:t>
            </a:r>
            <a:r>
              <a:rPr lang="en-US" dirty="0" err="1"/>
              <a:t>berupa</a:t>
            </a:r>
            <a:r>
              <a:rPr lang="en-US" dirty="0"/>
              <a:t> video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i="1" dirty="0"/>
              <a:t>landscape </a:t>
            </a:r>
            <a:r>
              <a:rPr lang="en-US" dirty="0"/>
              <a:t>dengan </a:t>
            </a:r>
            <a:r>
              <a:rPr lang="en-US" dirty="0" err="1"/>
              <a:t>resolusi</a:t>
            </a:r>
            <a:r>
              <a:rPr lang="en-US" dirty="0"/>
              <a:t> 1920x1080 </a:t>
            </a:r>
            <a:r>
              <a:rPr lang="en-US" i="1" dirty="0"/>
              <a:t>pixel</a:t>
            </a:r>
            <a:r>
              <a:rPr lang="en-US" dirty="0"/>
              <a:t> dan </a:t>
            </a:r>
            <a:r>
              <a:rPr lang="en-US" i="1" dirty="0"/>
              <a:t>frame rate </a:t>
            </a:r>
            <a:r>
              <a:rPr lang="en-US" dirty="0"/>
              <a:t>30fps. Detail </a:t>
            </a:r>
            <a:r>
              <a:rPr lang="en-US" i="1" dirty="0"/>
              <a:t>dataset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	50 class,</a:t>
            </a:r>
          </a:p>
          <a:p>
            <a:pPr marL="0" indent="0">
              <a:buNone/>
            </a:pPr>
            <a:r>
              <a:rPr lang="en-US" dirty="0"/>
              <a:t>2.	20 video </a:t>
            </a:r>
            <a:r>
              <a:rPr lang="en-US" dirty="0" err="1"/>
              <a:t>dalam</a:t>
            </a:r>
            <a:r>
              <a:rPr lang="en-US" dirty="0"/>
              <a:t> setiap class,</a:t>
            </a:r>
          </a:p>
          <a:p>
            <a:pPr marL="0" indent="0">
              <a:buNone/>
            </a:pPr>
            <a:r>
              <a:rPr lang="en-US" dirty="0"/>
              <a:t>3.	Durasi video 4 </a:t>
            </a:r>
            <a:r>
              <a:rPr lang="en-US" dirty="0" err="1"/>
              <a:t>detik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4.	3 </a:t>
            </a:r>
            <a:r>
              <a:rPr lang="en-US" dirty="0" err="1"/>
              <a:t>pemeraga</a:t>
            </a:r>
            <a:r>
              <a:rPr lang="en-US" dirty="0"/>
              <a:t>, dan</a:t>
            </a:r>
          </a:p>
          <a:p>
            <a:pPr marL="0" indent="0">
              <a:buNone/>
            </a:pPr>
            <a:r>
              <a:rPr lang="en-US" dirty="0"/>
              <a:t>5.	6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pemeraga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17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37F6-CE4C-53CE-EF7A-73FB0EC6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81C97-E575-25D6-85A2-A19DADFB1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216" y="1407950"/>
            <a:ext cx="8665878" cy="505110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7EF5BC-1021-8C76-14E1-D8879E7E5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280" y="1690688"/>
            <a:ext cx="6783632" cy="37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A33E-33E0-83D0-7FDB-E4CE8209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5D1547-E66F-0872-FE66-36EDAD7AE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20" y="1825625"/>
            <a:ext cx="79651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5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2A0F3FA-9301-20DC-5E2C-B2A593E3F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1" y="2187492"/>
            <a:ext cx="10835877" cy="2483015"/>
          </a:xfrm>
        </p:spPr>
      </p:pic>
    </p:spTree>
    <p:extLst>
      <p:ext uri="{BB962C8B-B14F-4D97-AF65-F5344CB8AC3E}">
        <p14:creationId xmlns:p14="http://schemas.microsoft.com/office/powerpoint/2010/main" val="188258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2546-4145-C3A3-2BEB-190F4D27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5D682B-22C5-F70D-E6FC-52FDF4908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0876" y="1537741"/>
            <a:ext cx="5665592" cy="4429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744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D4642-19D5-4088-173E-F021A7BBF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6049" y="1448737"/>
            <a:ext cx="7649075" cy="455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0D2-BA09-5C05-E25E-7934C7DC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E0FC5-9E37-AED8-62D0-6B264EDC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4C59BE-0B73-A017-1108-37A160F4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724" y="188568"/>
            <a:ext cx="4500600" cy="60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2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62FC-4A9D-86BF-3113-C8D0731F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C5693F2-69B9-B78D-067E-29D660CE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5437824" cy="4290977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91549F-2BFD-6D7A-C0D1-3B384E92B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76024" y="1825011"/>
            <a:ext cx="5437825" cy="4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9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554F-070F-A327-3322-150574C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person in a red shirt&#10;&#10;Description automatically generated with medium confidence">
            <a:extLst>
              <a:ext uri="{FF2B5EF4-FFF2-40B4-BE49-F238E27FC236}">
                <a16:creationId xmlns:a16="http://schemas.microsoft.com/office/drawing/2014/main" id="{C545888F-DD2E-D160-EF2C-BF0AC4728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419" y="1825625"/>
            <a:ext cx="74111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9C66-1BE4-AFC8-B9B2-C92D51C7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E9EE09-9439-4C66-92EA-87E5B5F67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72753" cy="4230564"/>
          </a:xfrm>
          <a:prstGeom prst="rect">
            <a:avLst/>
          </a:prstGeom>
        </p:spPr>
      </p:pic>
      <p:pic>
        <p:nvPicPr>
          <p:cNvPr id="5" name="Picture 4" descr="A person standing in front of a green wall&#10;&#10;Description automatically generated">
            <a:extLst>
              <a:ext uri="{FF2B5EF4-FFF2-40B4-BE49-F238E27FC236}">
                <a16:creationId xmlns:a16="http://schemas.microsoft.com/office/drawing/2014/main" id="{B062151E-C530-E77A-FF9F-D9676864E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53" y="1690688"/>
            <a:ext cx="5372752" cy="42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Metodologi</a:t>
            </a:r>
            <a:endParaRPr lang="en-US" dirty="0"/>
          </a:p>
          <a:p>
            <a:r>
              <a:rPr lang="en-US" dirty="0"/>
              <a:t>Uji coba</a:t>
            </a:r>
          </a:p>
          <a:p>
            <a:r>
              <a:rPr lang="en-US" dirty="0"/>
              <a:t>Kesimpulan dan saran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13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0CF6-A917-F844-1406-B29516CC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erson standing in a room&#10;&#10;Description automatically generated">
            <a:extLst>
              <a:ext uri="{FF2B5EF4-FFF2-40B4-BE49-F238E27FC236}">
                <a16:creationId xmlns:a16="http://schemas.microsoft.com/office/drawing/2014/main" id="{D6BB5570-9BD9-8D5B-9B64-06070F64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796"/>
            <a:ext cx="5019003" cy="3960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1B0761-2BCF-BB6E-D755-588B58204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03" y="1898796"/>
            <a:ext cx="5018470" cy="39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1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101A-E82B-2BAB-50D0-FA8DFBEB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7D61473-719E-D51F-E00C-B45495B81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749" y="1725452"/>
            <a:ext cx="5007058" cy="39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42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877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Rancangan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arsitektur transformer menggunakan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transformer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encoder only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Model memiliki 4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multihead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encoder layer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dilatih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50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epoch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memiliki menu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sebagai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penghubung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Pada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diputar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sebagai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contoh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peragaan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menguji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menggunakan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menggunakan model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arsitektur transformer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encoder only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dinilai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‘Benar’ bila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prediksi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sama dengan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soal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Belajar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memutarkan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sesuai kata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dipilih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Ketika video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diputarkan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terdapat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jendela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baru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memutarkan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Setelah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selesai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diputar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jendela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ditutup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secara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otomatis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melalui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kinerja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pengenalan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menunjang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pembelajaran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Dari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telah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model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isyarat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diperagakan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Fitur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memutarkan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video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peraga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gestur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telah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berjalan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baik.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40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B696-9DCF-E470-68FB-34D692F1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4971-B2C0-D0A3-B014-756DCA12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22860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bagian model,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perubahan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arsitektur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mengganti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pelatihan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dengan GPU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memangkas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pelatihan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model. </a:t>
            </a:r>
          </a:p>
          <a:p>
            <a:pPr indent="22860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Arsitektur model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diubah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di-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menemukan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model yang lebih optimal. </a:t>
            </a:r>
          </a:p>
          <a:p>
            <a:pPr indent="228600" algn="just"/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model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ditambahkan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lagi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train, test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228600" algn="just"/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 bagian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antarmuka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dibenahi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tata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letak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tampilannya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228600" algn="just"/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Aplikasi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dapat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dikembangkan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lagi dengan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pemrograman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691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831"/>
            <a:ext cx="10515600" cy="40081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3705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3C6DF2-5606-31F4-6602-DD521AD1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30" y="2438868"/>
            <a:ext cx="2660167" cy="26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03DA183-5860-2658-80EA-06EC72DB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5627" y="2452857"/>
            <a:ext cx="2660167" cy="26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3AB8F75-16C6-366D-B604-3D93D668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9424" y="2463187"/>
            <a:ext cx="2660166" cy="26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0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63C2-3A30-C6B1-0203-98F7C6E3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Transformer?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1CA530-F9D2-E61B-8F90-7D86C9DD0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5496" y="1358724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9376-107F-711A-BE73-159B4AB9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Encoder-Decoder</a:t>
            </a: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E6209EC3-02DE-A277-863A-1A849F288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732" y="1825625"/>
            <a:ext cx="81745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9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C2AB-5362-E6FC-A09C-70FAE16B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 Only</a:t>
            </a:r>
          </a:p>
        </p:txBody>
      </p:sp>
      <p:pic>
        <p:nvPicPr>
          <p:cNvPr id="4" name="Content Placeholder 3" descr="A diagram of a computer&#10;&#10;Description automatically generated">
            <a:extLst>
              <a:ext uri="{FF2B5EF4-FFF2-40B4-BE49-F238E27FC236}">
                <a16:creationId xmlns:a16="http://schemas.microsoft.com/office/drawing/2014/main" id="{C9CD2EA3-A91C-1D1D-626E-EB1D4461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96" y="1825625"/>
            <a:ext cx="642060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47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C634-CCB0-7C07-4699-4C9D8F75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Decoder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AED8-1C5F-1CBB-EEE9-EE6C832F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workflow&#10;&#10;Description automatically generated">
            <a:extLst>
              <a:ext uri="{FF2B5EF4-FFF2-40B4-BE49-F238E27FC236}">
                <a16:creationId xmlns:a16="http://schemas.microsoft.com/office/drawing/2014/main" id="{B9DC891C-00A6-7392-239E-F6485B321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7" y="1559303"/>
            <a:ext cx="10785636" cy="461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89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pembuatan tugas akhir ini adalah </a:t>
            </a:r>
            <a:r>
              <a:rPr lang="en-US" dirty="0" err="1"/>
              <a:t>mengembangkan</a:t>
            </a:r>
            <a:r>
              <a:rPr lang="en-US" dirty="0"/>
              <a:t> model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isyarat</a:t>
            </a:r>
            <a:r>
              <a:rPr lang="en-US" dirty="0"/>
              <a:t> dengan </a:t>
            </a:r>
            <a:r>
              <a:rPr lang="en-US" dirty="0" err="1"/>
              <a:t>menerapkan</a:t>
            </a:r>
            <a:r>
              <a:rPr lang="en-US" dirty="0"/>
              <a:t> arsitektur transformer. </a:t>
            </a:r>
          </a:p>
        </p:txBody>
      </p:sp>
    </p:spTree>
    <p:extLst>
      <p:ext uri="{BB962C8B-B14F-4D97-AF65-F5344CB8AC3E}">
        <p14:creationId xmlns:p14="http://schemas.microsoft.com/office/powerpoint/2010/main" val="153622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i="1" dirty="0"/>
              <a:t>dataset</a:t>
            </a:r>
          </a:p>
          <a:p>
            <a:r>
              <a:rPr lang="en-US" dirty="0" err="1"/>
              <a:t>Rancangan</a:t>
            </a:r>
            <a:r>
              <a:rPr lang="en-US" dirty="0"/>
              <a:t> model</a:t>
            </a:r>
          </a:p>
          <a:p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936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ft SOTK ITS VERSI 20082019 rev" id="{5D282795-EF5D-B242-BDFC-7F9F37BDBADC}" vid="{6D15C487-3A92-6E4F-8CED-77745C92A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578BFB713B0A04AA9CB3FB0E09BB096" ma:contentTypeVersion="8" ma:contentTypeDescription="Buat sebuah dokumen baru." ma:contentTypeScope="" ma:versionID="b12db5772b421c3d97e5e8cc52461df1">
  <xsd:schema xmlns:xsd="http://www.w3.org/2001/XMLSchema" xmlns:xs="http://www.w3.org/2001/XMLSchema" xmlns:p="http://schemas.microsoft.com/office/2006/metadata/properties" xmlns:ns3="d27b1e0a-a80f-43b3-a72c-03febd3edde5" targetNamespace="http://schemas.microsoft.com/office/2006/metadata/properties" ma:root="true" ma:fieldsID="93b8b61b0ccf34e75e41c3c949ba1e0b" ns3:_="">
    <xsd:import namespace="d27b1e0a-a80f-43b3-a72c-03febd3edd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b1e0a-a80f-43b3-a72c-03febd3e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6180C-AB73-4F26-8914-63FC793B0B0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27b1e0a-a80f-43b3-a72c-03febd3edde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9CB790-CC05-41EE-8468-36831EC64B7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27b1e0a-a80f-43b3-a72c-03febd3edde5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28412E-6216-429D-9368-A2DF44D347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1008</Words>
  <Application>Microsoft Office PowerPoint</Application>
  <PresentationFormat>Widescreen</PresentationFormat>
  <Paragraphs>72</Paragraphs>
  <Slides>24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Symbol</vt:lpstr>
      <vt:lpstr>Times New Roman</vt:lpstr>
      <vt:lpstr>Office Theme</vt:lpstr>
      <vt:lpstr>2_Custom Design</vt:lpstr>
      <vt:lpstr>PowerPoint Presentation</vt:lpstr>
      <vt:lpstr>Outline</vt:lpstr>
      <vt:lpstr>Latar Belakang</vt:lpstr>
      <vt:lpstr>Mengapa Transformer?</vt:lpstr>
      <vt:lpstr>Transformer Encoder-Decoder</vt:lpstr>
      <vt:lpstr>Transformer Encoder Only</vt:lpstr>
      <vt:lpstr>Transformer Decoder Only</vt:lpstr>
      <vt:lpstr>Tujuan</vt:lpstr>
      <vt:lpstr>Metodologi</vt:lpstr>
      <vt:lpstr>Spesifikasi Dataset</vt:lpstr>
      <vt:lpstr>Rancangan Model</vt:lpstr>
      <vt:lpstr>PowerPoint Presentation</vt:lpstr>
      <vt:lpstr>PowerPoint Presentation</vt:lpstr>
      <vt:lpstr>Rancangan Aplikasi</vt:lpstr>
      <vt:lpstr>Uji coba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dan saran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Komisi Profesor Senat Akademik ITS</dc:title>
  <dc:creator>Heri koes</dc:creator>
  <cp:lastModifiedBy>Adam Hadi Prasetyo</cp:lastModifiedBy>
  <cp:revision>210</cp:revision>
  <dcterms:created xsi:type="dcterms:W3CDTF">2020-01-27T22:09:26Z</dcterms:created>
  <dcterms:modified xsi:type="dcterms:W3CDTF">2023-07-26T13:03:56Z</dcterms:modified>
</cp:coreProperties>
</file>