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8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59770-4815-432B-BDFD-43336E047591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5EF3-BC69-435D-9B04-F2A8B44EB8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959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59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9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824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194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9200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9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4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191" y="0"/>
            <a:ext cx="9144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114800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52357" cy="6858001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180364" y="2261400"/>
            <a:ext cx="1231010" cy="1775114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4356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0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3372" y="2172280"/>
            <a:ext cx="1425196" cy="3364250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099914" y="2217406"/>
            <a:ext cx="2967532" cy="2439072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3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2012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31883" y="1789726"/>
            <a:ext cx="2002647" cy="3599324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152457" y="2174168"/>
            <a:ext cx="2843641" cy="2816984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7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960238" y="2196447"/>
            <a:ext cx="3190781" cy="2649409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54204" y="1433821"/>
            <a:ext cx="2203523" cy="1669391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25136" y="1437127"/>
            <a:ext cx="2203523" cy="1669391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572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759375" y="1876778"/>
            <a:ext cx="68571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3233410" y="1876778"/>
            <a:ext cx="68571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5624898" y="1876778"/>
            <a:ext cx="68571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332955"/>
      </p:ext>
    </p:extLst>
  </p:cSld>
  <p:clrMapOvr>
    <a:masterClrMapping/>
  </p:clrMapOvr>
  <p:transition spd="med" advClick="0" advTm="200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190" y="1810374"/>
            <a:ext cx="9144000" cy="26749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36218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9743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39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805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681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492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33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310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36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EC82-8BFE-41BB-B7D6-8BD1D382EBBE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6C46-4E2E-4B5A-8F7F-83EB9C3CD2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25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76794" tIns="38397" rIns="76794" bIns="3839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76794" tIns="38397" rIns="76794" bIns="38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22561" y="6256370"/>
            <a:ext cx="3303677" cy="354529"/>
          </a:xfrm>
          <a:prstGeom prst="rect">
            <a:avLst/>
          </a:prstGeom>
        </p:spPr>
        <p:txBody>
          <a:bodyPr wrap="square" lIns="76779" tIns="38390" rIns="76779" bIns="38390">
            <a:spAutoFit/>
          </a:bodyPr>
          <a:lstStyle/>
          <a:p>
            <a:pPr algn="ctr" defTabSz="767942"/>
            <a:r>
              <a:rPr lang="id-ID" sz="1000" dirty="0">
                <a:solidFill>
                  <a:srgbClr val="1EA185"/>
                </a:solidFill>
                <a:cs typeface="Lato Light"/>
              </a:rPr>
              <a:t>www.companyname.com</a:t>
            </a:r>
          </a:p>
          <a:p>
            <a:pPr algn="ctr" defTabSz="767942"/>
            <a:r>
              <a:rPr lang="en-US" sz="800" dirty="0">
                <a:solidFill>
                  <a:srgbClr val="445469"/>
                </a:solidFill>
                <a:cs typeface="Lato Light"/>
              </a:rPr>
              <a:t>© 2016 </a:t>
            </a:r>
            <a:r>
              <a:rPr lang="en-US" sz="800" dirty="0" err="1">
                <a:solidFill>
                  <a:srgbClr val="445469"/>
                </a:solidFill>
                <a:cs typeface="Lato Light"/>
              </a:rPr>
              <a:t>Jetfabrik</a:t>
            </a:r>
            <a:r>
              <a:rPr lang="en-US" sz="800" dirty="0">
                <a:solidFill>
                  <a:srgbClr val="445469"/>
                </a:solidFill>
                <a:cs typeface="Lato Light"/>
              </a:rPr>
              <a:t> </a:t>
            </a:r>
            <a:r>
              <a:rPr lang="id-ID" sz="800" dirty="0">
                <a:solidFill>
                  <a:srgbClr val="445469"/>
                </a:solidFill>
                <a:cs typeface="Lato Light"/>
              </a:rPr>
              <a:t>Multipurpose Theme</a:t>
            </a:r>
            <a:r>
              <a:rPr lang="en-US" sz="800" dirty="0">
                <a:solidFill>
                  <a:srgbClr val="445469"/>
                </a:solidFill>
                <a:cs typeface="Lato Light"/>
              </a:rPr>
              <a:t>. All Rights Reserved. </a:t>
            </a:r>
            <a:endParaRPr lang="id-ID" sz="800" dirty="0">
              <a:solidFill>
                <a:srgbClr val="445469"/>
              </a:solidFill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8634659" y="236686"/>
            <a:ext cx="359722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8397" tIns="19199" rIns="38397" bIns="19199" rtlCol="0" anchor="ctr"/>
          <a:lstStyle/>
          <a:p>
            <a:pPr algn="ctr" defTabSz="767942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07779" y="303534"/>
            <a:ext cx="424363" cy="262196"/>
          </a:xfrm>
          <a:prstGeom prst="rect">
            <a:avLst/>
          </a:prstGeom>
          <a:noFill/>
        </p:spPr>
        <p:txBody>
          <a:bodyPr wrap="none" lIns="76779" tIns="38390" rIns="76779" bIns="38390" rtlCol="0">
            <a:spAutoFit/>
          </a:bodyPr>
          <a:lstStyle/>
          <a:p>
            <a:pPr algn="ctr" defTabSz="767942"/>
            <a:fld id="{260E2A6B-A809-4840-BF14-8648BC0BDF87}" type="slidenum">
              <a:rPr lang="id-ID" sz="1200" b="1">
                <a:solidFill>
                  <a:prstClr val="white"/>
                </a:solidFill>
                <a:latin typeface="Lato Regular"/>
                <a:cs typeface="Lato Regular"/>
              </a:rPr>
              <a:pPr algn="ctr" defTabSz="767942"/>
              <a:t>‹Nº›</a:t>
            </a:fld>
            <a:endParaRPr lang="id-ID" sz="12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9863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767942" rtl="0" eaLnBrk="1" latinLnBrk="0" hangingPunct="1">
        <a:lnSpc>
          <a:spcPct val="90000"/>
        </a:lnSpc>
        <a:spcBef>
          <a:spcPct val="0"/>
        </a:spcBef>
        <a:buNone/>
        <a:defRPr lang="en-US" sz="25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191986" indent="-191986" algn="l" defTabSz="767942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575957" indent="-191986" algn="l" defTabSz="767942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lang="en-US" sz="17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959928" indent="-191986" algn="l" defTabSz="767942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343899" indent="-191986" algn="l" defTabSz="767942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lang="en-US" sz="13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727870" indent="-191986" algn="l" defTabSz="767942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lang="en-US" sz="13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111841" indent="-191986" algn="l" defTabSz="767942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5813" indent="-191986" algn="l" defTabSz="767942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784" indent="-191986" algn="l" defTabSz="767942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755" indent="-191986" algn="l" defTabSz="767942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971" algn="l" defTabSz="767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942" algn="l" defTabSz="767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13" algn="l" defTabSz="767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885" algn="l" defTabSz="767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9856" algn="l" defTabSz="767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3827" algn="l" defTabSz="767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7798" algn="l" defTabSz="767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1770" algn="l" defTabSz="767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8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2244"/>
          <p:cNvSpPr>
            <a:spLocks noChangeArrowheads="1"/>
          </p:cNvSpPr>
          <p:nvPr/>
        </p:nvSpPr>
        <p:spPr bwMode="auto">
          <a:xfrm>
            <a:off x="4194277" y="1768297"/>
            <a:ext cx="765909" cy="1035191"/>
          </a:xfrm>
          <a:custGeom>
            <a:avLst/>
            <a:gdLst>
              <a:gd name="T0" fmla="*/ 958 w 959"/>
              <a:gd name="T1" fmla="*/ 483 h 968"/>
              <a:gd name="T2" fmla="*/ 958 w 959"/>
              <a:gd name="T3" fmla="*/ 483 h 968"/>
              <a:gd name="T4" fmla="*/ 484 w 959"/>
              <a:gd name="T5" fmla="*/ 967 h 968"/>
              <a:gd name="T6" fmla="*/ 0 w 959"/>
              <a:gd name="T7" fmla="*/ 483 h 968"/>
              <a:gd name="T8" fmla="*/ 484 w 959"/>
              <a:gd name="T9" fmla="*/ 0 h 968"/>
              <a:gd name="T10" fmla="*/ 958 w 959"/>
              <a:gd name="T11" fmla="*/ 483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9" h="968">
                <a:moveTo>
                  <a:pt x="958" y="483"/>
                </a:moveTo>
                <a:lnTo>
                  <a:pt x="958" y="483"/>
                </a:lnTo>
                <a:cubicBezTo>
                  <a:pt x="958" y="746"/>
                  <a:pt x="746" y="967"/>
                  <a:pt x="484" y="967"/>
                </a:cubicBezTo>
                <a:cubicBezTo>
                  <a:pt x="212" y="967"/>
                  <a:pt x="0" y="746"/>
                  <a:pt x="0" y="483"/>
                </a:cubicBezTo>
                <a:cubicBezTo>
                  <a:pt x="0" y="221"/>
                  <a:pt x="212" y="0"/>
                  <a:pt x="484" y="0"/>
                </a:cubicBezTo>
                <a:cubicBezTo>
                  <a:pt x="746" y="0"/>
                  <a:pt x="958" y="221"/>
                  <a:pt x="958" y="483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lIns="38405" tIns="19202" rIns="38405" bIns="19202" anchor="ctr"/>
          <a:lstStyle/>
          <a:p>
            <a:endParaRPr lang="en-US" sz="20800"/>
          </a:p>
        </p:txBody>
      </p:sp>
      <p:sp>
        <p:nvSpPr>
          <p:cNvPr id="155" name="Freeform 165"/>
          <p:cNvSpPr>
            <a:spLocks noChangeArrowheads="1"/>
          </p:cNvSpPr>
          <p:nvPr/>
        </p:nvSpPr>
        <p:spPr bwMode="auto">
          <a:xfrm>
            <a:off x="3569243" y="2692087"/>
            <a:ext cx="2013715" cy="2753137"/>
          </a:xfrm>
          <a:custGeom>
            <a:avLst/>
            <a:gdLst>
              <a:gd name="T0" fmla="*/ 1665 w 1666"/>
              <a:gd name="T1" fmla="*/ 3493 h 3494"/>
              <a:gd name="T2" fmla="*/ 0 w 1666"/>
              <a:gd name="T3" fmla="*/ 3493 h 3494"/>
              <a:gd name="T4" fmla="*/ 0 w 1666"/>
              <a:gd name="T5" fmla="*/ 0 h 3494"/>
              <a:gd name="T6" fmla="*/ 1665 w 1666"/>
              <a:gd name="T7" fmla="*/ 0 h 3494"/>
              <a:gd name="T8" fmla="*/ 1665 w 1666"/>
              <a:gd name="T9" fmla="*/ 3493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6" h="3494">
                <a:moveTo>
                  <a:pt x="1665" y="3493"/>
                </a:moveTo>
                <a:lnTo>
                  <a:pt x="0" y="3493"/>
                </a:lnTo>
                <a:lnTo>
                  <a:pt x="0" y="0"/>
                </a:lnTo>
                <a:lnTo>
                  <a:pt x="1665" y="0"/>
                </a:lnTo>
                <a:lnTo>
                  <a:pt x="1665" y="3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38405" tIns="19202" rIns="38405" bIns="19202" anchor="ctr"/>
          <a:lstStyle/>
          <a:p>
            <a:endParaRPr lang="en-US" sz="7000"/>
          </a:p>
        </p:txBody>
      </p:sp>
      <p:sp>
        <p:nvSpPr>
          <p:cNvPr id="158" name="Freeform 171"/>
          <p:cNvSpPr>
            <a:spLocks noChangeArrowheads="1"/>
          </p:cNvSpPr>
          <p:nvPr/>
        </p:nvSpPr>
        <p:spPr bwMode="auto">
          <a:xfrm>
            <a:off x="3569243" y="2279294"/>
            <a:ext cx="2013715" cy="423933"/>
          </a:xfrm>
          <a:custGeom>
            <a:avLst/>
            <a:gdLst>
              <a:gd name="T0" fmla="*/ 1665 w 1666"/>
              <a:gd name="T1" fmla="*/ 0 h 502"/>
              <a:gd name="T2" fmla="*/ 0 w 1666"/>
              <a:gd name="T3" fmla="*/ 0 h 502"/>
              <a:gd name="T4" fmla="*/ 0 w 1666"/>
              <a:gd name="T5" fmla="*/ 501 h 502"/>
              <a:gd name="T6" fmla="*/ 1665 w 1666"/>
              <a:gd name="T7" fmla="*/ 501 h 502"/>
              <a:gd name="T8" fmla="*/ 1665 w 1666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6" h="502">
                <a:moveTo>
                  <a:pt x="1665" y="0"/>
                </a:moveTo>
                <a:lnTo>
                  <a:pt x="0" y="0"/>
                </a:lnTo>
                <a:lnTo>
                  <a:pt x="0" y="501"/>
                </a:lnTo>
                <a:lnTo>
                  <a:pt x="1665" y="501"/>
                </a:lnTo>
                <a:lnTo>
                  <a:pt x="1665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lIns="38405" tIns="19202" rIns="38405" bIns="19202" anchor="ctr"/>
          <a:lstStyle/>
          <a:p>
            <a:endParaRPr lang="en-US" sz="7000"/>
          </a:p>
        </p:txBody>
      </p:sp>
      <p:sp>
        <p:nvSpPr>
          <p:cNvPr id="157" name="TextBox 156"/>
          <p:cNvSpPr txBox="1"/>
          <p:nvPr/>
        </p:nvSpPr>
        <p:spPr>
          <a:xfrm>
            <a:off x="3677249" y="2711445"/>
            <a:ext cx="1799965" cy="2733779"/>
          </a:xfrm>
          <a:prstGeom prst="rect">
            <a:avLst/>
          </a:prstGeom>
          <a:noFill/>
        </p:spPr>
        <p:txBody>
          <a:bodyPr wrap="square" lIns="92156" tIns="46078" rIns="92156" bIns="46078" rtlCol="0">
            <a:spAutoFit/>
          </a:bodyPr>
          <a:lstStyle/>
          <a:p>
            <a:pPr marL="192024" indent="-192024">
              <a:lnSpc>
                <a:spcPct val="110000"/>
              </a:lnSpc>
              <a:buFont typeface="Arial"/>
              <a:buChar char="•"/>
            </a:pP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Programas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desarrollados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instalados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y/o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actualizados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por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la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unidad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usuaria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.</a:t>
            </a: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pPr marL="192024" indent="-192024">
              <a:lnSpc>
                <a:spcPct val="110000"/>
              </a:lnSpc>
              <a:buFont typeface="Arial"/>
              <a:buChar char="•"/>
            </a:pP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Orientados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al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procesamiento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y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administración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datos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e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información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.</a:t>
            </a: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pPr marL="192024" indent="-192024">
              <a:lnSpc>
                <a:spcPct val="110000"/>
              </a:lnSpc>
              <a:buFont typeface="Arial"/>
              <a:buChar char="•"/>
            </a:pP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Estan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fuera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de la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custodia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de IDT.</a:t>
            </a: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60" name="Text Box 250"/>
          <p:cNvSpPr txBox="1">
            <a:spLocks noChangeArrowheads="1"/>
          </p:cNvSpPr>
          <p:nvPr/>
        </p:nvSpPr>
        <p:spPr bwMode="auto">
          <a:xfrm>
            <a:off x="4303117" y="2358135"/>
            <a:ext cx="548228" cy="2000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/>
            <a:r>
              <a:rPr lang="en-US" sz="1300" dirty="0" smtClean="0">
                <a:solidFill>
                  <a:schemeClr val="bg1"/>
                </a:solidFill>
                <a:latin typeface="Lato Regular"/>
                <a:cs typeface="Lato Regular"/>
              </a:rPr>
              <a:t>User IT</a:t>
            </a:r>
            <a:endParaRPr lang="en-US" sz="13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35" name="Freeform 102"/>
          <p:cNvSpPr>
            <a:spLocks noChangeArrowheads="1"/>
          </p:cNvSpPr>
          <p:nvPr/>
        </p:nvSpPr>
        <p:spPr bwMode="auto">
          <a:xfrm flipH="1">
            <a:off x="5700673" y="3063980"/>
            <a:ext cx="233233" cy="692787"/>
          </a:xfrm>
          <a:custGeom>
            <a:avLst/>
            <a:gdLst>
              <a:gd name="T0" fmla="*/ 739 w 740"/>
              <a:gd name="T1" fmla="*/ 1662 h 1663"/>
              <a:gd name="T2" fmla="*/ 0 w 740"/>
              <a:gd name="T3" fmla="*/ 830 h 1663"/>
              <a:gd name="T4" fmla="*/ 739 w 740"/>
              <a:gd name="T5" fmla="*/ 0 h 1663"/>
              <a:gd name="T6" fmla="*/ 739 w 740"/>
              <a:gd name="T7" fmla="*/ 1662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0" h="1663">
                <a:moveTo>
                  <a:pt x="739" y="1662"/>
                </a:moveTo>
                <a:lnTo>
                  <a:pt x="0" y="830"/>
                </a:lnTo>
                <a:lnTo>
                  <a:pt x="739" y="0"/>
                </a:lnTo>
                <a:lnTo>
                  <a:pt x="739" y="16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38405" tIns="19202" rIns="38405" bIns="19202" anchor="ctr"/>
          <a:lstStyle/>
          <a:p>
            <a:endParaRPr lang="en-US"/>
          </a:p>
        </p:txBody>
      </p:sp>
      <p:sp>
        <p:nvSpPr>
          <p:cNvPr id="39" name="Freeform 2244"/>
          <p:cNvSpPr>
            <a:spLocks noChangeArrowheads="1"/>
          </p:cNvSpPr>
          <p:nvPr/>
        </p:nvSpPr>
        <p:spPr bwMode="auto">
          <a:xfrm>
            <a:off x="6651101" y="1768297"/>
            <a:ext cx="765909" cy="1035191"/>
          </a:xfrm>
          <a:custGeom>
            <a:avLst/>
            <a:gdLst>
              <a:gd name="T0" fmla="*/ 958 w 959"/>
              <a:gd name="T1" fmla="*/ 483 h 968"/>
              <a:gd name="T2" fmla="*/ 958 w 959"/>
              <a:gd name="T3" fmla="*/ 483 h 968"/>
              <a:gd name="T4" fmla="*/ 484 w 959"/>
              <a:gd name="T5" fmla="*/ 967 h 968"/>
              <a:gd name="T6" fmla="*/ 0 w 959"/>
              <a:gd name="T7" fmla="*/ 483 h 968"/>
              <a:gd name="T8" fmla="*/ 484 w 959"/>
              <a:gd name="T9" fmla="*/ 0 h 968"/>
              <a:gd name="T10" fmla="*/ 958 w 959"/>
              <a:gd name="T11" fmla="*/ 483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9" h="968">
                <a:moveTo>
                  <a:pt x="958" y="483"/>
                </a:moveTo>
                <a:lnTo>
                  <a:pt x="958" y="483"/>
                </a:lnTo>
                <a:cubicBezTo>
                  <a:pt x="958" y="746"/>
                  <a:pt x="746" y="967"/>
                  <a:pt x="484" y="967"/>
                </a:cubicBezTo>
                <a:cubicBezTo>
                  <a:pt x="212" y="967"/>
                  <a:pt x="0" y="746"/>
                  <a:pt x="0" y="483"/>
                </a:cubicBezTo>
                <a:cubicBezTo>
                  <a:pt x="0" y="221"/>
                  <a:pt x="212" y="0"/>
                  <a:pt x="484" y="0"/>
                </a:cubicBezTo>
                <a:cubicBezTo>
                  <a:pt x="746" y="0"/>
                  <a:pt x="958" y="221"/>
                  <a:pt x="958" y="483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none" lIns="38405" tIns="19202" rIns="38405" bIns="19202" anchor="ctr"/>
          <a:lstStyle/>
          <a:p>
            <a:endParaRPr lang="en-US" sz="20800"/>
          </a:p>
        </p:txBody>
      </p:sp>
      <p:sp>
        <p:nvSpPr>
          <p:cNvPr id="40" name="Freeform 165"/>
          <p:cNvSpPr>
            <a:spLocks noChangeArrowheads="1"/>
          </p:cNvSpPr>
          <p:nvPr/>
        </p:nvSpPr>
        <p:spPr bwMode="auto">
          <a:xfrm>
            <a:off x="6026068" y="2692087"/>
            <a:ext cx="2013715" cy="2103435"/>
          </a:xfrm>
          <a:custGeom>
            <a:avLst/>
            <a:gdLst>
              <a:gd name="T0" fmla="*/ 1665 w 1666"/>
              <a:gd name="T1" fmla="*/ 3493 h 3494"/>
              <a:gd name="T2" fmla="*/ 0 w 1666"/>
              <a:gd name="T3" fmla="*/ 3493 h 3494"/>
              <a:gd name="T4" fmla="*/ 0 w 1666"/>
              <a:gd name="T5" fmla="*/ 0 h 3494"/>
              <a:gd name="T6" fmla="*/ 1665 w 1666"/>
              <a:gd name="T7" fmla="*/ 0 h 3494"/>
              <a:gd name="T8" fmla="*/ 1665 w 1666"/>
              <a:gd name="T9" fmla="*/ 3493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6" h="3494">
                <a:moveTo>
                  <a:pt x="1665" y="3493"/>
                </a:moveTo>
                <a:lnTo>
                  <a:pt x="0" y="3493"/>
                </a:lnTo>
                <a:lnTo>
                  <a:pt x="0" y="0"/>
                </a:lnTo>
                <a:lnTo>
                  <a:pt x="1665" y="0"/>
                </a:lnTo>
                <a:lnTo>
                  <a:pt x="1665" y="34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38405" tIns="19202" rIns="38405" bIns="19202" anchor="ctr"/>
          <a:lstStyle/>
          <a:p>
            <a:endParaRPr lang="en-US" sz="7000"/>
          </a:p>
        </p:txBody>
      </p:sp>
      <p:sp>
        <p:nvSpPr>
          <p:cNvPr id="41" name="Freeform 171"/>
          <p:cNvSpPr>
            <a:spLocks noChangeArrowheads="1"/>
          </p:cNvSpPr>
          <p:nvPr/>
        </p:nvSpPr>
        <p:spPr bwMode="auto">
          <a:xfrm>
            <a:off x="6026068" y="2279294"/>
            <a:ext cx="2013715" cy="423933"/>
          </a:xfrm>
          <a:custGeom>
            <a:avLst/>
            <a:gdLst>
              <a:gd name="T0" fmla="*/ 1665 w 1666"/>
              <a:gd name="T1" fmla="*/ 0 h 502"/>
              <a:gd name="T2" fmla="*/ 0 w 1666"/>
              <a:gd name="T3" fmla="*/ 0 h 502"/>
              <a:gd name="T4" fmla="*/ 0 w 1666"/>
              <a:gd name="T5" fmla="*/ 501 h 502"/>
              <a:gd name="T6" fmla="*/ 1665 w 1666"/>
              <a:gd name="T7" fmla="*/ 501 h 502"/>
              <a:gd name="T8" fmla="*/ 1665 w 1666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6" h="502">
                <a:moveTo>
                  <a:pt x="1665" y="0"/>
                </a:moveTo>
                <a:lnTo>
                  <a:pt x="0" y="0"/>
                </a:lnTo>
                <a:lnTo>
                  <a:pt x="0" y="501"/>
                </a:lnTo>
                <a:lnTo>
                  <a:pt x="1665" y="501"/>
                </a:lnTo>
                <a:lnTo>
                  <a:pt x="1665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none" lIns="38405" tIns="19202" rIns="38405" bIns="19202" anchor="ctr"/>
          <a:lstStyle/>
          <a:p>
            <a:endParaRPr lang="en-US" sz="7000"/>
          </a:p>
        </p:txBody>
      </p:sp>
      <p:sp>
        <p:nvSpPr>
          <p:cNvPr id="42" name="TextBox 41"/>
          <p:cNvSpPr txBox="1"/>
          <p:nvPr/>
        </p:nvSpPr>
        <p:spPr>
          <a:xfrm>
            <a:off x="6134073" y="2711445"/>
            <a:ext cx="1799965" cy="2327514"/>
          </a:xfrm>
          <a:prstGeom prst="rect">
            <a:avLst/>
          </a:prstGeom>
          <a:noFill/>
        </p:spPr>
        <p:txBody>
          <a:bodyPr wrap="square" lIns="92156" tIns="46078" rIns="92156" bIns="46078" rtlCol="0">
            <a:spAutoFit/>
          </a:bodyPr>
          <a:lstStyle/>
          <a:p>
            <a:pPr marL="192024" indent="-192024">
              <a:lnSpc>
                <a:spcPct val="110000"/>
              </a:lnSpc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Lato Light"/>
                <a:cs typeface="Lato Light"/>
              </a:rPr>
              <a:t>Creativity is the key to success in the future</a:t>
            </a: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pPr marL="192024" indent="-192024">
              <a:lnSpc>
                <a:spcPct val="110000"/>
              </a:lnSpc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Lato Light"/>
                <a:cs typeface="Lato Light"/>
              </a:rPr>
              <a:t>Creativity is the key to success in the future </a:t>
            </a: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pPr marL="192024" indent="-192024">
              <a:lnSpc>
                <a:spcPct val="110000"/>
              </a:lnSpc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Lato Light"/>
                <a:cs typeface="Lato Light"/>
              </a:rPr>
              <a:t>Creativity is the key to success in the future </a:t>
            </a:r>
          </a:p>
        </p:txBody>
      </p:sp>
      <p:sp>
        <p:nvSpPr>
          <p:cNvPr id="43" name="Text Box 250"/>
          <p:cNvSpPr txBox="1">
            <a:spLocks noChangeArrowheads="1"/>
          </p:cNvSpPr>
          <p:nvPr/>
        </p:nvSpPr>
        <p:spPr bwMode="auto">
          <a:xfrm>
            <a:off x="6793604" y="2358135"/>
            <a:ext cx="480902" cy="2000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/>
            <a:r>
              <a:rPr lang="en-US" sz="1300" dirty="0" smtClean="0">
                <a:solidFill>
                  <a:schemeClr val="bg1"/>
                </a:solidFill>
                <a:latin typeface="Lato Regular"/>
                <a:cs typeface="Lato Regular"/>
              </a:rPr>
              <a:t>APPIT</a:t>
            </a:r>
            <a:endParaRPr lang="en-US" sz="13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46" name="Freeform 2244"/>
          <p:cNvSpPr>
            <a:spLocks noChangeArrowheads="1"/>
          </p:cNvSpPr>
          <p:nvPr/>
        </p:nvSpPr>
        <p:spPr bwMode="auto">
          <a:xfrm>
            <a:off x="1736972" y="1768297"/>
            <a:ext cx="765909" cy="1035191"/>
          </a:xfrm>
          <a:custGeom>
            <a:avLst/>
            <a:gdLst>
              <a:gd name="T0" fmla="*/ 958 w 959"/>
              <a:gd name="T1" fmla="*/ 483 h 968"/>
              <a:gd name="T2" fmla="*/ 958 w 959"/>
              <a:gd name="T3" fmla="*/ 483 h 968"/>
              <a:gd name="T4" fmla="*/ 484 w 959"/>
              <a:gd name="T5" fmla="*/ 967 h 968"/>
              <a:gd name="T6" fmla="*/ 0 w 959"/>
              <a:gd name="T7" fmla="*/ 483 h 968"/>
              <a:gd name="T8" fmla="*/ 484 w 959"/>
              <a:gd name="T9" fmla="*/ 0 h 968"/>
              <a:gd name="T10" fmla="*/ 958 w 959"/>
              <a:gd name="T11" fmla="*/ 483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9" h="968">
                <a:moveTo>
                  <a:pt x="958" y="483"/>
                </a:moveTo>
                <a:lnTo>
                  <a:pt x="958" y="483"/>
                </a:lnTo>
                <a:cubicBezTo>
                  <a:pt x="958" y="746"/>
                  <a:pt x="746" y="967"/>
                  <a:pt x="484" y="967"/>
                </a:cubicBezTo>
                <a:cubicBezTo>
                  <a:pt x="212" y="967"/>
                  <a:pt x="0" y="746"/>
                  <a:pt x="0" y="483"/>
                </a:cubicBezTo>
                <a:cubicBezTo>
                  <a:pt x="0" y="221"/>
                  <a:pt x="212" y="0"/>
                  <a:pt x="484" y="0"/>
                </a:cubicBezTo>
                <a:cubicBezTo>
                  <a:pt x="746" y="0"/>
                  <a:pt x="958" y="221"/>
                  <a:pt x="958" y="48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wrap="none" lIns="38405" tIns="19202" rIns="38405" bIns="19202" anchor="ctr"/>
          <a:lstStyle/>
          <a:p>
            <a:endParaRPr lang="en-US" sz="20800"/>
          </a:p>
        </p:txBody>
      </p:sp>
      <p:sp>
        <p:nvSpPr>
          <p:cNvPr id="47" name="Freeform 165"/>
          <p:cNvSpPr>
            <a:spLocks noChangeArrowheads="1"/>
          </p:cNvSpPr>
          <p:nvPr/>
        </p:nvSpPr>
        <p:spPr bwMode="auto">
          <a:xfrm>
            <a:off x="1111939" y="2692087"/>
            <a:ext cx="2019901" cy="2733997"/>
          </a:xfrm>
          <a:custGeom>
            <a:avLst/>
            <a:gdLst>
              <a:gd name="T0" fmla="*/ 1665 w 1666"/>
              <a:gd name="T1" fmla="*/ 3493 h 3494"/>
              <a:gd name="T2" fmla="*/ 0 w 1666"/>
              <a:gd name="T3" fmla="*/ 3493 h 3494"/>
              <a:gd name="T4" fmla="*/ 0 w 1666"/>
              <a:gd name="T5" fmla="*/ 0 h 3494"/>
              <a:gd name="T6" fmla="*/ 1665 w 1666"/>
              <a:gd name="T7" fmla="*/ 0 h 3494"/>
              <a:gd name="T8" fmla="*/ 1665 w 1666"/>
              <a:gd name="T9" fmla="*/ 3493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6" h="3494">
                <a:moveTo>
                  <a:pt x="1665" y="3493"/>
                </a:moveTo>
                <a:lnTo>
                  <a:pt x="0" y="3493"/>
                </a:lnTo>
                <a:lnTo>
                  <a:pt x="0" y="0"/>
                </a:lnTo>
                <a:lnTo>
                  <a:pt x="1665" y="0"/>
                </a:lnTo>
                <a:lnTo>
                  <a:pt x="1665" y="3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38405" tIns="19202" rIns="38405" bIns="19202" anchor="ctr"/>
          <a:lstStyle/>
          <a:p>
            <a:endParaRPr lang="en-US" sz="7000"/>
          </a:p>
        </p:txBody>
      </p:sp>
      <p:sp>
        <p:nvSpPr>
          <p:cNvPr id="48" name="Freeform 171"/>
          <p:cNvSpPr>
            <a:spLocks noChangeArrowheads="1"/>
          </p:cNvSpPr>
          <p:nvPr/>
        </p:nvSpPr>
        <p:spPr bwMode="auto">
          <a:xfrm>
            <a:off x="1111939" y="2279294"/>
            <a:ext cx="2013715" cy="423933"/>
          </a:xfrm>
          <a:custGeom>
            <a:avLst/>
            <a:gdLst>
              <a:gd name="T0" fmla="*/ 1665 w 1666"/>
              <a:gd name="T1" fmla="*/ 0 h 502"/>
              <a:gd name="T2" fmla="*/ 0 w 1666"/>
              <a:gd name="T3" fmla="*/ 0 h 502"/>
              <a:gd name="T4" fmla="*/ 0 w 1666"/>
              <a:gd name="T5" fmla="*/ 501 h 502"/>
              <a:gd name="T6" fmla="*/ 1665 w 1666"/>
              <a:gd name="T7" fmla="*/ 501 h 502"/>
              <a:gd name="T8" fmla="*/ 1665 w 1666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6" h="502">
                <a:moveTo>
                  <a:pt x="1665" y="0"/>
                </a:moveTo>
                <a:lnTo>
                  <a:pt x="0" y="0"/>
                </a:lnTo>
                <a:lnTo>
                  <a:pt x="0" y="501"/>
                </a:lnTo>
                <a:lnTo>
                  <a:pt x="1665" y="501"/>
                </a:lnTo>
                <a:lnTo>
                  <a:pt x="1665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wrap="none" lIns="38405" tIns="19202" rIns="38405" bIns="19202" anchor="ctr"/>
          <a:lstStyle/>
          <a:p>
            <a:endParaRPr lang="en-US" sz="7000"/>
          </a:p>
        </p:txBody>
      </p:sp>
      <p:sp>
        <p:nvSpPr>
          <p:cNvPr id="49" name="TextBox 48"/>
          <p:cNvSpPr txBox="1"/>
          <p:nvPr/>
        </p:nvSpPr>
        <p:spPr>
          <a:xfrm>
            <a:off x="1219944" y="2711445"/>
            <a:ext cx="1839888" cy="2733779"/>
          </a:xfrm>
          <a:prstGeom prst="rect">
            <a:avLst/>
          </a:prstGeom>
          <a:noFill/>
        </p:spPr>
        <p:txBody>
          <a:bodyPr wrap="square" lIns="92156" tIns="46078" rIns="92156" bIns="46078" rtlCol="0">
            <a:spAutoFit/>
          </a:bodyPr>
          <a:lstStyle/>
          <a:p>
            <a:pPr marL="192024" indent="-192024">
              <a:lnSpc>
                <a:spcPct val="110000"/>
              </a:lnSpc>
              <a:buFont typeface="Arial"/>
              <a:buChar char="•"/>
            </a:pP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Archivos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digitales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con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lógica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programación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en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su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contenido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.</a:t>
            </a: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pPr marL="192024" indent="-192024">
              <a:lnSpc>
                <a:spcPct val="110000"/>
              </a:lnSpc>
              <a:buFont typeface="Arial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Son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independientes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(sin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conexiones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e interfaces).</a:t>
            </a:r>
          </a:p>
          <a:p>
            <a:pPr marL="192024" indent="-192024">
              <a:lnSpc>
                <a:spcPct val="110000"/>
              </a:lnSpc>
              <a:buFont typeface="Arial"/>
              <a:buChar char="•"/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pPr marL="192024" indent="-192024">
              <a:lnSpc>
                <a:spcPct val="110000"/>
              </a:lnSpc>
              <a:buFont typeface="Arial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No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afectan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/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impactan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/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interrumpen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procesos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Lato Light"/>
                <a:cs typeface="Lato Light"/>
              </a:rPr>
              <a:t>vitales</a:t>
            </a:r>
            <a:r>
              <a:rPr lang="en-US" sz="1200" dirty="0" smtClean="0">
                <a:solidFill>
                  <a:schemeClr val="bg1"/>
                </a:solidFill>
                <a:latin typeface="Lato Light"/>
                <a:cs typeface="Lato Light"/>
              </a:rPr>
              <a:t>.</a:t>
            </a: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50" name="Text Box 250"/>
          <p:cNvSpPr txBox="1">
            <a:spLocks noChangeArrowheads="1"/>
          </p:cNvSpPr>
          <p:nvPr/>
        </p:nvSpPr>
        <p:spPr bwMode="auto">
          <a:xfrm>
            <a:off x="1437851" y="2358135"/>
            <a:ext cx="1364155" cy="2000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/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/>
            <a:r>
              <a:rPr lang="en-US" sz="1300" dirty="0" err="1" smtClean="0">
                <a:solidFill>
                  <a:schemeClr val="bg1"/>
                </a:solidFill>
                <a:latin typeface="Lato Regular"/>
                <a:cs typeface="Lato Regular"/>
              </a:rPr>
              <a:t>Documento</a:t>
            </a:r>
            <a:r>
              <a:rPr lang="en-US" sz="1300" dirty="0" smtClean="0">
                <a:solidFill>
                  <a:schemeClr val="bg1"/>
                </a:solidFill>
                <a:latin typeface="Lato Regular"/>
                <a:cs typeface="Lato Regular"/>
              </a:rPr>
              <a:t> Digital</a:t>
            </a:r>
            <a:endParaRPr lang="en-US" sz="13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51" name="Freeform 102"/>
          <p:cNvSpPr>
            <a:spLocks noChangeArrowheads="1"/>
          </p:cNvSpPr>
          <p:nvPr/>
        </p:nvSpPr>
        <p:spPr bwMode="auto">
          <a:xfrm flipH="1">
            <a:off x="3243368" y="3063980"/>
            <a:ext cx="233233" cy="692787"/>
          </a:xfrm>
          <a:custGeom>
            <a:avLst/>
            <a:gdLst>
              <a:gd name="T0" fmla="*/ 739 w 740"/>
              <a:gd name="T1" fmla="*/ 1662 h 1663"/>
              <a:gd name="T2" fmla="*/ 0 w 740"/>
              <a:gd name="T3" fmla="*/ 830 h 1663"/>
              <a:gd name="T4" fmla="*/ 739 w 740"/>
              <a:gd name="T5" fmla="*/ 0 h 1663"/>
              <a:gd name="T6" fmla="*/ 739 w 740"/>
              <a:gd name="T7" fmla="*/ 1662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0" h="1663">
                <a:moveTo>
                  <a:pt x="739" y="1662"/>
                </a:moveTo>
                <a:lnTo>
                  <a:pt x="0" y="830"/>
                </a:lnTo>
                <a:lnTo>
                  <a:pt x="739" y="0"/>
                </a:lnTo>
                <a:lnTo>
                  <a:pt x="739" y="16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8405" tIns="19202" rIns="38405" bIns="19202" anchor="ctr"/>
          <a:lstStyle/>
          <a:p>
            <a:endParaRPr lang="en-US"/>
          </a:p>
        </p:txBody>
      </p:sp>
      <p:sp>
        <p:nvSpPr>
          <p:cNvPr id="53" name="Freeform 39"/>
          <p:cNvSpPr>
            <a:spLocks noChangeArrowheads="1"/>
          </p:cNvSpPr>
          <p:nvPr/>
        </p:nvSpPr>
        <p:spPr bwMode="auto">
          <a:xfrm>
            <a:off x="1986160" y="1878877"/>
            <a:ext cx="260551" cy="347402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8398" tIns="19199" rIns="38398" bIns="19199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4" name="Freeform 100"/>
          <p:cNvSpPr>
            <a:spLocks noChangeArrowheads="1"/>
          </p:cNvSpPr>
          <p:nvPr/>
        </p:nvSpPr>
        <p:spPr bwMode="auto">
          <a:xfrm>
            <a:off x="6897999" y="1953099"/>
            <a:ext cx="291569" cy="250901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8398" tIns="19199" rIns="38398" bIns="19199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5" name="Freeform 102"/>
          <p:cNvSpPr>
            <a:spLocks noChangeArrowheads="1"/>
          </p:cNvSpPr>
          <p:nvPr/>
        </p:nvSpPr>
        <p:spPr bwMode="auto">
          <a:xfrm>
            <a:off x="4434211" y="1909612"/>
            <a:ext cx="289502" cy="347402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8398" tIns="19199" rIns="38398" bIns="19199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117956" y="241509"/>
            <a:ext cx="4908102" cy="1039544"/>
            <a:chOff x="5625825" y="483017"/>
            <a:chExt cx="13084863" cy="2079087"/>
          </a:xfrm>
        </p:grpSpPr>
        <p:sp>
          <p:nvSpPr>
            <p:cNvPr id="31" name="TextBox 30"/>
            <p:cNvSpPr txBox="1"/>
            <p:nvPr/>
          </p:nvSpPr>
          <p:spPr>
            <a:xfrm>
              <a:off x="5625825" y="483017"/>
              <a:ext cx="13084863" cy="1323401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7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Tipo</a:t>
              </a:r>
              <a:r>
                <a:rPr lang="en-US" sz="37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de </a:t>
              </a:r>
              <a:r>
                <a:rPr lang="en-US" sz="37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Aplicaciones</a:t>
              </a:r>
              <a:endParaRPr lang="id-ID" sz="37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92500" lnSpcReduction="1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err="1" smtClean="0">
                  <a:latin typeface="Lato Light"/>
                  <a:cs typeface="Lato Light"/>
                </a:rPr>
                <a:t>Modelo</a:t>
              </a:r>
              <a:r>
                <a:rPr lang="en-US" sz="1300" dirty="0" smtClean="0">
                  <a:latin typeface="Lato Light"/>
                  <a:cs typeface="Lato Light"/>
                </a:rPr>
                <a:t> de </a:t>
              </a:r>
              <a:r>
                <a:rPr lang="en-US" sz="1300" dirty="0" err="1" smtClean="0">
                  <a:latin typeface="Lato Light"/>
                  <a:cs typeface="Lato Light"/>
                </a:rPr>
                <a:t>Gobierno</a:t>
              </a:r>
              <a:r>
                <a:rPr lang="en-US" sz="1300" dirty="0" smtClean="0">
                  <a:latin typeface="Lato Light"/>
                  <a:cs typeface="Lato Light"/>
                </a:rPr>
                <a:t> User IT</a:t>
              </a:r>
              <a:endParaRPr lang="en-US" sz="13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26" name="25 Rectángulo"/>
          <p:cNvSpPr/>
          <p:nvPr/>
        </p:nvSpPr>
        <p:spPr>
          <a:xfrm>
            <a:off x="3131840" y="6295624"/>
            <a:ext cx="3079647" cy="3017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9" tIns="91445" rIns="182889" bIns="91445" rtlCol="0" anchor="ctr"/>
          <a:lstStyle/>
          <a:p>
            <a:pPr algn="ctr"/>
            <a:endParaRPr lang="es-PE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93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5" grpId="0" animBg="1"/>
      <p:bldP spid="158" grpId="0" animBg="1"/>
      <p:bldP spid="157" grpId="0"/>
      <p:bldP spid="160" grpId="0"/>
      <p:bldP spid="35" grpId="0" animBg="1"/>
      <p:bldP spid="39" grpId="0" animBg="1"/>
      <p:bldP spid="40" grpId="0" animBg="1"/>
      <p:bldP spid="41" grpId="0" animBg="1"/>
      <p:bldP spid="42" grpId="0"/>
      <p:bldP spid="43" grpId="0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3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82 Rectángulo"/>
          <p:cNvSpPr/>
          <p:nvPr/>
        </p:nvSpPr>
        <p:spPr>
          <a:xfrm>
            <a:off x="3203848" y="6295624"/>
            <a:ext cx="3079647" cy="3017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9" tIns="91445" rIns="182889" bIns="91445" rtlCol="0" anchor="ctr"/>
          <a:lstStyle/>
          <a:p>
            <a:pPr algn="ctr"/>
            <a:endParaRPr lang="es-PE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4990847" y="1778781"/>
            <a:ext cx="0" cy="48048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617273" y="1850789"/>
            <a:ext cx="3901" cy="47465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358734" y="1842662"/>
            <a:ext cx="5687" cy="475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243700" y="1850789"/>
            <a:ext cx="0" cy="47465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26" y="2927075"/>
            <a:ext cx="7528100" cy="4226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4726" y="2068427"/>
            <a:ext cx="7528100" cy="4226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04726" y="3774527"/>
            <a:ext cx="7528100" cy="4226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00656" y="2156310"/>
            <a:ext cx="2220135" cy="301728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Baja complejidad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0656" y="2581051"/>
            <a:ext cx="2657165" cy="33856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Responde a necesidades específicas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0656" y="3014957"/>
            <a:ext cx="2220135" cy="33856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Procesos vitales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0656" y="3445633"/>
            <a:ext cx="2657165" cy="33856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Consumir información en modo </a:t>
            </a:r>
            <a:r>
              <a:rPr lang="es-PE" sz="1000" dirty="0" err="1" smtClean="0">
                <a:latin typeface="Open Sans Light"/>
                <a:cs typeface="Open Sans Light"/>
              </a:rPr>
              <a:t>batch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0656" y="3862409"/>
            <a:ext cx="2220135" cy="33856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Subsidiarias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821" y="1676444"/>
            <a:ext cx="1945221" cy="415508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500" b="1" dirty="0" smtClean="0">
                <a:latin typeface="Open Sans Light"/>
                <a:cs typeface="Open Sans Light"/>
              </a:rPr>
              <a:t>Doc. Digital</a:t>
            </a:r>
            <a:endParaRPr lang="en-US" sz="1500" b="1" dirty="0">
              <a:latin typeface="Open Sans Light"/>
              <a:cs typeface="Open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80" y="1676444"/>
            <a:ext cx="1329094" cy="370301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sz="1500" b="1" dirty="0" smtClean="0">
                <a:latin typeface="Open Sans Light"/>
                <a:cs typeface="Open Sans Light"/>
              </a:rPr>
              <a:t>User IT</a:t>
            </a:r>
            <a:endParaRPr lang="en-US" sz="1500" b="1" dirty="0">
              <a:latin typeface="Open Sans Light"/>
              <a:cs typeface="Open Sans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15314" y="1676444"/>
            <a:ext cx="1329094" cy="370301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sz="1500" b="1" dirty="0" err="1" smtClean="0">
                <a:latin typeface="Open Sans Light"/>
                <a:cs typeface="Open Sans Light"/>
              </a:rPr>
              <a:t>AppIT</a:t>
            </a:r>
            <a:endParaRPr lang="en-US" sz="1500" b="1" dirty="0">
              <a:latin typeface="Open Sans Light"/>
              <a:cs typeface="Open Sans Light"/>
            </a:endParaRPr>
          </a:p>
        </p:txBody>
      </p:sp>
      <p:sp>
        <p:nvSpPr>
          <p:cNvPr id="28" name="Freeform 169"/>
          <p:cNvSpPr>
            <a:spLocks noChangeArrowheads="1"/>
          </p:cNvSpPr>
          <p:nvPr/>
        </p:nvSpPr>
        <p:spPr bwMode="auto">
          <a:xfrm>
            <a:off x="4126107" y="1374756"/>
            <a:ext cx="373885" cy="366414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Freeform 65"/>
          <p:cNvSpPr>
            <a:spLocks noChangeArrowheads="1"/>
          </p:cNvSpPr>
          <p:nvPr/>
        </p:nvSpPr>
        <p:spPr bwMode="auto">
          <a:xfrm>
            <a:off x="5796136" y="1363561"/>
            <a:ext cx="322898" cy="395559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Freeform 97"/>
          <p:cNvSpPr>
            <a:spLocks noChangeArrowheads="1"/>
          </p:cNvSpPr>
          <p:nvPr/>
        </p:nvSpPr>
        <p:spPr bwMode="auto">
          <a:xfrm>
            <a:off x="7350921" y="1353318"/>
            <a:ext cx="317423" cy="333794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AutoShape 105"/>
          <p:cNvSpPr>
            <a:spLocks/>
          </p:cNvSpPr>
          <p:nvPr/>
        </p:nvSpPr>
        <p:spPr bwMode="auto">
          <a:xfrm>
            <a:off x="4172292" y="2189909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5" name="AutoShape 105"/>
          <p:cNvSpPr>
            <a:spLocks/>
          </p:cNvSpPr>
          <p:nvPr/>
        </p:nvSpPr>
        <p:spPr bwMode="auto">
          <a:xfrm>
            <a:off x="4172292" y="3908585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6" name="AutoShape 105"/>
          <p:cNvSpPr>
            <a:spLocks/>
          </p:cNvSpPr>
          <p:nvPr/>
        </p:nvSpPr>
        <p:spPr bwMode="auto">
          <a:xfrm>
            <a:off x="5886407" y="2627226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7" name="AutoShape 105"/>
          <p:cNvSpPr>
            <a:spLocks/>
          </p:cNvSpPr>
          <p:nvPr/>
        </p:nvSpPr>
        <p:spPr bwMode="auto">
          <a:xfrm>
            <a:off x="5886407" y="3474679"/>
            <a:ext cx="163124" cy="2006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8" name="AutoShape 105"/>
          <p:cNvSpPr>
            <a:spLocks/>
          </p:cNvSpPr>
          <p:nvPr/>
        </p:nvSpPr>
        <p:spPr bwMode="auto">
          <a:xfrm>
            <a:off x="7495556" y="2189909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9" name="AutoShape 105"/>
          <p:cNvSpPr>
            <a:spLocks/>
          </p:cNvSpPr>
          <p:nvPr/>
        </p:nvSpPr>
        <p:spPr bwMode="auto">
          <a:xfrm>
            <a:off x="7495556" y="3061132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0" name="AutoShape 105"/>
          <p:cNvSpPr>
            <a:spLocks/>
          </p:cNvSpPr>
          <p:nvPr/>
        </p:nvSpPr>
        <p:spPr bwMode="auto">
          <a:xfrm>
            <a:off x="7495556" y="3908585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4" name="AutoShape 39"/>
          <p:cNvSpPr>
            <a:spLocks/>
          </p:cNvSpPr>
          <p:nvPr/>
        </p:nvSpPr>
        <p:spPr bwMode="auto">
          <a:xfrm>
            <a:off x="4164957" y="3503437"/>
            <a:ext cx="179437" cy="19988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" name="AutoShape 39"/>
          <p:cNvSpPr>
            <a:spLocks/>
          </p:cNvSpPr>
          <p:nvPr/>
        </p:nvSpPr>
        <p:spPr bwMode="auto">
          <a:xfrm>
            <a:off x="7479243" y="2644166"/>
            <a:ext cx="179437" cy="199884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6" name="AutoShape 39"/>
          <p:cNvSpPr>
            <a:spLocks/>
          </p:cNvSpPr>
          <p:nvPr/>
        </p:nvSpPr>
        <p:spPr bwMode="auto">
          <a:xfrm>
            <a:off x="7479244" y="3537116"/>
            <a:ext cx="179437" cy="19988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" name="AutoShape 39"/>
          <p:cNvSpPr>
            <a:spLocks/>
          </p:cNvSpPr>
          <p:nvPr/>
        </p:nvSpPr>
        <p:spPr bwMode="auto">
          <a:xfrm>
            <a:off x="5870095" y="3907341"/>
            <a:ext cx="179437" cy="199884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27584" y="241509"/>
            <a:ext cx="7322802" cy="1039544"/>
            <a:chOff x="2407090" y="483017"/>
            <a:chExt cx="19522385" cy="2079087"/>
          </a:xfrm>
        </p:grpSpPr>
        <p:sp>
          <p:nvSpPr>
            <p:cNvPr id="51" name="TextBox 50"/>
            <p:cNvSpPr txBox="1"/>
            <p:nvPr/>
          </p:nvSpPr>
          <p:spPr>
            <a:xfrm>
              <a:off x="2407090" y="483017"/>
              <a:ext cx="19522385" cy="1323401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7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Características</a:t>
              </a:r>
              <a:r>
                <a:rPr lang="en-US" sz="37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de </a:t>
              </a:r>
              <a:r>
                <a:rPr lang="en-US" sz="37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Aplicaciones</a:t>
              </a:r>
              <a:endParaRPr lang="id-ID" sz="37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92500" lnSpcReduction="1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err="1">
                  <a:latin typeface="Lato Light"/>
                  <a:cs typeface="Lato Light"/>
                </a:rPr>
                <a:t>Modelo</a:t>
              </a:r>
              <a:r>
                <a:rPr lang="en-US" sz="1300" dirty="0">
                  <a:latin typeface="Lato Light"/>
                  <a:cs typeface="Lato Light"/>
                </a:rPr>
                <a:t> de </a:t>
              </a:r>
              <a:r>
                <a:rPr lang="en-US" sz="1300" dirty="0" err="1">
                  <a:latin typeface="Lato Light"/>
                  <a:cs typeface="Lato Light"/>
                </a:rPr>
                <a:t>Gobierno</a:t>
              </a:r>
              <a:r>
                <a:rPr lang="en-US" sz="1300" dirty="0">
                  <a:latin typeface="Lato Light"/>
                  <a:cs typeface="Lato Light"/>
                </a:rPr>
                <a:t> User IT</a:t>
              </a:r>
              <a:endParaRPr lang="en-US" sz="13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48" name="Rectangle 100"/>
          <p:cNvSpPr/>
          <p:nvPr/>
        </p:nvSpPr>
        <p:spPr>
          <a:xfrm>
            <a:off x="716308" y="4574742"/>
            <a:ext cx="7528100" cy="4226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50" name="TextBox 109"/>
          <p:cNvSpPr txBox="1"/>
          <p:nvPr/>
        </p:nvSpPr>
        <p:spPr>
          <a:xfrm>
            <a:off x="712238" y="4245848"/>
            <a:ext cx="2220135" cy="33856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Desarrollo supera $50K o 1,500h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2" name="TextBox 110"/>
          <p:cNvSpPr txBox="1"/>
          <p:nvPr/>
        </p:nvSpPr>
        <p:spPr>
          <a:xfrm>
            <a:off x="712238" y="4662624"/>
            <a:ext cx="2220135" cy="33856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Desarrollo plataforma Host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4" name="AutoShape 105"/>
          <p:cNvSpPr>
            <a:spLocks/>
          </p:cNvSpPr>
          <p:nvPr/>
        </p:nvSpPr>
        <p:spPr bwMode="auto">
          <a:xfrm>
            <a:off x="4183874" y="4708800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" name="AutoShape 105"/>
          <p:cNvSpPr>
            <a:spLocks/>
          </p:cNvSpPr>
          <p:nvPr/>
        </p:nvSpPr>
        <p:spPr bwMode="auto">
          <a:xfrm>
            <a:off x="5897989" y="4274894"/>
            <a:ext cx="163124" cy="2006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" name="AutoShape 105"/>
          <p:cNvSpPr>
            <a:spLocks/>
          </p:cNvSpPr>
          <p:nvPr/>
        </p:nvSpPr>
        <p:spPr bwMode="auto">
          <a:xfrm>
            <a:off x="7507138" y="4708800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9" name="AutoShape 39"/>
          <p:cNvSpPr>
            <a:spLocks/>
          </p:cNvSpPr>
          <p:nvPr/>
        </p:nvSpPr>
        <p:spPr bwMode="auto">
          <a:xfrm>
            <a:off x="4176539" y="4303652"/>
            <a:ext cx="179437" cy="19988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" name="AutoShape 39"/>
          <p:cNvSpPr>
            <a:spLocks/>
          </p:cNvSpPr>
          <p:nvPr/>
        </p:nvSpPr>
        <p:spPr bwMode="auto">
          <a:xfrm>
            <a:off x="7490826" y="4337331"/>
            <a:ext cx="179437" cy="19988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" name="AutoShape 39"/>
          <p:cNvSpPr>
            <a:spLocks/>
          </p:cNvSpPr>
          <p:nvPr/>
        </p:nvSpPr>
        <p:spPr bwMode="auto">
          <a:xfrm>
            <a:off x="5881677" y="4707556"/>
            <a:ext cx="179437" cy="199884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2" name="Rectangle 100"/>
          <p:cNvSpPr/>
          <p:nvPr/>
        </p:nvSpPr>
        <p:spPr>
          <a:xfrm>
            <a:off x="687638" y="5358703"/>
            <a:ext cx="7528100" cy="4226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63" name="TextBox 109"/>
          <p:cNvSpPr txBox="1"/>
          <p:nvPr/>
        </p:nvSpPr>
        <p:spPr>
          <a:xfrm>
            <a:off x="683568" y="5029809"/>
            <a:ext cx="2220135" cy="492453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Interfaces proveedoras y/o consumidoras de información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64" name="TextBox 110"/>
          <p:cNvSpPr txBox="1"/>
          <p:nvPr/>
        </p:nvSpPr>
        <p:spPr>
          <a:xfrm>
            <a:off x="683568" y="5446585"/>
            <a:ext cx="2220135" cy="33856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Afectaciones monetarias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65" name="AutoShape 105"/>
          <p:cNvSpPr>
            <a:spLocks/>
          </p:cNvSpPr>
          <p:nvPr/>
        </p:nvSpPr>
        <p:spPr bwMode="auto">
          <a:xfrm>
            <a:off x="4155204" y="5492761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6" name="AutoShape 105"/>
          <p:cNvSpPr>
            <a:spLocks/>
          </p:cNvSpPr>
          <p:nvPr/>
        </p:nvSpPr>
        <p:spPr bwMode="auto">
          <a:xfrm>
            <a:off x="5869319" y="5058855"/>
            <a:ext cx="163124" cy="2006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7" name="AutoShape 105"/>
          <p:cNvSpPr>
            <a:spLocks/>
          </p:cNvSpPr>
          <p:nvPr/>
        </p:nvSpPr>
        <p:spPr bwMode="auto">
          <a:xfrm>
            <a:off x="7478468" y="5492761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9" name="AutoShape 39"/>
          <p:cNvSpPr>
            <a:spLocks/>
          </p:cNvSpPr>
          <p:nvPr/>
        </p:nvSpPr>
        <p:spPr bwMode="auto">
          <a:xfrm>
            <a:off x="4147869" y="5087613"/>
            <a:ext cx="179437" cy="19988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0" name="AutoShape 39"/>
          <p:cNvSpPr>
            <a:spLocks/>
          </p:cNvSpPr>
          <p:nvPr/>
        </p:nvSpPr>
        <p:spPr bwMode="auto">
          <a:xfrm>
            <a:off x="7462156" y="5121292"/>
            <a:ext cx="179437" cy="19988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1" name="AutoShape 39"/>
          <p:cNvSpPr>
            <a:spLocks/>
          </p:cNvSpPr>
          <p:nvPr/>
        </p:nvSpPr>
        <p:spPr bwMode="auto">
          <a:xfrm>
            <a:off x="5853007" y="5491517"/>
            <a:ext cx="179437" cy="199884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2" name="Rectangle 100"/>
          <p:cNvSpPr/>
          <p:nvPr/>
        </p:nvSpPr>
        <p:spPr>
          <a:xfrm>
            <a:off x="699220" y="6161030"/>
            <a:ext cx="7528100" cy="4226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9" tIns="91445" rIns="182889" bIns="91445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73" name="TextBox 109"/>
          <p:cNvSpPr txBox="1"/>
          <p:nvPr/>
        </p:nvSpPr>
        <p:spPr>
          <a:xfrm>
            <a:off x="695150" y="5830024"/>
            <a:ext cx="2220135" cy="33856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s-PE" sz="1000" dirty="0" smtClean="0">
                <a:latin typeface="Open Sans Light"/>
                <a:cs typeface="Open Sans Light"/>
              </a:rPr>
              <a:t>Datos sensibles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74" name="TextBox 110"/>
          <p:cNvSpPr txBox="1"/>
          <p:nvPr/>
        </p:nvSpPr>
        <p:spPr>
          <a:xfrm>
            <a:off x="695150" y="6246800"/>
            <a:ext cx="2220135" cy="301728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id-ID" sz="1000" dirty="0">
                <a:latin typeface="Open Sans Light"/>
                <a:cs typeface="Open Sans Light"/>
              </a:rPr>
              <a:t>Element Number Five</a:t>
            </a:r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75" name="AutoShape 105"/>
          <p:cNvSpPr>
            <a:spLocks/>
          </p:cNvSpPr>
          <p:nvPr/>
        </p:nvSpPr>
        <p:spPr bwMode="auto">
          <a:xfrm>
            <a:off x="4166786" y="6292976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6" name="AutoShape 105"/>
          <p:cNvSpPr>
            <a:spLocks/>
          </p:cNvSpPr>
          <p:nvPr/>
        </p:nvSpPr>
        <p:spPr bwMode="auto">
          <a:xfrm>
            <a:off x="5880901" y="5859070"/>
            <a:ext cx="163124" cy="2006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7" name="AutoShape 105"/>
          <p:cNvSpPr>
            <a:spLocks/>
          </p:cNvSpPr>
          <p:nvPr/>
        </p:nvSpPr>
        <p:spPr bwMode="auto">
          <a:xfrm>
            <a:off x="7490050" y="6292976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9" name="AutoShape 39"/>
          <p:cNvSpPr>
            <a:spLocks/>
          </p:cNvSpPr>
          <p:nvPr/>
        </p:nvSpPr>
        <p:spPr bwMode="auto">
          <a:xfrm>
            <a:off x="4159451" y="5887828"/>
            <a:ext cx="179437" cy="19988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0" name="AutoShape 39"/>
          <p:cNvSpPr>
            <a:spLocks/>
          </p:cNvSpPr>
          <p:nvPr/>
        </p:nvSpPr>
        <p:spPr bwMode="auto">
          <a:xfrm>
            <a:off x="7473738" y="5921507"/>
            <a:ext cx="179437" cy="199885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1" name="AutoShape 39"/>
          <p:cNvSpPr>
            <a:spLocks/>
          </p:cNvSpPr>
          <p:nvPr/>
        </p:nvSpPr>
        <p:spPr bwMode="auto">
          <a:xfrm>
            <a:off x="5864589" y="6291732"/>
            <a:ext cx="179437" cy="199884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2" name="AutoShape 105"/>
          <p:cNvSpPr>
            <a:spLocks/>
          </p:cNvSpPr>
          <p:nvPr/>
        </p:nvSpPr>
        <p:spPr bwMode="auto">
          <a:xfrm>
            <a:off x="5878592" y="2204394"/>
            <a:ext cx="163124" cy="200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383962">
              <a:defRPr/>
            </a:pP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9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3942" y="2054486"/>
            <a:ext cx="7776118" cy="3452293"/>
            <a:chOff x="1824082" y="2978124"/>
            <a:chExt cx="20739015" cy="6904585"/>
          </a:xfrm>
        </p:grpSpPr>
        <p:grpSp>
          <p:nvGrpSpPr>
            <p:cNvPr id="93" name="Group 92"/>
            <p:cNvGrpSpPr/>
            <p:nvPr/>
          </p:nvGrpSpPr>
          <p:grpSpPr>
            <a:xfrm>
              <a:off x="7943804" y="2978124"/>
              <a:ext cx="14584943" cy="6904584"/>
              <a:chOff x="4019359" y="1562560"/>
              <a:chExt cx="7291522" cy="414000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5846070" y="1562560"/>
                <a:ext cx="0" cy="414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662148" y="1562560"/>
                <a:ext cx="0" cy="414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019359" y="1562560"/>
                <a:ext cx="0" cy="414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9509188" y="1562560"/>
                <a:ext cx="0" cy="414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1310881" y="1562560"/>
                <a:ext cx="0" cy="414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1835271" y="7032443"/>
              <a:ext cx="20695986" cy="948442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 defTabSz="767796"/>
              <a:endParaRPr lang="en-US" sz="15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835271" y="5105497"/>
              <a:ext cx="20695986" cy="948442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 defTabSz="767796"/>
              <a:endParaRPr lang="en-US" sz="15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35271" y="8934267"/>
              <a:ext cx="20695986" cy="948442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 defTabSz="767796"/>
              <a:endParaRPr lang="en-US" sz="15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41297" y="4225822"/>
              <a:ext cx="3868197" cy="831016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en-US" sz="1500" b="1" dirty="0" smtClean="0">
                  <a:solidFill>
                    <a:srgbClr val="445469"/>
                  </a:solidFill>
                  <a:latin typeface="Open Sans Light"/>
                  <a:cs typeface="Open Sans Light"/>
                </a:rPr>
                <a:t>Doc. Digital</a:t>
              </a:r>
              <a:endParaRPr lang="en-US" sz="1500" b="1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24082" y="4191372"/>
              <a:ext cx="6103517" cy="831016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id-ID" sz="1500" b="1" dirty="0">
                  <a:solidFill>
                    <a:srgbClr val="445469"/>
                  </a:solidFill>
                  <a:latin typeface="Open Sans Light"/>
                  <a:cs typeface="Open Sans Light"/>
                </a:rPr>
                <a:t>Column Title</a:t>
              </a:r>
              <a:endParaRPr lang="en-US" sz="1500" b="1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1593941" y="4225822"/>
              <a:ext cx="3653897" cy="831016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en-US" sz="1500" b="1" dirty="0" smtClean="0">
                  <a:solidFill>
                    <a:srgbClr val="445469"/>
                  </a:solidFill>
                  <a:latin typeface="Open Sans Light"/>
                  <a:cs typeface="Open Sans Light"/>
                </a:rPr>
                <a:t>User IT</a:t>
              </a:r>
              <a:endParaRPr lang="en-US" sz="1500" b="1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272942" y="4225822"/>
              <a:ext cx="3653897" cy="831016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es-PE" sz="1500" b="1" dirty="0" smtClean="0">
                  <a:solidFill>
                    <a:srgbClr val="445469"/>
                  </a:solidFill>
                  <a:latin typeface="Open Sans Light"/>
                  <a:cs typeface="Open Sans Light"/>
                </a:rPr>
                <a:t>APPIT</a:t>
              </a:r>
              <a:endParaRPr lang="en-US" sz="1500" b="1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8909200" y="4225822"/>
              <a:ext cx="3653897" cy="831016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id-ID" sz="1500" b="1" dirty="0">
                  <a:solidFill>
                    <a:srgbClr val="445469"/>
                  </a:solidFill>
                  <a:latin typeface="Open Sans Light"/>
                  <a:cs typeface="Open Sans Light"/>
                </a:rPr>
                <a:t>Fact 04</a:t>
              </a:r>
              <a:endParaRPr lang="en-US" sz="1500" b="1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24082" y="5302720"/>
              <a:ext cx="6103517" cy="677128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es-PE" sz="1000" dirty="0" smtClean="0">
                  <a:solidFill>
                    <a:srgbClr val="445469"/>
                  </a:solidFill>
                  <a:latin typeface="Open Sans Light"/>
                  <a:cs typeface="Open Sans Light"/>
                </a:rPr>
                <a:t>Digitar</a:t>
              </a:r>
              <a:endParaRPr lang="en-US" sz="10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24082" y="6255910"/>
              <a:ext cx="6103517" cy="677128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es-PE" sz="1000" dirty="0" smtClean="0">
                  <a:solidFill>
                    <a:srgbClr val="445469"/>
                  </a:solidFill>
                  <a:latin typeface="Open Sans Light"/>
                  <a:cs typeface="Open Sans Light"/>
                </a:rPr>
                <a:t>Macro</a:t>
              </a:r>
              <a:endParaRPr lang="en-US" sz="10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24082" y="7229665"/>
              <a:ext cx="6103517" cy="677128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id-ID" sz="1000" dirty="0">
                  <a:solidFill>
                    <a:srgbClr val="445469"/>
                  </a:solidFill>
                  <a:latin typeface="Open Sans Light"/>
                  <a:cs typeface="Open Sans Light"/>
                </a:rPr>
                <a:t>Element Number Three</a:t>
              </a:r>
              <a:endParaRPr lang="en-US" sz="10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24082" y="8196173"/>
              <a:ext cx="6103517" cy="677128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id-ID" sz="1000" dirty="0">
                  <a:solidFill>
                    <a:srgbClr val="445469"/>
                  </a:solidFill>
                  <a:latin typeface="Open Sans Light"/>
                  <a:cs typeface="Open Sans Light"/>
                </a:rPr>
                <a:t>Element Number Four</a:t>
              </a:r>
              <a:endParaRPr lang="en-US" sz="10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24082" y="9131489"/>
              <a:ext cx="6103517" cy="677128"/>
            </a:xfrm>
            <a:prstGeom prst="rect">
              <a:avLst/>
            </a:prstGeom>
            <a:noFill/>
          </p:spPr>
          <p:txBody>
            <a:bodyPr wrap="square" lIns="182889" tIns="91445" rIns="182889" bIns="91445" rtlCol="0">
              <a:spAutoFit/>
            </a:bodyPr>
            <a:lstStyle/>
            <a:p>
              <a:pPr algn="ctr" defTabSz="767796"/>
              <a:r>
                <a:rPr lang="id-ID" sz="1000" dirty="0">
                  <a:solidFill>
                    <a:srgbClr val="445469"/>
                  </a:solidFill>
                  <a:latin typeface="Open Sans Light"/>
                  <a:cs typeface="Open Sans Light"/>
                </a:rPr>
                <a:t>Element Number Five</a:t>
              </a:r>
              <a:endParaRPr lang="en-US" sz="10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941296" y="5105495"/>
              <a:ext cx="3652644" cy="94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 defTabSz="767796"/>
              <a:endParaRPr lang="id-ID" sz="15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1592685" y="6051064"/>
              <a:ext cx="3633881" cy="9792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 defTabSz="767796"/>
              <a:endParaRPr lang="id-ID" sz="15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5230331" y="7030269"/>
              <a:ext cx="3694561" cy="9396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 defTabSz="767796"/>
              <a:endParaRPr lang="id-ID" sz="15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924890" y="7980886"/>
              <a:ext cx="3601349" cy="953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 defTabSz="767796"/>
              <a:endParaRPr lang="id-ID" sz="15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29" name="Freeform 169"/>
            <p:cNvSpPr>
              <a:spLocks noChangeArrowheads="1"/>
            </p:cNvSpPr>
            <p:nvPr/>
          </p:nvSpPr>
          <p:spPr bwMode="auto">
            <a:xfrm>
              <a:off x="9236608" y="3253603"/>
              <a:ext cx="1027870" cy="822294"/>
            </a:xfrm>
            <a:custGeom>
              <a:avLst/>
              <a:gdLst>
                <a:gd name="T0" fmla="*/ 478 w 487"/>
                <a:gd name="T1" fmla="*/ 9 h 390"/>
                <a:gd name="T2" fmla="*/ 478 w 487"/>
                <a:gd name="T3" fmla="*/ 9 h 390"/>
                <a:gd name="T4" fmla="*/ 372 w 487"/>
                <a:gd name="T5" fmla="*/ 195 h 390"/>
                <a:gd name="T6" fmla="*/ 345 w 487"/>
                <a:gd name="T7" fmla="*/ 195 h 390"/>
                <a:gd name="T8" fmla="*/ 292 w 487"/>
                <a:gd name="T9" fmla="*/ 150 h 390"/>
                <a:gd name="T10" fmla="*/ 274 w 487"/>
                <a:gd name="T11" fmla="*/ 150 h 390"/>
                <a:gd name="T12" fmla="*/ 194 w 487"/>
                <a:gd name="T13" fmla="*/ 266 h 390"/>
                <a:gd name="T14" fmla="*/ 177 w 487"/>
                <a:gd name="T15" fmla="*/ 266 h 390"/>
                <a:gd name="T16" fmla="*/ 141 w 487"/>
                <a:gd name="T17" fmla="*/ 239 h 390"/>
                <a:gd name="T18" fmla="*/ 123 w 487"/>
                <a:gd name="T19" fmla="*/ 239 h 390"/>
                <a:gd name="T20" fmla="*/ 8 w 487"/>
                <a:gd name="T21" fmla="*/ 381 h 390"/>
                <a:gd name="T22" fmla="*/ 8 w 487"/>
                <a:gd name="T23" fmla="*/ 389 h 390"/>
                <a:gd name="T24" fmla="*/ 486 w 487"/>
                <a:gd name="T25" fmla="*/ 389 h 390"/>
                <a:gd name="T26" fmla="*/ 486 w 487"/>
                <a:gd name="T27" fmla="*/ 9 h 390"/>
                <a:gd name="T28" fmla="*/ 478 w 487"/>
                <a:gd name="T29" fmla="*/ 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7" h="390">
                  <a:moveTo>
                    <a:pt x="478" y="9"/>
                  </a:moveTo>
                  <a:lnTo>
                    <a:pt x="478" y="9"/>
                  </a:lnTo>
                  <a:cubicBezTo>
                    <a:pt x="372" y="195"/>
                    <a:pt x="372" y="195"/>
                    <a:pt x="372" y="195"/>
                  </a:cubicBezTo>
                  <a:cubicBezTo>
                    <a:pt x="363" y="204"/>
                    <a:pt x="354" y="204"/>
                    <a:pt x="345" y="195"/>
                  </a:cubicBezTo>
                  <a:cubicBezTo>
                    <a:pt x="292" y="150"/>
                    <a:pt x="292" y="150"/>
                    <a:pt x="292" y="150"/>
                  </a:cubicBezTo>
                  <a:cubicBezTo>
                    <a:pt x="283" y="141"/>
                    <a:pt x="283" y="141"/>
                    <a:pt x="274" y="150"/>
                  </a:cubicBezTo>
                  <a:cubicBezTo>
                    <a:pt x="194" y="266"/>
                    <a:pt x="194" y="266"/>
                    <a:pt x="194" y="266"/>
                  </a:cubicBezTo>
                  <a:cubicBezTo>
                    <a:pt x="194" y="275"/>
                    <a:pt x="186" y="275"/>
                    <a:pt x="177" y="266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32" y="230"/>
                    <a:pt x="123" y="230"/>
                    <a:pt x="123" y="239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0" y="389"/>
                    <a:pt x="0" y="389"/>
                    <a:pt x="8" y="389"/>
                  </a:cubicBezTo>
                  <a:cubicBezTo>
                    <a:pt x="486" y="389"/>
                    <a:pt x="486" y="389"/>
                    <a:pt x="486" y="389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86" y="0"/>
                    <a:pt x="486" y="0"/>
                    <a:pt x="478" y="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767796"/>
              <a:endParaRPr lang="en-US" sz="1500" dirty="0">
                <a:solidFill>
                  <a:srgbClr val="445469"/>
                </a:solidFill>
              </a:endParaRPr>
            </a:p>
          </p:txBody>
        </p:sp>
        <p:sp>
          <p:nvSpPr>
            <p:cNvPr id="30" name="Freeform 65"/>
            <p:cNvSpPr>
              <a:spLocks noChangeArrowheads="1"/>
            </p:cNvSpPr>
            <p:nvPr/>
          </p:nvSpPr>
          <p:spPr bwMode="auto">
            <a:xfrm>
              <a:off x="13030291" y="3228478"/>
              <a:ext cx="887700" cy="887700"/>
            </a:xfrm>
            <a:custGeom>
              <a:avLst/>
              <a:gdLst>
                <a:gd name="T0" fmla="*/ 381 w 417"/>
                <a:gd name="T1" fmla="*/ 203 h 417"/>
                <a:gd name="T2" fmla="*/ 381 w 417"/>
                <a:gd name="T3" fmla="*/ 203 h 417"/>
                <a:gd name="T4" fmla="*/ 416 w 417"/>
                <a:gd name="T5" fmla="*/ 141 h 417"/>
                <a:gd name="T6" fmla="*/ 408 w 417"/>
                <a:gd name="T7" fmla="*/ 106 h 417"/>
                <a:gd name="T8" fmla="*/ 337 w 417"/>
                <a:gd name="T9" fmla="*/ 79 h 417"/>
                <a:gd name="T10" fmla="*/ 319 w 417"/>
                <a:gd name="T11" fmla="*/ 17 h 417"/>
                <a:gd name="T12" fmla="*/ 275 w 417"/>
                <a:gd name="T13" fmla="*/ 0 h 417"/>
                <a:gd name="T14" fmla="*/ 213 w 417"/>
                <a:gd name="T15" fmla="*/ 35 h 417"/>
                <a:gd name="T16" fmla="*/ 151 w 417"/>
                <a:gd name="T17" fmla="*/ 0 h 417"/>
                <a:gd name="T18" fmla="*/ 107 w 417"/>
                <a:gd name="T19" fmla="*/ 17 h 417"/>
                <a:gd name="T20" fmla="*/ 89 w 417"/>
                <a:gd name="T21" fmla="*/ 79 h 417"/>
                <a:gd name="T22" fmla="*/ 18 w 417"/>
                <a:gd name="T23" fmla="*/ 106 h 417"/>
                <a:gd name="T24" fmla="*/ 0 w 417"/>
                <a:gd name="T25" fmla="*/ 141 h 417"/>
                <a:gd name="T26" fmla="*/ 44 w 417"/>
                <a:gd name="T27" fmla="*/ 203 h 417"/>
                <a:gd name="T28" fmla="*/ 0 w 417"/>
                <a:gd name="T29" fmla="*/ 275 h 417"/>
                <a:gd name="T30" fmla="*/ 18 w 417"/>
                <a:gd name="T31" fmla="*/ 310 h 417"/>
                <a:gd name="T32" fmla="*/ 89 w 417"/>
                <a:gd name="T33" fmla="*/ 328 h 417"/>
                <a:gd name="T34" fmla="*/ 107 w 417"/>
                <a:gd name="T35" fmla="*/ 398 h 417"/>
                <a:gd name="T36" fmla="*/ 151 w 417"/>
                <a:gd name="T37" fmla="*/ 416 h 417"/>
                <a:gd name="T38" fmla="*/ 213 w 417"/>
                <a:gd name="T39" fmla="*/ 372 h 417"/>
                <a:gd name="T40" fmla="*/ 275 w 417"/>
                <a:gd name="T41" fmla="*/ 416 h 417"/>
                <a:gd name="T42" fmla="*/ 319 w 417"/>
                <a:gd name="T43" fmla="*/ 398 h 417"/>
                <a:gd name="T44" fmla="*/ 337 w 417"/>
                <a:gd name="T45" fmla="*/ 328 h 417"/>
                <a:gd name="T46" fmla="*/ 408 w 417"/>
                <a:gd name="T47" fmla="*/ 310 h 417"/>
                <a:gd name="T48" fmla="*/ 416 w 417"/>
                <a:gd name="T49" fmla="*/ 265 h 417"/>
                <a:gd name="T50" fmla="*/ 381 w 417"/>
                <a:gd name="T51" fmla="*/ 203 h 417"/>
                <a:gd name="T52" fmla="*/ 213 w 417"/>
                <a:gd name="T53" fmla="*/ 292 h 417"/>
                <a:gd name="T54" fmla="*/ 213 w 417"/>
                <a:gd name="T55" fmla="*/ 292 h 417"/>
                <a:gd name="T56" fmla="*/ 125 w 417"/>
                <a:gd name="T57" fmla="*/ 203 h 417"/>
                <a:gd name="T58" fmla="*/ 213 w 417"/>
                <a:gd name="T59" fmla="*/ 115 h 417"/>
                <a:gd name="T60" fmla="*/ 301 w 417"/>
                <a:gd name="T61" fmla="*/ 203 h 417"/>
                <a:gd name="T62" fmla="*/ 213 w 417"/>
                <a:gd name="T63" fmla="*/ 29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767796"/>
              <a:endParaRPr lang="en-US" sz="1500" dirty="0">
                <a:solidFill>
                  <a:srgbClr val="445469"/>
                </a:solidFill>
              </a:endParaRPr>
            </a:p>
          </p:txBody>
        </p:sp>
        <p:sp>
          <p:nvSpPr>
            <p:cNvPr id="31" name="Freeform 101"/>
            <p:cNvSpPr>
              <a:spLocks noChangeArrowheads="1"/>
            </p:cNvSpPr>
            <p:nvPr/>
          </p:nvSpPr>
          <p:spPr bwMode="auto">
            <a:xfrm>
              <a:off x="16488345" y="3253603"/>
              <a:ext cx="959907" cy="739043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767796"/>
              <a:endParaRPr lang="en-US" sz="1500" dirty="0">
                <a:solidFill>
                  <a:srgbClr val="445469"/>
                </a:solidFill>
              </a:endParaRPr>
            </a:p>
          </p:txBody>
        </p:sp>
        <p:sp>
          <p:nvSpPr>
            <p:cNvPr id="32" name="Freeform 97"/>
            <p:cNvSpPr>
              <a:spLocks noChangeArrowheads="1"/>
            </p:cNvSpPr>
            <p:nvPr/>
          </p:nvSpPr>
          <p:spPr bwMode="auto">
            <a:xfrm>
              <a:off x="20284010" y="3307132"/>
              <a:ext cx="872649" cy="749088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767796"/>
              <a:endParaRPr lang="en-US" sz="1500" dirty="0">
                <a:solidFill>
                  <a:srgbClr val="445469"/>
                </a:solidFill>
              </a:endParaRPr>
            </a:p>
          </p:txBody>
        </p:sp>
        <p:sp>
          <p:nvSpPr>
            <p:cNvPr id="35" name="Freeform 77"/>
            <p:cNvSpPr>
              <a:spLocks noChangeArrowheads="1"/>
            </p:cNvSpPr>
            <p:nvPr/>
          </p:nvSpPr>
          <p:spPr bwMode="auto">
            <a:xfrm>
              <a:off x="4467980" y="3369588"/>
              <a:ext cx="872649" cy="733643"/>
            </a:xfrm>
            <a:custGeom>
              <a:avLst/>
              <a:gdLst>
                <a:gd name="T0" fmla="*/ 372 w 497"/>
                <a:gd name="T1" fmla="*/ 124 h 418"/>
                <a:gd name="T2" fmla="*/ 372 w 497"/>
                <a:gd name="T3" fmla="*/ 124 h 418"/>
                <a:gd name="T4" fmla="*/ 389 w 497"/>
                <a:gd name="T5" fmla="*/ 124 h 418"/>
                <a:gd name="T6" fmla="*/ 389 w 497"/>
                <a:gd name="T7" fmla="*/ 178 h 418"/>
                <a:gd name="T8" fmla="*/ 496 w 497"/>
                <a:gd name="T9" fmla="*/ 89 h 418"/>
                <a:gd name="T10" fmla="*/ 389 w 497"/>
                <a:gd name="T11" fmla="*/ 0 h 418"/>
                <a:gd name="T12" fmla="*/ 389 w 497"/>
                <a:gd name="T13" fmla="*/ 53 h 418"/>
                <a:gd name="T14" fmla="*/ 372 w 497"/>
                <a:gd name="T15" fmla="*/ 53 h 418"/>
                <a:gd name="T16" fmla="*/ 186 w 497"/>
                <a:gd name="T17" fmla="*/ 187 h 418"/>
                <a:gd name="T18" fmla="*/ 53 w 497"/>
                <a:gd name="T19" fmla="*/ 284 h 418"/>
                <a:gd name="T20" fmla="*/ 0 w 497"/>
                <a:gd name="T21" fmla="*/ 284 h 418"/>
                <a:gd name="T22" fmla="*/ 0 w 497"/>
                <a:gd name="T23" fmla="*/ 355 h 418"/>
                <a:gd name="T24" fmla="*/ 53 w 497"/>
                <a:gd name="T25" fmla="*/ 355 h 418"/>
                <a:gd name="T26" fmla="*/ 239 w 497"/>
                <a:gd name="T27" fmla="*/ 222 h 418"/>
                <a:gd name="T28" fmla="*/ 372 w 497"/>
                <a:gd name="T29" fmla="*/ 124 h 418"/>
                <a:gd name="T30" fmla="*/ 132 w 497"/>
                <a:gd name="T31" fmla="*/ 169 h 418"/>
                <a:gd name="T32" fmla="*/ 132 w 497"/>
                <a:gd name="T33" fmla="*/ 169 h 418"/>
                <a:gd name="T34" fmla="*/ 141 w 497"/>
                <a:gd name="T35" fmla="*/ 152 h 418"/>
                <a:gd name="T36" fmla="*/ 177 w 497"/>
                <a:gd name="T37" fmla="*/ 116 h 418"/>
                <a:gd name="T38" fmla="*/ 53 w 497"/>
                <a:gd name="T39" fmla="*/ 63 h 418"/>
                <a:gd name="T40" fmla="*/ 0 w 497"/>
                <a:gd name="T41" fmla="*/ 63 h 418"/>
                <a:gd name="T42" fmla="*/ 0 w 497"/>
                <a:gd name="T43" fmla="*/ 134 h 418"/>
                <a:gd name="T44" fmla="*/ 53 w 497"/>
                <a:gd name="T45" fmla="*/ 134 h 418"/>
                <a:gd name="T46" fmla="*/ 132 w 497"/>
                <a:gd name="T47" fmla="*/ 169 h 418"/>
                <a:gd name="T48" fmla="*/ 389 w 497"/>
                <a:gd name="T49" fmla="*/ 293 h 418"/>
                <a:gd name="T50" fmla="*/ 389 w 497"/>
                <a:gd name="T51" fmla="*/ 293 h 418"/>
                <a:gd name="T52" fmla="*/ 372 w 497"/>
                <a:gd name="T53" fmla="*/ 293 h 418"/>
                <a:gd name="T54" fmla="*/ 283 w 497"/>
                <a:gd name="T55" fmla="*/ 249 h 418"/>
                <a:gd name="T56" fmla="*/ 283 w 497"/>
                <a:gd name="T57" fmla="*/ 258 h 418"/>
                <a:gd name="T58" fmla="*/ 248 w 497"/>
                <a:gd name="T59" fmla="*/ 302 h 418"/>
                <a:gd name="T60" fmla="*/ 372 w 497"/>
                <a:gd name="T61" fmla="*/ 355 h 418"/>
                <a:gd name="T62" fmla="*/ 389 w 497"/>
                <a:gd name="T63" fmla="*/ 355 h 418"/>
                <a:gd name="T64" fmla="*/ 389 w 497"/>
                <a:gd name="T65" fmla="*/ 417 h 418"/>
                <a:gd name="T66" fmla="*/ 496 w 497"/>
                <a:gd name="T67" fmla="*/ 328 h 418"/>
                <a:gd name="T68" fmla="*/ 389 w 497"/>
                <a:gd name="T69" fmla="*/ 240 h 418"/>
                <a:gd name="T70" fmla="*/ 389 w 497"/>
                <a:gd name="T71" fmla="*/ 293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7" h="418">
                  <a:moveTo>
                    <a:pt x="372" y="124"/>
                  </a:moveTo>
                  <a:lnTo>
                    <a:pt x="372" y="124"/>
                  </a:lnTo>
                  <a:cubicBezTo>
                    <a:pt x="389" y="124"/>
                    <a:pt x="389" y="124"/>
                    <a:pt x="389" y="124"/>
                  </a:cubicBezTo>
                  <a:cubicBezTo>
                    <a:pt x="389" y="178"/>
                    <a:pt x="389" y="178"/>
                    <a:pt x="389" y="178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72" y="53"/>
                    <a:pt x="372" y="53"/>
                    <a:pt x="372" y="53"/>
                  </a:cubicBezTo>
                  <a:cubicBezTo>
                    <a:pt x="283" y="53"/>
                    <a:pt x="230" y="124"/>
                    <a:pt x="186" y="187"/>
                  </a:cubicBezTo>
                  <a:cubicBezTo>
                    <a:pt x="141" y="240"/>
                    <a:pt x="106" y="284"/>
                    <a:pt x="53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141" y="355"/>
                    <a:pt x="194" y="284"/>
                    <a:pt x="239" y="222"/>
                  </a:cubicBezTo>
                  <a:cubicBezTo>
                    <a:pt x="283" y="169"/>
                    <a:pt x="319" y="124"/>
                    <a:pt x="372" y="124"/>
                  </a:cubicBezTo>
                  <a:close/>
                  <a:moveTo>
                    <a:pt x="132" y="169"/>
                  </a:moveTo>
                  <a:lnTo>
                    <a:pt x="132" y="169"/>
                  </a:lnTo>
                  <a:cubicBezTo>
                    <a:pt x="132" y="160"/>
                    <a:pt x="141" y="160"/>
                    <a:pt x="141" y="152"/>
                  </a:cubicBezTo>
                  <a:cubicBezTo>
                    <a:pt x="150" y="143"/>
                    <a:pt x="167" y="124"/>
                    <a:pt x="177" y="116"/>
                  </a:cubicBezTo>
                  <a:cubicBezTo>
                    <a:pt x="141" y="80"/>
                    <a:pt x="106" y="63"/>
                    <a:pt x="53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79" y="134"/>
                    <a:pt x="106" y="143"/>
                    <a:pt x="132" y="169"/>
                  </a:cubicBezTo>
                  <a:close/>
                  <a:moveTo>
                    <a:pt x="389" y="293"/>
                  </a:moveTo>
                  <a:lnTo>
                    <a:pt x="389" y="293"/>
                  </a:lnTo>
                  <a:cubicBezTo>
                    <a:pt x="372" y="293"/>
                    <a:pt x="372" y="293"/>
                    <a:pt x="372" y="293"/>
                  </a:cubicBezTo>
                  <a:cubicBezTo>
                    <a:pt x="336" y="293"/>
                    <a:pt x="310" y="275"/>
                    <a:pt x="283" y="249"/>
                  </a:cubicBezTo>
                  <a:cubicBezTo>
                    <a:pt x="283" y="249"/>
                    <a:pt x="283" y="249"/>
                    <a:pt x="283" y="258"/>
                  </a:cubicBezTo>
                  <a:cubicBezTo>
                    <a:pt x="266" y="266"/>
                    <a:pt x="257" y="284"/>
                    <a:pt x="248" y="302"/>
                  </a:cubicBezTo>
                  <a:cubicBezTo>
                    <a:pt x="274" y="337"/>
                    <a:pt x="319" y="355"/>
                    <a:pt x="372" y="355"/>
                  </a:cubicBezTo>
                  <a:cubicBezTo>
                    <a:pt x="389" y="355"/>
                    <a:pt x="389" y="355"/>
                    <a:pt x="389" y="355"/>
                  </a:cubicBezTo>
                  <a:cubicBezTo>
                    <a:pt x="389" y="417"/>
                    <a:pt x="389" y="417"/>
                    <a:pt x="389" y="417"/>
                  </a:cubicBezTo>
                  <a:cubicBezTo>
                    <a:pt x="496" y="328"/>
                    <a:pt x="496" y="328"/>
                    <a:pt x="496" y="328"/>
                  </a:cubicBezTo>
                  <a:cubicBezTo>
                    <a:pt x="389" y="240"/>
                    <a:pt x="389" y="240"/>
                    <a:pt x="389" y="240"/>
                  </a:cubicBezTo>
                  <a:lnTo>
                    <a:pt x="389" y="29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767796"/>
              <a:endParaRPr lang="en-US" sz="1500" dirty="0">
                <a:solidFill>
                  <a:srgbClr val="445469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92685" y="8903503"/>
              <a:ext cx="3633881" cy="9792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 defTabSz="767796"/>
              <a:endParaRPr lang="id-ID" sz="1500" dirty="0">
                <a:solidFill>
                  <a:srgbClr val="445469"/>
                </a:solidFill>
                <a:latin typeface="Open Sans Light"/>
                <a:cs typeface="Open Sans Ligh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59826" y="241509"/>
            <a:ext cx="6024370" cy="1039544"/>
            <a:chOff x="4137863" y="483017"/>
            <a:chExt cx="16060802" cy="2079087"/>
          </a:xfrm>
        </p:grpSpPr>
        <p:sp>
          <p:nvSpPr>
            <p:cNvPr id="39" name="TextBox 38"/>
            <p:cNvSpPr txBox="1"/>
            <p:nvPr/>
          </p:nvSpPr>
          <p:spPr>
            <a:xfrm>
              <a:off x="4137863" y="483017"/>
              <a:ext cx="16060802" cy="1323401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 defTabSz="767796"/>
              <a:r>
                <a:rPr lang="en-US" sz="3700" b="1" dirty="0" err="1" smtClean="0">
                  <a:solidFill>
                    <a:srgbClr val="445469"/>
                  </a:solidFill>
                  <a:latin typeface="Lato Regular"/>
                  <a:cs typeface="Lato Regular"/>
                </a:rPr>
                <a:t>Ejemplos</a:t>
              </a:r>
              <a:r>
                <a:rPr lang="en-US" sz="3700" b="1" dirty="0" smtClean="0">
                  <a:solidFill>
                    <a:srgbClr val="445469"/>
                  </a:solidFill>
                  <a:latin typeface="Lato Regular"/>
                  <a:cs typeface="Lato Regular"/>
                </a:rPr>
                <a:t> de </a:t>
              </a:r>
              <a:r>
                <a:rPr lang="en-US" sz="3700" b="1" dirty="0" err="1" smtClean="0">
                  <a:solidFill>
                    <a:srgbClr val="445469"/>
                  </a:solidFill>
                  <a:latin typeface="Lato Regular"/>
                  <a:cs typeface="Lato Regular"/>
                </a:rPr>
                <a:t>Aplicaciones</a:t>
              </a:r>
              <a:endParaRPr lang="id-ID" sz="37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 defTabSz="767796"/>
              <a:endParaRPr lang="en-US" sz="1500" dirty="0">
                <a:solidFill>
                  <a:srgbClr val="9BBB5C"/>
                </a:solidFill>
                <a:latin typeface="Open Sans Light"/>
              </a:endParaRPr>
            </a:p>
          </p:txBody>
        </p:sp>
        <p:sp>
          <p:nvSpPr>
            <p:cNvPr id="43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92500" lnSpcReduction="1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err="1">
                  <a:latin typeface="Lato Light"/>
                  <a:cs typeface="Lato Light"/>
                </a:rPr>
                <a:t>Modelo</a:t>
              </a:r>
              <a:r>
                <a:rPr lang="en-US" sz="1300" dirty="0">
                  <a:latin typeface="Lato Light"/>
                  <a:cs typeface="Lato Light"/>
                </a:rPr>
                <a:t> de </a:t>
              </a:r>
              <a:r>
                <a:rPr lang="en-US" sz="1300" dirty="0" err="1">
                  <a:latin typeface="Lato Light"/>
                  <a:cs typeface="Lato Light"/>
                </a:rPr>
                <a:t>Gobierno</a:t>
              </a:r>
              <a:r>
                <a:rPr lang="en-US" sz="1300" dirty="0">
                  <a:latin typeface="Lato Light"/>
                  <a:cs typeface="Lato Light"/>
                </a:rPr>
                <a:t> User IT</a:t>
              </a:r>
              <a:endParaRPr lang="en-US" sz="13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38" name="37 Rectángulo"/>
          <p:cNvSpPr/>
          <p:nvPr/>
        </p:nvSpPr>
        <p:spPr>
          <a:xfrm>
            <a:off x="3203848" y="6295624"/>
            <a:ext cx="3079647" cy="3017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9" tIns="91445" rIns="182889" bIns="91445" rtlCol="0" anchor="ctr"/>
          <a:lstStyle/>
          <a:p>
            <a:pPr algn="ctr"/>
            <a:endParaRPr lang="es-PE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74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"/>
          <p:cNvSpPr>
            <a:spLocks/>
          </p:cNvSpPr>
          <p:nvPr/>
        </p:nvSpPr>
        <p:spPr bwMode="auto">
          <a:xfrm>
            <a:off x="1270381" y="4722735"/>
            <a:ext cx="1693719" cy="136179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8" name="Freeform 2"/>
          <p:cNvSpPr>
            <a:spLocks/>
          </p:cNvSpPr>
          <p:nvPr/>
        </p:nvSpPr>
        <p:spPr bwMode="auto">
          <a:xfrm>
            <a:off x="2503309" y="5458990"/>
            <a:ext cx="464943" cy="625540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defTabSz="512090"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90" name="Rectangle 4"/>
          <p:cNvSpPr>
            <a:spLocks/>
          </p:cNvSpPr>
          <p:nvPr/>
        </p:nvSpPr>
        <p:spPr bwMode="auto">
          <a:xfrm>
            <a:off x="2503309" y="4097195"/>
            <a:ext cx="1693719" cy="136179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Freeform 5"/>
          <p:cNvSpPr>
            <a:spLocks/>
          </p:cNvSpPr>
          <p:nvPr/>
        </p:nvSpPr>
        <p:spPr bwMode="auto">
          <a:xfrm>
            <a:off x="3736237" y="4833450"/>
            <a:ext cx="464943" cy="625540"/>
          </a:xfrm>
          <a:custGeom>
            <a:avLst/>
            <a:gdLst>
              <a:gd name="T0" fmla="*/ 0 w 21600"/>
              <a:gd name="T1" fmla="*/ 0 h 21600"/>
              <a:gd name="T2" fmla="*/ 93667674 w 21600"/>
              <a:gd name="T3" fmla="*/ 0 h 21600"/>
              <a:gd name="T4" fmla="*/ 93667674 w 21600"/>
              <a:gd name="T5" fmla="*/ 95347778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1F2E4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" name="Rectangle 9"/>
          <p:cNvSpPr>
            <a:spLocks/>
          </p:cNvSpPr>
          <p:nvPr/>
        </p:nvSpPr>
        <p:spPr bwMode="auto">
          <a:xfrm>
            <a:off x="3740389" y="3471655"/>
            <a:ext cx="1693719" cy="1361795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3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512090"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93" name="Freeform 10"/>
          <p:cNvSpPr>
            <a:spLocks/>
          </p:cNvSpPr>
          <p:nvPr/>
        </p:nvSpPr>
        <p:spPr bwMode="auto">
          <a:xfrm>
            <a:off x="4965014" y="4207910"/>
            <a:ext cx="464943" cy="625540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defTabSz="512090"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94" name="Rectangle 11"/>
          <p:cNvSpPr>
            <a:spLocks/>
          </p:cNvSpPr>
          <p:nvPr/>
        </p:nvSpPr>
        <p:spPr bwMode="auto">
          <a:xfrm>
            <a:off x="4965014" y="2851651"/>
            <a:ext cx="1693719" cy="1361795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512090"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95" name="Freeform 12"/>
          <p:cNvSpPr>
            <a:spLocks/>
          </p:cNvSpPr>
          <p:nvPr/>
        </p:nvSpPr>
        <p:spPr bwMode="auto">
          <a:xfrm>
            <a:off x="6193791" y="3576834"/>
            <a:ext cx="464943" cy="625540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defTabSz="512090"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96" name="AutoShape 13"/>
          <p:cNvSpPr>
            <a:spLocks/>
          </p:cNvSpPr>
          <p:nvPr/>
        </p:nvSpPr>
        <p:spPr bwMode="auto">
          <a:xfrm>
            <a:off x="6193791" y="1932716"/>
            <a:ext cx="2092242" cy="1943049"/>
          </a:xfrm>
          <a:prstGeom prst="rightArrow">
            <a:avLst>
              <a:gd name="adj1" fmla="val 69463"/>
              <a:gd name="adj2" fmla="val 28319"/>
            </a:avLst>
          </a:prstGeom>
          <a:solidFill>
            <a:schemeClr val="accent5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512090"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99" name="Rectangle 16"/>
          <p:cNvSpPr>
            <a:spLocks/>
          </p:cNvSpPr>
          <p:nvPr/>
        </p:nvSpPr>
        <p:spPr bwMode="auto">
          <a:xfrm>
            <a:off x="6460565" y="2870403"/>
            <a:ext cx="1349164" cy="293395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512090">
              <a:defRPr/>
            </a:pPr>
            <a:r>
              <a:rPr lang="en-US" sz="1500" dirty="0" err="1" smtClean="0">
                <a:solidFill>
                  <a:srgbClr val="FFFFFF"/>
                </a:solidFill>
                <a:latin typeface="Lato Regular"/>
                <a:ea typeface="Open Sans Light"/>
                <a:cs typeface="Lato Regular"/>
                <a:sym typeface="Source Sans Pro Semibold Italic" charset="0"/>
              </a:rPr>
              <a:t>AppIT</a:t>
            </a:r>
            <a:endParaRPr lang="en-US" sz="1500" dirty="0">
              <a:solidFill>
                <a:srgbClr val="FFFFFF"/>
              </a:solidFill>
              <a:latin typeface="Lato Regular"/>
              <a:ea typeface="Open Sans Light"/>
              <a:cs typeface="Lato Regular"/>
              <a:sym typeface="Source Sans Pro Semibold Italic" charset="0"/>
            </a:endParaRPr>
          </a:p>
        </p:txBody>
      </p:sp>
      <p:sp>
        <p:nvSpPr>
          <p:cNvPr id="103" name="AutoShape 41"/>
          <p:cNvSpPr>
            <a:spLocks/>
          </p:cNvSpPr>
          <p:nvPr/>
        </p:nvSpPr>
        <p:spPr bwMode="auto">
          <a:xfrm>
            <a:off x="7058812" y="2611538"/>
            <a:ext cx="162938" cy="2103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lIns="16002" tIns="16002" rIns="16002" bIns="16002" anchor="ctr"/>
          <a:lstStyle/>
          <a:p>
            <a:pPr defTabSz="143862">
              <a:defRPr/>
            </a:pPr>
            <a:endParaRPr lang="es-ES" sz="9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9" name="Rectangle 3"/>
          <p:cNvSpPr>
            <a:spLocks/>
          </p:cNvSpPr>
          <p:nvPr/>
        </p:nvSpPr>
        <p:spPr bwMode="auto">
          <a:xfrm>
            <a:off x="1328035" y="5356647"/>
            <a:ext cx="1349164" cy="293395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512090">
              <a:defRPr/>
            </a:pPr>
            <a:r>
              <a:rPr lang="en-US" sz="1500" dirty="0" err="1" smtClean="0">
                <a:solidFill>
                  <a:srgbClr val="FFFFFF"/>
                </a:solidFill>
                <a:latin typeface="Lato Regular"/>
                <a:ea typeface="Open Sans Light"/>
                <a:cs typeface="Lato Regular"/>
                <a:sym typeface="Source Sans Pro Semibold Italic" charset="0"/>
              </a:rPr>
              <a:t>Proceso</a:t>
            </a:r>
            <a:r>
              <a:rPr lang="en-US" sz="1500" dirty="0" smtClean="0">
                <a:solidFill>
                  <a:srgbClr val="FFFFFF"/>
                </a:solidFill>
                <a:latin typeface="Lato Regular"/>
                <a:ea typeface="Open Sans Light"/>
                <a:cs typeface="Lato Regular"/>
                <a:sym typeface="Source Sans Pro Semibold Italic" charset="0"/>
              </a:rPr>
              <a:t> de </a:t>
            </a:r>
            <a:r>
              <a:rPr lang="en-US" sz="1500" dirty="0" err="1" smtClean="0">
                <a:solidFill>
                  <a:srgbClr val="FFFFFF"/>
                </a:solidFill>
                <a:latin typeface="Lato Regular"/>
                <a:ea typeface="Open Sans Light"/>
                <a:cs typeface="Lato Regular"/>
                <a:sym typeface="Source Sans Pro Semibold Italic" charset="0"/>
              </a:rPr>
              <a:t>Atención</a:t>
            </a:r>
            <a:endParaRPr lang="en-US" sz="1500" dirty="0">
              <a:solidFill>
                <a:srgbClr val="FFFFFF"/>
              </a:solidFill>
              <a:latin typeface="Lato Regular"/>
              <a:ea typeface="Open Sans Light"/>
              <a:cs typeface="Lato Regular"/>
              <a:sym typeface="Source Sans Pro Semibold Italic" charset="0"/>
            </a:endParaRPr>
          </a:p>
        </p:txBody>
      </p:sp>
      <p:sp>
        <p:nvSpPr>
          <p:cNvPr id="104" name="AutoShape 87"/>
          <p:cNvSpPr>
            <a:spLocks/>
          </p:cNvSpPr>
          <p:nvPr/>
        </p:nvSpPr>
        <p:spPr bwMode="auto">
          <a:xfrm>
            <a:off x="1907601" y="5095707"/>
            <a:ext cx="177986" cy="210359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lIns="16002" tIns="16002" rIns="16002" bIns="16002" anchor="ctr"/>
          <a:lstStyle/>
          <a:p>
            <a:pPr defTabSz="143862">
              <a:defRPr/>
            </a:pPr>
            <a:endParaRPr lang="es-ES" sz="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0" name="Rectangle 17"/>
          <p:cNvSpPr>
            <a:spLocks/>
          </p:cNvSpPr>
          <p:nvPr/>
        </p:nvSpPr>
        <p:spPr bwMode="auto">
          <a:xfrm>
            <a:off x="2579643" y="4731107"/>
            <a:ext cx="1349164" cy="293395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512090">
              <a:defRPr/>
            </a:pPr>
            <a:r>
              <a:rPr lang="en-US" sz="1500" dirty="0" err="1" smtClean="0">
                <a:solidFill>
                  <a:srgbClr val="FFFFFF"/>
                </a:solidFill>
                <a:latin typeface="Lato Regular"/>
                <a:ea typeface="Open Sans Light"/>
                <a:cs typeface="Lato Regular"/>
                <a:sym typeface="Source Sans Pro Semibold Italic" charset="0"/>
              </a:rPr>
              <a:t>Evaluación</a:t>
            </a:r>
            <a:endParaRPr lang="en-US" sz="1500" dirty="0">
              <a:solidFill>
                <a:srgbClr val="FFFFFF"/>
              </a:solidFill>
              <a:latin typeface="Lato Regular"/>
              <a:ea typeface="Open Sans Light"/>
              <a:cs typeface="Lato Regular"/>
              <a:sym typeface="Source Sans Pro Semibold Italic" charset="0"/>
            </a:endParaRPr>
          </a:p>
        </p:txBody>
      </p:sp>
      <p:sp>
        <p:nvSpPr>
          <p:cNvPr id="105" name="AutoShape 81"/>
          <p:cNvSpPr>
            <a:spLocks/>
          </p:cNvSpPr>
          <p:nvPr/>
        </p:nvSpPr>
        <p:spPr bwMode="auto">
          <a:xfrm>
            <a:off x="3176853" y="4477086"/>
            <a:ext cx="195629" cy="2103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lIns="16002" tIns="16002" rIns="16002" bIns="16002" anchor="ctr"/>
          <a:lstStyle/>
          <a:p>
            <a:pPr defTabSz="143862">
              <a:defRPr/>
            </a:pPr>
            <a:endParaRPr lang="es-ES" sz="9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7" name="Rectangle 14"/>
          <p:cNvSpPr>
            <a:spLocks/>
          </p:cNvSpPr>
          <p:nvPr/>
        </p:nvSpPr>
        <p:spPr bwMode="auto">
          <a:xfrm>
            <a:off x="3832809" y="4124942"/>
            <a:ext cx="1349164" cy="293395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512090">
              <a:defRPr/>
            </a:pPr>
            <a:endParaRPr lang="en-US" sz="1500" dirty="0">
              <a:solidFill>
                <a:srgbClr val="FFFFFF"/>
              </a:solidFill>
              <a:latin typeface="Lato Regular"/>
              <a:ea typeface="Open Sans Light"/>
              <a:cs typeface="Lato Regular"/>
              <a:sym typeface="Source Sans Pro Semibold Italic" charset="0"/>
            </a:endParaRPr>
          </a:p>
        </p:txBody>
      </p:sp>
      <p:sp>
        <p:nvSpPr>
          <p:cNvPr id="106" name="AutoShape 94"/>
          <p:cNvSpPr>
            <a:spLocks/>
          </p:cNvSpPr>
          <p:nvPr/>
        </p:nvSpPr>
        <p:spPr bwMode="auto">
          <a:xfrm>
            <a:off x="4454407" y="3787193"/>
            <a:ext cx="161900" cy="2546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71" y="9829"/>
                </a:moveTo>
                <a:cubicBezTo>
                  <a:pt x="20671" y="9939"/>
                  <a:pt x="20995" y="10131"/>
                  <a:pt x="21232" y="10408"/>
                </a:cubicBezTo>
                <a:cubicBezTo>
                  <a:pt x="21481" y="10681"/>
                  <a:pt x="21599" y="11001"/>
                  <a:pt x="21599" y="11358"/>
                </a:cubicBezTo>
                <a:lnTo>
                  <a:pt x="21599" y="19987"/>
                </a:lnTo>
                <a:cubicBezTo>
                  <a:pt x="21599" y="20419"/>
                  <a:pt x="21398" y="20796"/>
                  <a:pt x="21002" y="21116"/>
                </a:cubicBezTo>
                <a:cubicBezTo>
                  <a:pt x="20606" y="21438"/>
                  <a:pt x="20138" y="21599"/>
                  <a:pt x="19598" y="21599"/>
                </a:cubicBezTo>
                <a:lnTo>
                  <a:pt x="2016" y="21599"/>
                </a:lnTo>
                <a:cubicBezTo>
                  <a:pt x="1476" y="21599"/>
                  <a:pt x="1004" y="21438"/>
                  <a:pt x="604" y="21116"/>
                </a:cubicBezTo>
                <a:cubicBezTo>
                  <a:pt x="198" y="20796"/>
                  <a:pt x="0" y="20419"/>
                  <a:pt x="0" y="19987"/>
                </a:cubicBezTo>
                <a:lnTo>
                  <a:pt x="0" y="11358"/>
                </a:lnTo>
                <a:cubicBezTo>
                  <a:pt x="0" y="11001"/>
                  <a:pt x="122" y="10681"/>
                  <a:pt x="367" y="10408"/>
                </a:cubicBezTo>
                <a:cubicBezTo>
                  <a:pt x="619" y="10131"/>
                  <a:pt x="939" y="9938"/>
                  <a:pt x="1346" y="9829"/>
                </a:cubicBezTo>
                <a:lnTo>
                  <a:pt x="1346" y="7566"/>
                </a:lnTo>
                <a:cubicBezTo>
                  <a:pt x="1346" y="6530"/>
                  <a:pt x="1591" y="5551"/>
                  <a:pt x="2084" y="4632"/>
                </a:cubicBezTo>
                <a:cubicBezTo>
                  <a:pt x="2581" y="3711"/>
                  <a:pt x="3254" y="2908"/>
                  <a:pt x="4108" y="2219"/>
                </a:cubicBezTo>
                <a:cubicBezTo>
                  <a:pt x="4968" y="1531"/>
                  <a:pt x="5973" y="990"/>
                  <a:pt x="7125" y="593"/>
                </a:cubicBezTo>
                <a:cubicBezTo>
                  <a:pt x="8281" y="198"/>
                  <a:pt x="9509" y="0"/>
                  <a:pt x="10809" y="0"/>
                </a:cubicBezTo>
                <a:cubicBezTo>
                  <a:pt x="12105" y="0"/>
                  <a:pt x="13329" y="198"/>
                  <a:pt x="14478" y="593"/>
                </a:cubicBezTo>
                <a:cubicBezTo>
                  <a:pt x="15630" y="990"/>
                  <a:pt x="16634" y="1531"/>
                  <a:pt x="17495" y="2219"/>
                </a:cubicBezTo>
                <a:cubicBezTo>
                  <a:pt x="18355" y="2908"/>
                  <a:pt x="19036" y="3714"/>
                  <a:pt x="19533" y="4641"/>
                </a:cubicBezTo>
                <a:cubicBezTo>
                  <a:pt x="20022" y="5562"/>
                  <a:pt x="20271" y="6538"/>
                  <a:pt x="20271" y="7566"/>
                </a:cubicBezTo>
                <a:lnTo>
                  <a:pt x="20271" y="9829"/>
                </a:lnTo>
                <a:close/>
                <a:moveTo>
                  <a:pt x="16202" y="7566"/>
                </a:moveTo>
                <a:cubicBezTo>
                  <a:pt x="16202" y="6961"/>
                  <a:pt x="16062" y="6394"/>
                  <a:pt x="15781" y="5870"/>
                </a:cubicBezTo>
                <a:cubicBezTo>
                  <a:pt x="15496" y="5349"/>
                  <a:pt x="15108" y="4894"/>
                  <a:pt x="14614" y="4508"/>
                </a:cubicBezTo>
                <a:cubicBezTo>
                  <a:pt x="14125" y="4123"/>
                  <a:pt x="13545" y="3817"/>
                  <a:pt x="12886" y="3593"/>
                </a:cubicBezTo>
                <a:cubicBezTo>
                  <a:pt x="12224" y="3365"/>
                  <a:pt x="11532" y="3253"/>
                  <a:pt x="10809" y="3253"/>
                </a:cubicBezTo>
                <a:cubicBezTo>
                  <a:pt x="10049" y="3253"/>
                  <a:pt x="9347" y="3365"/>
                  <a:pt x="8706" y="3593"/>
                </a:cubicBezTo>
                <a:cubicBezTo>
                  <a:pt x="8061" y="3817"/>
                  <a:pt x="7489" y="4123"/>
                  <a:pt x="6988" y="4508"/>
                </a:cubicBezTo>
                <a:cubicBezTo>
                  <a:pt x="6488" y="4894"/>
                  <a:pt x="6099" y="5352"/>
                  <a:pt x="5818" y="5879"/>
                </a:cubicBezTo>
                <a:cubicBezTo>
                  <a:pt x="5537" y="6406"/>
                  <a:pt x="5397" y="6970"/>
                  <a:pt x="5397" y="7566"/>
                </a:cubicBezTo>
                <a:lnTo>
                  <a:pt x="5397" y="9717"/>
                </a:lnTo>
                <a:lnTo>
                  <a:pt x="16202" y="9717"/>
                </a:lnTo>
                <a:lnTo>
                  <a:pt x="16202" y="7566"/>
                </a:lnTo>
                <a:close/>
                <a:moveTo>
                  <a:pt x="11964" y="15409"/>
                </a:moveTo>
                <a:cubicBezTo>
                  <a:pt x="12296" y="15245"/>
                  <a:pt x="12569" y="15020"/>
                  <a:pt x="12782" y="14744"/>
                </a:cubicBezTo>
                <a:cubicBezTo>
                  <a:pt x="12990" y="14462"/>
                  <a:pt x="13098" y="14159"/>
                  <a:pt x="13098" y="13840"/>
                </a:cubicBezTo>
                <a:cubicBezTo>
                  <a:pt x="13098" y="13333"/>
                  <a:pt x="12875" y="12898"/>
                  <a:pt x="12429" y="12530"/>
                </a:cubicBezTo>
                <a:cubicBezTo>
                  <a:pt x="11979" y="12161"/>
                  <a:pt x="11439" y="11980"/>
                  <a:pt x="10809" y="11980"/>
                </a:cubicBezTo>
                <a:cubicBezTo>
                  <a:pt x="10175" y="11980"/>
                  <a:pt x="9638" y="12161"/>
                  <a:pt x="9188" y="12530"/>
                </a:cubicBezTo>
                <a:cubicBezTo>
                  <a:pt x="8738" y="12898"/>
                  <a:pt x="8515" y="13333"/>
                  <a:pt x="8515" y="13840"/>
                </a:cubicBezTo>
                <a:cubicBezTo>
                  <a:pt x="8515" y="14159"/>
                  <a:pt x="8616" y="14462"/>
                  <a:pt x="8825" y="14744"/>
                </a:cubicBezTo>
                <a:cubicBezTo>
                  <a:pt x="9033" y="15020"/>
                  <a:pt x="9300" y="15233"/>
                  <a:pt x="9638" y="15383"/>
                </a:cubicBezTo>
                <a:lnTo>
                  <a:pt x="8515" y="19339"/>
                </a:lnTo>
                <a:lnTo>
                  <a:pt x="13098" y="19339"/>
                </a:lnTo>
                <a:lnTo>
                  <a:pt x="11964" y="15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lIns="16002" tIns="16002" rIns="16002" bIns="16002" anchor="ctr"/>
          <a:lstStyle/>
          <a:p>
            <a:pPr defTabSz="143862">
              <a:defRPr/>
            </a:pPr>
            <a:endParaRPr lang="es-ES" sz="9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8" name="Rectangle 15"/>
          <p:cNvSpPr>
            <a:spLocks/>
          </p:cNvSpPr>
          <p:nvPr/>
        </p:nvSpPr>
        <p:spPr bwMode="auto">
          <a:xfrm>
            <a:off x="5033564" y="3480028"/>
            <a:ext cx="1349164" cy="293395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512090">
              <a:defRPr/>
            </a:pPr>
            <a:r>
              <a:rPr lang="en-US" sz="1500" dirty="0" smtClean="0">
                <a:solidFill>
                  <a:srgbClr val="FFFFFF"/>
                </a:solidFill>
                <a:latin typeface="Lato Regular"/>
                <a:ea typeface="Open Sans Light"/>
                <a:cs typeface="Lato Regular"/>
                <a:sym typeface="Source Sans Pro Semibold Italic" charset="0"/>
              </a:rPr>
              <a:t>Roadmap</a:t>
            </a:r>
            <a:endParaRPr lang="en-US" sz="1500" dirty="0">
              <a:solidFill>
                <a:srgbClr val="FFFFFF"/>
              </a:solidFill>
              <a:latin typeface="Lato Regular"/>
              <a:ea typeface="Open Sans Light"/>
              <a:cs typeface="Lato Regular"/>
              <a:sym typeface="Source Sans Pro Semibold Italic" charset="0"/>
            </a:endParaRPr>
          </a:p>
        </p:txBody>
      </p:sp>
      <p:sp>
        <p:nvSpPr>
          <p:cNvPr id="107" name="AutoShape 37"/>
          <p:cNvSpPr>
            <a:spLocks/>
          </p:cNvSpPr>
          <p:nvPr/>
        </p:nvSpPr>
        <p:spPr bwMode="auto">
          <a:xfrm>
            <a:off x="5628180" y="3208015"/>
            <a:ext cx="161900" cy="2103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12" y="0"/>
                </a:moveTo>
                <a:cubicBezTo>
                  <a:pt x="20751" y="0"/>
                  <a:pt x="21033" y="104"/>
                  <a:pt x="21260" y="316"/>
                </a:cubicBezTo>
                <a:cubicBezTo>
                  <a:pt x="21487" y="530"/>
                  <a:pt x="21599" y="790"/>
                  <a:pt x="21599" y="1109"/>
                </a:cubicBezTo>
                <a:lnTo>
                  <a:pt x="21599" y="15003"/>
                </a:lnTo>
                <a:cubicBezTo>
                  <a:pt x="21599" y="15537"/>
                  <a:pt x="21466" y="16008"/>
                  <a:pt x="21203" y="16415"/>
                </a:cubicBezTo>
                <a:cubicBezTo>
                  <a:pt x="20936" y="16827"/>
                  <a:pt x="20582" y="17169"/>
                  <a:pt x="20143" y="17446"/>
                </a:cubicBezTo>
                <a:cubicBezTo>
                  <a:pt x="19700" y="17719"/>
                  <a:pt x="19219" y="17931"/>
                  <a:pt x="18701" y="18078"/>
                </a:cubicBezTo>
                <a:cubicBezTo>
                  <a:pt x="18177" y="18228"/>
                  <a:pt x="17668" y="18301"/>
                  <a:pt x="17174" y="18301"/>
                </a:cubicBezTo>
                <a:cubicBezTo>
                  <a:pt x="16686" y="18301"/>
                  <a:pt x="16172" y="18228"/>
                  <a:pt x="15644" y="18078"/>
                </a:cubicBezTo>
                <a:cubicBezTo>
                  <a:pt x="15117" y="17931"/>
                  <a:pt x="14642" y="17719"/>
                  <a:pt x="14215" y="17446"/>
                </a:cubicBezTo>
                <a:cubicBezTo>
                  <a:pt x="13788" y="17169"/>
                  <a:pt x="13445" y="16830"/>
                  <a:pt x="13179" y="16423"/>
                </a:cubicBezTo>
                <a:cubicBezTo>
                  <a:pt x="12912" y="16019"/>
                  <a:pt x="12779" y="15545"/>
                  <a:pt x="12779" y="15003"/>
                </a:cubicBezTo>
                <a:cubicBezTo>
                  <a:pt x="12779" y="14492"/>
                  <a:pt x="12912" y="14029"/>
                  <a:pt x="13179" y="13611"/>
                </a:cubicBezTo>
                <a:cubicBezTo>
                  <a:pt x="13445" y="13198"/>
                  <a:pt x="13788" y="12851"/>
                  <a:pt x="14215" y="12572"/>
                </a:cubicBezTo>
                <a:cubicBezTo>
                  <a:pt x="14642" y="12295"/>
                  <a:pt x="15117" y="12080"/>
                  <a:pt x="15644" y="11936"/>
                </a:cubicBezTo>
                <a:cubicBezTo>
                  <a:pt x="16172" y="11792"/>
                  <a:pt x="16686" y="11719"/>
                  <a:pt x="17174" y="11719"/>
                </a:cubicBezTo>
                <a:cubicBezTo>
                  <a:pt x="17441" y="11719"/>
                  <a:pt x="17692" y="11736"/>
                  <a:pt x="17940" y="11775"/>
                </a:cubicBezTo>
                <a:cubicBezTo>
                  <a:pt x="18183" y="11812"/>
                  <a:pt x="18422" y="11854"/>
                  <a:pt x="18652" y="11908"/>
                </a:cubicBezTo>
                <a:lnTo>
                  <a:pt x="18652" y="4648"/>
                </a:lnTo>
                <a:lnTo>
                  <a:pt x="8823" y="7285"/>
                </a:lnTo>
                <a:lnTo>
                  <a:pt x="8823" y="18301"/>
                </a:lnTo>
                <a:cubicBezTo>
                  <a:pt x="8823" y="18835"/>
                  <a:pt x="8690" y="19307"/>
                  <a:pt x="8423" y="19716"/>
                </a:cubicBezTo>
                <a:cubicBezTo>
                  <a:pt x="8157" y="20125"/>
                  <a:pt x="7811" y="20467"/>
                  <a:pt x="7384" y="20744"/>
                </a:cubicBezTo>
                <a:cubicBezTo>
                  <a:pt x="6960" y="21018"/>
                  <a:pt x="6485" y="21230"/>
                  <a:pt x="5955" y="21376"/>
                </a:cubicBezTo>
                <a:cubicBezTo>
                  <a:pt x="5428" y="21526"/>
                  <a:pt x="4919" y="21599"/>
                  <a:pt x="4425" y="21599"/>
                </a:cubicBezTo>
                <a:cubicBezTo>
                  <a:pt x="3913" y="21599"/>
                  <a:pt x="3398" y="21526"/>
                  <a:pt x="2880" y="21376"/>
                </a:cubicBezTo>
                <a:cubicBezTo>
                  <a:pt x="2362" y="21230"/>
                  <a:pt x="1887" y="21018"/>
                  <a:pt x="1450" y="20744"/>
                </a:cubicBezTo>
                <a:cubicBezTo>
                  <a:pt x="1014" y="20467"/>
                  <a:pt x="666" y="20125"/>
                  <a:pt x="399" y="19716"/>
                </a:cubicBezTo>
                <a:cubicBezTo>
                  <a:pt x="133" y="19307"/>
                  <a:pt x="0" y="18835"/>
                  <a:pt x="0" y="18301"/>
                </a:cubicBezTo>
                <a:cubicBezTo>
                  <a:pt x="0" y="17790"/>
                  <a:pt x="133" y="17327"/>
                  <a:pt x="399" y="16909"/>
                </a:cubicBezTo>
                <a:cubicBezTo>
                  <a:pt x="666" y="16497"/>
                  <a:pt x="1014" y="16149"/>
                  <a:pt x="1450" y="15870"/>
                </a:cubicBezTo>
                <a:cubicBezTo>
                  <a:pt x="1887" y="15590"/>
                  <a:pt x="2362" y="15376"/>
                  <a:pt x="2880" y="15229"/>
                </a:cubicBezTo>
                <a:cubicBezTo>
                  <a:pt x="3398" y="15079"/>
                  <a:pt x="3913" y="15003"/>
                  <a:pt x="4425" y="15003"/>
                </a:cubicBezTo>
                <a:cubicBezTo>
                  <a:pt x="4667" y="15003"/>
                  <a:pt x="4913" y="15023"/>
                  <a:pt x="5158" y="15059"/>
                </a:cubicBezTo>
                <a:cubicBezTo>
                  <a:pt x="5403" y="15096"/>
                  <a:pt x="5649" y="15144"/>
                  <a:pt x="5888" y="15209"/>
                </a:cubicBezTo>
                <a:lnTo>
                  <a:pt x="5888" y="4676"/>
                </a:lnTo>
                <a:cubicBezTo>
                  <a:pt x="5888" y="4433"/>
                  <a:pt x="5967" y="4216"/>
                  <a:pt x="6121" y="4029"/>
                </a:cubicBezTo>
                <a:cubicBezTo>
                  <a:pt x="6276" y="3837"/>
                  <a:pt x="6482" y="3707"/>
                  <a:pt x="6745" y="3634"/>
                </a:cubicBezTo>
                <a:cubicBezTo>
                  <a:pt x="6966" y="3583"/>
                  <a:pt x="7445" y="3453"/>
                  <a:pt x="8187" y="3241"/>
                </a:cubicBezTo>
                <a:cubicBezTo>
                  <a:pt x="8926" y="3035"/>
                  <a:pt x="9786" y="2798"/>
                  <a:pt x="10771" y="2533"/>
                </a:cubicBezTo>
                <a:cubicBezTo>
                  <a:pt x="11755" y="2267"/>
                  <a:pt x="12791" y="1985"/>
                  <a:pt x="13888" y="1688"/>
                </a:cubicBezTo>
                <a:cubicBezTo>
                  <a:pt x="14984" y="1392"/>
                  <a:pt x="16005" y="1118"/>
                  <a:pt x="16947" y="872"/>
                </a:cubicBezTo>
                <a:cubicBezTo>
                  <a:pt x="17892" y="624"/>
                  <a:pt x="18683" y="415"/>
                  <a:pt x="19328" y="248"/>
                </a:cubicBezTo>
                <a:cubicBezTo>
                  <a:pt x="19976" y="81"/>
                  <a:pt x="20336" y="0"/>
                  <a:pt x="2041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lIns="16002" tIns="16002" rIns="16002" bIns="16002" anchor="ctr"/>
          <a:lstStyle/>
          <a:p>
            <a:pPr defTabSz="143862">
              <a:defRPr/>
            </a:pPr>
            <a:endParaRPr lang="es-ES" sz="9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26492" y="241509"/>
            <a:ext cx="4891046" cy="1039544"/>
            <a:chOff x="5648582" y="483017"/>
            <a:chExt cx="13039392" cy="2079087"/>
          </a:xfrm>
        </p:grpSpPr>
        <p:sp>
          <p:nvSpPr>
            <p:cNvPr id="30" name="TextBox 29"/>
            <p:cNvSpPr txBox="1"/>
            <p:nvPr/>
          </p:nvSpPr>
          <p:spPr>
            <a:xfrm>
              <a:off x="5648582" y="483017"/>
              <a:ext cx="13039392" cy="1323401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7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Proceso</a:t>
              </a:r>
              <a:r>
                <a:rPr lang="en-US" sz="37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de </a:t>
              </a:r>
              <a:r>
                <a:rPr lang="en-US" sz="37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Atención</a:t>
              </a:r>
              <a:endParaRPr lang="id-ID" sz="37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3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 fontScale="92500" lnSpcReduction="10000"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err="1">
                  <a:latin typeface="Lato Light"/>
                  <a:cs typeface="Lato Light"/>
                </a:rPr>
                <a:t>Modelo</a:t>
              </a:r>
              <a:r>
                <a:rPr lang="en-US" sz="1300" dirty="0">
                  <a:latin typeface="Lato Light"/>
                  <a:cs typeface="Lato Light"/>
                </a:rPr>
                <a:t> de </a:t>
              </a:r>
              <a:r>
                <a:rPr lang="en-US" sz="1300" dirty="0" err="1">
                  <a:latin typeface="Lato Light"/>
                  <a:cs typeface="Lato Light"/>
                </a:rPr>
                <a:t>Gobierno</a:t>
              </a:r>
              <a:r>
                <a:rPr lang="en-US" sz="1300" dirty="0">
                  <a:latin typeface="Lato Light"/>
                  <a:cs typeface="Lato Light"/>
                </a:rPr>
                <a:t> User IT</a:t>
              </a:r>
              <a:endParaRPr lang="en-US" sz="13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36" name="Rectangle 1"/>
          <p:cNvSpPr>
            <a:spLocks/>
          </p:cNvSpPr>
          <p:nvPr/>
        </p:nvSpPr>
        <p:spPr bwMode="auto">
          <a:xfrm>
            <a:off x="646778" y="1604026"/>
            <a:ext cx="1846562" cy="444580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600"/>
          </a:p>
        </p:txBody>
      </p:sp>
      <p:sp>
        <p:nvSpPr>
          <p:cNvPr id="37" name="Rectangle 1"/>
          <p:cNvSpPr>
            <a:spLocks/>
          </p:cNvSpPr>
          <p:nvPr/>
        </p:nvSpPr>
        <p:spPr bwMode="auto">
          <a:xfrm>
            <a:off x="646778" y="2048606"/>
            <a:ext cx="1846562" cy="101009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60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6796" y="1633996"/>
            <a:ext cx="890283" cy="300389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pPr algn="ctr"/>
            <a:r>
              <a:rPr lang="id-ID" sz="1700" dirty="0">
                <a:solidFill>
                  <a:schemeClr val="bg1"/>
                </a:solidFill>
                <a:latin typeface="Lato Regular"/>
                <a:cs typeface="Lato Regular"/>
              </a:rPr>
              <a:t>Analysis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1728" y="2057534"/>
            <a:ext cx="1799827" cy="939442"/>
          </a:xfrm>
          <a:prstGeom prst="rect">
            <a:avLst/>
          </a:prstGeom>
          <a:noFill/>
        </p:spPr>
        <p:txBody>
          <a:bodyPr wrap="square" lIns="92156" tIns="46078" rIns="92156" bIns="46078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000" dirty="0">
                <a:latin typeface="Lato Light"/>
                <a:cs typeface="Lato Light"/>
              </a:rPr>
              <a:t>Creativity is the key to success in the future, and primary education where our teachers can bring lorem ipsum dolor</a:t>
            </a:r>
          </a:p>
        </p:txBody>
      </p:sp>
      <p:sp>
        <p:nvSpPr>
          <p:cNvPr id="33" name="Rectangle 17"/>
          <p:cNvSpPr>
            <a:spLocks/>
          </p:cNvSpPr>
          <p:nvPr/>
        </p:nvSpPr>
        <p:spPr bwMode="auto">
          <a:xfrm>
            <a:off x="3851920" y="4149080"/>
            <a:ext cx="1349164" cy="293395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512090">
              <a:defRPr/>
            </a:pPr>
            <a:r>
              <a:rPr lang="en-US" sz="1500" dirty="0" err="1" smtClean="0">
                <a:solidFill>
                  <a:srgbClr val="FFFFFF"/>
                </a:solidFill>
                <a:latin typeface="Lato Regular"/>
                <a:ea typeface="Open Sans Light"/>
                <a:cs typeface="Lato Regular"/>
                <a:sym typeface="Source Sans Pro Semibold Italic" charset="0"/>
              </a:rPr>
              <a:t>Gestión</a:t>
            </a:r>
            <a:r>
              <a:rPr lang="en-US" sz="1500" dirty="0" smtClean="0">
                <a:solidFill>
                  <a:srgbClr val="FFFFFF"/>
                </a:solidFill>
                <a:latin typeface="Lato Regular"/>
                <a:ea typeface="Open Sans Light"/>
                <a:cs typeface="Lato Regular"/>
                <a:sym typeface="Source Sans Pro Semibold Italic" charset="0"/>
              </a:rPr>
              <a:t> de </a:t>
            </a:r>
            <a:r>
              <a:rPr lang="en-US" sz="1500" dirty="0" err="1" smtClean="0">
                <a:solidFill>
                  <a:srgbClr val="FFFFFF"/>
                </a:solidFill>
                <a:latin typeface="Lato Regular"/>
                <a:ea typeface="Open Sans Light"/>
                <a:cs typeface="Lato Regular"/>
                <a:sym typeface="Source Sans Pro Semibold Italic" charset="0"/>
              </a:rPr>
              <a:t>Portafolio</a:t>
            </a:r>
            <a:endParaRPr lang="en-US" sz="1500" dirty="0">
              <a:solidFill>
                <a:srgbClr val="FFFFFF"/>
              </a:solidFill>
              <a:latin typeface="Lato Regular"/>
              <a:ea typeface="Open Sans Light"/>
              <a:cs typeface="Lato Regular"/>
              <a:sym typeface="Source Sans Pro Semibold Italic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203848" y="6295624"/>
            <a:ext cx="3079647" cy="3017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9" tIns="91445" rIns="182889" bIns="91445" rtlCol="0" anchor="ctr"/>
          <a:lstStyle/>
          <a:p>
            <a:pPr algn="ctr"/>
            <a:endParaRPr lang="es-PE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543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9" grpId="0"/>
      <p:bldP spid="103" grpId="0" animBg="1"/>
      <p:bldP spid="89" grpId="0"/>
      <p:bldP spid="104" grpId="0" animBg="1"/>
      <p:bldP spid="100" grpId="0"/>
      <p:bldP spid="105" grpId="0" animBg="1"/>
      <p:bldP spid="97" grpId="0"/>
      <p:bldP spid="106" grpId="0" animBg="1"/>
      <p:bldP spid="98" grpId="0"/>
      <p:bldP spid="107" grpId="0" animBg="1"/>
      <p:bldP spid="36" grpId="0" animBg="1"/>
      <p:bldP spid="37" grpId="0" animBg="1"/>
      <p:bldP spid="38" grpId="0"/>
      <p:bldP spid="39" grpId="0"/>
      <p:bldP spid="3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212</Words>
  <Application>Microsoft Office PowerPoint</Application>
  <PresentationFormat>Presentación en pantalla (4:3)</PresentationFormat>
  <Paragraphs>59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Tema de Office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COMPAQ</dc:creator>
  <cp:lastModifiedBy>COMPAQ</cp:lastModifiedBy>
  <cp:revision>12</cp:revision>
  <dcterms:created xsi:type="dcterms:W3CDTF">2019-05-19T12:19:56Z</dcterms:created>
  <dcterms:modified xsi:type="dcterms:W3CDTF">2019-05-20T12:15:20Z</dcterms:modified>
</cp:coreProperties>
</file>