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73" r:id="rId5"/>
    <p:sldId id="274" r:id="rId6"/>
    <p:sldId id="270" r:id="rId7"/>
    <p:sldId id="277" r:id="rId8"/>
    <p:sldId id="275" r:id="rId9"/>
    <p:sldId id="267" r:id="rId10"/>
    <p:sldId id="278" r:id="rId11"/>
    <p:sldId id="268" r:id="rId12"/>
    <p:sldId id="276" r:id="rId13"/>
    <p:sldId id="271" r:id="rId14"/>
    <p:sldId id="280" r:id="rId15"/>
    <p:sldId id="281" r:id="rId16"/>
    <p:sldId id="272" r:id="rId17"/>
    <p:sldId id="279"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CEF6792-A931-4146-B534-6204427AEC74}"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6F5C7A92-4703-423C-A7A0-50D664C07624}"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338BD67-03B0-41EB-B7A0-1B818FDAB68F}"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61BEE43-D7DA-476F-B546-A084457868B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C89BA3F-4CB0-4C81-9288-ECB1455A5438}"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25D00EE7-3B2D-4741-9FB6-AFB3DAD5FA40}"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977D115A-922C-474F-94F5-7429A3094775}"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C0E9D436-0002-4D87-87F0-C268240AD7C5}"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4455B2F0-5F8F-4A64-8585-1F1874FB59D5}"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1794782-1D59-40A6-AF55-438362E1B95C}"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6B0F7EA-9E1A-49DB-BA13-E02BE9A7F9E1}"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45090B5-AC82-40BF-8609-AC7D11F7BB23}"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5" name="Rectangle 9"/>
          <p:cNvSpPr>
            <a:spLocks noGrp="1" noChangeArrowheads="1"/>
          </p:cNvSpPr>
          <p:nvPr>
            <p:ph type="ctrTitle"/>
          </p:nvPr>
        </p:nvSpPr>
        <p:spPr>
          <a:xfrm>
            <a:off x="3203575" y="2708275"/>
            <a:ext cx="5254625" cy="1470025"/>
          </a:xfrm>
        </p:spPr>
        <p:txBody>
          <a:bodyPr/>
          <a:lstStyle/>
          <a:p>
            <a:r>
              <a:rPr lang="es-PE" sz="2800" dirty="0" smtClean="0"/>
              <a:t>“Implementación de Gestión Electrónica de Documentos aplicado a Requerimientos de Software en el Banco de Crédito del Perú”</a:t>
            </a:r>
            <a:endParaRPr lang="es-E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Problemática</a:t>
            </a:r>
            <a:endParaRPr lang="es-PE" dirty="0"/>
          </a:p>
        </p:txBody>
      </p:sp>
      <p:sp>
        <p:nvSpPr>
          <p:cNvPr id="3" name="2 Marcador de contenido"/>
          <p:cNvSpPr>
            <a:spLocks noGrp="1"/>
          </p:cNvSpPr>
          <p:nvPr>
            <p:ph idx="1"/>
          </p:nvPr>
        </p:nvSpPr>
        <p:spPr/>
        <p:txBody>
          <a:bodyPr/>
          <a:lstStyle/>
          <a:p>
            <a:pPr lvl="2"/>
            <a:r>
              <a:rPr lang="es-PE" b="1" dirty="0" smtClean="0">
                <a:solidFill>
                  <a:schemeClr val="tx1"/>
                </a:solidFill>
                <a:latin typeface="+mn-lt"/>
              </a:rPr>
              <a:t>En </a:t>
            </a:r>
            <a:r>
              <a:rPr lang="es-PE" b="1" dirty="0">
                <a:solidFill>
                  <a:schemeClr val="tx1"/>
                </a:solidFill>
                <a:latin typeface="+mn-lt"/>
              </a:rPr>
              <a:t>el proceso de Certificación</a:t>
            </a:r>
            <a:br>
              <a:rPr lang="es-PE" b="1" dirty="0">
                <a:solidFill>
                  <a:schemeClr val="tx1"/>
                </a:solidFill>
                <a:latin typeface="+mn-lt"/>
              </a:rPr>
            </a:br>
            <a:endParaRPr lang="es-PE" b="1" dirty="0">
              <a:solidFill>
                <a:schemeClr val="tx1"/>
              </a:solidFill>
              <a:latin typeface="+mn-lt"/>
            </a:endParaRPr>
          </a:p>
          <a:p>
            <a:pPr lvl="2" algn="just">
              <a:buNone/>
            </a:pPr>
            <a:r>
              <a:rPr lang="es-PE" dirty="0">
                <a:solidFill>
                  <a:schemeClr val="tx1"/>
                </a:solidFill>
                <a:latin typeface="+mn-lt"/>
              </a:rPr>
              <a:t>	Se ha detectado que los CSW según su matriz de conocimiento tiene muchos aplicativos asignados con conocimiento BAJO, sin embargo para que un CSW sea considerado como recurso asignable dependerá de que su conocimiento sea MEDIO o ALTO en los diferentes aplicativos. Como consecuencia se ha identificado que el CSW BAJO presenta tiempos sin asignación (TIEMPOS MUERTOS) y una sobrecarga para CSW con conocimientos MEDIO-ALTO.</a:t>
            </a:r>
          </a:p>
          <a:p>
            <a:endParaRPr lang="es-P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Problemática</a:t>
            </a:r>
            <a:endParaRPr lang="es-PE" dirty="0"/>
          </a:p>
        </p:txBody>
      </p:sp>
      <p:pic>
        <p:nvPicPr>
          <p:cNvPr id="2050" name="Picture 2"/>
          <p:cNvPicPr>
            <a:picLocks noGrp="1" noChangeAspect="1" noChangeArrowheads="1"/>
          </p:cNvPicPr>
          <p:nvPr>
            <p:ph idx="1"/>
          </p:nvPr>
        </p:nvPicPr>
        <p:blipFill>
          <a:blip r:embed="rId2"/>
          <a:srcRect/>
          <a:stretch>
            <a:fillRect/>
          </a:stretch>
        </p:blipFill>
        <p:spPr bwMode="auto">
          <a:xfrm>
            <a:off x="1785918" y="1571612"/>
            <a:ext cx="5508978" cy="3838222"/>
          </a:xfrm>
          <a:prstGeom prst="rect">
            <a:avLst/>
          </a:prstGeom>
          <a:noFill/>
          <a:ln w="6350">
            <a:solidFill>
              <a:schemeClr val="tx1"/>
            </a:solidFill>
            <a:miter lim="800000"/>
            <a:headEnd/>
            <a:tailEnd/>
          </a:ln>
          <a:effectLst/>
        </p:spPr>
      </p:pic>
      <p:sp>
        <p:nvSpPr>
          <p:cNvPr id="4" name="3 Rectángulo"/>
          <p:cNvSpPr/>
          <p:nvPr/>
        </p:nvSpPr>
        <p:spPr>
          <a:xfrm>
            <a:off x="571472" y="5643578"/>
            <a:ext cx="8072494" cy="830997"/>
          </a:xfrm>
          <a:prstGeom prst="rect">
            <a:avLst/>
          </a:prstGeom>
        </p:spPr>
        <p:txBody>
          <a:bodyPr wrap="square">
            <a:spAutoFit/>
          </a:bodyPr>
          <a:lstStyle/>
          <a:p>
            <a:pPr lvl="2" algn="ctr">
              <a:buNone/>
            </a:pPr>
            <a:r>
              <a:rPr lang="es-PE" sz="2400" b="1" dirty="0"/>
              <a:t>“La oferta (CSW) no cubre la demanda </a:t>
            </a:r>
            <a:r>
              <a:rPr lang="es-PE" sz="2400" b="1" dirty="0" smtClean="0">
                <a:latin typeface="Arial" pitchFamily="34" charset="0"/>
                <a:cs typeface="Arial" pitchFamily="34" charset="0"/>
              </a:rPr>
              <a:t>(REQUERIMIENTOS</a:t>
            </a:r>
            <a:r>
              <a:rPr lang="es-PE" sz="2400" b="1" dirty="0"/>
              <a:t>).</a:t>
            </a:r>
            <a:r>
              <a:rPr lang="es-PE" sz="2400" dirty="0"/>
              <a:t>" </a:t>
            </a:r>
            <a:r>
              <a:rPr lang="es-PE"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Marco </a:t>
            </a:r>
            <a:r>
              <a:rPr lang="es-PE" dirty="0" err="1" smtClean="0"/>
              <a:t>teorico</a:t>
            </a:r>
            <a:r>
              <a:rPr lang="es-PE" dirty="0" smtClean="0"/>
              <a:t> </a:t>
            </a:r>
            <a:endParaRPr lang="es-PE" dirty="0"/>
          </a:p>
        </p:txBody>
      </p:sp>
      <p:sp>
        <p:nvSpPr>
          <p:cNvPr id="3" name="2 Marcador de contenido"/>
          <p:cNvSpPr>
            <a:spLocks noGrp="1"/>
          </p:cNvSpPr>
          <p:nvPr>
            <p:ph idx="1"/>
          </p:nvPr>
        </p:nvSpPr>
        <p:spPr/>
        <p:txBody>
          <a:bodyPr/>
          <a:lstStyle/>
          <a:p>
            <a:r>
              <a:rPr lang="es-ES" sz="2400" dirty="0" smtClean="0"/>
              <a:t>¿Por que y para que </a:t>
            </a:r>
            <a:r>
              <a:rPr lang="es-ES" sz="2400" dirty="0" smtClean="0"/>
              <a:t>?</a:t>
            </a:r>
          </a:p>
          <a:p>
            <a:r>
              <a:rPr lang="es-ES" sz="2400" dirty="0" smtClean="0"/>
              <a:t>ETAPAS NO ES RUP … SINO LA METODOLOGIA..</a:t>
            </a:r>
          </a:p>
          <a:p>
            <a:r>
              <a:rPr lang="es-ES" sz="2400" dirty="0" smtClean="0"/>
              <a:t>Aplicativo a utilizar… </a:t>
            </a:r>
          </a:p>
          <a:p>
            <a:r>
              <a:rPr lang="es-ES" sz="2400" dirty="0" err="1" smtClean="0"/>
              <a:t>Rup</a:t>
            </a:r>
            <a:r>
              <a:rPr lang="es-ES" sz="2400" dirty="0" smtClean="0"/>
              <a:t> no– el gestor d </a:t>
            </a:r>
            <a:r>
              <a:rPr lang="es-ES" sz="2400" dirty="0" err="1" smtClean="0"/>
              <a:t>docuentos</a:t>
            </a:r>
            <a:endParaRPr lang="es-ES" sz="2400" dirty="0" smtClean="0"/>
          </a:p>
          <a:p>
            <a:r>
              <a:rPr lang="es-ES" sz="2400" dirty="0" smtClean="0"/>
              <a:t>Se </a:t>
            </a:r>
            <a:r>
              <a:rPr lang="es-ES" sz="2400" dirty="0" err="1" smtClean="0"/>
              <a:t>escogio</a:t>
            </a:r>
            <a:r>
              <a:rPr lang="es-ES" sz="2400" dirty="0" smtClean="0"/>
              <a:t> algunos </a:t>
            </a:r>
            <a:r>
              <a:rPr lang="es-ES" sz="2400" dirty="0" err="1" smtClean="0"/>
              <a:t>atefactos</a:t>
            </a:r>
            <a:r>
              <a:rPr lang="es-ES" sz="2400" dirty="0" smtClean="0"/>
              <a:t> de UML…</a:t>
            </a:r>
          </a:p>
          <a:p>
            <a:r>
              <a:rPr lang="es-ES" sz="2400" dirty="0" smtClean="0"/>
              <a:t>QUE ESTOY utilizando … </a:t>
            </a:r>
            <a:endParaRPr lang="es-ES" sz="2400" dirty="0" smtClean="0"/>
          </a:p>
          <a:p>
            <a:r>
              <a:rPr lang="es-ES" sz="2400" dirty="0" smtClean="0"/>
              <a:t>¿Cuantos documentos?</a:t>
            </a:r>
          </a:p>
          <a:p>
            <a:r>
              <a:rPr lang="es-ES" sz="2400" dirty="0" smtClean="0"/>
              <a:t>¿Cuantos usuarios y desde donde ?</a:t>
            </a:r>
          </a:p>
          <a:p>
            <a:r>
              <a:rPr lang="es-ES" sz="2400" dirty="0" smtClean="0"/>
              <a:t>¿Que unidades o aéreas organizacionales van a usarlo?</a:t>
            </a:r>
          </a:p>
          <a:p>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Solucion</a:t>
            </a:r>
            <a:r>
              <a:rPr lang="es-PE" dirty="0" smtClean="0"/>
              <a:t> por etapa</a:t>
            </a:r>
            <a:endParaRPr lang="es-PE" dirty="0"/>
          </a:p>
        </p:txBody>
      </p:sp>
      <p:pic>
        <p:nvPicPr>
          <p:cNvPr id="4" name="3 Marcador de contenido" descr="C:\Documents and Settings\USUARIO\Mis documentos\Nuevo Modelo.jpg"/>
          <p:cNvPicPr>
            <a:picLocks noGrp="1"/>
          </p:cNvPicPr>
          <p:nvPr>
            <p:ph idx="1"/>
          </p:nvPr>
        </p:nvPicPr>
        <p:blipFill>
          <a:blip r:embed="rId2"/>
          <a:srcRect b="15565"/>
          <a:stretch>
            <a:fillRect/>
          </a:stretch>
        </p:blipFill>
        <p:spPr bwMode="auto">
          <a:xfrm>
            <a:off x="889969" y="1600200"/>
            <a:ext cx="7364061" cy="4525963"/>
          </a:xfrm>
          <a:prstGeom prst="rect">
            <a:avLst/>
          </a:prstGeom>
          <a:noFill/>
          <a:ln w="12700" cmpd="sng">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Presentacion</a:t>
            </a:r>
            <a:r>
              <a:rPr lang="es-PE" dirty="0" smtClean="0"/>
              <a:t> del programa</a:t>
            </a:r>
            <a:endParaRPr lang="es-PE" dirty="0"/>
          </a:p>
        </p:txBody>
      </p:sp>
      <p:sp>
        <p:nvSpPr>
          <p:cNvPr id="3" name="2 Marcador de contenido"/>
          <p:cNvSpPr>
            <a:spLocks noGrp="1"/>
          </p:cNvSpPr>
          <p:nvPr>
            <p:ph idx="1"/>
          </p:nvPr>
        </p:nvSpPr>
        <p:spPr/>
        <p:txBody>
          <a:bodyPr/>
          <a:lstStyle/>
          <a:p>
            <a:r>
              <a:rPr lang="es-PE" dirty="0" smtClean="0"/>
              <a:t>Programa y video </a:t>
            </a:r>
            <a:endParaRPr lang="es-P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Gestion</a:t>
            </a:r>
            <a:r>
              <a:rPr lang="es-PE" dirty="0" smtClean="0"/>
              <a:t> de proyectos</a:t>
            </a:r>
            <a:endParaRPr lang="es-PE" dirty="0"/>
          </a:p>
        </p:txBody>
      </p:sp>
      <p:sp>
        <p:nvSpPr>
          <p:cNvPr id="3" name="2 Marcador de contenido"/>
          <p:cNvSpPr>
            <a:spLocks noGrp="1"/>
          </p:cNvSpPr>
          <p:nvPr>
            <p:ph idx="1"/>
          </p:nvPr>
        </p:nvSpPr>
        <p:spPr/>
        <p:txBody>
          <a:bodyPr/>
          <a:lstStyle/>
          <a:p>
            <a:r>
              <a:rPr lang="es-PE" dirty="0" smtClean="0"/>
              <a:t>Acta</a:t>
            </a:r>
          </a:p>
          <a:p>
            <a:r>
              <a:rPr lang="es-PE" dirty="0" smtClean="0"/>
              <a:t>Cronograma</a:t>
            </a:r>
          </a:p>
          <a:p>
            <a:r>
              <a:rPr lang="es-PE" dirty="0" smtClean="0"/>
              <a:t>Financiera , como recuperar la </a:t>
            </a:r>
            <a:r>
              <a:rPr lang="es-PE" dirty="0" err="1" smtClean="0"/>
              <a:t>inversion</a:t>
            </a:r>
            <a:endParaRPr lang="es-PE" dirty="0" smtClean="0"/>
          </a:p>
          <a:p>
            <a:r>
              <a:rPr lang="es-PE" dirty="0" smtClean="0"/>
              <a:t>Beneficios </a:t>
            </a:r>
          </a:p>
          <a:p>
            <a:r>
              <a:rPr lang="es-PE" dirty="0" smtClean="0"/>
              <a:t>Tiempo cuantificarlo </a:t>
            </a:r>
          </a:p>
          <a:p>
            <a:r>
              <a:rPr lang="es-PE" dirty="0" smtClean="0"/>
              <a:t>Van o </a:t>
            </a:r>
            <a:r>
              <a:rPr lang="es-PE" dirty="0" err="1" smtClean="0"/>
              <a:t>tir</a:t>
            </a:r>
            <a:r>
              <a:rPr lang="es-PE" dirty="0" smtClean="0"/>
              <a:t> </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Conclusiones y Recomendaciones</a:t>
            </a:r>
            <a:endParaRPr lang="es-PE" dirty="0"/>
          </a:p>
        </p:txBody>
      </p:sp>
      <p:sp>
        <p:nvSpPr>
          <p:cNvPr id="3" name="2 Marcador de contenido"/>
          <p:cNvSpPr>
            <a:spLocks noGrp="1"/>
          </p:cNvSpPr>
          <p:nvPr>
            <p:ph idx="1"/>
          </p:nvPr>
        </p:nvSpPr>
        <p:spPr/>
        <p:txBody>
          <a:bodyPr/>
          <a:lstStyle/>
          <a:p>
            <a:pPr algn="just"/>
            <a:r>
              <a:rPr lang="es-PE" sz="2400" dirty="0">
                <a:solidFill>
                  <a:schemeClr val="tx1"/>
                </a:solidFill>
                <a:latin typeface="+mn-lt"/>
                <a:ea typeface="+mn-ea"/>
                <a:cs typeface="+mn-cs"/>
              </a:rPr>
              <a:t>El uso de la </a:t>
            </a:r>
            <a:r>
              <a:rPr lang="es-PE" sz="2400" dirty="0" smtClean="0">
                <a:solidFill>
                  <a:schemeClr val="tx1"/>
                </a:solidFill>
                <a:latin typeface="+mn-lt"/>
                <a:ea typeface="+mn-ea"/>
                <a:cs typeface="+mn-cs"/>
              </a:rPr>
              <a:t>herramienta mejorará </a:t>
            </a:r>
            <a:r>
              <a:rPr lang="es-PE" sz="2400" dirty="0">
                <a:solidFill>
                  <a:schemeClr val="tx1"/>
                </a:solidFill>
                <a:latin typeface="+mn-lt"/>
                <a:ea typeface="+mn-ea"/>
                <a:cs typeface="+mn-cs"/>
              </a:rPr>
              <a:t>las funciones del área de Calidad de Software dentro del plan de Capacitaciones, mejorando considerablemente en los siguientes puntos:</a:t>
            </a:r>
          </a:p>
          <a:p>
            <a:pPr lvl="0" algn="just"/>
            <a:r>
              <a:rPr lang="es-PE" sz="2400" dirty="0">
                <a:solidFill>
                  <a:schemeClr val="tx1"/>
                </a:solidFill>
                <a:latin typeface="+mn-lt"/>
                <a:ea typeface="+mn-ea"/>
                <a:cs typeface="+mn-cs"/>
              </a:rPr>
              <a:t>Se tendrá un flujo de trabajo de aprendizaje para los CSW que recién ingresen al banco, como adelantarse en aprendizajes de los aplicativos que vendrán  como futura demanda para los certificadores con conocimientos BAJOS para que pueden escalar a un conocimiento MEDIO.</a:t>
            </a:r>
          </a:p>
          <a:p>
            <a:pPr lvl="0" algn="just"/>
            <a:r>
              <a:rPr lang="es-PE" sz="2400" dirty="0" smtClean="0">
                <a:solidFill>
                  <a:schemeClr val="tx1"/>
                </a:solidFill>
                <a:latin typeface="+mn-lt"/>
                <a:ea typeface="+mn-ea"/>
                <a:cs typeface="+mn-cs"/>
              </a:rPr>
              <a:t>Aumentara </a:t>
            </a:r>
            <a:r>
              <a:rPr lang="es-PE" sz="2400" dirty="0">
                <a:solidFill>
                  <a:schemeClr val="tx1"/>
                </a:solidFill>
                <a:latin typeface="+mn-lt"/>
                <a:ea typeface="+mn-ea"/>
                <a:cs typeface="+mn-cs"/>
              </a:rPr>
              <a:t>la información de manera organizada de los aplicativos del Banco del Crédito.</a:t>
            </a:r>
          </a:p>
          <a:p>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Conclusiones</a:t>
            </a:r>
            <a:endParaRPr lang="es-PE" dirty="0"/>
          </a:p>
        </p:txBody>
      </p:sp>
      <p:sp>
        <p:nvSpPr>
          <p:cNvPr id="3" name="2 Marcador de contenido"/>
          <p:cNvSpPr>
            <a:spLocks noGrp="1"/>
          </p:cNvSpPr>
          <p:nvPr>
            <p:ph idx="1"/>
          </p:nvPr>
        </p:nvSpPr>
        <p:spPr/>
        <p:txBody>
          <a:bodyPr/>
          <a:lstStyle/>
          <a:p>
            <a:pPr lvl="0" algn="just"/>
            <a:r>
              <a:rPr lang="es-PE" sz="2400" dirty="0" smtClean="0">
                <a:solidFill>
                  <a:schemeClr val="tx1"/>
                </a:solidFill>
                <a:latin typeface="+mn-lt"/>
                <a:ea typeface="+mn-ea"/>
                <a:cs typeface="+mn-cs"/>
              </a:rPr>
              <a:t>Reducirá los tiempos muertos de los CSW.</a:t>
            </a:r>
          </a:p>
          <a:p>
            <a:pPr lvl="0" algn="just"/>
            <a:r>
              <a:rPr lang="es-PE" sz="2400" dirty="0" smtClean="0">
                <a:solidFill>
                  <a:schemeClr val="tx1"/>
                </a:solidFill>
                <a:latin typeface="+mn-lt"/>
                <a:ea typeface="+mn-ea"/>
                <a:cs typeface="+mn-cs"/>
              </a:rPr>
              <a:t>Aumentará el grado de conocimiento de los CSW en los diversos aplicativos ya que ayudara en aumentar su matriz de conocimiento.</a:t>
            </a:r>
          </a:p>
          <a:p>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643050"/>
            <a:ext cx="8401080" cy="4483113"/>
          </a:xfrm>
        </p:spPr>
        <p:txBody>
          <a:bodyPr/>
          <a:lstStyle/>
          <a:p>
            <a:r>
              <a:rPr lang="es-PE" sz="2400" dirty="0" smtClean="0"/>
              <a:t> </a:t>
            </a:r>
            <a:r>
              <a:rPr lang="es-PE" sz="2800" dirty="0" smtClean="0"/>
              <a:t>Autor :</a:t>
            </a:r>
          </a:p>
          <a:p>
            <a:pPr>
              <a:buNone/>
            </a:pPr>
            <a:r>
              <a:rPr lang="es-PE" sz="2800" dirty="0" smtClean="0"/>
              <a:t>		</a:t>
            </a:r>
          </a:p>
          <a:p>
            <a:pPr>
              <a:buNone/>
            </a:pPr>
            <a:r>
              <a:rPr lang="es-PE" sz="2800" dirty="0" smtClean="0"/>
              <a:t>		Marysol Chávez Masías</a:t>
            </a:r>
          </a:p>
          <a:p>
            <a:endParaRPr lang="es-PE" sz="2800" dirty="0"/>
          </a:p>
          <a:p>
            <a:r>
              <a:rPr lang="es-PE" sz="2800" dirty="0" smtClean="0"/>
              <a:t>Asesor de Tesis:</a:t>
            </a:r>
            <a:br>
              <a:rPr lang="es-PE" sz="2800" dirty="0" smtClean="0"/>
            </a:br>
            <a:endParaRPr lang="es-PE" sz="2800" dirty="0" smtClean="0"/>
          </a:p>
          <a:p>
            <a:pPr>
              <a:buNone/>
            </a:pPr>
            <a:r>
              <a:rPr lang="es-PE" sz="2800" dirty="0" smtClean="0"/>
              <a:t>		 Dr. Luis Soto Soto.</a:t>
            </a:r>
            <a:endParaRPr lang="es-PE"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14290"/>
            <a:ext cx="5472122" cy="1143000"/>
          </a:xfrm>
        </p:spPr>
        <p:txBody>
          <a:bodyPr/>
          <a:lstStyle/>
          <a:p>
            <a:pPr algn="l"/>
            <a:r>
              <a:rPr lang="es-PE" dirty="0" smtClean="0"/>
              <a:t>Agenda</a:t>
            </a:r>
            <a:endParaRPr lang="es-PE" dirty="0"/>
          </a:p>
        </p:txBody>
      </p:sp>
      <p:sp>
        <p:nvSpPr>
          <p:cNvPr id="3" name="2 Marcador de contenido"/>
          <p:cNvSpPr>
            <a:spLocks noGrp="1"/>
          </p:cNvSpPr>
          <p:nvPr>
            <p:ph idx="1"/>
          </p:nvPr>
        </p:nvSpPr>
        <p:spPr/>
        <p:txBody>
          <a:bodyPr/>
          <a:lstStyle/>
          <a:p>
            <a:r>
              <a:rPr lang="es-PE" sz="2800" dirty="0" smtClean="0">
                <a:hlinkClick r:id="rId2" action="ppaction://hlinksldjump"/>
              </a:rPr>
              <a:t>Introducción</a:t>
            </a:r>
            <a:endParaRPr lang="es-PE" sz="2800" dirty="0" smtClean="0"/>
          </a:p>
          <a:p>
            <a:r>
              <a:rPr lang="es-PE" sz="2800" dirty="0" smtClean="0">
                <a:hlinkClick r:id="rId3" action="ppaction://hlinksldjump"/>
              </a:rPr>
              <a:t>Objetivo General</a:t>
            </a:r>
            <a:endParaRPr lang="es-PE" sz="2800" dirty="0" smtClean="0"/>
          </a:p>
          <a:p>
            <a:r>
              <a:rPr lang="es-PE" sz="2800" dirty="0" smtClean="0">
                <a:hlinkClick r:id="rId4" action="ppaction://hlinksldjump"/>
              </a:rPr>
              <a:t>Objetivos Específicos</a:t>
            </a:r>
            <a:endParaRPr lang="es-PE" sz="2800" dirty="0" smtClean="0"/>
          </a:p>
          <a:p>
            <a:r>
              <a:rPr lang="es-PE" sz="2800" dirty="0" smtClean="0"/>
              <a:t>Problemática</a:t>
            </a:r>
          </a:p>
          <a:p>
            <a:r>
              <a:rPr lang="es-PE" sz="2800" dirty="0" smtClean="0"/>
              <a:t>Implementación</a:t>
            </a:r>
          </a:p>
          <a:p>
            <a:r>
              <a:rPr lang="es-PE" sz="2800" dirty="0" smtClean="0"/>
              <a:t>Conclusiones</a:t>
            </a:r>
          </a:p>
          <a:p>
            <a:endParaRPr lang="es-PE" dirty="0" smtClean="0"/>
          </a:p>
          <a:p>
            <a:endParaRPr lang="es-P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Introducción</a:t>
            </a:r>
            <a:endParaRPr lang="es-PE" dirty="0"/>
          </a:p>
        </p:txBody>
      </p:sp>
      <p:sp>
        <p:nvSpPr>
          <p:cNvPr id="3" name="2 Marcador de contenido"/>
          <p:cNvSpPr>
            <a:spLocks noGrp="1"/>
          </p:cNvSpPr>
          <p:nvPr>
            <p:ph idx="1"/>
          </p:nvPr>
        </p:nvSpPr>
        <p:spPr/>
        <p:txBody>
          <a:bodyPr/>
          <a:lstStyle/>
          <a:p>
            <a:pPr algn="just">
              <a:buNone/>
            </a:pPr>
            <a:r>
              <a:rPr lang="es-PE" sz="2800" dirty="0" smtClean="0">
                <a:solidFill>
                  <a:schemeClr val="tx1"/>
                </a:solidFill>
                <a:latin typeface="+mn-lt"/>
                <a:ea typeface="+mn-ea"/>
                <a:cs typeface="+mn-cs"/>
              </a:rPr>
              <a:t>	</a:t>
            </a:r>
            <a:r>
              <a:rPr lang="es-PE" sz="2400" dirty="0" smtClean="0">
                <a:solidFill>
                  <a:schemeClr val="tx1"/>
                </a:solidFill>
                <a:latin typeface="+mn-lt"/>
                <a:ea typeface="+mn-ea"/>
                <a:cs typeface="+mn-cs"/>
              </a:rPr>
              <a:t>En </a:t>
            </a:r>
            <a:r>
              <a:rPr lang="es-PE" sz="2400" dirty="0">
                <a:solidFill>
                  <a:schemeClr val="tx1"/>
                </a:solidFill>
                <a:latin typeface="+mn-lt"/>
                <a:ea typeface="+mn-ea"/>
                <a:cs typeface="+mn-cs"/>
              </a:rPr>
              <a:t>el presente proyecto nos enfocaremos en brindarles mejores prácticas para la gestión de conocimiento con la gestión electrónica documentaria de las tareas cotidianas del certificador de Software  concentrándonos en la optimización del tiempo de aprendizaje del colaborador y de la información de los aplicativos que manejan</a:t>
            </a:r>
            <a:r>
              <a:rPr lang="es-PE" sz="2400" dirty="0" smtClean="0">
                <a:solidFill>
                  <a:schemeClr val="tx1"/>
                </a:solidFill>
                <a:latin typeface="+mn-lt"/>
                <a:ea typeface="+mn-ea"/>
                <a:cs typeface="+mn-cs"/>
              </a:rPr>
              <a:t>.</a:t>
            </a:r>
          </a:p>
          <a:p>
            <a:pPr algn="just">
              <a:buNone/>
            </a:pPr>
            <a:endParaRPr lang="es-PE" sz="1800" dirty="0">
              <a:solidFill>
                <a:schemeClr val="tx1"/>
              </a:solidFill>
              <a:latin typeface="+mn-lt"/>
              <a:ea typeface="+mn-ea"/>
              <a:cs typeface="+mn-cs"/>
            </a:endParaRPr>
          </a:p>
          <a:p>
            <a:pPr>
              <a:buNone/>
            </a:pPr>
            <a:r>
              <a:rPr lang="es-PE" dirty="0">
                <a:solidFill>
                  <a:schemeClr val="tx1"/>
                </a:solidFill>
                <a:latin typeface="+mn-lt"/>
                <a:ea typeface="+mn-ea"/>
                <a:cs typeface="+mn-cs"/>
              </a:rPr>
              <a:t> </a:t>
            </a:r>
          </a:p>
          <a:p>
            <a:pPr>
              <a:buNone/>
            </a:pPr>
            <a:r>
              <a:rPr lang="es-PE" dirty="0">
                <a:solidFill>
                  <a:schemeClr val="tx1"/>
                </a:solidFill>
                <a:latin typeface="+mn-lt"/>
                <a:ea typeface="+mn-ea"/>
                <a:cs typeface="+mn-cs"/>
              </a:rPr>
              <a:t> </a:t>
            </a:r>
            <a:endParaRPr lang="es-PE" dirty="0" smtClean="0">
              <a:solidFill>
                <a:schemeClr val="tx1"/>
              </a:solidFill>
              <a:latin typeface="+mn-lt"/>
              <a:ea typeface="+mn-ea"/>
              <a:cs typeface="+mn-cs"/>
            </a:endParaRPr>
          </a:p>
          <a:p>
            <a:pPr algn="ctr">
              <a:buNone/>
            </a:pPr>
            <a:r>
              <a:rPr lang="es-PE" sz="1400" dirty="0" smtClean="0">
                <a:solidFill>
                  <a:schemeClr val="tx1"/>
                </a:solidFill>
                <a:latin typeface="+mn-lt"/>
                <a:ea typeface="+mn-ea"/>
                <a:cs typeface="+mn-cs"/>
              </a:rPr>
              <a:t/>
            </a:r>
            <a:br>
              <a:rPr lang="es-PE" sz="1400" dirty="0" smtClean="0">
                <a:solidFill>
                  <a:schemeClr val="tx1"/>
                </a:solidFill>
                <a:latin typeface="+mn-lt"/>
                <a:ea typeface="+mn-ea"/>
                <a:cs typeface="+mn-cs"/>
              </a:rPr>
            </a:br>
            <a:r>
              <a:rPr lang="es-PE" sz="1400" dirty="0" smtClean="0">
                <a:solidFill>
                  <a:schemeClr val="tx1"/>
                </a:solidFill>
                <a:latin typeface="+mn-lt"/>
                <a:ea typeface="+mn-ea"/>
                <a:cs typeface="+mn-cs"/>
              </a:rPr>
              <a:t>Figura </a:t>
            </a:r>
            <a:r>
              <a:rPr lang="es-PE" sz="1400" dirty="0">
                <a:solidFill>
                  <a:schemeClr val="tx1"/>
                </a:solidFill>
                <a:latin typeface="+mn-lt"/>
                <a:ea typeface="+mn-ea"/>
                <a:cs typeface="+mn-cs"/>
              </a:rPr>
              <a:t>1.Organigrama del Área DCS</a:t>
            </a:r>
          </a:p>
          <a:p>
            <a:pPr algn="ctr">
              <a:buNone/>
            </a:pPr>
            <a:r>
              <a:rPr lang="es-PE" sz="1400" dirty="0">
                <a:solidFill>
                  <a:schemeClr val="tx1"/>
                </a:solidFill>
                <a:latin typeface="+mn-lt"/>
                <a:ea typeface="+mn-ea"/>
                <a:cs typeface="+mn-cs"/>
              </a:rPr>
              <a:t>Fuente BCP</a:t>
            </a:r>
          </a:p>
          <a:p>
            <a:endParaRPr lang="es-PE" dirty="0"/>
          </a:p>
        </p:txBody>
      </p:sp>
      <p:pic>
        <p:nvPicPr>
          <p:cNvPr id="65540" name="Picture 4"/>
          <p:cNvPicPr>
            <a:picLocks noChangeAspect="1" noChangeArrowheads="1"/>
          </p:cNvPicPr>
          <p:nvPr/>
        </p:nvPicPr>
        <p:blipFill>
          <a:blip r:embed="rId2"/>
          <a:srcRect/>
          <a:stretch>
            <a:fillRect/>
          </a:stretch>
        </p:blipFill>
        <p:spPr bwMode="auto">
          <a:xfrm>
            <a:off x="2071670" y="4429132"/>
            <a:ext cx="5829300"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2"/>
            <a:r>
              <a:rPr lang="es-PE" dirty="0" smtClean="0"/>
              <a:t>Objetivo General</a:t>
            </a:r>
            <a:endParaRPr lang="es-PE" dirty="0"/>
          </a:p>
        </p:txBody>
      </p:sp>
      <p:sp>
        <p:nvSpPr>
          <p:cNvPr id="3" name="2 Marcador de contenido"/>
          <p:cNvSpPr>
            <a:spLocks noGrp="1"/>
          </p:cNvSpPr>
          <p:nvPr>
            <p:ph idx="1"/>
          </p:nvPr>
        </p:nvSpPr>
        <p:spPr/>
        <p:txBody>
          <a:bodyPr/>
          <a:lstStyle/>
          <a:p>
            <a:pPr algn="just"/>
            <a:r>
              <a:rPr lang="es-PE" sz="2400" dirty="0" smtClean="0"/>
              <a:t>Implementar un Sistema de Gestión Electrónica de Documentos (SGED) que aumente la capacidad instalada para la atención de requerimientos dentro del área de calidad de software del Banco de Crédito del Perú.</a:t>
            </a:r>
          </a:p>
          <a:p>
            <a:pPr>
              <a:buNone/>
            </a:pPr>
            <a:endParaRPr lang="es-P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2"/>
            <a:r>
              <a:rPr lang="es-PE" dirty="0" smtClean="0"/>
              <a:t>Objetivos Específicos</a:t>
            </a:r>
            <a:endParaRPr lang="es-PE" dirty="0"/>
          </a:p>
        </p:txBody>
      </p:sp>
      <p:sp>
        <p:nvSpPr>
          <p:cNvPr id="3" name="2 Marcador de contenido"/>
          <p:cNvSpPr>
            <a:spLocks noGrp="1"/>
          </p:cNvSpPr>
          <p:nvPr>
            <p:ph idx="1"/>
          </p:nvPr>
        </p:nvSpPr>
        <p:spPr>
          <a:xfrm>
            <a:off x="500034" y="1428736"/>
            <a:ext cx="8229600" cy="5143536"/>
          </a:xfrm>
        </p:spPr>
        <p:txBody>
          <a:bodyPr>
            <a:normAutofit fontScale="55000" lnSpcReduction="20000"/>
          </a:bodyPr>
          <a:lstStyle/>
          <a:p>
            <a:pPr>
              <a:buNone/>
            </a:pPr>
            <a:r>
              <a:rPr lang="es-PE" b="1" dirty="0"/>
              <a:t> </a:t>
            </a:r>
            <a:endParaRPr lang="es-PE" sz="3600" dirty="0"/>
          </a:p>
          <a:p>
            <a:pPr lvl="0" algn="just"/>
            <a:r>
              <a:rPr lang="es-PE" sz="4400" dirty="0" smtClean="0"/>
              <a:t>Disminuir </a:t>
            </a:r>
            <a:r>
              <a:rPr lang="es-PE" sz="4400" dirty="0"/>
              <a:t>la dependencia de uno o un grupo de los CSW para la atención de requerimientos</a:t>
            </a:r>
            <a:r>
              <a:rPr lang="es-PE" sz="4400" dirty="0" smtClean="0"/>
              <a:t>.</a:t>
            </a:r>
          </a:p>
          <a:p>
            <a:pPr lvl="0" algn="just">
              <a:buNone/>
            </a:pPr>
            <a:endParaRPr lang="es-PE" sz="4400" dirty="0"/>
          </a:p>
          <a:p>
            <a:pPr lvl="0" algn="just"/>
            <a:r>
              <a:rPr lang="es-PE" sz="4400" dirty="0"/>
              <a:t>Definir un plan de capacitación que contemple las actividades, flujo de información y formatos establecidos que aumenten el conocimiento de los CSW. Ayudar a crear un ambiente de aprendizaje de los procesos del Banco de Crédito del Perú (BCP</a:t>
            </a:r>
            <a:r>
              <a:rPr lang="es-PE" sz="4400" dirty="0" smtClean="0"/>
              <a:t>).</a:t>
            </a:r>
          </a:p>
          <a:p>
            <a:pPr lvl="0" algn="just">
              <a:buNone/>
            </a:pPr>
            <a:endParaRPr lang="es-PE" sz="4400" dirty="0"/>
          </a:p>
          <a:p>
            <a:pPr lvl="0" algn="just"/>
            <a:r>
              <a:rPr lang="es-PE" sz="4400" dirty="0"/>
              <a:t>Documentar y digitalizar el conocimiento ganado por CSW dada su experiencia en los diversos aplicativos</a:t>
            </a:r>
            <a:r>
              <a:rPr lang="es-PE" sz="4400" dirty="0" smtClean="0"/>
              <a:t>.</a:t>
            </a:r>
          </a:p>
          <a:p>
            <a:pPr lvl="0" algn="just">
              <a:buNone/>
            </a:pPr>
            <a:endParaRPr lang="es-PE" sz="4400" dirty="0"/>
          </a:p>
          <a:p>
            <a:pPr>
              <a:buNone/>
            </a:pPr>
            <a:endParaRPr lang="es-P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Objetivos Específicos</a:t>
            </a:r>
            <a:endParaRPr lang="es-PE" dirty="0"/>
          </a:p>
        </p:txBody>
      </p:sp>
      <p:sp>
        <p:nvSpPr>
          <p:cNvPr id="3" name="2 Marcador de contenido"/>
          <p:cNvSpPr>
            <a:spLocks noGrp="1"/>
          </p:cNvSpPr>
          <p:nvPr>
            <p:ph idx="1"/>
          </p:nvPr>
        </p:nvSpPr>
        <p:spPr/>
        <p:txBody>
          <a:bodyPr/>
          <a:lstStyle/>
          <a:p>
            <a:pPr lvl="0" algn="just"/>
            <a:r>
              <a:rPr lang="es-PE" sz="2400" dirty="0" smtClean="0"/>
              <a:t>Reducir las Horas Hombres (H/H) sin asignar a la atención de requerimientos.</a:t>
            </a:r>
          </a:p>
          <a:p>
            <a:pPr algn="just">
              <a:buNone/>
            </a:pPr>
            <a:endParaRPr lang="es-PE" sz="2400" dirty="0" smtClean="0"/>
          </a:p>
          <a:p>
            <a:pPr lvl="0" algn="just"/>
            <a:r>
              <a:rPr lang="es-PE" sz="2400" dirty="0" smtClean="0"/>
              <a:t>Generar documentos de las lecciones aprendidas en el proceso de certificación</a:t>
            </a:r>
            <a:r>
              <a:rPr lang="es-PE" dirty="0" smtClean="0"/>
              <a:t>.</a:t>
            </a:r>
          </a:p>
          <a:p>
            <a:pPr>
              <a:buNone/>
            </a:pPr>
            <a:endParaRPr lang="es-P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Problemática</a:t>
            </a:r>
            <a:endParaRPr lang="es-PE" dirty="0"/>
          </a:p>
        </p:txBody>
      </p:sp>
      <p:sp>
        <p:nvSpPr>
          <p:cNvPr id="3" name="2 Marcador de contenido"/>
          <p:cNvSpPr>
            <a:spLocks noGrp="1"/>
          </p:cNvSpPr>
          <p:nvPr>
            <p:ph idx="1"/>
          </p:nvPr>
        </p:nvSpPr>
        <p:spPr/>
        <p:txBody>
          <a:bodyPr/>
          <a:lstStyle/>
          <a:p>
            <a:r>
              <a:rPr lang="es-ES" sz="2400" dirty="0" smtClean="0"/>
              <a:t>Dependencia de certificadores para las asignaciones de requerimientos.</a:t>
            </a:r>
            <a:br>
              <a:rPr lang="es-ES" sz="2400" dirty="0" smtClean="0"/>
            </a:br>
            <a:endParaRPr lang="es-ES" sz="2400" dirty="0" smtClean="0"/>
          </a:p>
          <a:p>
            <a:r>
              <a:rPr lang="es-ES" sz="2400" dirty="0" smtClean="0"/>
              <a:t>Muchos tiempos libres para personas que no pueden ser asignadas por falta de conocimiento de aplicativos.</a:t>
            </a:r>
            <a:br>
              <a:rPr lang="es-ES" sz="2400" dirty="0" smtClean="0"/>
            </a:br>
            <a:endParaRPr lang="es-ES" sz="2400" dirty="0" smtClean="0"/>
          </a:p>
          <a:p>
            <a:r>
              <a:rPr lang="es-ES" sz="2400" dirty="0" smtClean="0"/>
              <a:t>Obtener los conocimientos tácitos en conocimientos explícitos(documentados).</a:t>
            </a:r>
          </a:p>
          <a:p>
            <a:endParaRPr lang="es-P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Problemática</a:t>
            </a:r>
            <a:endParaRPr lang="es-PE" dirty="0"/>
          </a:p>
        </p:txBody>
      </p:sp>
      <p:sp>
        <p:nvSpPr>
          <p:cNvPr id="3" name="2 Marcador de contenido"/>
          <p:cNvSpPr>
            <a:spLocks noGrp="1"/>
          </p:cNvSpPr>
          <p:nvPr>
            <p:ph idx="1"/>
          </p:nvPr>
        </p:nvSpPr>
        <p:spPr/>
        <p:txBody>
          <a:bodyPr>
            <a:normAutofit/>
          </a:bodyPr>
          <a:lstStyle/>
          <a:p>
            <a:pPr lvl="2"/>
            <a:r>
              <a:rPr lang="es-PE" b="1" dirty="0" smtClean="0">
                <a:latin typeface="+mj-lt"/>
              </a:rPr>
              <a:t>Proceso </a:t>
            </a:r>
            <a:r>
              <a:rPr lang="es-PE" b="1" dirty="0">
                <a:latin typeface="+mj-lt"/>
              </a:rPr>
              <a:t>de </a:t>
            </a:r>
            <a:r>
              <a:rPr lang="es-PE" b="1" dirty="0" smtClean="0">
                <a:latin typeface="+mj-lt"/>
              </a:rPr>
              <a:t>inducción</a:t>
            </a:r>
            <a:br>
              <a:rPr lang="es-PE" b="1" dirty="0" smtClean="0">
                <a:latin typeface="+mj-lt"/>
              </a:rPr>
            </a:br>
            <a:endParaRPr lang="es-PE" b="1" dirty="0" smtClean="0">
              <a:latin typeface="+mj-lt"/>
            </a:endParaRPr>
          </a:p>
          <a:p>
            <a:pPr lvl="2" algn="just">
              <a:buNone/>
            </a:pPr>
            <a:r>
              <a:rPr lang="es-PE" b="1" dirty="0" smtClean="0">
                <a:latin typeface="+mj-lt"/>
              </a:rPr>
              <a:t>	</a:t>
            </a:r>
            <a:r>
              <a:rPr lang="es-PE" dirty="0" smtClean="0">
                <a:latin typeface="+mj-lt"/>
              </a:rPr>
              <a:t>Actualmente </a:t>
            </a:r>
            <a:r>
              <a:rPr lang="es-PE" dirty="0">
                <a:latin typeface="+mj-lt"/>
              </a:rPr>
              <a:t>se observa que Certificador de Software (en adelante CSW) </a:t>
            </a:r>
            <a:r>
              <a:rPr lang="es-PE" dirty="0" smtClean="0">
                <a:latin typeface="+mj-lt"/>
              </a:rPr>
              <a:t>no cuenta </a:t>
            </a:r>
            <a:r>
              <a:rPr lang="es-PE" dirty="0">
                <a:latin typeface="+mj-lt"/>
              </a:rPr>
              <a:t>con un plan de capacitación o  un </a:t>
            </a:r>
            <a:r>
              <a:rPr lang="es-ES" b="1" dirty="0">
                <a:latin typeface="+mj-lt"/>
              </a:rPr>
              <a:t>flujo de trabajo</a:t>
            </a:r>
            <a:r>
              <a:rPr lang="es-PE" dirty="0">
                <a:latin typeface="+mj-lt"/>
              </a:rPr>
              <a:t>, la información necesaria para los CSW nuevos se encuentra almacenada en un disco de red o en discos locales de CSW  expertos mediante un sistema de clasificación de carpetas.</a:t>
            </a:r>
          </a:p>
          <a:p>
            <a:pPr>
              <a:buNone/>
            </a:pPr>
            <a:r>
              <a:rPr lang="es-PE" dirty="0">
                <a:latin typeface="+mj-lt"/>
              </a:rPr>
              <a:t> </a:t>
            </a:r>
            <a:endParaRPr lang="es-PE" sz="2900" dirty="0" smtClean="0">
              <a:latin typeface="+mj-lt"/>
            </a:endParaRPr>
          </a:p>
          <a:p>
            <a:pPr>
              <a:buNone/>
            </a:pPr>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520</TotalTime>
  <Words>341</Words>
  <Application>Microsoft Office PowerPoint</Application>
  <PresentationFormat>Presentación en pantalla (4:3)</PresentationFormat>
  <Paragraphs>74</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Diseño predeterminado</vt:lpstr>
      <vt:lpstr>“Implementación de Gestión Electrónica de Documentos aplicado a Requerimientos de Software en el Banco de Crédito del Perú”</vt:lpstr>
      <vt:lpstr>Diapositiva 2</vt:lpstr>
      <vt:lpstr>Agenda</vt:lpstr>
      <vt:lpstr>Introducción</vt:lpstr>
      <vt:lpstr>Objetivo General</vt:lpstr>
      <vt:lpstr>Objetivos Específicos</vt:lpstr>
      <vt:lpstr>Objetivos Específicos</vt:lpstr>
      <vt:lpstr>Problemática</vt:lpstr>
      <vt:lpstr>Problemática</vt:lpstr>
      <vt:lpstr>Problemática</vt:lpstr>
      <vt:lpstr>Problemática</vt:lpstr>
      <vt:lpstr>Marco teorico </vt:lpstr>
      <vt:lpstr>Solucion por etapa</vt:lpstr>
      <vt:lpstr>Presentacion del programa</vt:lpstr>
      <vt:lpstr>Gestion de proyectos</vt:lpstr>
      <vt:lpstr>Conclusiones y Recomendaciones</vt:lpstr>
      <vt:lpstr>Conclusiones</vt:lpstr>
    </vt:vector>
  </TitlesOfParts>
  <Company>Siracusa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Texto</dc:title>
  <dc:creator>Mariajose</dc:creator>
  <cp:lastModifiedBy>Mary</cp:lastModifiedBy>
  <cp:revision>65</cp:revision>
  <dcterms:created xsi:type="dcterms:W3CDTF">2008-10-16T00:38:52Z</dcterms:created>
  <dcterms:modified xsi:type="dcterms:W3CDTF">2012-11-14T02:29:36Z</dcterms:modified>
</cp:coreProperties>
</file>