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88" r:id="rId2"/>
    <p:sldId id="395" r:id="rId3"/>
    <p:sldId id="401" r:id="rId4"/>
    <p:sldId id="404" r:id="rId5"/>
    <p:sldId id="419" r:id="rId6"/>
    <p:sldId id="399" r:id="rId7"/>
    <p:sldId id="406" r:id="rId8"/>
    <p:sldId id="407" r:id="rId9"/>
    <p:sldId id="408" r:id="rId10"/>
    <p:sldId id="418" r:id="rId11"/>
    <p:sldId id="409" r:id="rId12"/>
    <p:sldId id="410" r:id="rId13"/>
    <p:sldId id="412" r:id="rId14"/>
    <p:sldId id="411" r:id="rId15"/>
    <p:sldId id="413" r:id="rId16"/>
    <p:sldId id="415" r:id="rId17"/>
    <p:sldId id="416" r:id="rId18"/>
    <p:sldId id="417" r:id="rId19"/>
    <p:sldId id="301" r:id="rId20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00"/>
    <a:srgbClr val="03A2C4"/>
    <a:srgbClr val="FF8F71"/>
    <a:srgbClr val="E50274"/>
    <a:srgbClr val="DDDDDD"/>
    <a:srgbClr val="5F5F5F"/>
    <a:srgbClr val="F8F8F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05" autoAdjust="0"/>
  </p:normalViewPr>
  <p:slideViewPr>
    <p:cSldViewPr snapToObjects="1">
      <p:cViewPr varScale="1">
        <p:scale>
          <a:sx n="75" d="100"/>
          <a:sy n="75" d="100"/>
        </p:scale>
        <p:origin x="-2064" y="-120"/>
      </p:cViewPr>
      <p:guideLst>
        <p:guide orient="horz" pos="160"/>
        <p:guide orient="horz" pos="4084"/>
        <p:guide orient="horz" pos="1205"/>
        <p:guide orient="horz" pos="4009"/>
        <p:guide orient="horz" pos="244"/>
        <p:guide pos="5555"/>
        <p:guide pos="297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2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D741A0C-AEA1-4019-9FD1-F15B94F83902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C33FFE-9E40-45AE-ADB4-45934874763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07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mvn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archetype:generate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DgroupId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com.mycompany.app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DartifactId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=my-app 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DarchetypeArtifactId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=maven-archetype-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quickstart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DinteractiveMode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=false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023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maven.apache.org</a:t>
            </a:r>
            <a:r>
              <a:rPr lang="en-US" dirty="0" smtClean="0"/>
              <a:t>/plugins/maven-resources-plugin/examples/</a:t>
            </a:r>
            <a:r>
              <a:rPr lang="en-US" dirty="0" err="1" smtClean="0"/>
              <a:t>filter.html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436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i="0" dirty="0" err="1" smtClean="0"/>
              <a:t>Jarmageddon</a:t>
            </a:r>
            <a:r>
              <a:rPr lang="pt-BR" dirty="0" smtClean="0"/>
              <a:t>: árvore</a:t>
            </a:r>
            <a:r>
              <a:rPr lang="pt-BR" baseline="0" dirty="0" smtClean="0"/>
              <a:t> de dependências muito grande podendo haver conflitos entre versões de dependências de dependências.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Jar</a:t>
            </a:r>
            <a:r>
              <a:rPr lang="pt-BR" dirty="0" smtClean="0"/>
              <a:t> </a:t>
            </a:r>
            <a:r>
              <a:rPr lang="pt-BR" dirty="0" err="1" smtClean="0"/>
              <a:t>Hell</a:t>
            </a:r>
            <a:r>
              <a:rPr lang="pt-BR" dirty="0" smtClean="0"/>
              <a:t>: dependências</a:t>
            </a:r>
            <a:r>
              <a:rPr lang="pt-BR" baseline="0" dirty="0" smtClean="0"/>
              <a:t> em um sistema não são equivalentes com as usadas em desenvolvimento.</a:t>
            </a:r>
          </a:p>
          <a:p>
            <a:r>
              <a:rPr lang="pt-BR" baseline="0" dirty="0" smtClean="0"/>
              <a:t>  - Arquivos JAR com nomes iguais em versões diferentes (ojdbc6.</a:t>
            </a:r>
            <a:r>
              <a:rPr lang="pt-BR" baseline="0" dirty="0" err="1" smtClean="0"/>
              <a:t>jar</a:t>
            </a:r>
            <a:r>
              <a:rPr lang="pt-BR" baseline="0" dirty="0" smtClean="0"/>
              <a:t>)</a:t>
            </a:r>
          </a:p>
          <a:p>
            <a:r>
              <a:rPr lang="pt-BR" baseline="0" dirty="0" smtClean="0"/>
              <a:t>  - Arquivo JAR nomeado com versão diferentes (nomear a versão 12.0.1.3 como ojdbc7-12.1.0.2.</a:t>
            </a:r>
            <a:r>
              <a:rPr lang="pt-BR" baseline="0" dirty="0" err="1" smtClean="0"/>
              <a:t>jar</a:t>
            </a:r>
            <a:r>
              <a:rPr lang="pt-BR" baseline="0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11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13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14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15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16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33FFE-9E40-45AE-ADB4-459348747635}" type="slidenum">
              <a:rPr lang="es-ES_tradnl" smtClean="0"/>
              <a:pPr>
                <a:defRPr/>
              </a:pPr>
              <a:t>17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mapa_azu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208676" cy="687581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52400" y="3740150"/>
            <a:ext cx="6588125" cy="29654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808" y="4176000"/>
            <a:ext cx="5882400" cy="1701272"/>
          </a:xfrm>
        </p:spPr>
        <p:txBody>
          <a:bodyPr/>
          <a:lstStyle>
            <a:lvl1pPr algn="l">
              <a:lnSpc>
                <a:spcPct val="100000"/>
              </a:lnSpc>
              <a:defRPr sz="2800" b="1" cap="all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1808" y="3956400"/>
            <a:ext cx="5882400" cy="288000"/>
          </a:xfrm>
        </p:spPr>
        <p:txBody>
          <a:bodyPr anchor="ctr"/>
          <a:lstStyle>
            <a:lvl1pPr marL="0" indent="0">
              <a:buNone/>
              <a:defRPr sz="17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561808" y="5133041"/>
            <a:ext cx="5882400" cy="312183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pic>
        <p:nvPicPr>
          <p:cNvPr id="11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1157" y="5877272"/>
            <a:ext cx="1894620" cy="706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0"/>
          <p:cNvSpPr>
            <a:spLocks noChangeArrowheads="1"/>
          </p:cNvSpPr>
          <p:nvPr userDrawn="1"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ractal_atra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909" y="0"/>
            <a:ext cx="4849091" cy="6858000"/>
          </a:xfrm>
          <a:prstGeom prst="rect">
            <a:avLst/>
          </a:prstGeom>
        </p:spPr>
      </p:pic>
      <p:pic>
        <p:nvPicPr>
          <p:cNvPr id="4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2829" y="548680"/>
            <a:ext cx="1681829" cy="6271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/>
          </p:nvPr>
        </p:nvSpPr>
        <p:spPr>
          <a:xfrm>
            <a:off x="4822231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789216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200" y="288000"/>
            <a:ext cx="8307363" cy="1181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80787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8307388" cy="1181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titulo Haga clic para cambiar el estilo de título	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916113"/>
            <a:ext cx="83296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pic>
        <p:nvPicPr>
          <p:cNvPr id="1028" name="Imagen 8" descr="pie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465888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3116263" y="6635750"/>
            <a:ext cx="547211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s-ES" sz="700" b="0" dirty="0" err="1" smtClean="0"/>
              <a:t>Treinamento</a:t>
            </a:r>
            <a:r>
              <a:rPr lang="es-ES" sz="700" b="0" baseline="0" dirty="0" smtClean="0"/>
              <a:t> Apache </a:t>
            </a:r>
            <a:r>
              <a:rPr lang="es-ES" sz="700" b="0" baseline="0" dirty="0" err="1" smtClean="0"/>
              <a:t>Maven</a:t>
            </a:r>
            <a:r>
              <a:rPr lang="es-ES" sz="700" b="0" baseline="0" dirty="0" smtClean="0"/>
              <a:t> – </a:t>
            </a:r>
            <a:r>
              <a:rPr lang="es-ES" sz="700" b="0" baseline="0" dirty="0" err="1" smtClean="0"/>
              <a:t>Dia</a:t>
            </a:r>
            <a:r>
              <a:rPr lang="es-ES" sz="700" b="0" baseline="0" dirty="0" smtClean="0"/>
              <a:t> 2 – </a:t>
            </a:r>
            <a:r>
              <a:rPr lang="es-ES" sz="700" b="0" baseline="0" dirty="0" err="1" smtClean="0"/>
              <a:t>Projetos</a:t>
            </a:r>
            <a:r>
              <a:rPr lang="es-ES" sz="700" b="0" baseline="0" dirty="0" smtClean="0"/>
              <a:t> e </a:t>
            </a:r>
            <a:r>
              <a:rPr lang="es-ES" sz="700" b="0" baseline="0" dirty="0" err="1" smtClean="0"/>
              <a:t>Conceitos</a:t>
            </a:r>
            <a:r>
              <a:rPr lang="es-ES" sz="700" b="0" baseline="0" dirty="0" smtClean="0"/>
              <a:t> Básicos</a:t>
            </a:r>
            <a:endParaRPr lang="es-ES" sz="700" b="0" dirty="0"/>
          </a:p>
        </p:txBody>
      </p:sp>
      <p:sp>
        <p:nvSpPr>
          <p:cNvPr id="1030" name="Rectangle 21"/>
          <p:cNvSpPr>
            <a:spLocks noChangeArrowheads="1"/>
          </p:cNvSpPr>
          <p:nvPr userDrawn="1"/>
        </p:nvSpPr>
        <p:spPr bwMode="auto">
          <a:xfrm>
            <a:off x="8739188" y="661511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F2EE7A-B54A-4ED0-A58F-B2123F84C02D}" type="slidenum">
              <a:rPr lang="es-ES" sz="700" b="0"/>
              <a:pPr>
                <a:defRPr/>
              </a:pPr>
              <a:t>‹#›</a:t>
            </a:fld>
            <a:endParaRPr lang="es-ES" sz="700" b="0"/>
          </a:p>
        </p:txBody>
      </p:sp>
      <p:sp>
        <p:nvSpPr>
          <p:cNvPr id="1031" name="Rectangle 28"/>
          <p:cNvSpPr>
            <a:spLocks noChangeArrowheads="1"/>
          </p:cNvSpPr>
          <p:nvPr userDrawn="1"/>
        </p:nvSpPr>
        <p:spPr bwMode="auto">
          <a:xfrm>
            <a:off x="8670925" y="6627813"/>
            <a:ext cx="71438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800" b="0">
                <a:solidFill>
                  <a:srgbClr val="B6B6B6"/>
                </a:solidFill>
              </a:rPr>
              <a:t>|</a:t>
            </a:r>
            <a:endParaRPr lang="es-ES_tradnl" sz="800" b="0">
              <a:solidFill>
                <a:srgbClr val="B6B6B6"/>
              </a:solidFill>
            </a:endParaRPr>
          </a:p>
        </p:txBody>
      </p:sp>
      <p:pic>
        <p:nvPicPr>
          <p:cNvPr id="10" name="Picture 4" descr="F:\antonio\logopie_1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85909" y="6568385"/>
            <a:ext cx="811857" cy="2810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7" r:id="rId2"/>
    <p:sldLayoutId id="2147484274" r:id="rId3"/>
    <p:sldLayoutId id="2147484268" r:id="rId4"/>
    <p:sldLayoutId id="2147484269" r:id="rId5"/>
    <p:sldLayoutId id="2147484275" r:id="rId6"/>
    <p:sldLayoutId id="2147484270" r:id="rId7"/>
    <p:sldLayoutId id="21474842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cap="all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6000"/>
        <a:buFont typeface="Wingdings" pitchFamily="2" charset="2"/>
        <a:buChar char="§"/>
        <a:defRPr>
          <a:solidFill>
            <a:schemeClr val="tx1"/>
          </a:solidFill>
          <a:latin typeface="+mn-lt"/>
          <a:ea typeface="+mj-ea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j-ea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j-ea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  <a:ea typeface="+mj-ea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4176713"/>
            <a:ext cx="5881688" cy="609609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TREINAMENTO Apache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7171" name="Marcador de texto 2"/>
          <p:cNvSpPr>
            <a:spLocks noGrp="1"/>
          </p:cNvSpPr>
          <p:nvPr>
            <p:ph type="body" idx="1"/>
          </p:nvPr>
        </p:nvSpPr>
        <p:spPr>
          <a:xfrm>
            <a:off x="561975" y="3956050"/>
            <a:ext cx="5881688" cy="288925"/>
          </a:xfrm>
        </p:spPr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Indra Software </a:t>
            </a:r>
            <a:r>
              <a:rPr lang="pt-BR" dirty="0" err="1" smtClean="0">
                <a:ea typeface="ＭＳ Ｐゴシック" pitchFamily="34" charset="-128"/>
              </a:rPr>
              <a:t>Labs</a:t>
            </a:r>
            <a:r>
              <a:rPr lang="pt-BR" dirty="0" smtClean="0">
                <a:ea typeface="ＭＳ Ｐゴシック" pitchFamily="34" charset="-128"/>
              </a:rPr>
              <a:t> Brasil</a:t>
            </a:r>
          </a:p>
        </p:txBody>
      </p:sp>
      <p:sp>
        <p:nvSpPr>
          <p:cNvPr id="7172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61975" y="5402279"/>
            <a:ext cx="5881688" cy="312737"/>
          </a:xfrm>
        </p:spPr>
        <p:txBody>
          <a:bodyPr/>
          <a:lstStyle/>
          <a:p>
            <a:r>
              <a:rPr lang="es-E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19 DE JULHO DE 2016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561975" y="4819655"/>
            <a:ext cx="5881688" cy="60960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DIA 2 – PROJETOS E CONCEITOS</a:t>
            </a:r>
            <a:r>
              <a:rPr kumimoji="0" lang="es-ES" sz="1800" b="1" i="0" u="none" strike="noStrike" kern="0" cap="all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BÁSICOS</a:t>
            </a:r>
            <a:endParaRPr kumimoji="0" lang="es-ES" sz="1800" b="1" i="0" u="none" strike="noStrike" kern="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641332"/>
          </a:xfrm>
        </p:spPr>
        <p:txBody>
          <a:bodyPr/>
          <a:lstStyle/>
          <a:p>
            <a:r>
              <a:rPr lang="pt-BR" dirty="0" smtClean="0"/>
              <a:t>Estrutura padrão de diretórios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511175" y="928688"/>
          <a:ext cx="8329614" cy="53578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7817"/>
                <a:gridCol w="5411797"/>
              </a:tblGrid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main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java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códigos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fonte da</a:t>
                      </a:r>
                      <a:r>
                        <a:rPr lang="pt-BR" sz="1400" baseline="0" dirty="0" smtClean="0"/>
                        <a:t> aplicação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main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resources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arquivos de recursos da</a:t>
                      </a:r>
                      <a:r>
                        <a:rPr lang="pt-BR" sz="1400" baseline="0" dirty="0" smtClean="0"/>
                        <a:t> aplicação</a:t>
                      </a:r>
                      <a:endParaRPr lang="pt-BR" sz="1400" dirty="0" smtClean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main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resources-filtered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arquivos de recursos da</a:t>
                      </a:r>
                      <a:r>
                        <a:rPr lang="pt-BR" sz="1400" baseline="0" dirty="0" smtClean="0"/>
                        <a:t> aplicação que devem ser filtrados</a:t>
                      </a:r>
                      <a:endParaRPr lang="pt-BR" sz="1400" dirty="0" smtClean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main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filters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arquivos de filtros para</a:t>
                      </a:r>
                      <a:r>
                        <a:rPr lang="pt-BR" sz="1400" baseline="0" dirty="0" smtClean="0"/>
                        <a:t> a aplicação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main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webapp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arquivos</a:t>
                      </a:r>
                      <a:r>
                        <a:rPr lang="pt-BR" sz="1400" baseline="0" dirty="0" smtClean="0"/>
                        <a:t> fonte de aplicações web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test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java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códigos</a:t>
                      </a:r>
                      <a:r>
                        <a:rPr lang="pt-BR" sz="1400" baseline="0" dirty="0" smtClean="0"/>
                        <a:t> fonte de teste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test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resources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arquivos de recursos de teste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test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resources-filtered</a:t>
                      </a:r>
                      <a:endParaRPr lang="pt-BR" sz="14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arquivos de recursos de teste que devem ser filtrados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test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filters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arquivos de filtros para testes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/it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testes</a:t>
                      </a:r>
                      <a:r>
                        <a:rPr lang="pt-BR" sz="1400" baseline="0" dirty="0" smtClean="0"/>
                        <a:t> de integração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assembly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descritores de montagem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src</a:t>
                      </a:r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/site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arquivos para criação de site do projeto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LICENSE.txt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licença de uso do projeto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NOTICE.txt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informações exigidas por bibliotecas usadas no projeto</a:t>
                      </a:r>
                      <a:endParaRPr lang="pt-BR" sz="1400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onsolas" pitchFamily="49" charset="0"/>
                          <a:cs typeface="Consolas" pitchFamily="49" charset="0"/>
                        </a:rPr>
                        <a:t>README.txt</a:t>
                      </a:r>
                      <a:endParaRPr lang="pt-BR" sz="14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arquivo de README do projeto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CONTROLE DE DEPENDÊNCIAS</a:t>
            </a:r>
            <a:endParaRPr lang="es-E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511175" y="4000504"/>
            <a:ext cx="8329613" cy="2363784"/>
          </a:xfrm>
        </p:spPr>
        <p:txBody>
          <a:bodyPr/>
          <a:lstStyle/>
          <a:p>
            <a:r>
              <a:rPr lang="pt-BR" dirty="0" smtClean="0"/>
              <a:t>Dependências listadas no POM são armazenadas fora do projeto e incluídas na aplicação durante construção</a:t>
            </a:r>
          </a:p>
          <a:p>
            <a:r>
              <a:rPr lang="pt-BR" dirty="0" smtClean="0"/>
              <a:t>Dependências das dependências também são incluídas automaticamente (dependências transitivas)</a:t>
            </a:r>
          </a:p>
          <a:p>
            <a:pPr lvl="1"/>
            <a:r>
              <a:rPr lang="pt-BR" dirty="0" smtClean="0"/>
              <a:t>Apenas dependências diretas precisam ser descritas no POM</a:t>
            </a:r>
          </a:p>
          <a:p>
            <a:r>
              <a:rPr lang="pt-BR" dirty="0" err="1" smtClean="0"/>
              <a:t>Maven</a:t>
            </a:r>
            <a:r>
              <a:rPr lang="pt-BR" dirty="0" smtClean="0"/>
              <a:t> gerencia uma árvore de dependências evitando problemas como </a:t>
            </a:r>
            <a:r>
              <a:rPr lang="pt-BR" i="1" dirty="0" err="1" smtClean="0"/>
              <a:t>Jarmageddon</a:t>
            </a:r>
            <a:r>
              <a:rPr lang="pt-BR" dirty="0" smtClean="0"/>
              <a:t> e </a:t>
            </a:r>
            <a:r>
              <a:rPr lang="pt-BR" i="1" dirty="0" err="1" smtClean="0"/>
              <a:t>Jar</a:t>
            </a:r>
            <a:r>
              <a:rPr lang="pt-BR" i="1" dirty="0" smtClean="0"/>
              <a:t> </a:t>
            </a:r>
            <a:r>
              <a:rPr lang="pt-BR" i="1" dirty="0" err="1" smtClean="0"/>
              <a:t>Hell</a:t>
            </a:r>
            <a:endParaRPr lang="pt-BR" i="1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026" name="Picture 2" descr="C:\Users\mmoraesc\Treinamento Maven\img\eclipse_add-manual-depend.png"/>
          <p:cNvPicPr>
            <a:picLocks noChangeAspect="1" noChangeArrowheads="1"/>
          </p:cNvPicPr>
          <p:nvPr/>
        </p:nvPicPr>
        <p:blipFill>
          <a:blip r:embed="rId3"/>
          <a:srcRect l="1863" t="4500" r="1959" b="5300"/>
          <a:stretch>
            <a:fillRect/>
          </a:stretch>
        </p:blipFill>
        <p:spPr bwMode="auto">
          <a:xfrm>
            <a:off x="511174" y="857232"/>
            <a:ext cx="8338043" cy="3003561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CONTROLE DE DEPENDÊNCIAS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2050" name="Picture 2" descr="C:\Users\mmoraesc\Treinamento Maven\img\dependenci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0715" y="928670"/>
            <a:ext cx="4922571" cy="3417424"/>
          </a:xfrm>
          <a:prstGeom prst="rect">
            <a:avLst/>
          </a:prstGeom>
          <a:noFill/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511175" y="4500570"/>
            <a:ext cx="8329613" cy="1863718"/>
          </a:xfrm>
        </p:spPr>
        <p:txBody>
          <a:bodyPr/>
          <a:lstStyle/>
          <a:p>
            <a:pPr lvl="0">
              <a:defRPr/>
            </a:pPr>
            <a:r>
              <a:rPr lang="pt-BR" dirty="0" smtClean="0"/>
              <a:t>Dependências são declaradas no POM fornecendo uma série de informações que permitem ao </a:t>
            </a:r>
            <a:r>
              <a:rPr lang="pt-BR" dirty="0" err="1" smtClean="0"/>
              <a:t>Maven</a:t>
            </a:r>
            <a:r>
              <a:rPr lang="pt-BR" dirty="0" smtClean="0"/>
              <a:t> localizar e gerenciar essas dependências</a:t>
            </a:r>
          </a:p>
          <a:p>
            <a:pPr lvl="0">
              <a:defRPr/>
            </a:pPr>
            <a:r>
              <a:rPr lang="pt-BR" b="1" dirty="0" err="1" smtClean="0"/>
              <a:t>groupId</a:t>
            </a:r>
            <a:r>
              <a:rPr lang="pt-BR" dirty="0" smtClean="0"/>
              <a:t>, </a:t>
            </a:r>
            <a:r>
              <a:rPr lang="pt-BR" b="1" dirty="0" err="1" smtClean="0"/>
              <a:t>artifactId</a:t>
            </a:r>
            <a:r>
              <a:rPr lang="pt-BR" dirty="0" smtClean="0"/>
              <a:t>, </a:t>
            </a:r>
            <a:r>
              <a:rPr lang="pt-BR" b="1" dirty="0" smtClean="0"/>
              <a:t>version</a:t>
            </a:r>
            <a:r>
              <a:rPr lang="pt-BR" dirty="0" smtClean="0"/>
              <a:t> e </a:t>
            </a:r>
            <a:r>
              <a:rPr lang="pt-BR" b="1" dirty="0" err="1" smtClean="0"/>
              <a:t>classifier</a:t>
            </a:r>
            <a:r>
              <a:rPr lang="pt-BR" dirty="0" smtClean="0"/>
              <a:t>: correspondem aos atributos de coordenada da dependência</a:t>
            </a:r>
          </a:p>
          <a:p>
            <a:endParaRPr lang="pt-B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CONTROLE DE DEPENDÊNCIAS</a:t>
            </a:r>
            <a:endParaRPr lang="es-E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511175" y="1468438"/>
            <a:ext cx="8329613" cy="4895850"/>
          </a:xfrm>
        </p:spPr>
        <p:txBody>
          <a:bodyPr/>
          <a:lstStyle/>
          <a:p>
            <a:r>
              <a:rPr lang="pt-BR" b="1" dirty="0" err="1" smtClean="0"/>
              <a:t>type</a:t>
            </a:r>
            <a:r>
              <a:rPr lang="pt-BR" dirty="0" smtClean="0"/>
              <a:t>: corresponde ao </a:t>
            </a:r>
            <a:r>
              <a:rPr lang="pt-BR" i="1" dirty="0" smtClean="0"/>
              <a:t>package</a:t>
            </a:r>
            <a:r>
              <a:rPr lang="pt-BR" dirty="0" smtClean="0"/>
              <a:t> da dependência</a:t>
            </a:r>
          </a:p>
          <a:p>
            <a:pPr lvl="1"/>
            <a:r>
              <a:rPr lang="pt-BR" dirty="0" smtClean="0"/>
              <a:t>Tipo de artefato da dependência que se deseja usar</a:t>
            </a:r>
          </a:p>
          <a:p>
            <a:pPr lvl="1"/>
            <a:endParaRPr lang="pt-BR" dirty="0" smtClean="0"/>
          </a:p>
          <a:p>
            <a:r>
              <a:rPr lang="pt-BR" b="1" dirty="0" err="1" smtClean="0"/>
              <a:t>systemPath</a:t>
            </a:r>
            <a:r>
              <a:rPr lang="pt-BR" dirty="0" smtClean="0"/>
              <a:t>: caminho para JAR da dependência</a:t>
            </a:r>
          </a:p>
          <a:p>
            <a:pPr lvl="1"/>
            <a:r>
              <a:rPr lang="pt-BR" dirty="0" smtClean="0"/>
              <a:t>Somente é usado quando o escopo da dependência for </a:t>
            </a:r>
            <a:r>
              <a:rPr lang="pt-BR" b="1" i="1" dirty="0" smtClean="0"/>
              <a:t>system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Em qualquer outro escopo </a:t>
            </a:r>
            <a:r>
              <a:rPr lang="pt-BR" i="1" dirty="0" smtClean="0"/>
              <a:t>build</a:t>
            </a:r>
            <a:r>
              <a:rPr lang="pt-BR" dirty="0" smtClean="0"/>
              <a:t> falha se for incluído</a:t>
            </a:r>
          </a:p>
          <a:p>
            <a:pPr lvl="1"/>
            <a:r>
              <a:rPr lang="pt-BR" dirty="0" smtClean="0"/>
              <a:t>Caminho deve ser absoluto e </a:t>
            </a:r>
            <a:r>
              <a:rPr lang="pt-BR" i="1" dirty="0" smtClean="0"/>
              <a:t>build </a:t>
            </a:r>
            <a:r>
              <a:rPr lang="pt-BR" dirty="0" smtClean="0"/>
              <a:t>se caminho estiver incorreto</a:t>
            </a:r>
          </a:p>
          <a:p>
            <a:pPr lvl="1"/>
            <a:r>
              <a:rPr lang="pt-BR" dirty="0" smtClean="0"/>
              <a:t>Recomendado usar uma propriedade para especificar 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.home}/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lib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r>
              <a:rPr lang="pt-BR" b="1" dirty="0" err="1" smtClean="0"/>
              <a:t>optional</a:t>
            </a:r>
            <a:r>
              <a:rPr lang="pt-BR" dirty="0" smtClean="0"/>
              <a:t>: indica para outros projetos que uma dependência não será necessária quando este projeto for usado como dependência</a:t>
            </a: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CONTROLE DE DEPENDÊNCIAS</a:t>
            </a:r>
            <a:endParaRPr lang="es-E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b="1" dirty="0" err="1" smtClean="0"/>
              <a:t>scope</a:t>
            </a:r>
            <a:r>
              <a:rPr lang="pt-BR" dirty="0" smtClean="0"/>
              <a:t>: refere-se a </a:t>
            </a:r>
            <a:r>
              <a:rPr lang="pt-BR" i="1" dirty="0" err="1" smtClean="0"/>
              <a:t>classpath</a:t>
            </a:r>
            <a:r>
              <a:rPr lang="pt-BR" dirty="0" smtClean="0"/>
              <a:t> onde a dependência deve estar</a:t>
            </a:r>
          </a:p>
          <a:p>
            <a:pPr lvl="1"/>
            <a:r>
              <a:rPr lang="pt-BR" b="1" dirty="0" smtClean="0"/>
              <a:t>compile</a:t>
            </a:r>
            <a:r>
              <a:rPr lang="pt-BR" dirty="0" smtClean="0"/>
              <a:t>: </a:t>
            </a:r>
          </a:p>
          <a:p>
            <a:pPr marL="1296000" lvl="2"/>
            <a:r>
              <a:rPr lang="pt-BR" dirty="0" smtClean="0"/>
              <a:t>Escopo padrão. </a:t>
            </a:r>
          </a:p>
          <a:p>
            <a:pPr marL="1296000" lvl="2"/>
            <a:r>
              <a:rPr lang="pt-BR" dirty="0" smtClean="0"/>
              <a:t>Compila as dependências em todos os escopos</a:t>
            </a:r>
          </a:p>
          <a:p>
            <a:pPr marL="1296000" lvl="2"/>
            <a:r>
              <a:rPr lang="pt-BR" dirty="0" smtClean="0"/>
              <a:t>Propaga as dependências para projetos dependentes</a:t>
            </a:r>
          </a:p>
          <a:p>
            <a:pPr lvl="1"/>
            <a:r>
              <a:rPr lang="pt-BR" b="1" dirty="0" err="1" smtClean="0"/>
              <a:t>provided</a:t>
            </a:r>
            <a:r>
              <a:rPr lang="pt-BR" dirty="0" smtClean="0"/>
              <a:t>: </a:t>
            </a:r>
          </a:p>
          <a:p>
            <a:pPr marL="1296000" lvl="2"/>
            <a:r>
              <a:rPr lang="pt-BR" dirty="0" smtClean="0"/>
              <a:t>Indica que dependência será fornecida pela JDK ou container em </a:t>
            </a:r>
            <a:r>
              <a:rPr lang="pt-BR" i="1" dirty="0" err="1" smtClean="0"/>
              <a:t>runtime</a:t>
            </a:r>
            <a:endParaRPr lang="pt-BR" dirty="0" smtClean="0"/>
          </a:p>
          <a:p>
            <a:pPr marL="1296000" lvl="2"/>
            <a:r>
              <a:rPr lang="pt-BR" dirty="0" smtClean="0"/>
              <a:t>Disponível nos </a:t>
            </a:r>
            <a:r>
              <a:rPr lang="pt-BR" i="1" dirty="0" err="1" smtClean="0"/>
              <a:t>classpath</a:t>
            </a:r>
            <a:r>
              <a:rPr lang="pt-BR" dirty="0" smtClean="0"/>
              <a:t> de compilação e testes.</a:t>
            </a:r>
          </a:p>
          <a:p>
            <a:pPr marL="1296000" lvl="2"/>
            <a:r>
              <a:rPr lang="pt-BR" dirty="0" smtClean="0"/>
              <a:t>Não é transitiva</a:t>
            </a:r>
          </a:p>
          <a:p>
            <a:pPr lvl="1"/>
            <a:r>
              <a:rPr lang="pt-BR" b="1" dirty="0" err="1" smtClean="0"/>
              <a:t>runtime</a:t>
            </a:r>
            <a:r>
              <a:rPr lang="pt-BR" dirty="0" smtClean="0"/>
              <a:t>:</a:t>
            </a:r>
          </a:p>
          <a:p>
            <a:pPr marL="1296000" lvl="2"/>
            <a:r>
              <a:rPr lang="pt-BR" dirty="0" smtClean="0"/>
              <a:t>Indica que a dependência não é necessária para compilação.</a:t>
            </a:r>
          </a:p>
          <a:p>
            <a:pPr marL="1296000" lvl="2"/>
            <a:r>
              <a:rPr lang="pt-BR" dirty="0" smtClean="0"/>
              <a:t>Disponível nos </a:t>
            </a:r>
            <a:r>
              <a:rPr lang="pt-BR" i="1" dirty="0" err="1" smtClean="0"/>
              <a:t>classpath</a:t>
            </a:r>
            <a:r>
              <a:rPr lang="pt-BR" dirty="0" smtClean="0"/>
              <a:t> de </a:t>
            </a:r>
            <a:r>
              <a:rPr lang="pt-BR" i="1" dirty="0" err="1" smtClean="0"/>
              <a:t>runtime</a:t>
            </a:r>
            <a:r>
              <a:rPr lang="pt-BR" dirty="0" smtClean="0"/>
              <a:t> e testes</a:t>
            </a:r>
          </a:p>
          <a:p>
            <a:pPr lvl="1"/>
            <a:r>
              <a:rPr lang="pt-BR" b="1" dirty="0" err="1" smtClean="0"/>
              <a:t>test</a:t>
            </a:r>
            <a:r>
              <a:rPr lang="pt-BR" dirty="0" smtClean="0"/>
              <a:t>:</a:t>
            </a:r>
          </a:p>
          <a:p>
            <a:pPr marL="1296000" lvl="2"/>
            <a:r>
              <a:rPr lang="pt-BR" dirty="0" smtClean="0"/>
              <a:t>Indica que dependência não é necessária para o uso normal do software</a:t>
            </a:r>
          </a:p>
          <a:p>
            <a:pPr lvl="1"/>
            <a:r>
              <a:rPr lang="pt-BR" b="1" dirty="0" smtClean="0"/>
              <a:t>system</a:t>
            </a:r>
            <a:r>
              <a:rPr lang="pt-BR" dirty="0" smtClean="0"/>
              <a:t>:</a:t>
            </a:r>
          </a:p>
          <a:p>
            <a:pPr marL="1296000" lvl="2"/>
            <a:r>
              <a:rPr lang="pt-BR" dirty="0" smtClean="0"/>
              <a:t>Similar a </a:t>
            </a:r>
            <a:r>
              <a:rPr lang="pt-BR" b="1" i="1" dirty="0" err="1" smtClean="0"/>
              <a:t>provided</a:t>
            </a:r>
            <a:r>
              <a:rPr lang="pt-BR" dirty="0" smtClean="0"/>
              <a:t> mas você deve indicar explicitamente o caminho do JAR</a:t>
            </a:r>
            <a:endParaRPr lang="pt-BR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EXCLUSÕES DE DEPENDÊNCIAS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511175" y="4857760"/>
            <a:ext cx="8329613" cy="1506528"/>
          </a:xfrm>
        </p:spPr>
        <p:txBody>
          <a:bodyPr/>
          <a:lstStyle/>
          <a:p>
            <a:pPr lvl="0">
              <a:defRPr/>
            </a:pPr>
            <a:r>
              <a:rPr lang="pt-BR" dirty="0" smtClean="0"/>
              <a:t>Informa explicitamente ao </a:t>
            </a:r>
            <a:r>
              <a:rPr lang="pt-BR" dirty="0" err="1" smtClean="0"/>
              <a:t>Maven</a:t>
            </a:r>
            <a:r>
              <a:rPr lang="pt-BR" dirty="0" smtClean="0"/>
              <a:t> que o projeto não deve incluir uma dependência transitiva (dependência de uma dependência)</a:t>
            </a:r>
          </a:p>
          <a:p>
            <a:pPr lvl="0">
              <a:defRPr/>
            </a:pPr>
            <a:r>
              <a:rPr lang="pt-BR" dirty="0" smtClean="0"/>
              <a:t>Pode ser usado </a:t>
            </a:r>
            <a:r>
              <a:rPr lang="pt-BR" dirty="0" err="1" smtClean="0"/>
              <a:t>wildcard</a:t>
            </a:r>
            <a:r>
              <a:rPr lang="pt-BR" dirty="0" smtClean="0"/>
              <a:t> (*) para excluir todas as dependências transitivas de uma dependência</a:t>
            </a:r>
          </a:p>
          <a:p>
            <a:endParaRPr lang="pt-BR" dirty="0"/>
          </a:p>
        </p:txBody>
      </p:sp>
      <p:pic>
        <p:nvPicPr>
          <p:cNvPr id="3074" name="Picture 2" descr="C:\Users\mmoraesc\Treinamento Maven\img\dependencies-exclusi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844357"/>
            <a:ext cx="4857784" cy="388134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PLUGINS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511175" y="4857760"/>
            <a:ext cx="8329613" cy="1506528"/>
          </a:xfrm>
        </p:spPr>
        <p:txBody>
          <a:bodyPr/>
          <a:lstStyle/>
          <a:p>
            <a:r>
              <a:rPr lang="pt-BR" dirty="0" smtClean="0"/>
              <a:t>Adicionam funcionalidades ao </a:t>
            </a:r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smtClean="0"/>
              <a:t>Muito utilizados na construção da aplicação</a:t>
            </a:r>
          </a:p>
          <a:p>
            <a:r>
              <a:rPr lang="pt-BR" dirty="0" smtClean="0"/>
              <a:t>Além das coordenadas padrão (</a:t>
            </a:r>
            <a:r>
              <a:rPr lang="pt-BR" dirty="0" err="1" smtClean="0"/>
              <a:t>groupId</a:t>
            </a:r>
            <a:r>
              <a:rPr lang="pt-BR" dirty="0" smtClean="0"/>
              <a:t>:</a:t>
            </a:r>
            <a:r>
              <a:rPr lang="pt-BR" dirty="0" err="1" smtClean="0"/>
              <a:t>artifactId</a:t>
            </a:r>
            <a:r>
              <a:rPr lang="pt-BR" dirty="0" smtClean="0"/>
              <a:t>:version) contém elementos para configuração ou adicionar interatividade</a:t>
            </a:r>
          </a:p>
        </p:txBody>
      </p:sp>
      <p:pic>
        <p:nvPicPr>
          <p:cNvPr id="4098" name="Picture 2" descr="C:\Users\mmoraesc\Treinamento Maven\img\plugi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857232"/>
            <a:ext cx="5643602" cy="392598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PLUGINS</a:t>
            </a:r>
            <a:endParaRPr lang="es-E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511175" y="1468438"/>
            <a:ext cx="8329613" cy="4895850"/>
          </a:xfrm>
        </p:spPr>
        <p:txBody>
          <a:bodyPr/>
          <a:lstStyle/>
          <a:p>
            <a:r>
              <a:rPr lang="pt-BR" b="1" dirty="0" err="1" smtClean="0"/>
              <a:t>extensions</a:t>
            </a:r>
            <a:r>
              <a:rPr lang="pt-BR" dirty="0" smtClean="0"/>
              <a:t>: define se extensões devem ser carregadas</a:t>
            </a:r>
          </a:p>
          <a:p>
            <a:pPr lvl="1"/>
            <a:r>
              <a:rPr lang="pt-BR" dirty="0" smtClean="0"/>
              <a:t>Valor </a:t>
            </a:r>
            <a:r>
              <a:rPr lang="pt-BR" dirty="0" err="1" smtClean="0"/>
              <a:t>boleano</a:t>
            </a:r>
            <a:r>
              <a:rPr lang="pt-BR" dirty="0" smtClean="0"/>
              <a:t>: </a:t>
            </a:r>
            <a:r>
              <a:rPr lang="pt-BR" i="1" dirty="0" err="1" smtClean="0"/>
              <a:t>true</a:t>
            </a:r>
            <a:r>
              <a:rPr lang="pt-BR" dirty="0" smtClean="0"/>
              <a:t> ou </a:t>
            </a:r>
            <a:r>
              <a:rPr lang="pt-BR" i="1" dirty="0" err="1" smtClean="0"/>
              <a:t>false</a:t>
            </a:r>
            <a:endParaRPr lang="pt-BR" i="1" dirty="0" smtClean="0"/>
          </a:p>
          <a:p>
            <a:pPr lvl="1"/>
            <a:r>
              <a:rPr lang="pt-BR" dirty="0" smtClean="0"/>
              <a:t>Extensões serão vistas mais a frente neste treinamento</a:t>
            </a:r>
          </a:p>
          <a:p>
            <a:r>
              <a:rPr lang="pt-BR" b="1" dirty="0" err="1" smtClean="0"/>
              <a:t>inherited</a:t>
            </a:r>
            <a:r>
              <a:rPr lang="pt-BR" dirty="0" smtClean="0"/>
              <a:t>: configurações devem ser utilizadas em projetos filhos?</a:t>
            </a:r>
          </a:p>
          <a:p>
            <a:pPr lvl="1"/>
            <a:r>
              <a:rPr lang="pt-BR" dirty="0" smtClean="0"/>
              <a:t>Valor </a:t>
            </a:r>
            <a:r>
              <a:rPr lang="pt-BR" dirty="0" err="1" smtClean="0"/>
              <a:t>boleano</a:t>
            </a:r>
            <a:r>
              <a:rPr lang="pt-BR" dirty="0" smtClean="0"/>
              <a:t>: </a:t>
            </a:r>
            <a:r>
              <a:rPr lang="pt-BR" i="1" dirty="0" err="1" smtClean="0"/>
              <a:t>true</a:t>
            </a:r>
            <a:r>
              <a:rPr lang="pt-BR" dirty="0" smtClean="0"/>
              <a:t> ou </a:t>
            </a:r>
            <a:r>
              <a:rPr lang="pt-BR" i="1" dirty="0" err="1" smtClean="0"/>
              <a:t>false</a:t>
            </a:r>
            <a:endParaRPr lang="pt-BR" i="1" dirty="0" smtClean="0"/>
          </a:p>
          <a:p>
            <a:pPr lvl="1"/>
            <a:r>
              <a:rPr lang="pt-BR" dirty="0" smtClean="0"/>
              <a:t>Padrão é </a:t>
            </a:r>
            <a:r>
              <a:rPr lang="pt-BR" i="1" dirty="0" err="1" smtClean="0"/>
              <a:t>true</a:t>
            </a:r>
            <a:endParaRPr lang="pt-BR" dirty="0" smtClean="0"/>
          </a:p>
          <a:p>
            <a:r>
              <a:rPr lang="pt-BR" b="1" dirty="0" err="1" smtClean="0"/>
              <a:t>configuration</a:t>
            </a:r>
            <a:r>
              <a:rPr lang="pt-BR" dirty="0" smtClean="0"/>
              <a:t>: valores para configuração de um </a:t>
            </a:r>
            <a:r>
              <a:rPr lang="pt-BR" dirty="0" err="1" smtClean="0"/>
              <a:t>plugin</a:t>
            </a:r>
            <a:endParaRPr lang="pt-BR" dirty="0" smtClean="0"/>
          </a:p>
          <a:p>
            <a:pPr lvl="1"/>
            <a:r>
              <a:rPr lang="pt-BR" dirty="0" smtClean="0"/>
              <a:t>Atributos de configuração são específicos de cada </a:t>
            </a:r>
            <a:r>
              <a:rPr lang="pt-BR" dirty="0" err="1" smtClean="0"/>
              <a:t>plugin</a:t>
            </a:r>
            <a:endParaRPr lang="pt-BR" dirty="0" smtClean="0"/>
          </a:p>
          <a:p>
            <a:pPr lvl="1"/>
            <a:r>
              <a:rPr lang="pt-BR" dirty="0" smtClean="0"/>
              <a:t>Valores de configuração não são obrigatórios para o POM mas um determinado </a:t>
            </a:r>
            <a:r>
              <a:rPr lang="pt-BR" dirty="0" err="1" smtClean="0"/>
              <a:t>plugin</a:t>
            </a:r>
            <a:r>
              <a:rPr lang="pt-BR" dirty="0" smtClean="0"/>
              <a:t> pode exigir essa obrigatoriedade para funcionar</a:t>
            </a:r>
          </a:p>
          <a:p>
            <a:r>
              <a:rPr lang="pt-BR" b="1" dirty="0" err="1" smtClean="0"/>
              <a:t>dependencies</a:t>
            </a:r>
            <a:r>
              <a:rPr lang="pt-BR" dirty="0" smtClean="0"/>
              <a:t>: utilizado para alterar a lista de dependências padrão de um determinado </a:t>
            </a:r>
            <a:r>
              <a:rPr lang="pt-BR" dirty="0" err="1" smtClean="0"/>
              <a:t>plugin</a:t>
            </a:r>
            <a:endParaRPr lang="pt-BR" dirty="0" smtClean="0"/>
          </a:p>
          <a:p>
            <a:r>
              <a:rPr lang="pt-BR" b="1" dirty="0" err="1" smtClean="0"/>
              <a:t>executions</a:t>
            </a:r>
            <a:r>
              <a:rPr lang="pt-BR" dirty="0" smtClean="0"/>
              <a:t>: define em que fase da construção da aplicação uma determinada ação do </a:t>
            </a:r>
            <a:r>
              <a:rPr lang="pt-BR" dirty="0" err="1" smtClean="0"/>
              <a:t>plugin</a:t>
            </a:r>
            <a:r>
              <a:rPr lang="pt-BR" dirty="0" smtClean="0"/>
              <a:t> deverá ser executada</a:t>
            </a: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Evoluindo o projeto básico para um projeto web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611188" y="4221163"/>
            <a:ext cx="41862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bg-BG" sz="1500" dirty="0" smtClean="0">
                <a:solidFill>
                  <a:srgbClr val="000000"/>
                </a:solidFill>
              </a:rPr>
              <a:t>Antonio Fernando Amorim</a:t>
            </a:r>
          </a:p>
          <a:p>
            <a:pPr eaLnBrk="1" hangingPunct="1"/>
            <a:r>
              <a:rPr lang="es-ES_tradnl" sz="1200" b="0" dirty="0" err="1" smtClean="0">
                <a:solidFill>
                  <a:srgbClr val="000000"/>
                </a:solidFill>
              </a:rPr>
              <a:t>Serviços</a:t>
            </a:r>
            <a:r>
              <a:rPr lang="es-ES_tradnl" sz="1200" b="0" dirty="0" smtClean="0">
                <a:solidFill>
                  <a:srgbClr val="000000"/>
                </a:solidFill>
              </a:rPr>
              <a:t>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Globais</a:t>
            </a:r>
            <a:r>
              <a:rPr lang="es-ES_tradnl" sz="1200" b="0" dirty="0" smtClean="0">
                <a:solidFill>
                  <a:srgbClr val="000000"/>
                </a:solidFill>
              </a:rPr>
              <a:t> de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Produção</a:t>
            </a:r>
            <a:r>
              <a:rPr lang="es-ES_tradnl" sz="1200" b="0" dirty="0" smtClean="0">
                <a:solidFill>
                  <a:srgbClr val="000000"/>
                </a:solidFill>
              </a:rPr>
              <a:t> / Mercado Telecom </a:t>
            </a:r>
            <a:br>
              <a:rPr lang="es-ES_tradnl" sz="1200" b="0" dirty="0" smtClean="0">
                <a:solidFill>
                  <a:srgbClr val="000000"/>
                </a:solidFill>
              </a:rPr>
            </a:br>
            <a:r>
              <a:rPr lang="bg-BG" sz="1200" b="0" dirty="0" smtClean="0">
                <a:solidFill>
                  <a:srgbClr val="33C0D5"/>
                </a:solidFill>
              </a:rPr>
              <a:t>afamorim</a:t>
            </a:r>
            <a:r>
              <a:rPr lang="es-ES_tradnl" sz="1200" b="0" dirty="0" smtClean="0">
                <a:solidFill>
                  <a:srgbClr val="33C0D5"/>
                </a:solidFill>
              </a:rPr>
              <a:t>@</a:t>
            </a:r>
            <a:r>
              <a:rPr lang="es-ES_tradnl" sz="1200" b="0" dirty="0" err="1" smtClean="0">
                <a:solidFill>
                  <a:srgbClr val="33C0D5"/>
                </a:solidFill>
              </a:rPr>
              <a:t>indracompany.com</a:t>
            </a:r>
            <a:r>
              <a:rPr lang="es-ES_tradnl" sz="1200" b="0" dirty="0" smtClean="0">
                <a:solidFill>
                  <a:srgbClr val="33C0D5"/>
                </a:solidFill>
              </a:rPr>
              <a:t> </a:t>
            </a:r>
            <a:br>
              <a:rPr lang="es-ES_tradnl" sz="1200" b="0" dirty="0" smtClean="0">
                <a:solidFill>
                  <a:srgbClr val="33C0D5"/>
                </a:solidFill>
              </a:rPr>
            </a:br>
            <a:r>
              <a:rPr lang="es-ES_tradnl" sz="1500" b="0" dirty="0" smtClean="0">
                <a:solidFill>
                  <a:srgbClr val="AAAAAA"/>
                </a:solidFill>
              </a:rPr>
              <a:t/>
            </a:r>
            <a:br>
              <a:rPr lang="es-ES_tradnl" sz="1500" b="0" dirty="0" smtClean="0">
                <a:solidFill>
                  <a:srgbClr val="AAAAAA"/>
                </a:solidFill>
              </a:rPr>
            </a:br>
            <a:r>
              <a:rPr lang="es-ES_tradnl" sz="1600" b="0" i="1" dirty="0" smtClean="0">
                <a:solidFill>
                  <a:srgbClr val="0070C0"/>
                </a:solidFill>
              </a:rPr>
              <a:t>ISL </a:t>
            </a:r>
            <a:r>
              <a:rPr lang="bg-BG" sz="1600" b="0" i="1" dirty="0" smtClean="0">
                <a:solidFill>
                  <a:srgbClr val="0070C0"/>
                </a:solidFill>
              </a:rPr>
              <a:t>Salvador</a:t>
            </a:r>
            <a:endParaRPr lang="es-ES_tradnl" sz="1500" b="0" i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Av Tancredo Neves, Liz empresarial Segundo Andar</a:t>
            </a:r>
            <a:endParaRPr lang="es-ES_tradnl" sz="1000" b="0" dirty="0" smtClean="0">
              <a:solidFill>
                <a:srgbClr val="666666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Iguatemi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bg-BG" sz="1000" b="0" dirty="0" smtClean="0">
                <a:solidFill>
                  <a:srgbClr val="666666"/>
                </a:solidFill>
              </a:rPr>
              <a:t>Salvador</a:t>
            </a:r>
            <a:r>
              <a:rPr lang="es-ES_tradnl" sz="1000" b="0" dirty="0" smtClean="0">
                <a:solidFill>
                  <a:srgbClr val="666666"/>
                </a:solidFill>
              </a:rPr>
              <a:t> – </a:t>
            </a:r>
            <a:r>
              <a:rPr lang="bg-BG" sz="1000" b="0" dirty="0" smtClean="0">
                <a:solidFill>
                  <a:srgbClr val="666666"/>
                </a:solidFill>
              </a:rPr>
              <a:t>BA</a:t>
            </a:r>
          </a:p>
          <a:p>
            <a:pPr eaLnBrk="1" hangingPunct="1"/>
            <a:r>
              <a:rPr lang="es-ES_tradnl" sz="1000" b="0" dirty="0" smtClean="0">
                <a:solidFill>
                  <a:srgbClr val="666666"/>
                </a:solidFill>
              </a:rPr>
              <a:t>T +55 11 </a:t>
            </a:r>
            <a:r>
              <a:rPr lang="bg-BG" sz="1000" b="0" dirty="0" smtClean="0">
                <a:solidFill>
                  <a:srgbClr val="666666"/>
                </a:solidFill>
              </a:rPr>
              <a:t>3025</a:t>
            </a:r>
            <a:r>
              <a:rPr lang="es-ES_tradnl" sz="1000" b="0" dirty="0" smtClean="0">
                <a:solidFill>
                  <a:srgbClr val="666666"/>
                </a:solidFill>
              </a:rPr>
              <a:t> </a:t>
            </a:r>
            <a:r>
              <a:rPr lang="bg-BG" sz="1000" b="0" dirty="0" smtClean="0">
                <a:solidFill>
                  <a:srgbClr val="666666"/>
                </a:solidFill>
              </a:rPr>
              <a:t>1133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es-ES_tradnl" sz="1000" b="0" dirty="0" err="1" smtClean="0">
                <a:solidFill>
                  <a:srgbClr val="00B0CA"/>
                </a:solidFill>
              </a:rPr>
              <a:t>www.indracompany.com</a:t>
            </a:r>
            <a:endParaRPr lang="es-ES_tradnl" sz="1000" b="0" dirty="0">
              <a:solidFill>
                <a:srgbClr val="00B0C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Índice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11175" y="1340769"/>
            <a:ext cx="8329613" cy="502352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s-ES" sz="2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01 </a:t>
            </a:r>
            <a:r>
              <a:rPr lang="pt-BR" sz="2800" dirty="0" smtClean="0">
                <a:solidFill>
                  <a:schemeClr val="bg1"/>
                </a:solidFill>
              </a:rPr>
              <a:t>Iniciando com um projeto básico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Criação de um projeto Java básico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Compilação do projeto</a:t>
            </a:r>
            <a:endParaRPr lang="es-ES" sz="4800" dirty="0" smtClean="0">
              <a:solidFill>
                <a:schemeClr val="accent3"/>
              </a:solidFill>
            </a:endParaRPr>
          </a:p>
          <a:p>
            <a:pPr eaLnBrk="1" hangingPunct="1">
              <a:buNone/>
              <a:defRPr/>
            </a:pPr>
            <a:r>
              <a:rPr lang="pt-BR" sz="2800" dirty="0" smtClean="0">
                <a:solidFill>
                  <a:schemeClr val="bg1"/>
                </a:solidFill>
              </a:rPr>
              <a:t>02 Conceitos básicos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Modelo de Objetos do Projeto (POM)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Coordenadas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Estrutura de arquivos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Controle de dependências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Introdução a </a:t>
            </a:r>
            <a:r>
              <a:rPr lang="pt-BR" sz="2000" dirty="0" err="1" smtClean="0">
                <a:solidFill>
                  <a:schemeClr val="bg1"/>
                </a:solidFill>
              </a:rPr>
              <a:t>Plugins</a:t>
            </a:r>
            <a:endParaRPr lang="pt-BR" sz="2000" dirty="0" smtClean="0">
              <a:solidFill>
                <a:schemeClr val="bg1"/>
              </a:solidFill>
            </a:endParaRPr>
          </a:p>
          <a:p>
            <a:pPr eaLnBrk="1" hangingPunct="1">
              <a:buNone/>
              <a:defRPr/>
            </a:pPr>
            <a:r>
              <a:rPr lang="es-ES" sz="2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03 </a:t>
            </a:r>
            <a:r>
              <a:rPr lang="pt-BR" sz="2800" dirty="0" smtClean="0">
                <a:solidFill>
                  <a:schemeClr val="bg1"/>
                </a:solidFill>
              </a:rPr>
              <a:t>Evoluindo o projeto básico para um projeto web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Dependências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err="1" smtClean="0">
                <a:solidFill>
                  <a:schemeClr val="bg1"/>
                </a:solidFill>
              </a:rPr>
              <a:t>Jetty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</a:rPr>
              <a:t>Plugin</a:t>
            </a:r>
            <a:r>
              <a:rPr lang="pt-BR" sz="19200" dirty="0" smtClean="0">
                <a:solidFill>
                  <a:schemeClr val="bg1"/>
                </a:solidFill>
              </a:rPr>
              <a:t/>
            </a:r>
            <a:br>
              <a:rPr lang="pt-BR" sz="19200" dirty="0" smtClean="0">
                <a:solidFill>
                  <a:schemeClr val="bg1"/>
                </a:solidFill>
              </a:rPr>
            </a:br>
            <a:r>
              <a:rPr lang="pt-BR" sz="19200" dirty="0" smtClean="0">
                <a:solidFill>
                  <a:schemeClr val="bg1"/>
                </a:solidFill>
              </a:rPr>
              <a:t> </a:t>
            </a:r>
            <a:endParaRPr lang="es-ES" sz="19200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revisando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14" name="Espaço Reservado para Conteúdo 12"/>
          <p:cNvSpPr txBox="1">
            <a:spLocks/>
          </p:cNvSpPr>
          <p:nvPr/>
        </p:nvSpPr>
        <p:spPr bwMode="auto">
          <a:xfrm>
            <a:off x="511175" y="1103283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O QUE FOI VISTO ATÉ AGORA?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Espaço Reservado para Conteúdo 11"/>
          <p:cNvSpPr>
            <a:spLocks noGrp="1"/>
          </p:cNvSpPr>
          <p:nvPr>
            <p:ph idx="1"/>
          </p:nvPr>
        </p:nvSpPr>
        <p:spPr>
          <a:xfrm>
            <a:off x="511175" y="1916113"/>
            <a:ext cx="8329613" cy="4448175"/>
          </a:xfrm>
        </p:spPr>
        <p:txBody>
          <a:bodyPr/>
          <a:lstStyle/>
          <a:p>
            <a:r>
              <a:rPr lang="pt-BR" dirty="0" err="1" smtClean="0"/>
              <a:t>Maven</a:t>
            </a:r>
            <a:r>
              <a:rPr lang="pt-BR" dirty="0" smtClean="0"/>
              <a:t> é uma ferramenta de </a:t>
            </a:r>
            <a:r>
              <a:rPr lang="pt-BR" b="1" dirty="0" smtClean="0"/>
              <a:t>gerenciamento</a:t>
            </a:r>
            <a:r>
              <a:rPr lang="pt-BR" dirty="0" smtClean="0"/>
              <a:t> e </a:t>
            </a:r>
            <a:r>
              <a:rPr lang="pt-BR" b="1" dirty="0" err="1" smtClean="0"/>
              <a:t>compreenção</a:t>
            </a:r>
            <a:r>
              <a:rPr lang="pt-BR" dirty="0" smtClean="0"/>
              <a:t> de projetos Java</a:t>
            </a:r>
          </a:p>
          <a:p>
            <a:pPr lvl="1"/>
            <a:r>
              <a:rPr lang="pt-BR" dirty="0" smtClean="0"/>
              <a:t>Não é só construção de aplicação</a:t>
            </a:r>
          </a:p>
          <a:p>
            <a:pPr lvl="1"/>
            <a:r>
              <a:rPr lang="pt-BR" dirty="0" smtClean="0"/>
              <a:t>Não é só controle de dependência</a:t>
            </a:r>
          </a:p>
          <a:p>
            <a:pPr lvl="1"/>
            <a:r>
              <a:rPr lang="pt-BR" dirty="0" smtClean="0"/>
              <a:t>Não é só um Apache </a:t>
            </a:r>
            <a:r>
              <a:rPr lang="pt-BR" dirty="0" err="1" smtClean="0"/>
              <a:t>Ant</a:t>
            </a:r>
            <a:r>
              <a:rPr lang="pt-BR" dirty="0" smtClean="0"/>
              <a:t> que controla dependência</a:t>
            </a:r>
          </a:p>
          <a:p>
            <a:r>
              <a:rPr lang="pt-BR" dirty="0" smtClean="0"/>
              <a:t>Faz muito mais:</a:t>
            </a:r>
          </a:p>
          <a:p>
            <a:pPr lvl="1"/>
            <a:r>
              <a:rPr lang="pt-BR" dirty="0" smtClean="0"/>
              <a:t>Execução de testes automatizados</a:t>
            </a:r>
          </a:p>
          <a:p>
            <a:pPr lvl="1"/>
            <a:r>
              <a:rPr lang="pt-BR" dirty="0" smtClean="0"/>
              <a:t>Geração de relatórios</a:t>
            </a:r>
          </a:p>
          <a:p>
            <a:pPr lvl="1"/>
            <a:r>
              <a:rPr lang="pt-BR" dirty="0" smtClean="0"/>
              <a:t>Documentação de projetos</a:t>
            </a:r>
          </a:p>
          <a:p>
            <a:pPr lvl="1"/>
            <a:r>
              <a:rPr lang="pt-BR" dirty="0" smtClean="0"/>
              <a:t>Implantações de projetos</a:t>
            </a:r>
          </a:p>
          <a:p>
            <a:r>
              <a:rPr lang="pt-BR" dirty="0" smtClean="0"/>
              <a:t>Baseia-se no conceito de “convenção sobre configuração”</a:t>
            </a:r>
          </a:p>
          <a:p>
            <a:endParaRPr lang="pt-B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COM UM PROJETO BÁSICO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Ciclo de vida do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compile</a:t>
            </a:r>
            <a:r>
              <a:rPr lang="en-US" dirty="0"/>
              <a:t> – </a:t>
            </a:r>
            <a:r>
              <a:rPr lang="en-US" dirty="0" err="1"/>
              <a:t>compila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 –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testes </a:t>
            </a:r>
            <a:r>
              <a:rPr lang="en-US" dirty="0" err="1"/>
              <a:t>unitários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compilado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ferramenta</a:t>
            </a:r>
            <a:r>
              <a:rPr lang="en-US" dirty="0"/>
              <a:t> de testes </a:t>
            </a:r>
            <a:r>
              <a:rPr lang="en-US" dirty="0" err="1"/>
              <a:t>unitários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junit</a:t>
            </a:r>
            <a:r>
              <a:rPr lang="en-US" dirty="0"/>
              <a:t>.</a:t>
            </a:r>
          </a:p>
          <a:p>
            <a:r>
              <a:rPr lang="en-US" b="1" dirty="0"/>
              <a:t>package</a:t>
            </a:r>
            <a:r>
              <a:rPr lang="en-US" dirty="0"/>
              <a:t> – </a:t>
            </a:r>
            <a:r>
              <a:rPr lang="en-US" dirty="0" err="1"/>
              <a:t>empacota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compilado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empacotamento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JAR.</a:t>
            </a:r>
          </a:p>
          <a:p>
            <a:r>
              <a:rPr lang="en-US" b="1" dirty="0"/>
              <a:t>integration-test</a:t>
            </a:r>
            <a:r>
              <a:rPr lang="en-US" dirty="0"/>
              <a:t> – </a:t>
            </a:r>
            <a:r>
              <a:rPr lang="en-US" dirty="0" err="1"/>
              <a:t>processa</a:t>
            </a:r>
            <a:r>
              <a:rPr lang="en-US" dirty="0"/>
              <a:t> e </a:t>
            </a:r>
            <a:r>
              <a:rPr lang="en-US" dirty="0" err="1"/>
              <a:t>faz</a:t>
            </a:r>
            <a:r>
              <a:rPr lang="en-US" dirty="0"/>
              <a:t> o deploy do </a:t>
            </a:r>
            <a:r>
              <a:rPr lang="en-US" dirty="0" err="1"/>
              <a:t>pacote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testes de </a:t>
            </a:r>
            <a:r>
              <a:rPr lang="en-US" dirty="0" err="1"/>
              <a:t>integração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rodados</a:t>
            </a:r>
            <a:r>
              <a:rPr lang="en-US" dirty="0"/>
              <a:t>.</a:t>
            </a:r>
          </a:p>
          <a:p>
            <a:r>
              <a:rPr lang="en-US" b="1" dirty="0"/>
              <a:t>install</a:t>
            </a:r>
            <a:r>
              <a:rPr lang="en-US" dirty="0"/>
              <a:t> – </a:t>
            </a:r>
            <a:r>
              <a:rPr lang="en-US" dirty="0" err="1"/>
              <a:t>instala</a:t>
            </a:r>
            <a:r>
              <a:rPr lang="en-US" dirty="0"/>
              <a:t> o </a:t>
            </a:r>
            <a:r>
              <a:rPr lang="en-US" dirty="0" err="1"/>
              <a:t>pacote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local,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dependência</a:t>
            </a:r>
            <a:r>
              <a:rPr lang="en-US" dirty="0"/>
              <a:t> de outros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locais</a:t>
            </a:r>
            <a:endParaRPr lang="en-US" dirty="0"/>
          </a:p>
          <a:p>
            <a:r>
              <a:rPr lang="en-US" b="1" dirty="0"/>
              <a:t>deploy</a:t>
            </a:r>
            <a:r>
              <a:rPr lang="en-US" dirty="0"/>
              <a:t> –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integração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release, </a:t>
            </a:r>
            <a:r>
              <a:rPr lang="en-US" dirty="0" err="1"/>
              <a:t>copia</a:t>
            </a:r>
            <a:r>
              <a:rPr lang="en-US" dirty="0"/>
              <a:t> o </a:t>
            </a:r>
            <a:r>
              <a:rPr lang="en-US" dirty="0" err="1"/>
              <a:t>pacote</a:t>
            </a:r>
            <a:r>
              <a:rPr lang="en-US" dirty="0"/>
              <a:t> final </a:t>
            </a:r>
            <a:r>
              <a:rPr lang="en-US" dirty="0" err="1"/>
              <a:t>para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compartilhado</a:t>
            </a:r>
            <a:r>
              <a:rPr lang="en-US" dirty="0"/>
              <a:t> entre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Modelo de objetos do </a:t>
            </a:r>
            <a:r>
              <a:rPr lang="es-ES" dirty="0" err="1" smtClean="0"/>
              <a:t>projeto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14" name="Espaço Reservado para Conteúdo 12"/>
          <p:cNvSpPr txBox="1">
            <a:spLocks/>
          </p:cNvSpPr>
          <p:nvPr/>
        </p:nvSpPr>
        <p:spPr bwMode="auto">
          <a:xfrm>
            <a:off x="511175" y="1103283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POM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Arquivo XML (</a:t>
            </a:r>
            <a:r>
              <a:rPr lang="pt-BR" dirty="0" err="1" smtClean="0"/>
              <a:t>pom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)</a:t>
            </a:r>
          </a:p>
          <a:p>
            <a:r>
              <a:rPr lang="pt-BR" dirty="0" smtClean="0"/>
              <a:t>Unidade básica de um projeto </a:t>
            </a:r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smtClean="0"/>
              <a:t>Contém todas as informações necessárias para </a:t>
            </a:r>
            <a:r>
              <a:rPr lang="pt-BR" b="1" dirty="0" smtClean="0"/>
              <a:t>entender</a:t>
            </a:r>
            <a:r>
              <a:rPr lang="pt-BR" dirty="0" smtClean="0"/>
              <a:t> o projeto</a:t>
            </a:r>
          </a:p>
          <a:p>
            <a:pPr lvl="1"/>
            <a:r>
              <a:rPr lang="pt-BR" dirty="0" smtClean="0"/>
              <a:t>Quem?</a:t>
            </a:r>
          </a:p>
          <a:p>
            <a:pPr lvl="1"/>
            <a:r>
              <a:rPr lang="pt-BR" dirty="0" smtClean="0"/>
              <a:t>O que?</a:t>
            </a:r>
          </a:p>
          <a:p>
            <a:pPr lvl="1"/>
            <a:r>
              <a:rPr lang="pt-BR" dirty="0" smtClean="0"/>
              <a:t>Onde?</a:t>
            </a:r>
          </a:p>
          <a:p>
            <a:pPr lvl="1"/>
            <a:r>
              <a:rPr lang="pt-BR" dirty="0" smtClean="0"/>
              <a:t>Como?</a:t>
            </a:r>
          </a:p>
          <a:p>
            <a:pPr lvl="1"/>
            <a:r>
              <a:rPr lang="pt-BR" dirty="0" smtClean="0"/>
              <a:t>Quando?</a:t>
            </a:r>
          </a:p>
          <a:p>
            <a:r>
              <a:rPr lang="pt-BR" dirty="0" smtClean="0"/>
              <a:t>Segue o conceito de convenção sobre configuração</a:t>
            </a:r>
          </a:p>
          <a:p>
            <a:pPr lvl="1"/>
            <a:r>
              <a:rPr lang="pt-BR" dirty="0" smtClean="0"/>
              <a:t>O que não está descrito segue um padrão pré-estabelecido</a:t>
            </a:r>
          </a:p>
          <a:p>
            <a:r>
              <a:rPr lang="pt-BR" dirty="0" smtClean="0"/>
              <a:t>É declarativo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Modelo de objetos do </a:t>
            </a:r>
            <a:r>
              <a:rPr lang="es-ES" dirty="0" err="1" smtClean="0"/>
              <a:t>projeto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14" name="Espaço Reservado para Conteúdo 12"/>
          <p:cNvSpPr txBox="1">
            <a:spLocks/>
          </p:cNvSpPr>
          <p:nvPr/>
        </p:nvSpPr>
        <p:spPr bwMode="auto">
          <a:xfrm>
            <a:off x="511175" y="1103283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POM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170" name="Picture 2" descr="C:\Users\mmoraesc\Treinamento Maven\img\p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763" y="1916113"/>
            <a:ext cx="8328025" cy="373536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COORDENADAS – VERSÃO SIMPLIFICADAS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groupId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Categorização do projeto em relação à organização ou macro-projeto</a:t>
            </a:r>
          </a:p>
          <a:p>
            <a:r>
              <a:rPr lang="pt-BR" b="1" dirty="0" err="1" smtClean="0"/>
              <a:t>artifactId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Nome pelo qual o projeto é conhecido</a:t>
            </a:r>
          </a:p>
          <a:p>
            <a:r>
              <a:rPr lang="pt-BR" b="1" dirty="0" smtClean="0"/>
              <a:t>version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Versão do projeto</a:t>
            </a:r>
          </a:p>
          <a:p>
            <a:endParaRPr lang="pt-BR" dirty="0"/>
          </a:p>
        </p:txBody>
      </p:sp>
      <p:sp>
        <p:nvSpPr>
          <p:cNvPr id="7" name="Espaço Reservado para Conteúdo 12"/>
          <p:cNvSpPr txBox="1">
            <a:spLocks/>
          </p:cNvSpPr>
          <p:nvPr/>
        </p:nvSpPr>
        <p:spPr bwMode="auto">
          <a:xfrm>
            <a:off x="511175" y="1103283"/>
            <a:ext cx="8329613" cy="6112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err="1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groupId</a:t>
            </a:r>
            <a:r>
              <a:rPr lang="pt-BR" sz="3200" b="0" kern="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:</a:t>
            </a:r>
            <a:r>
              <a:rPr lang="pt-BR" sz="3200" b="0" kern="0" dirty="0" err="1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artifactId</a:t>
            </a:r>
            <a:r>
              <a:rPr lang="pt-BR" sz="3200" b="0" kern="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:version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ＭＳ Ｐゴシック" charset="-128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COORDENADAS – VERSÃO COMPLETA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groupId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Categorização do projeto em relação à organização ou macro-projeto</a:t>
            </a:r>
          </a:p>
          <a:p>
            <a:r>
              <a:rPr lang="pt-BR" b="1" dirty="0" err="1" smtClean="0"/>
              <a:t>artifactId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Nome pelo qual o projeto é conhecido</a:t>
            </a:r>
          </a:p>
          <a:p>
            <a:r>
              <a:rPr lang="pt-BR" b="1" dirty="0" smtClean="0"/>
              <a:t>version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Versão do projeto</a:t>
            </a:r>
          </a:p>
          <a:p>
            <a:r>
              <a:rPr lang="pt-BR" dirty="0" smtClean="0"/>
              <a:t> </a:t>
            </a:r>
            <a:r>
              <a:rPr lang="pt-BR" b="1" dirty="0" err="1" smtClean="0"/>
              <a:t>packaging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Definição do tipo de artefato gerado pelo projeto</a:t>
            </a:r>
          </a:p>
          <a:p>
            <a:pPr lvl="1"/>
            <a:r>
              <a:rPr lang="pt-BR" dirty="0" smtClean="0"/>
              <a:t>Opcional. Padrão: </a:t>
            </a:r>
            <a:r>
              <a:rPr lang="pt-BR" dirty="0" err="1" smtClean="0"/>
              <a:t>jar</a:t>
            </a:r>
            <a:endParaRPr lang="pt-BR" dirty="0" smtClean="0"/>
          </a:p>
          <a:p>
            <a:r>
              <a:rPr lang="pt-BR" b="1" dirty="0" err="1" smtClean="0"/>
              <a:t>classifier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Permite que artefatos com conteúdo distintos mas gerados a partir do mesmo POM.</a:t>
            </a:r>
            <a:r>
              <a:rPr lang="pt-BR" dirty="0" err="1" smtClean="0"/>
              <a:t>xml</a:t>
            </a:r>
            <a:r>
              <a:rPr lang="pt-BR" dirty="0" smtClean="0"/>
              <a:t> possam ser diferenciados</a:t>
            </a:r>
          </a:p>
          <a:p>
            <a:pPr lvl="1"/>
            <a:r>
              <a:rPr lang="pt-BR" dirty="0" smtClean="0"/>
              <a:t>Opcional. Ex: sources, </a:t>
            </a:r>
            <a:r>
              <a:rPr lang="pt-BR" dirty="0" err="1" smtClean="0"/>
              <a:t>javadoc</a:t>
            </a:r>
            <a:r>
              <a:rPr lang="pt-BR" dirty="0" smtClean="0"/>
              <a:t>, </a:t>
            </a:r>
            <a:r>
              <a:rPr lang="pt-BR" dirty="0" err="1" smtClean="0"/>
              <a:t>ejb-client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Conteúdo 12"/>
          <p:cNvSpPr txBox="1">
            <a:spLocks/>
          </p:cNvSpPr>
          <p:nvPr/>
        </p:nvSpPr>
        <p:spPr bwMode="auto">
          <a:xfrm>
            <a:off x="511175" y="1103283"/>
            <a:ext cx="8329613" cy="6112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b="0" kern="0" dirty="0" err="1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groupId</a:t>
            </a:r>
            <a:r>
              <a:rPr lang="pt-BR" b="0" kern="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:</a:t>
            </a:r>
            <a:r>
              <a:rPr lang="pt-BR" b="0" kern="0" dirty="0" err="1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artifactId</a:t>
            </a:r>
            <a:r>
              <a:rPr lang="pt-BR" b="0" kern="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[:</a:t>
            </a:r>
            <a:r>
              <a:rPr lang="pt-BR" b="0" kern="0" dirty="0" err="1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packaging</a:t>
            </a:r>
            <a:r>
              <a:rPr lang="pt-BR" b="0" kern="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][:</a:t>
            </a:r>
            <a:r>
              <a:rPr lang="pt-BR" b="0" kern="0" dirty="0" err="1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scope</a:t>
            </a:r>
            <a:r>
              <a:rPr lang="pt-BR" b="0" kern="0" dirty="0" smtClean="0">
                <a:latin typeface="Consolas" pitchFamily="49" charset="0"/>
                <a:ea typeface="ＭＳ Ｐゴシック" charset="-128"/>
                <a:cs typeface="Consolas" pitchFamily="49" charset="0"/>
              </a:rPr>
              <a:t>]:version</a:t>
            </a:r>
            <a:endParaRPr kumimoji="0" lang="pt-B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ＭＳ Ｐゴシック" charset="-128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12396</TotalTime>
  <Words>1094</Words>
  <Application>Microsoft Macintosh PowerPoint</Application>
  <PresentationFormat>On-screen Show (4:3)</PresentationFormat>
  <Paragraphs>197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INDRApresentacion</vt:lpstr>
      <vt:lpstr>TREINAMENTO Apache maven</vt:lpstr>
      <vt:lpstr>Índice</vt:lpstr>
      <vt:lpstr>revisando</vt:lpstr>
      <vt:lpstr>INICIANDO COM UM PROJETO BÁSICO</vt:lpstr>
      <vt:lpstr>Ciclo de vida do maven</vt:lpstr>
      <vt:lpstr>Modelo de objetos do projeto</vt:lpstr>
      <vt:lpstr>Modelo de objetos do projeto</vt:lpstr>
      <vt:lpstr>COORDENADAS – VERSÃO SIMPLIFICADAS</vt:lpstr>
      <vt:lpstr>COORDENADAS – VERSÃO COMPLETA</vt:lpstr>
      <vt:lpstr>Estrutura padrão de diretórios</vt:lpstr>
      <vt:lpstr>CONTROLE DE DEPENDÊNCIAS</vt:lpstr>
      <vt:lpstr>CONTROLE DE DEPENDÊNCIAS</vt:lpstr>
      <vt:lpstr>CONTROLE DE DEPENDÊNCIAS</vt:lpstr>
      <vt:lpstr>CONTROLE DE DEPENDÊNCIAS</vt:lpstr>
      <vt:lpstr>EXCLUSÕES DE DEPENDÊNCIAS</vt:lpstr>
      <vt:lpstr>PLUGINS</vt:lpstr>
      <vt:lpstr>PLUGINS</vt:lpstr>
      <vt:lpstr>Evoluindo o projeto básico para um projeto web</vt:lpstr>
      <vt:lpstr>PowerPoint Presentation</vt:lpstr>
    </vt:vector>
  </TitlesOfParts>
  <Company>Indra Sistemas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INDRApresFRACTAL_azul</dc:title>
  <dc:creator>Indra Company</dc:creator>
  <cp:lastModifiedBy>Antonio Amorim</cp:lastModifiedBy>
  <cp:revision>348</cp:revision>
  <cp:lastPrinted>2008-06-02T08:41:24Z</cp:lastPrinted>
  <dcterms:created xsi:type="dcterms:W3CDTF">2008-05-28T13:57:25Z</dcterms:created>
  <dcterms:modified xsi:type="dcterms:W3CDTF">2016-08-16T03:02:21Z</dcterms:modified>
</cp:coreProperties>
</file>