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388" r:id="rId2"/>
    <p:sldId id="395" r:id="rId3"/>
    <p:sldId id="401" r:id="rId4"/>
    <p:sldId id="425" r:id="rId5"/>
    <p:sldId id="430" r:id="rId6"/>
    <p:sldId id="431" r:id="rId7"/>
    <p:sldId id="432" r:id="rId8"/>
    <p:sldId id="433" r:id="rId9"/>
    <p:sldId id="429" r:id="rId10"/>
    <p:sldId id="426" r:id="rId11"/>
    <p:sldId id="427" r:id="rId12"/>
    <p:sldId id="428" r:id="rId13"/>
    <p:sldId id="417" r:id="rId14"/>
    <p:sldId id="301" r:id="rId15"/>
  </p:sldIdLst>
  <p:sldSz cx="9144000" cy="6858000" type="screen4x3"/>
  <p:notesSz cx="6797675" cy="9926638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200"/>
    <a:srgbClr val="03A2C4"/>
    <a:srgbClr val="FF8F71"/>
    <a:srgbClr val="E50274"/>
    <a:srgbClr val="DDDDDD"/>
    <a:srgbClr val="5F5F5F"/>
    <a:srgbClr val="F8F8F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-1920" y="-96"/>
      </p:cViewPr>
      <p:guideLst>
        <p:guide orient="horz" pos="160"/>
        <p:guide orient="horz" pos="4084"/>
        <p:guide orient="horz" pos="1205"/>
        <p:guide orient="horz" pos="4009"/>
        <p:guide orient="horz" pos="244"/>
        <p:guide pos="5555"/>
        <p:guide pos="2971"/>
        <p:guide pos="3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-124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2D741A0C-AEA1-4019-9FD1-F15B94F83902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227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2C33FFE-9E40-45AE-ADB4-45934874763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0709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mapa_azu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9208676" cy="6875812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152400" y="3740150"/>
            <a:ext cx="6588125" cy="296545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1808" y="4176000"/>
            <a:ext cx="5882400" cy="1701272"/>
          </a:xfrm>
        </p:spPr>
        <p:txBody>
          <a:bodyPr/>
          <a:lstStyle>
            <a:lvl1pPr algn="l">
              <a:lnSpc>
                <a:spcPct val="100000"/>
              </a:lnSpc>
              <a:defRPr sz="2800" b="1" cap="all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61808" y="3956400"/>
            <a:ext cx="5882400" cy="288000"/>
          </a:xfrm>
        </p:spPr>
        <p:txBody>
          <a:bodyPr anchor="ctr"/>
          <a:lstStyle>
            <a:lvl1pPr marL="0" indent="0">
              <a:buNone/>
              <a:defRPr sz="17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561808" y="5133041"/>
            <a:ext cx="5882400" cy="312183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aseline="0">
                <a:latin typeface="Arial"/>
                <a:cs typeface="Arial"/>
              </a:defRPr>
            </a:lvl1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pic>
        <p:nvPicPr>
          <p:cNvPr id="11" name="Picture 3" descr="F:\antonio\portad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1157" y="5877272"/>
            <a:ext cx="1894620" cy="706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0"/>
          <p:cNvSpPr>
            <a:spLocks noChangeArrowheads="1"/>
          </p:cNvSpPr>
          <p:nvPr userDrawn="1"/>
        </p:nvSpPr>
        <p:spPr bwMode="auto">
          <a:xfrm>
            <a:off x="0" y="0"/>
            <a:ext cx="9144000" cy="6884988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ractal_atra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4909" y="0"/>
            <a:ext cx="4849091" cy="6858000"/>
          </a:xfrm>
          <a:prstGeom prst="rect">
            <a:avLst/>
          </a:prstGeom>
        </p:spPr>
      </p:pic>
      <p:pic>
        <p:nvPicPr>
          <p:cNvPr id="4" name="Picture 3" descr="F:\antonio\portad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2829" y="548680"/>
            <a:ext cx="1681829" cy="62712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916113"/>
            <a:ext cx="4014788" cy="444817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/>
          </p:nvPr>
        </p:nvSpPr>
        <p:spPr>
          <a:xfrm>
            <a:off x="4822231" y="1916113"/>
            <a:ext cx="4014788" cy="444817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4040188" cy="432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408741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789216" y="1772816"/>
            <a:ext cx="4040188" cy="432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1200" y="288000"/>
            <a:ext cx="8307363" cy="1181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780787" y="2276872"/>
            <a:ext cx="4040188" cy="408741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87338"/>
            <a:ext cx="8307388" cy="11811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titulo Haga clic para cambiar el estilo de título	</a:t>
            </a:r>
          </a:p>
        </p:txBody>
      </p:sp>
      <p:sp>
        <p:nvSpPr>
          <p:cNvPr id="1027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1175" y="1916113"/>
            <a:ext cx="8329613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pic>
        <p:nvPicPr>
          <p:cNvPr id="1028" name="Imagen 8" descr="pie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6465888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8"/>
          <p:cNvSpPr>
            <a:spLocks noChangeArrowheads="1"/>
          </p:cNvSpPr>
          <p:nvPr userDrawn="1"/>
        </p:nvSpPr>
        <p:spPr bwMode="auto">
          <a:xfrm>
            <a:off x="3116263" y="6635750"/>
            <a:ext cx="5472112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s-ES" sz="700" b="0" dirty="0" err="1" smtClean="0"/>
              <a:t>Treinamento</a:t>
            </a:r>
            <a:r>
              <a:rPr lang="es-ES" sz="700" b="0" baseline="0" dirty="0" smtClean="0"/>
              <a:t> Apache </a:t>
            </a:r>
            <a:r>
              <a:rPr lang="es-ES" sz="700" b="0" baseline="0" dirty="0" err="1" smtClean="0"/>
              <a:t>Maven</a:t>
            </a:r>
            <a:r>
              <a:rPr lang="es-ES" sz="700" b="0" baseline="0" dirty="0" smtClean="0"/>
              <a:t> – </a:t>
            </a:r>
            <a:r>
              <a:rPr lang="es-ES" sz="700" b="0" baseline="0" dirty="0" err="1" smtClean="0"/>
              <a:t>Dia</a:t>
            </a:r>
            <a:r>
              <a:rPr lang="es-ES" sz="700" b="0" baseline="0" dirty="0" smtClean="0"/>
              <a:t> 4 – </a:t>
            </a:r>
            <a:r>
              <a:rPr lang="es-ES" sz="700" b="0" baseline="0" dirty="0" err="1" smtClean="0"/>
              <a:t>Conceitos</a:t>
            </a:r>
            <a:r>
              <a:rPr lang="es-ES" sz="700" b="0" baseline="0" dirty="0" smtClean="0"/>
              <a:t> </a:t>
            </a:r>
            <a:r>
              <a:rPr lang="es-ES" sz="700" b="0" baseline="0" dirty="0" err="1" smtClean="0"/>
              <a:t>Avançados</a:t>
            </a:r>
            <a:endParaRPr lang="es-ES" sz="700" b="0" dirty="0"/>
          </a:p>
        </p:txBody>
      </p:sp>
      <p:sp>
        <p:nvSpPr>
          <p:cNvPr id="1030" name="Rectangle 21"/>
          <p:cNvSpPr>
            <a:spLocks noChangeArrowheads="1"/>
          </p:cNvSpPr>
          <p:nvPr userDrawn="1"/>
        </p:nvSpPr>
        <p:spPr bwMode="auto">
          <a:xfrm>
            <a:off x="8739188" y="6615113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1F2EE7A-B54A-4ED0-A58F-B2123F84C02D}" type="slidenum">
              <a:rPr lang="es-ES" sz="700" b="0"/>
              <a:pPr>
                <a:defRPr/>
              </a:pPr>
              <a:t>‹#›</a:t>
            </a:fld>
            <a:endParaRPr lang="es-ES" sz="700" b="0"/>
          </a:p>
        </p:txBody>
      </p:sp>
      <p:sp>
        <p:nvSpPr>
          <p:cNvPr id="1031" name="Rectangle 28"/>
          <p:cNvSpPr>
            <a:spLocks noChangeArrowheads="1"/>
          </p:cNvSpPr>
          <p:nvPr userDrawn="1"/>
        </p:nvSpPr>
        <p:spPr bwMode="auto">
          <a:xfrm>
            <a:off x="8670925" y="6627813"/>
            <a:ext cx="71438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800" b="0">
                <a:solidFill>
                  <a:srgbClr val="B6B6B6"/>
                </a:solidFill>
              </a:rPr>
              <a:t>|</a:t>
            </a:r>
            <a:endParaRPr lang="es-ES_tradnl" sz="800" b="0">
              <a:solidFill>
                <a:srgbClr val="B6B6B6"/>
              </a:solidFill>
            </a:endParaRPr>
          </a:p>
        </p:txBody>
      </p:sp>
      <p:pic>
        <p:nvPicPr>
          <p:cNvPr id="10" name="Picture 4" descr="F:\antonio\logopie_1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585909" y="6568385"/>
            <a:ext cx="811857" cy="2810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67" r:id="rId2"/>
    <p:sldLayoutId id="2147484274" r:id="rId3"/>
    <p:sldLayoutId id="2147484268" r:id="rId4"/>
    <p:sldLayoutId id="2147484269" r:id="rId5"/>
    <p:sldLayoutId id="2147484275" r:id="rId6"/>
    <p:sldLayoutId id="2147484270" r:id="rId7"/>
    <p:sldLayoutId id="2147484271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 cap="all">
          <a:solidFill>
            <a:schemeClr val="accent1"/>
          </a:solidFill>
          <a:latin typeface="Arial"/>
          <a:ea typeface="+mj-ea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5pPr>
      <a:lvl6pPr marL="4572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4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36000"/>
        <a:buFont typeface="Wingdings" pitchFamily="2" charset="2"/>
        <a:buChar char="§"/>
        <a:defRPr>
          <a:solidFill>
            <a:schemeClr val="tx1"/>
          </a:solidFill>
          <a:latin typeface="+mn-lt"/>
          <a:ea typeface="+mj-ea"/>
        </a:defRPr>
      </a:lvl2pPr>
      <a:lvl3pPr marL="1524000" indent="-1873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j-ea"/>
        </a:defRPr>
      </a:lvl3pPr>
      <a:lvl4pPr marL="2100263" indent="-19208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j-ea"/>
        </a:defRPr>
      </a:lvl4pPr>
      <a:lvl5pPr marL="26670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  <a:ea typeface="+mj-ea"/>
        </a:defRPr>
      </a:lvl5pPr>
      <a:lvl6pPr marL="31242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6pPr>
      <a:lvl7pPr marL="35814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7pPr>
      <a:lvl8pPr marL="40386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8pPr>
      <a:lvl9pPr marL="44958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75" y="4176713"/>
            <a:ext cx="5881688" cy="609609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TREINAMENTO Apache </a:t>
            </a:r>
            <a:r>
              <a:rPr lang="es-ES" dirty="0" err="1" smtClean="0"/>
              <a:t>maven</a:t>
            </a:r>
            <a:endParaRPr lang="es-ES" dirty="0"/>
          </a:p>
        </p:txBody>
      </p:sp>
      <p:sp>
        <p:nvSpPr>
          <p:cNvPr id="7171" name="Marcador de texto 2"/>
          <p:cNvSpPr>
            <a:spLocks noGrp="1"/>
          </p:cNvSpPr>
          <p:nvPr>
            <p:ph type="body" idx="1"/>
          </p:nvPr>
        </p:nvSpPr>
        <p:spPr>
          <a:xfrm>
            <a:off x="561975" y="3956050"/>
            <a:ext cx="5881688" cy="288925"/>
          </a:xfrm>
        </p:spPr>
        <p:txBody>
          <a:bodyPr/>
          <a:lstStyle/>
          <a:p>
            <a:r>
              <a:rPr lang="pt-BR" dirty="0" smtClean="0">
                <a:ea typeface="ＭＳ Ｐゴシック" pitchFamily="34" charset="-128"/>
              </a:rPr>
              <a:t>Indra Software </a:t>
            </a:r>
            <a:r>
              <a:rPr lang="pt-BR" dirty="0" err="1" smtClean="0">
                <a:ea typeface="ＭＳ Ｐゴシック" pitchFamily="34" charset="-128"/>
              </a:rPr>
              <a:t>Labs</a:t>
            </a:r>
            <a:r>
              <a:rPr lang="pt-BR" dirty="0" smtClean="0">
                <a:ea typeface="ＭＳ Ｐゴシック" pitchFamily="34" charset="-128"/>
              </a:rPr>
              <a:t> Brasil</a:t>
            </a:r>
          </a:p>
        </p:txBody>
      </p:sp>
      <p:sp>
        <p:nvSpPr>
          <p:cNvPr id="7172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61975" y="5402279"/>
            <a:ext cx="5881688" cy="312737"/>
          </a:xfrm>
        </p:spPr>
        <p:txBody>
          <a:bodyPr/>
          <a:lstStyle/>
          <a:p>
            <a:r>
              <a:rPr lang="es-E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21 DE JULHO DE 2016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561975" y="4819655"/>
            <a:ext cx="5881688" cy="60960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DIA 4 – CONCEITOS </a:t>
            </a:r>
            <a:r>
              <a:rPr kumimoji="0" lang="es-ES" sz="1800" b="1" i="0" u="none" strike="noStrike" kern="0" cap="all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avançados</a:t>
            </a:r>
            <a:endParaRPr kumimoji="0" lang="es-ES" sz="1800" b="1" i="0" u="none" strike="noStrike" kern="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CRIANDO UM </a:t>
            </a:r>
            <a:r>
              <a:rPr lang="es-ES" dirty="0" err="1" smtClean="0"/>
              <a:t>archetype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857232"/>
            <a:ext cx="8329613" cy="5507057"/>
          </a:xfrm>
        </p:spPr>
        <p:txBody>
          <a:bodyPr/>
          <a:lstStyle/>
          <a:p>
            <a:r>
              <a:rPr lang="pt-BR" dirty="0" smtClean="0"/>
              <a:t>Criar um novo projeto </a:t>
            </a:r>
            <a:r>
              <a:rPr lang="pt-BR" dirty="0" err="1" smtClean="0"/>
              <a:t>Maven</a:t>
            </a:r>
            <a:r>
              <a:rPr lang="pt-BR" dirty="0" smtClean="0"/>
              <a:t> e </a:t>
            </a:r>
            <a:r>
              <a:rPr lang="pt-BR" dirty="0" err="1" smtClean="0"/>
              <a:t>pom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 para o </a:t>
            </a:r>
            <a:r>
              <a:rPr lang="pt-BR" dirty="0" err="1" smtClean="0"/>
              <a:t>archetype</a:t>
            </a:r>
            <a:endParaRPr lang="pt-BR" dirty="0" smtClean="0"/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pt-BR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"http://maven.apache.org/POM/4.0.0"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None/>
            </a:pP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pt-BR" sz="11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xsi</a:t>
            </a:r>
            <a:r>
              <a:rPr lang="pt-BR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"http://www.w3.org/2001/XMLSchema-instance"</a:t>
            </a:r>
            <a:endParaRPr lang="pt-BR" sz="1100" dirty="0" smtClean="0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xsi</a:t>
            </a:r>
            <a:r>
              <a:rPr lang="pt-BR" sz="11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schemaLocation</a:t>
            </a:r>
            <a:r>
              <a:rPr lang="pt-BR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"http://maven.apache.org/POM/4.0.0</a:t>
            </a:r>
          </a:p>
          <a:p>
            <a:pPr lvl="1">
              <a:buNone/>
            </a:pP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        http://maven.apache.org/xsd/maven-4.0.0.</a:t>
            </a:r>
            <a:r>
              <a:rPr lang="pt-BR" sz="1100" dirty="0" err="1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xsd</a:t>
            </a: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modelVersion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4.0.0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modelVersion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pt-BR" sz="1100" dirty="0" smtClean="0">
                <a:solidFill>
                  <a:srgbClr val="40404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es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indra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my-archetype-id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&lt;version&gt;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1.0-SNAPSHOT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&lt;/version&gt;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packaging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jar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packaging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dirty="0" smtClean="0"/>
          </a:p>
          <a:p>
            <a:r>
              <a:rPr lang="pt-BR" dirty="0" smtClean="0"/>
              <a:t>Criar uma descrição para o </a:t>
            </a:r>
            <a:r>
              <a:rPr lang="pt-BR" dirty="0" err="1" smtClean="0"/>
              <a:t>archetype</a:t>
            </a:r>
            <a:endParaRPr lang="pt-BR" dirty="0" smtClean="0"/>
          </a:p>
          <a:p>
            <a:pPr lvl="1"/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resources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/META-INF/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maven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archetype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xml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archetype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pt-BR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"http://maven.apache.org/plugins/maven-archetype-plugin/archetype/1.0.0"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None/>
            </a:pP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pt-BR" sz="11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xsi</a:t>
            </a:r>
            <a:r>
              <a:rPr lang="pt-BR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"http://www.w3.org/2001/XMLSchema-instance"</a:t>
            </a:r>
            <a:endParaRPr lang="pt-BR" sz="1100" dirty="0" smtClean="0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xsi</a:t>
            </a:r>
            <a:r>
              <a:rPr lang="pt-BR" sz="11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pt-BR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schemaLocation</a:t>
            </a:r>
            <a:r>
              <a:rPr lang="pt-BR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"http://maven.apache.org/plugins/maven-archetype-plugin/archetype/1.0.0 </a:t>
            </a:r>
          </a:p>
          <a:p>
            <a:pPr lvl="1">
              <a:buNone/>
            </a:pP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        http://maven.apache.org/xsd/archetype-1.0.0.</a:t>
            </a:r>
            <a:r>
              <a:rPr lang="pt-BR" sz="1100" dirty="0" err="1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xsd</a:t>
            </a:r>
            <a:r>
              <a:rPr lang="pt-BR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&lt;id&gt;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my-archetype-id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&lt;/id&gt;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&lt;sources&gt;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    &lt;source&gt;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&lt;/source&gt;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&lt;/sources&gt;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testSources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    &lt;source&gt;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AppTest</a:t>
            </a:r>
            <a:r>
              <a:rPr lang="pt-B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pt-BR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&lt;/source&gt;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testSources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pt-BR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archetype</a:t>
            </a:r>
            <a:r>
              <a:rPr lang="pt-BR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BR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CRIANDO UM </a:t>
            </a:r>
            <a:r>
              <a:rPr lang="es-ES" dirty="0" err="1" smtClean="0"/>
              <a:t>archetype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pt-BR" dirty="0" smtClean="0"/>
              <a:t>Criar os arquivos de protótipo</a:t>
            </a:r>
          </a:p>
          <a:p>
            <a:pPr lvl="1"/>
            <a:r>
              <a:rPr lang="pt-BR" dirty="0" smtClean="0"/>
              <a:t>Os arquivos listados no arquivo </a:t>
            </a:r>
            <a:r>
              <a:rPr lang="pt-BR" dirty="0" err="1" smtClean="0"/>
              <a:t>arquetype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  devem ser incluídos nos respectivos caminhos a partir de: </a:t>
            </a:r>
          </a:p>
          <a:p>
            <a:pPr lvl="2"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resources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archetype-resources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pt-BR" dirty="0" smtClean="0"/>
              <a:t>Criar o </a:t>
            </a:r>
            <a:r>
              <a:rPr lang="pt-BR" dirty="0" err="1" smtClean="0"/>
              <a:t>pom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 que será usado nos projetos gerados a partir desse </a:t>
            </a:r>
            <a:r>
              <a:rPr lang="pt-BR" dirty="0" err="1" smtClean="0"/>
              <a:t>archetype</a:t>
            </a:r>
            <a:endParaRPr lang="pt-BR" dirty="0" smtClean="0"/>
          </a:p>
          <a:p>
            <a:pPr lvl="1"/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resources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archetype-resources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pom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xml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&lt;project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"http://maven.apache.org/POM/4.0.0"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2">
              <a:buNone/>
            </a:pPr>
            <a:r>
              <a:rPr lang="en-US" sz="11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xmlns:xsi</a:t>
            </a:r>
            <a:r>
              <a:rPr lang="en-US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"http://www.w3.org/2001/XMLSchema-instance"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xsi:schemaLocation</a:t>
            </a:r>
            <a:r>
              <a:rPr lang="en-US" sz="1100" dirty="0" smtClean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"http://maven.apache.org/POM/4.0.0   </a:t>
            </a:r>
          </a:p>
          <a:p>
            <a:pPr lvl="2">
              <a:buNone/>
            </a:pPr>
            <a:r>
              <a:rPr lang="en-US" sz="1100" dirty="0" smtClean="0">
                <a:solidFill>
                  <a:srgbClr val="008800"/>
                </a:solidFill>
                <a:latin typeface="Consolas" pitchFamily="49" charset="0"/>
                <a:cs typeface="Consolas" pitchFamily="49" charset="0"/>
              </a:rPr>
              <a:t>        http://maven.apache.org/xsd/maven-4.0.0.xsd"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modelVersion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4.0.0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modelVersion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1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&lt;version&gt;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${version}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&lt;/version&gt;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&lt;packaging&gt;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jar</a:t>
            </a: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&lt;/packaging&gt;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&lt;dependencies&gt;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...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   &lt;/dependencies&gt;</a:t>
            </a:r>
            <a:endParaRPr lang="en-US" sz="11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1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&lt;/project&gt;</a:t>
            </a:r>
            <a:endParaRPr lang="en-US" sz="900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CRIANDO UM </a:t>
            </a:r>
            <a:r>
              <a:rPr lang="es-ES" dirty="0" err="1" smtClean="0"/>
              <a:t>archetype</a:t>
            </a:r>
            <a:r>
              <a:rPr lang="es-ES" dirty="0" smtClean="0"/>
              <a:t>: modo rápido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pt-BR" dirty="0" smtClean="0"/>
              <a:t>É possível usar um </a:t>
            </a:r>
            <a:r>
              <a:rPr lang="pt-BR" dirty="0" err="1" smtClean="0"/>
              <a:t>archetype</a:t>
            </a:r>
            <a:r>
              <a:rPr lang="pt-BR" dirty="0" smtClean="0"/>
              <a:t> para iniciar um projeto de </a:t>
            </a:r>
            <a:r>
              <a:rPr lang="pt-BR" dirty="0" err="1" smtClean="0"/>
              <a:t>archetype</a:t>
            </a:r>
            <a:endParaRPr lang="pt-BR" dirty="0" smtClean="0"/>
          </a:p>
          <a:p>
            <a:pPr lvl="1">
              <a:buNone/>
            </a:pPr>
            <a:r>
              <a:rPr lang="en-US" sz="16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mvn</a:t>
            </a:r>
            <a:r>
              <a:rPr lang="en-US" sz="16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archetype:generate</a:t>
            </a:r>
            <a:r>
              <a:rPr lang="en-US" sz="16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DgroupId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[your project's group id] 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DartifactId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[your project's artifact id] 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DarchetypeArtifactId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maven-archetype-archetype</a:t>
            </a:r>
            <a:endParaRPr lang="en-US" sz="14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Construindo um projeto </a:t>
            </a:r>
            <a:r>
              <a:rPr lang="pt-BR" dirty="0" err="1" smtClean="0"/>
              <a:t>jee</a:t>
            </a:r>
            <a:r>
              <a:rPr lang="pt-BR" dirty="0" smtClean="0"/>
              <a:t> </a:t>
            </a:r>
            <a:r>
              <a:rPr lang="pt-BR" dirty="0" err="1" smtClean="0"/>
              <a:t>multi-módulo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TREINAMENTO MAVEN</a:t>
            </a:r>
            <a:endParaRPr lang="pt-BR" dirty="0"/>
          </a:p>
        </p:txBody>
      </p:sp>
      <p:pic>
        <p:nvPicPr>
          <p:cNvPr id="6146" name="Picture 2" descr="C:\Users\mmoraesc\Treinamento Maven\img\handsMain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0265" y="1299511"/>
            <a:ext cx="4643470" cy="4258979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188" y="4231856"/>
            <a:ext cx="4186237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defPPr>
              <a:defRPr lang="es-ES_trad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bg-BG" sz="1500" dirty="0" smtClean="0">
                <a:solidFill>
                  <a:srgbClr val="000000"/>
                </a:solidFill>
              </a:rPr>
              <a:t>Antonio Fernando Amorim</a:t>
            </a:r>
          </a:p>
          <a:p>
            <a:pPr eaLnBrk="1" hangingPunct="1"/>
            <a:r>
              <a:rPr lang="es-ES_tradnl" sz="1200" b="0" dirty="0" err="1" smtClean="0">
                <a:solidFill>
                  <a:srgbClr val="000000"/>
                </a:solidFill>
              </a:rPr>
              <a:t>Serviços</a:t>
            </a:r>
            <a:r>
              <a:rPr lang="es-ES_tradnl" sz="1200" b="0" dirty="0" smtClean="0">
                <a:solidFill>
                  <a:srgbClr val="000000"/>
                </a:solidFill>
              </a:rPr>
              <a:t> </a:t>
            </a:r>
            <a:r>
              <a:rPr lang="es-ES_tradnl" sz="1200" b="0" dirty="0" err="1" smtClean="0">
                <a:solidFill>
                  <a:srgbClr val="000000"/>
                </a:solidFill>
              </a:rPr>
              <a:t>Globais</a:t>
            </a:r>
            <a:r>
              <a:rPr lang="es-ES_tradnl" sz="1200" b="0" dirty="0" smtClean="0">
                <a:solidFill>
                  <a:srgbClr val="000000"/>
                </a:solidFill>
              </a:rPr>
              <a:t> de </a:t>
            </a:r>
            <a:r>
              <a:rPr lang="es-ES_tradnl" sz="1200" b="0" dirty="0" err="1" smtClean="0">
                <a:solidFill>
                  <a:srgbClr val="000000"/>
                </a:solidFill>
              </a:rPr>
              <a:t>Produção</a:t>
            </a:r>
            <a:r>
              <a:rPr lang="es-ES_tradnl" sz="1200" b="0" dirty="0" smtClean="0">
                <a:solidFill>
                  <a:srgbClr val="000000"/>
                </a:solidFill>
              </a:rPr>
              <a:t> / Mercado Telecom </a:t>
            </a:r>
            <a:br>
              <a:rPr lang="es-ES_tradnl" sz="1200" b="0" dirty="0" smtClean="0">
                <a:solidFill>
                  <a:srgbClr val="000000"/>
                </a:solidFill>
              </a:rPr>
            </a:br>
            <a:r>
              <a:rPr lang="bg-BG" sz="1200" b="0" dirty="0" smtClean="0">
                <a:solidFill>
                  <a:srgbClr val="33C0D5"/>
                </a:solidFill>
              </a:rPr>
              <a:t>afamorim</a:t>
            </a:r>
            <a:r>
              <a:rPr lang="es-ES_tradnl" sz="1200" b="0" dirty="0" smtClean="0">
                <a:solidFill>
                  <a:srgbClr val="33C0D5"/>
                </a:solidFill>
              </a:rPr>
              <a:t>@</a:t>
            </a:r>
            <a:r>
              <a:rPr lang="es-ES_tradnl" sz="1200" b="0" dirty="0" err="1" smtClean="0">
                <a:solidFill>
                  <a:srgbClr val="33C0D5"/>
                </a:solidFill>
              </a:rPr>
              <a:t>indracompany.com</a:t>
            </a:r>
            <a:r>
              <a:rPr lang="es-ES_tradnl" sz="1200" b="0" dirty="0" smtClean="0">
                <a:solidFill>
                  <a:srgbClr val="33C0D5"/>
                </a:solidFill>
              </a:rPr>
              <a:t> </a:t>
            </a:r>
            <a:br>
              <a:rPr lang="es-ES_tradnl" sz="1200" b="0" dirty="0" smtClean="0">
                <a:solidFill>
                  <a:srgbClr val="33C0D5"/>
                </a:solidFill>
              </a:rPr>
            </a:br>
            <a:r>
              <a:rPr lang="es-ES_tradnl" sz="1500" b="0" dirty="0" smtClean="0">
                <a:solidFill>
                  <a:srgbClr val="AAAAAA"/>
                </a:solidFill>
              </a:rPr>
              <a:t/>
            </a:r>
            <a:br>
              <a:rPr lang="es-ES_tradnl" sz="1500" b="0" dirty="0" smtClean="0">
                <a:solidFill>
                  <a:srgbClr val="AAAAAA"/>
                </a:solidFill>
              </a:rPr>
            </a:br>
            <a:r>
              <a:rPr lang="es-ES_tradnl" sz="1600" b="0" i="1" dirty="0" smtClean="0">
                <a:solidFill>
                  <a:srgbClr val="0070C0"/>
                </a:solidFill>
              </a:rPr>
              <a:t>ISL </a:t>
            </a:r>
            <a:r>
              <a:rPr lang="bg-BG" sz="1600" b="0" i="1" dirty="0" smtClean="0">
                <a:solidFill>
                  <a:srgbClr val="0070C0"/>
                </a:solidFill>
              </a:rPr>
              <a:t>Salvador</a:t>
            </a:r>
            <a:endParaRPr lang="es-ES_tradnl" sz="1500" b="0" i="1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bg-BG" sz="1000" b="0" dirty="0" smtClean="0">
                <a:solidFill>
                  <a:srgbClr val="666666"/>
                </a:solidFill>
              </a:rPr>
              <a:t>Av Tancredo Neves, Liz empresarial Segundo Andar</a:t>
            </a:r>
            <a:endParaRPr lang="es-ES_tradnl" sz="1000" b="0" dirty="0" smtClean="0">
              <a:solidFill>
                <a:srgbClr val="666666"/>
              </a:solidFill>
            </a:endParaRPr>
          </a:p>
          <a:p>
            <a:pPr eaLnBrk="1" hangingPunct="1"/>
            <a:r>
              <a:rPr lang="bg-BG" sz="1000" b="0" dirty="0" smtClean="0">
                <a:solidFill>
                  <a:srgbClr val="666666"/>
                </a:solidFill>
              </a:rPr>
              <a:t>Iguatemi</a:t>
            </a:r>
            <a:r>
              <a:rPr lang="es-ES_tradnl" sz="1000" b="0" dirty="0" smtClean="0">
                <a:solidFill>
                  <a:srgbClr val="666666"/>
                </a:solidFill>
              </a:rPr>
              <a:t/>
            </a:r>
            <a:br>
              <a:rPr lang="es-ES_tradnl" sz="1000" b="0" dirty="0" smtClean="0">
                <a:solidFill>
                  <a:srgbClr val="666666"/>
                </a:solidFill>
              </a:rPr>
            </a:br>
            <a:r>
              <a:rPr lang="bg-BG" sz="1000" b="0" dirty="0" smtClean="0">
                <a:solidFill>
                  <a:srgbClr val="666666"/>
                </a:solidFill>
              </a:rPr>
              <a:t>Salvador</a:t>
            </a:r>
            <a:r>
              <a:rPr lang="es-ES_tradnl" sz="1000" b="0" dirty="0" smtClean="0">
                <a:solidFill>
                  <a:srgbClr val="666666"/>
                </a:solidFill>
              </a:rPr>
              <a:t> – </a:t>
            </a:r>
            <a:r>
              <a:rPr lang="bg-BG" sz="1000" b="0" dirty="0" smtClean="0">
                <a:solidFill>
                  <a:srgbClr val="666666"/>
                </a:solidFill>
              </a:rPr>
              <a:t>BA</a:t>
            </a:r>
          </a:p>
          <a:p>
            <a:pPr eaLnBrk="1" hangingPunct="1"/>
            <a:r>
              <a:rPr lang="es-ES_tradnl" sz="1000" b="0" dirty="0" smtClean="0">
                <a:solidFill>
                  <a:srgbClr val="666666"/>
                </a:solidFill>
              </a:rPr>
              <a:t>T +55 11 </a:t>
            </a:r>
            <a:r>
              <a:rPr lang="bg-BG" sz="1000" b="0" dirty="0" smtClean="0">
                <a:solidFill>
                  <a:srgbClr val="666666"/>
                </a:solidFill>
              </a:rPr>
              <a:t>3025</a:t>
            </a:r>
            <a:r>
              <a:rPr lang="es-ES_tradnl" sz="1000" b="0" dirty="0" smtClean="0">
                <a:solidFill>
                  <a:srgbClr val="666666"/>
                </a:solidFill>
              </a:rPr>
              <a:t> </a:t>
            </a:r>
            <a:r>
              <a:rPr lang="bg-BG" sz="1000" b="0" dirty="0" smtClean="0">
                <a:solidFill>
                  <a:srgbClr val="666666"/>
                </a:solidFill>
              </a:rPr>
              <a:t>1133</a:t>
            </a:r>
            <a:r>
              <a:rPr lang="es-ES_tradnl" sz="1000" b="0" dirty="0" smtClean="0">
                <a:solidFill>
                  <a:srgbClr val="666666"/>
                </a:solidFill>
              </a:rPr>
              <a:t/>
            </a:r>
            <a:br>
              <a:rPr lang="es-ES_tradnl" sz="1000" b="0" dirty="0" smtClean="0">
                <a:solidFill>
                  <a:srgbClr val="666666"/>
                </a:solidFill>
              </a:rPr>
            </a:br>
            <a:r>
              <a:rPr lang="es-ES_tradnl" sz="1000" b="0" dirty="0" err="1" smtClean="0">
                <a:solidFill>
                  <a:srgbClr val="00B0CA"/>
                </a:solidFill>
              </a:rPr>
              <a:t>www.indracompany.com</a:t>
            </a:r>
            <a:endParaRPr lang="es-ES_tradnl" sz="1000" b="0" dirty="0">
              <a:solidFill>
                <a:srgbClr val="00B0C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Índice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511175" y="1340769"/>
            <a:ext cx="8329613" cy="502352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s-ES" sz="2800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01 </a:t>
            </a:r>
            <a:r>
              <a:rPr lang="pt-BR" sz="2800" dirty="0" smtClean="0">
                <a:solidFill>
                  <a:schemeClr val="bg1"/>
                </a:solidFill>
              </a:rPr>
              <a:t>Conceitos avançados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Ciclos de vida de construção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Fases e Metas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Perfis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Testes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err="1" smtClean="0">
                <a:solidFill>
                  <a:schemeClr val="bg1"/>
                </a:solidFill>
              </a:rPr>
              <a:t>Archetypes</a:t>
            </a:r>
            <a:endParaRPr lang="pt-BR" sz="2000" dirty="0" smtClean="0">
              <a:solidFill>
                <a:schemeClr val="bg1"/>
              </a:solidFill>
            </a:endParaRPr>
          </a:p>
          <a:p>
            <a:pPr eaLnBrk="1" hangingPunct="1">
              <a:buNone/>
              <a:defRPr/>
            </a:pPr>
            <a:r>
              <a:rPr lang="pt-BR" sz="2800" dirty="0" smtClean="0">
                <a:solidFill>
                  <a:schemeClr val="bg1"/>
                </a:solidFill>
              </a:rPr>
              <a:t>02 Construindo um projeto </a:t>
            </a:r>
            <a:r>
              <a:rPr lang="pt-BR" sz="2800" dirty="0" err="1" smtClean="0">
                <a:solidFill>
                  <a:schemeClr val="bg1"/>
                </a:solidFill>
              </a:rPr>
              <a:t>multi-módulo</a:t>
            </a:r>
            <a:endParaRPr lang="pt-BR" sz="2800" dirty="0" smtClean="0">
              <a:solidFill>
                <a:schemeClr val="bg1"/>
              </a:solidFill>
            </a:endParaRP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Utilizando </a:t>
            </a:r>
            <a:r>
              <a:rPr lang="pt-BR" sz="2000" dirty="0" err="1" smtClean="0">
                <a:solidFill>
                  <a:schemeClr val="bg1"/>
                </a:solidFill>
              </a:rPr>
              <a:t>archetype</a:t>
            </a:r>
            <a:r>
              <a:rPr lang="pt-BR" sz="2000" dirty="0" smtClean="0">
                <a:solidFill>
                  <a:schemeClr val="bg1"/>
                </a:solidFill>
              </a:rPr>
              <a:t> para gerar projeto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Utilizando </a:t>
            </a:r>
            <a:r>
              <a:rPr lang="pt-BR" sz="2000" dirty="0" err="1" smtClean="0">
                <a:solidFill>
                  <a:schemeClr val="bg1"/>
                </a:solidFill>
              </a:rPr>
              <a:t>repósitorio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err="1" smtClean="0">
                <a:solidFill>
                  <a:schemeClr val="bg1"/>
                </a:solidFill>
              </a:rPr>
              <a:t>Indra</a:t>
            </a:r>
            <a:r>
              <a:rPr lang="pt-BR" sz="2000" dirty="0" smtClean="0">
                <a:solidFill>
                  <a:schemeClr val="bg1"/>
                </a:solidFill>
              </a:rPr>
              <a:t> coorporativo</a:t>
            </a:r>
          </a:p>
          <a:p>
            <a:pPr lvl="1" eaLnBrk="1" hangingPunct="1">
              <a:buClr>
                <a:schemeClr val="accent3"/>
              </a:buClr>
              <a:buFont typeface="Wingdings" charset="0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</a:rPr>
              <a:t>Configurações de dependências JEE</a:t>
            </a:r>
            <a:endParaRPr lang="es-ES" sz="38400" dirty="0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revisando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512763" y="122238"/>
            <a:ext cx="8305800" cy="188912"/>
          </a:xfrm>
        </p:spPr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sp>
        <p:nvSpPr>
          <p:cNvPr id="14" name="Espaço Reservado para Conteúdo 12"/>
          <p:cNvSpPr txBox="1">
            <a:spLocks/>
          </p:cNvSpPr>
          <p:nvPr/>
        </p:nvSpPr>
        <p:spPr bwMode="auto">
          <a:xfrm>
            <a:off x="511175" y="1103283"/>
            <a:ext cx="8329613" cy="611205"/>
          </a:xfrm>
          <a:prstGeom prst="rect">
            <a:avLst/>
          </a:prstGeom>
          <a:solidFill>
            <a:srgbClr val="A4C2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lang="pt-BR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O QUE FOI VISTO ATÉ AGORA?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Espaço Reservado para Conteúdo 11"/>
          <p:cNvSpPr>
            <a:spLocks noGrp="1"/>
          </p:cNvSpPr>
          <p:nvPr>
            <p:ph idx="1"/>
          </p:nvPr>
        </p:nvSpPr>
        <p:spPr>
          <a:xfrm>
            <a:off x="511175" y="1916113"/>
            <a:ext cx="8329613" cy="4448175"/>
          </a:xfrm>
        </p:spPr>
        <p:txBody>
          <a:bodyPr/>
          <a:lstStyle/>
          <a:p>
            <a:r>
              <a:rPr lang="pt-BR" dirty="0" smtClean="0"/>
              <a:t>Definição de </a:t>
            </a:r>
            <a:r>
              <a:rPr lang="pt-BR" dirty="0" err="1" smtClean="0"/>
              <a:t>Maven</a:t>
            </a:r>
            <a:endParaRPr lang="pt-BR" dirty="0" smtClean="0"/>
          </a:p>
          <a:p>
            <a:r>
              <a:rPr lang="pt-BR" dirty="0" smtClean="0"/>
              <a:t>Convenção sobre configuração</a:t>
            </a:r>
          </a:p>
          <a:p>
            <a:r>
              <a:rPr lang="pt-BR" dirty="0" smtClean="0"/>
              <a:t>Instalação &amp; repositório local</a:t>
            </a:r>
          </a:p>
          <a:p>
            <a:r>
              <a:rPr lang="pt-BR" dirty="0" smtClean="0"/>
              <a:t>Modelo de objetos do projeto (POM)</a:t>
            </a:r>
          </a:p>
          <a:p>
            <a:r>
              <a:rPr lang="pt-BR" dirty="0" smtClean="0"/>
              <a:t>Coordenadas</a:t>
            </a:r>
          </a:p>
          <a:p>
            <a:r>
              <a:rPr lang="pt-BR" dirty="0" smtClean="0"/>
              <a:t>Estrutura de arquivos</a:t>
            </a:r>
          </a:p>
          <a:p>
            <a:r>
              <a:rPr lang="pt-BR" dirty="0" smtClean="0"/>
              <a:t>Controle de dependências</a:t>
            </a:r>
          </a:p>
          <a:p>
            <a:r>
              <a:rPr lang="pt-BR" dirty="0" smtClean="0"/>
              <a:t>Introdução à </a:t>
            </a:r>
            <a:r>
              <a:rPr lang="pt-BR" dirty="0" err="1" smtClean="0"/>
              <a:t>plugins</a:t>
            </a:r>
            <a:endParaRPr lang="pt-BR" dirty="0" smtClean="0"/>
          </a:p>
          <a:p>
            <a:r>
              <a:rPr lang="pt-BR" dirty="0" smtClean="0"/>
              <a:t>Criação e construção de um projeto básico e web</a:t>
            </a:r>
          </a:p>
          <a:p>
            <a:endParaRPr lang="pt-BR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Ciclos de vida de </a:t>
            </a:r>
            <a:r>
              <a:rPr lang="es-ES" dirty="0" err="1" smtClean="0"/>
              <a:t>construção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pt-BR" dirty="0" err="1" smtClean="0"/>
              <a:t>Maven</a:t>
            </a:r>
            <a:r>
              <a:rPr lang="pt-BR" dirty="0" smtClean="0"/>
              <a:t> trabalha no conceito de ciclos de vida de construção:</a:t>
            </a:r>
          </a:p>
          <a:p>
            <a:pPr lvl="1"/>
            <a:r>
              <a:rPr lang="pt-BR" dirty="0" smtClean="0"/>
              <a:t>Processo de construção e distribuição do projeto é claramente definido</a:t>
            </a:r>
          </a:p>
          <a:p>
            <a:pPr lvl="1"/>
            <a:r>
              <a:rPr lang="pt-BR" dirty="0" smtClean="0"/>
              <a:t>É necessário conhecer os comandos que se referem a cada fase e o POM se certifica que o resultado obtido será o esperado</a:t>
            </a:r>
          </a:p>
          <a:p>
            <a:r>
              <a:rPr lang="pt-BR" dirty="0" smtClean="0"/>
              <a:t>Existem 3 ciclos de vida incluídos por padrão:</a:t>
            </a:r>
          </a:p>
          <a:p>
            <a:pPr lvl="1"/>
            <a:r>
              <a:rPr lang="pt-BR" dirty="0" smtClean="0">
                <a:latin typeface="Consolas" pitchFamily="49" charset="0"/>
                <a:cs typeface="Consolas" pitchFamily="49" charset="0"/>
              </a:rPr>
              <a:t>default</a:t>
            </a:r>
            <a:r>
              <a:rPr lang="pt-BR" dirty="0" smtClean="0"/>
              <a:t>: cuida da construção e implantação do projeto</a:t>
            </a:r>
          </a:p>
          <a:p>
            <a:pPr lvl="1"/>
            <a:r>
              <a:rPr lang="pt-BR" dirty="0" err="1" smtClean="0">
                <a:latin typeface="Consolas" pitchFamily="49" charset="0"/>
                <a:cs typeface="Consolas" pitchFamily="49" charset="0"/>
              </a:rPr>
              <a:t>clean</a:t>
            </a:r>
            <a:r>
              <a:rPr lang="pt-BR" dirty="0" smtClean="0"/>
              <a:t>: cuida da </a:t>
            </a:r>
            <a:r>
              <a:rPr lang="pt-BR" dirty="0" err="1" smtClean="0"/>
              <a:t>limpesa</a:t>
            </a:r>
            <a:r>
              <a:rPr lang="pt-BR" dirty="0" smtClean="0"/>
              <a:t> do projeto</a:t>
            </a:r>
          </a:p>
          <a:p>
            <a:pPr lvl="1"/>
            <a:r>
              <a:rPr lang="pt-BR" dirty="0" smtClean="0">
                <a:latin typeface="Consolas" pitchFamily="49" charset="0"/>
                <a:cs typeface="Consolas" pitchFamily="49" charset="0"/>
              </a:rPr>
              <a:t>site</a:t>
            </a:r>
            <a:r>
              <a:rPr lang="pt-BR" dirty="0" smtClean="0"/>
              <a:t>: cuida da criação do site de documentação do projeto</a:t>
            </a:r>
          </a:p>
          <a:p>
            <a:r>
              <a:rPr lang="pt-BR" dirty="0" smtClean="0"/>
              <a:t>Cada ciclo de vida é composto por fases que representam um estágio do processo</a:t>
            </a: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12291" name="Picture 3" descr="C:\Users\mmoraesc\Treinamento Maven\ea\maven-lifecyle-cle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336" y="4714884"/>
            <a:ext cx="8036174" cy="1489092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Ciclos de vida de </a:t>
            </a:r>
            <a:r>
              <a:rPr lang="es-ES" dirty="0" err="1" smtClean="0"/>
              <a:t>construção</a:t>
            </a:r>
            <a:endParaRPr lang="es-ES" dirty="0"/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13314" name="Picture 2" descr="C:\Users\mmoraesc\Treinamento Maven\ea\maven-lifecyle-defaul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5" y="714356"/>
            <a:ext cx="6000791" cy="55531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Fases e metas (</a:t>
            </a:r>
            <a:r>
              <a:rPr lang="es-ES" dirty="0" err="1" smtClean="0"/>
              <a:t>phases</a:t>
            </a:r>
            <a:r>
              <a:rPr lang="es-ES" dirty="0" smtClean="0"/>
              <a:t> &amp; </a:t>
            </a:r>
            <a:r>
              <a:rPr lang="es-ES" dirty="0" err="1" smtClean="0"/>
              <a:t>goals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pt-BR" dirty="0" smtClean="0"/>
              <a:t>Cada etapa desse processo de construção é chamada de fase</a:t>
            </a:r>
          </a:p>
          <a:p>
            <a:r>
              <a:rPr lang="pt-BR" dirty="0" err="1" smtClean="0"/>
              <a:t>Plugins</a:t>
            </a:r>
            <a:r>
              <a:rPr lang="pt-BR" dirty="0" smtClean="0"/>
              <a:t> são ativados ligando suas ações (metas/</a:t>
            </a:r>
            <a:r>
              <a:rPr lang="pt-BR" dirty="0" err="1" smtClean="0"/>
              <a:t>goals</a:t>
            </a:r>
            <a:r>
              <a:rPr lang="pt-BR" dirty="0" smtClean="0"/>
              <a:t>) a uma fase de construção</a:t>
            </a:r>
          </a:p>
          <a:p>
            <a:r>
              <a:rPr lang="pt-BR" dirty="0" smtClean="0"/>
              <a:t>Um meta de </a:t>
            </a:r>
            <a:r>
              <a:rPr lang="pt-BR" dirty="0" err="1" smtClean="0"/>
              <a:t>plugin</a:t>
            </a:r>
            <a:r>
              <a:rPr lang="pt-BR" dirty="0" smtClean="0"/>
              <a:t> representa uma tarefa específica que contribui para a construção ou gerenciamento do projeto</a:t>
            </a:r>
          </a:p>
          <a:p>
            <a:pPr lvl="1"/>
            <a:r>
              <a:rPr lang="pt-BR" dirty="0" err="1" smtClean="0"/>
              <a:t>Plugins</a:t>
            </a:r>
            <a:r>
              <a:rPr lang="pt-BR" dirty="0" smtClean="0"/>
              <a:t> podem ter mais de uma meta ligadas a diferentes fases</a:t>
            </a:r>
          </a:p>
          <a:p>
            <a:pPr lvl="1"/>
            <a:r>
              <a:rPr lang="pt-BR" dirty="0" smtClean="0"/>
              <a:t>A mesma meta pode estar ligada a mais de uma fase</a:t>
            </a:r>
          </a:p>
          <a:p>
            <a:pPr lvl="1"/>
            <a:r>
              <a:rPr lang="pt-BR" dirty="0" smtClean="0"/>
              <a:t>A mesma fase pode estar ligada a mais de uma meta</a:t>
            </a:r>
          </a:p>
          <a:p>
            <a:pPr lvl="1"/>
            <a:r>
              <a:rPr lang="pt-BR" dirty="0" smtClean="0"/>
              <a:t>Se uma fase não tiver nenhuma meta ligada a ela esta fase não será executada</a:t>
            </a:r>
          </a:p>
          <a:p>
            <a:r>
              <a:rPr lang="pt-BR" dirty="0" smtClean="0"/>
              <a:t>No exemplo a seguir os argumentos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clean</a:t>
            </a:r>
            <a:r>
              <a:rPr lang="pt-BR" dirty="0" smtClean="0"/>
              <a:t> e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package</a:t>
            </a:r>
            <a:r>
              <a:rPr lang="pt-BR" dirty="0" smtClean="0"/>
              <a:t> são fases enquanto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dependency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copy-dependency</a:t>
            </a:r>
            <a:r>
              <a:rPr lang="pt-BR" dirty="0" smtClean="0"/>
              <a:t> é uma meta de um </a:t>
            </a:r>
            <a:r>
              <a:rPr lang="pt-BR" dirty="0" err="1" smtClean="0"/>
              <a:t>plugin</a:t>
            </a:r>
            <a:r>
              <a:rPr lang="pt-BR" dirty="0" smtClean="0"/>
              <a:t>:</a:t>
            </a:r>
          </a:p>
          <a:p>
            <a:pPr lvl="1">
              <a:buNone/>
            </a:pP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mvn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clean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dependency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copy-dependency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package</a:t>
            </a:r>
            <a:endParaRPr lang="pt-BR" b="1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clean</a:t>
            </a:r>
            <a:r>
              <a:rPr lang="pt-BR" sz="1600" dirty="0" smtClean="0"/>
              <a:t> </a:t>
            </a:r>
            <a:r>
              <a:rPr lang="pt-BR" dirty="0" smtClean="0"/>
              <a:t>executa todas as fases do processo </a:t>
            </a:r>
            <a:r>
              <a:rPr lang="pt-BR" dirty="0" err="1" smtClean="0"/>
              <a:t>clean</a:t>
            </a:r>
            <a:endParaRPr lang="pt-BR" dirty="0" smtClean="0"/>
          </a:p>
          <a:p>
            <a:pPr lvl="1"/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dependency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copy-dependencies</a:t>
            </a:r>
            <a:r>
              <a:rPr lang="pt-BR" dirty="0" smtClean="0"/>
              <a:t> executa a meta específica do </a:t>
            </a:r>
            <a:r>
              <a:rPr lang="pt-BR" dirty="0" err="1" smtClean="0"/>
              <a:t>plugin</a:t>
            </a:r>
            <a:endParaRPr lang="pt-BR" dirty="0" smtClean="0"/>
          </a:p>
          <a:p>
            <a:pPr lvl="1"/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pt-BR" dirty="0" smtClean="0"/>
              <a:t> executa as fase package e anteriores do processo padrão</a:t>
            </a: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TESTES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pt-BR" dirty="0" smtClean="0"/>
              <a:t>Na fase de testes do processo padrão de construção do </a:t>
            </a:r>
            <a:r>
              <a:rPr lang="pt-BR" dirty="0" err="1" smtClean="0"/>
              <a:t>Maven</a:t>
            </a:r>
            <a:r>
              <a:rPr lang="pt-BR" dirty="0" smtClean="0"/>
              <a:t> </a:t>
            </a:r>
            <a:r>
              <a:rPr lang="pt-BR" dirty="0" err="1" smtClean="0"/>
              <a:t>plugins</a:t>
            </a:r>
            <a:r>
              <a:rPr lang="pt-BR" dirty="0" smtClean="0"/>
              <a:t> realizam a execução de testes e geram relatórios 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plugin</a:t>
            </a:r>
            <a:r>
              <a:rPr lang="pt-BR" dirty="0" smtClean="0"/>
              <a:t> padrão de testes do </a:t>
            </a:r>
            <a:r>
              <a:rPr lang="pt-BR" dirty="0" err="1" smtClean="0"/>
              <a:t>Maven</a:t>
            </a:r>
            <a:r>
              <a:rPr lang="pt-BR" dirty="0" smtClean="0"/>
              <a:t> é o </a:t>
            </a:r>
            <a:r>
              <a:rPr lang="pt-BR" dirty="0" err="1" smtClean="0"/>
              <a:t>Surefire</a:t>
            </a:r>
            <a:r>
              <a:rPr lang="pt-BR" dirty="0" smtClean="0"/>
              <a:t> </a:t>
            </a:r>
            <a:r>
              <a:rPr lang="pt-BR" dirty="0" err="1" smtClean="0"/>
              <a:t>Plugin</a:t>
            </a:r>
            <a:endParaRPr lang="pt-BR" dirty="0" smtClean="0"/>
          </a:p>
          <a:p>
            <a:pPr lvl="1"/>
            <a:r>
              <a:rPr lang="pt-BR" dirty="0" smtClean="0"/>
              <a:t>Pode executar testes escritos em </a:t>
            </a:r>
            <a:r>
              <a:rPr lang="pt-BR" dirty="0" err="1" smtClean="0"/>
              <a:t>JUnit</a:t>
            </a:r>
            <a:r>
              <a:rPr lang="pt-BR" dirty="0" smtClean="0"/>
              <a:t>, </a:t>
            </a:r>
            <a:r>
              <a:rPr lang="pt-BR" dirty="0" err="1" smtClean="0"/>
              <a:t>TestNG</a:t>
            </a:r>
            <a:r>
              <a:rPr lang="pt-BR" dirty="0" smtClean="0"/>
              <a:t> ou </a:t>
            </a:r>
            <a:r>
              <a:rPr lang="pt-BR" dirty="0" err="1" smtClean="0"/>
              <a:t>Pojos</a:t>
            </a:r>
            <a:endParaRPr lang="pt-BR" dirty="0" smtClean="0"/>
          </a:p>
          <a:p>
            <a:pPr lvl="1"/>
            <a:r>
              <a:rPr lang="pt-BR" dirty="0" smtClean="0"/>
              <a:t>Outros </a:t>
            </a:r>
            <a:r>
              <a:rPr lang="pt-BR" dirty="0" err="1" smtClean="0"/>
              <a:t>plugins</a:t>
            </a:r>
            <a:r>
              <a:rPr lang="pt-BR" dirty="0" smtClean="0"/>
              <a:t> podem ligar-se as metas do </a:t>
            </a:r>
            <a:r>
              <a:rPr lang="pt-BR" dirty="0" err="1" smtClean="0"/>
              <a:t>Surefire</a:t>
            </a:r>
            <a:r>
              <a:rPr lang="pt-BR" dirty="0" smtClean="0"/>
              <a:t> para habilitar novas funcionalidades</a:t>
            </a: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TREINAMENTO MAVEN</a:t>
            </a:r>
            <a:endParaRPr lang="pt-BR" dirty="0"/>
          </a:p>
        </p:txBody>
      </p:sp>
      <p:pic>
        <p:nvPicPr>
          <p:cNvPr id="6146" name="Picture 2" descr="C:\Users\mmoraesc\Treinamento Maven\img\handsMain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0265" y="1299511"/>
            <a:ext cx="4643470" cy="4258979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12770"/>
          </a:xfrm>
        </p:spPr>
        <p:txBody>
          <a:bodyPr/>
          <a:lstStyle/>
          <a:p>
            <a:pPr>
              <a:defRPr/>
            </a:pPr>
            <a:r>
              <a:rPr lang="es-ES" dirty="0" err="1" smtClean="0"/>
              <a:t>archetypes</a:t>
            </a:r>
            <a:endParaRPr lang="es-E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11175" y="1000108"/>
            <a:ext cx="8329613" cy="5364181"/>
          </a:xfrm>
        </p:spPr>
        <p:txBody>
          <a:bodyPr/>
          <a:lstStyle/>
          <a:p>
            <a:r>
              <a:rPr lang="pt-BR" dirty="0" err="1" smtClean="0"/>
              <a:t>Templates</a:t>
            </a:r>
            <a:r>
              <a:rPr lang="pt-BR" dirty="0" smtClean="0"/>
              <a:t> para criação de projetos </a:t>
            </a:r>
            <a:r>
              <a:rPr lang="pt-BR" dirty="0" err="1" smtClean="0"/>
              <a:t>Maven</a:t>
            </a:r>
            <a:r>
              <a:rPr lang="pt-BR" dirty="0" smtClean="0"/>
              <a:t> seguindo um padrão pré-definidos</a:t>
            </a:r>
          </a:p>
          <a:p>
            <a:r>
              <a:rPr lang="pt-BR" dirty="0" smtClean="0"/>
              <a:t>Contém arquivos e estrutura inicial já definida</a:t>
            </a:r>
          </a:p>
          <a:p>
            <a:pPr lvl="1"/>
            <a:r>
              <a:rPr lang="pt-BR" dirty="0" smtClean="0"/>
              <a:t>JAR contendo </a:t>
            </a:r>
            <a:r>
              <a:rPr lang="pt-BR" dirty="0" err="1" smtClean="0"/>
              <a:t>meta-dados</a:t>
            </a:r>
            <a:r>
              <a:rPr lang="pt-BR" dirty="0" smtClean="0"/>
              <a:t> e </a:t>
            </a:r>
            <a:r>
              <a:rPr lang="pt-BR" dirty="0" err="1" smtClean="0"/>
              <a:t>templates</a:t>
            </a:r>
            <a:r>
              <a:rPr lang="pt-BR" dirty="0" smtClean="0"/>
              <a:t> </a:t>
            </a:r>
            <a:r>
              <a:rPr lang="pt-BR" dirty="0" err="1" smtClean="0"/>
              <a:t>Velocity</a:t>
            </a:r>
            <a:endParaRPr lang="pt-BR" dirty="0" smtClean="0"/>
          </a:p>
          <a:p>
            <a:r>
              <a:rPr lang="pt-BR" dirty="0" smtClean="0"/>
              <a:t>Permite que um projeto seja criado rapidamente</a:t>
            </a:r>
          </a:p>
          <a:p>
            <a:r>
              <a:rPr lang="pt-BR" dirty="0" smtClean="0"/>
              <a:t>Evita “copiar e colar” ao criar projetos similares</a:t>
            </a:r>
          </a:p>
          <a:p>
            <a:r>
              <a:rPr lang="pt-BR" dirty="0" smtClean="0"/>
              <a:t>Novo projeto pode ser criado usando comando:</a:t>
            </a:r>
          </a:p>
          <a:p>
            <a:pPr lvl="1"/>
            <a:r>
              <a:rPr lang="pt-BR" dirty="0" err="1" smtClean="0">
                <a:latin typeface="Consolas" pitchFamily="49" charset="0"/>
                <a:cs typeface="Consolas" pitchFamily="49" charset="0"/>
              </a:rPr>
              <a:t>mvn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archetype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generate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4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TREINAMENTO MAVEN</a:t>
            </a:r>
          </a:p>
        </p:txBody>
      </p:sp>
      <p:pic>
        <p:nvPicPr>
          <p:cNvPr id="12290" name="Picture 2" descr="C:\Users\mmoraesc\Treinamento Maven\img\diary-recipe-icon-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4071942"/>
            <a:ext cx="2076456" cy="2076456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DRApresentacion">
  <a:themeElements>
    <a:clrScheme name="INDRApresentacion 1">
      <a:dk1>
        <a:srgbClr val="000000"/>
      </a:dk1>
      <a:lt1>
        <a:srgbClr val="FFFFFF"/>
      </a:lt1>
      <a:dk2>
        <a:srgbClr val="5A5A5A"/>
      </a:dk2>
      <a:lt2>
        <a:srgbClr val="B4B4B4"/>
      </a:lt2>
      <a:accent1>
        <a:srgbClr val="00B0CA"/>
      </a:accent1>
      <a:accent2>
        <a:srgbClr val="40DAFF"/>
      </a:accent2>
      <a:accent3>
        <a:srgbClr val="FFFFFF"/>
      </a:accent3>
      <a:accent4>
        <a:srgbClr val="000000"/>
      </a:accent4>
      <a:accent5>
        <a:srgbClr val="AAD4E1"/>
      </a:accent5>
      <a:accent6>
        <a:srgbClr val="39C5E7"/>
      </a:accent6>
      <a:hlink>
        <a:srgbClr val="7FE6FF"/>
      </a:hlink>
      <a:folHlink>
        <a:srgbClr val="BFF3FF"/>
      </a:folHlink>
    </a:clrScheme>
    <a:fontScheme name="INDRApresentacion">
      <a:majorFont>
        <a:latin typeface="Arial"/>
        <a:ea typeface="ＭＳ Ｐゴシック"/>
        <a:cs typeface="ＭＳ Ｐゴシック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val="1"/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INDRApresentacion 1">
        <a:dk1>
          <a:srgbClr val="000000"/>
        </a:dk1>
        <a:lt1>
          <a:srgbClr val="FFFFFF"/>
        </a:lt1>
        <a:dk2>
          <a:srgbClr val="5A5A5A"/>
        </a:dk2>
        <a:lt2>
          <a:srgbClr val="B4B4B4"/>
        </a:lt2>
        <a:accent1>
          <a:srgbClr val="00B0CA"/>
        </a:accent1>
        <a:accent2>
          <a:srgbClr val="40DAFF"/>
        </a:accent2>
        <a:accent3>
          <a:srgbClr val="FFFFFF"/>
        </a:accent3>
        <a:accent4>
          <a:srgbClr val="000000"/>
        </a:accent4>
        <a:accent5>
          <a:srgbClr val="AAD4E1"/>
        </a:accent5>
        <a:accent6>
          <a:srgbClr val="39C5E7"/>
        </a:accent6>
        <a:hlink>
          <a:srgbClr val="7FE6FF"/>
        </a:hlink>
        <a:folHlink>
          <a:srgbClr val="BFF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17577</TotalTime>
  <Words>738</Words>
  <Application>Microsoft Macintosh PowerPoint</Application>
  <PresentationFormat>On-screen Show (4:3)</PresentationFormat>
  <Paragraphs>133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INDRApresentacion</vt:lpstr>
      <vt:lpstr>TREINAMENTO Apache maven</vt:lpstr>
      <vt:lpstr>Índice</vt:lpstr>
      <vt:lpstr>revisando</vt:lpstr>
      <vt:lpstr>Ciclos de vida de construção</vt:lpstr>
      <vt:lpstr>Ciclos de vida de construção</vt:lpstr>
      <vt:lpstr>Fases e metas (phases &amp; goals)</vt:lpstr>
      <vt:lpstr>TESTES</vt:lpstr>
      <vt:lpstr>TESTES</vt:lpstr>
      <vt:lpstr>archetypes</vt:lpstr>
      <vt:lpstr>CRIANDO UM archetype</vt:lpstr>
      <vt:lpstr>CRIANDO UM archetype</vt:lpstr>
      <vt:lpstr>CRIANDO UM archetype: modo rápido</vt:lpstr>
      <vt:lpstr>Construindo um projeto jee multi-módulo</vt:lpstr>
      <vt:lpstr>PowerPoint Presentation</vt:lpstr>
    </vt:vector>
  </TitlesOfParts>
  <Company>Indra Sistemas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INDRApresFRACTAL_azul</dc:title>
  <dc:creator>Indra Company</dc:creator>
  <cp:lastModifiedBy>Antonio Amorim</cp:lastModifiedBy>
  <cp:revision>406</cp:revision>
  <cp:lastPrinted>2008-06-02T08:41:24Z</cp:lastPrinted>
  <dcterms:created xsi:type="dcterms:W3CDTF">2008-05-28T13:57:25Z</dcterms:created>
  <dcterms:modified xsi:type="dcterms:W3CDTF">2016-08-17T20:14:09Z</dcterms:modified>
</cp:coreProperties>
</file>