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3"/>
  </p:notesMasterIdLst>
  <p:sldIdLst>
    <p:sldId id="256" r:id="rId2"/>
    <p:sldId id="257" r:id="rId3"/>
    <p:sldId id="259" r:id="rId4"/>
    <p:sldId id="260" r:id="rId5"/>
    <p:sldId id="261" r:id="rId6"/>
    <p:sldId id="262" r:id="rId7"/>
    <p:sldId id="263" r:id="rId8"/>
    <p:sldId id="258"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75" autoAdjust="0"/>
    <p:restoredTop sz="95673"/>
  </p:normalViewPr>
  <p:slideViewPr>
    <p:cSldViewPr snapToGrid="0">
      <p:cViewPr varScale="1">
        <p:scale>
          <a:sx n="85" d="100"/>
          <a:sy n="85" d="100"/>
        </p:scale>
        <p:origin x="20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2419E-81F7-224B-9A9B-59A7B4DEE068}" type="datetimeFigureOut">
              <a:rPr lang="en-US" smtClean="0"/>
              <a:t>12/5/16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97EBE-4512-2C46-B35A-CCE3585D846D}" type="slidenum">
              <a:rPr lang="en-US" smtClean="0"/>
              <a:t>‹#›</a:t>
            </a:fld>
            <a:endParaRPr lang="en-US"/>
          </a:p>
        </p:txBody>
      </p:sp>
    </p:spTree>
    <p:extLst>
      <p:ext uri="{BB962C8B-B14F-4D97-AF65-F5344CB8AC3E}">
        <p14:creationId xmlns:p14="http://schemas.microsoft.com/office/powerpoint/2010/main" val="1008184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97EBE-4512-2C46-B35A-CCE3585D846D}" type="slidenum">
              <a:rPr lang="en-US" smtClean="0"/>
              <a:t>3</a:t>
            </a:fld>
            <a:endParaRPr lang="en-US"/>
          </a:p>
        </p:txBody>
      </p:sp>
    </p:spTree>
    <p:extLst>
      <p:ext uri="{BB962C8B-B14F-4D97-AF65-F5344CB8AC3E}">
        <p14:creationId xmlns:p14="http://schemas.microsoft.com/office/powerpoint/2010/main" val="905672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24985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2FD2A-CDBC-4E47-980F-2E49ADC56433}"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56931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54650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3488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70018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350788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64907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555341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65434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71299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15275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D2FD2A-CDBC-4E47-980F-2E49ADC56433}"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92908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D2FD2A-CDBC-4E47-980F-2E49ADC56433}" type="datetimeFigureOut">
              <a:rPr lang="en-US" smtClean="0"/>
              <a:t>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6104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61310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84765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5D2FD2A-CDBC-4E47-980F-2E49ADC56433}" type="datetimeFigureOut">
              <a:rPr lang="en-US" smtClean="0"/>
              <a:t>12/5/16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6014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2FD2A-CDBC-4E47-980F-2E49ADC56433}"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CE651-D1EA-4938-8AD1-4DADDA966142}" type="slidenum">
              <a:rPr lang="en-US" smtClean="0"/>
              <a:t>‹#›</a:t>
            </a:fld>
            <a:endParaRPr lang="en-US"/>
          </a:p>
        </p:txBody>
      </p:sp>
    </p:spTree>
    <p:extLst>
      <p:ext uri="{BB962C8B-B14F-4D97-AF65-F5344CB8AC3E}">
        <p14:creationId xmlns:p14="http://schemas.microsoft.com/office/powerpoint/2010/main" val="154410434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D2FD2A-CDBC-4E47-980F-2E49ADC56433}" type="datetimeFigureOut">
              <a:rPr lang="en-US" smtClean="0"/>
              <a:t>12/5/16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ECE651-D1EA-4938-8AD1-4DADDA966142}" type="slidenum">
              <a:rPr lang="en-US" smtClean="0"/>
              <a:t>‹#›</a:t>
            </a:fld>
            <a:endParaRPr lang="en-US"/>
          </a:p>
        </p:txBody>
      </p:sp>
    </p:spTree>
    <p:extLst>
      <p:ext uri="{BB962C8B-B14F-4D97-AF65-F5344CB8AC3E}">
        <p14:creationId xmlns:p14="http://schemas.microsoft.com/office/powerpoint/2010/main" val="1104162316"/>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ikipedia.org/" TargetMode="External"/><Relationship Id="rId4" Type="http://schemas.openxmlformats.org/officeDocument/2006/relationships/hyperlink" Target="https://www.tutorialspoint.com/spring/spring_web_mvc_framework.htm" TargetMode="External"/><Relationship Id="rId1" Type="http://schemas.openxmlformats.org/officeDocument/2006/relationships/slideLayout" Target="../slideLayouts/slideLayout7.xml"/><Relationship Id="rId2" Type="http://schemas.openxmlformats.org/officeDocument/2006/relationships/hyperlink" Target="https://www.youtube.com/channel/UCYt1sfh5464XaDBH0oH_o7Q"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154244"/>
            <a:ext cx="9967747" cy="3028012"/>
          </a:xfrm>
        </p:spPr>
        <p:txBody>
          <a:bodyPr anchor="ctr">
            <a:normAutofit/>
          </a:bodyPr>
          <a:lstStyle/>
          <a:p>
            <a:r>
              <a:rPr lang="en-US" sz="5400" dirty="0"/>
              <a:t>E</a:t>
            </a:r>
            <a:r>
              <a:rPr lang="en-US" sz="5400" smtClean="0"/>
              <a:t>vent </a:t>
            </a:r>
            <a:r>
              <a:rPr lang="en-US" sz="5400" dirty="0" smtClean="0"/>
              <a:t>Management System</a:t>
            </a:r>
            <a:endParaRPr lang="en-US" sz="5400" dirty="0"/>
          </a:p>
        </p:txBody>
      </p:sp>
      <p:sp>
        <p:nvSpPr>
          <p:cNvPr id="3" name="Subtitle 2"/>
          <p:cNvSpPr>
            <a:spLocks noGrp="1"/>
          </p:cNvSpPr>
          <p:nvPr>
            <p:ph type="subTitle" idx="1"/>
          </p:nvPr>
        </p:nvSpPr>
        <p:spPr>
          <a:xfrm>
            <a:off x="1154955" y="4601981"/>
            <a:ext cx="8825658" cy="1693888"/>
          </a:xfrm>
        </p:spPr>
        <p:txBody>
          <a:bodyPr>
            <a:normAutofit fontScale="85000" lnSpcReduction="20000"/>
          </a:bodyPr>
          <a:lstStyle/>
          <a:p>
            <a:pPr algn="l"/>
            <a:r>
              <a:rPr lang="en-US" b="1" u="sng" dirty="0" smtClean="0"/>
              <a:t>Team Members:</a:t>
            </a:r>
          </a:p>
          <a:p>
            <a:pPr algn="l"/>
            <a:r>
              <a:rPr lang="en-US" dirty="0" err="1" smtClean="0"/>
              <a:t>Afan</a:t>
            </a:r>
            <a:r>
              <a:rPr lang="en-US" dirty="0" smtClean="0"/>
              <a:t> Ahmad Khan</a:t>
            </a:r>
          </a:p>
          <a:p>
            <a:pPr algn="l"/>
            <a:r>
              <a:rPr lang="en-US" dirty="0" err="1" smtClean="0"/>
              <a:t>Jyothi</a:t>
            </a:r>
            <a:r>
              <a:rPr lang="en-US" dirty="0" smtClean="0"/>
              <a:t> Prasad</a:t>
            </a:r>
          </a:p>
          <a:p>
            <a:pPr algn="l"/>
            <a:r>
              <a:rPr lang="en-US" dirty="0" smtClean="0"/>
              <a:t>Rakesh Buchan</a:t>
            </a:r>
          </a:p>
          <a:p>
            <a:pPr algn="l"/>
            <a:r>
              <a:rPr lang="en-US" dirty="0" err="1" smtClean="0"/>
              <a:t>Sujith</a:t>
            </a:r>
            <a:r>
              <a:rPr lang="en-US" dirty="0" smtClean="0"/>
              <a:t> Narayan</a:t>
            </a:r>
            <a:endParaRPr lang="en-US" dirty="0"/>
          </a:p>
        </p:txBody>
      </p:sp>
    </p:spTree>
    <p:extLst>
      <p:ext uri="{BB962C8B-B14F-4D97-AF65-F5344CB8AC3E}">
        <p14:creationId xmlns:p14="http://schemas.microsoft.com/office/powerpoint/2010/main" val="215624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13993" cy="4893647"/>
          </a:xfrm>
          <a:prstGeom prst="rect">
            <a:avLst/>
          </a:prstGeom>
        </p:spPr>
        <p:txBody>
          <a:bodyPr wrap="square">
            <a:spAutoFit/>
          </a:bodyPr>
          <a:lstStyle/>
          <a:p>
            <a:pPr marL="285750" indent="-285750">
              <a:buFont typeface="Arial" panose="020B0604020202020204" pitchFamily="34" charset="0"/>
              <a:buChar char="•"/>
            </a:pPr>
            <a:endParaRPr lang="en-US" sz="4000" dirty="0" smtClean="0"/>
          </a:p>
          <a:p>
            <a:pPr algn="ctr"/>
            <a:r>
              <a:rPr lang="en-US" sz="4400" b="1" u="sng" dirty="0" smtClean="0"/>
              <a:t>References:</a:t>
            </a:r>
            <a:endParaRPr lang="en-US" sz="4400" b="1" u="sng" dirty="0"/>
          </a:p>
          <a:p>
            <a:pPr algn="ctr"/>
            <a:endParaRPr lang="en-US" sz="2800" b="1" u="sng" dirty="0"/>
          </a:p>
          <a:p>
            <a:pPr marL="342900" indent="-342900" fontAlgn="base">
              <a:buFont typeface="Wingdings" panose="05000000000000000000" pitchFamily="2" charset="2"/>
              <a:buChar char="Ø"/>
            </a:pPr>
            <a:r>
              <a:rPr lang="en-US" sz="2000" dirty="0"/>
              <a:t>Spring tutorial videos by ‘</a:t>
            </a:r>
            <a:r>
              <a:rPr lang="en-US" sz="2000" dirty="0" err="1"/>
              <a:t>Javabrains</a:t>
            </a:r>
            <a:r>
              <a:rPr lang="en-US" sz="2000" dirty="0" smtClean="0"/>
              <a:t>’.</a:t>
            </a:r>
          </a:p>
          <a:p>
            <a:pPr fontAlgn="base"/>
            <a:r>
              <a:rPr lang="en-US" sz="2000" dirty="0" smtClean="0"/>
              <a:t> </a:t>
            </a:r>
            <a:r>
              <a:rPr lang="en-US" sz="2000" u="sng" dirty="0">
                <a:hlinkClick r:id="rId2"/>
              </a:rPr>
              <a:t>https://www.youtube.com/channel/UCYt1sfh5464XaDBH0oH_o7Q</a:t>
            </a:r>
            <a:endParaRPr lang="en-US" sz="2000" dirty="0"/>
          </a:p>
          <a:p>
            <a:r>
              <a:rPr lang="en-US" sz="2000" dirty="0"/>
              <a:t/>
            </a:r>
            <a:br>
              <a:rPr lang="en-US" sz="2000" dirty="0"/>
            </a:br>
            <a:endParaRPr lang="en-US" sz="2000" dirty="0"/>
          </a:p>
          <a:p>
            <a:pPr marL="342900" indent="-342900" fontAlgn="base">
              <a:buFont typeface="Wingdings" panose="05000000000000000000" pitchFamily="2" charset="2"/>
              <a:buChar char="Ø"/>
            </a:pPr>
            <a:r>
              <a:rPr lang="en-US" sz="2000" dirty="0"/>
              <a:t>Wikipedia</a:t>
            </a:r>
          </a:p>
          <a:p>
            <a:r>
              <a:rPr lang="en-US" sz="2000" u="sng" dirty="0">
                <a:hlinkClick r:id="rId3"/>
              </a:rPr>
              <a:t>https://www.wikipedia.org</a:t>
            </a:r>
            <a:r>
              <a:rPr lang="en-US" sz="2000" u="sng" dirty="0" smtClean="0">
                <a:hlinkClick r:id="rId3"/>
              </a:rPr>
              <a:t>/</a:t>
            </a:r>
            <a:endParaRPr lang="en-US" sz="2000" u="sng" dirty="0" smtClean="0"/>
          </a:p>
          <a:p>
            <a:endParaRPr lang="en-US" sz="2000" u="sng" dirty="0" smtClean="0"/>
          </a:p>
          <a:p>
            <a:endParaRPr lang="en-US" sz="2000" u="sng" dirty="0"/>
          </a:p>
          <a:p>
            <a:pPr marL="342900" indent="-342900" fontAlgn="base">
              <a:buFont typeface="Wingdings" panose="05000000000000000000" pitchFamily="2" charset="2"/>
              <a:buChar char="Ø"/>
            </a:pPr>
            <a:r>
              <a:rPr lang="en-US" sz="2000" dirty="0"/>
              <a:t>Tutorials </a:t>
            </a:r>
            <a:r>
              <a:rPr lang="en-US" sz="2000" dirty="0" smtClean="0"/>
              <a:t>point</a:t>
            </a:r>
          </a:p>
          <a:p>
            <a:pPr fontAlgn="base"/>
            <a:r>
              <a:rPr lang="en-US" sz="2000" u="sng" dirty="0" smtClean="0">
                <a:hlinkClick r:id="rId4"/>
              </a:rPr>
              <a:t>https</a:t>
            </a:r>
            <a:r>
              <a:rPr lang="en-US" sz="2000" u="sng" dirty="0">
                <a:hlinkClick r:id="rId4"/>
              </a:rPr>
              <a:t>://www.tutorialspoint.com/spring/spring_web_mvc_framework.htm</a:t>
            </a:r>
            <a:endParaRPr lang="en-US" sz="2000" dirty="0"/>
          </a:p>
        </p:txBody>
      </p:sp>
    </p:spTree>
    <p:extLst>
      <p:ext uri="{BB962C8B-B14F-4D97-AF65-F5344CB8AC3E}">
        <p14:creationId xmlns:p14="http://schemas.microsoft.com/office/powerpoint/2010/main" val="422382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627" y="3052249"/>
            <a:ext cx="11313993" cy="707886"/>
          </a:xfrm>
          <a:prstGeom prst="rect">
            <a:avLst/>
          </a:prstGeom>
        </p:spPr>
        <p:txBody>
          <a:bodyPr wrap="square">
            <a:spAutoFit/>
          </a:bodyPr>
          <a:lstStyle/>
          <a:p>
            <a:pPr algn="ctr"/>
            <a:r>
              <a:rPr lang="en-US" sz="4000" dirty="0" smtClean="0">
                <a:latin typeface="Comic Sans MS" panose="030F0702030302020204" pitchFamily="66" charset="0"/>
              </a:rPr>
              <a:t>Thank You</a:t>
            </a:r>
          </a:p>
        </p:txBody>
      </p:sp>
    </p:spTree>
    <p:extLst>
      <p:ext uri="{BB962C8B-B14F-4D97-AF65-F5344CB8AC3E}">
        <p14:creationId xmlns:p14="http://schemas.microsoft.com/office/powerpoint/2010/main" val="371280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13993" cy="5201424"/>
          </a:xfrm>
          <a:prstGeom prst="rect">
            <a:avLst/>
          </a:prstGeom>
        </p:spPr>
        <p:txBody>
          <a:bodyPr wrap="square">
            <a:spAutoFit/>
          </a:bodyPr>
          <a:lstStyle/>
          <a:p>
            <a:pPr algn="ctr"/>
            <a:r>
              <a:rPr lang="en-US" sz="2800" b="1" u="sng" dirty="0" smtClean="0"/>
              <a:t>Introduction</a:t>
            </a:r>
            <a:endParaRPr lang="en-US" sz="2800" b="1" u="sng" dirty="0" smtClean="0"/>
          </a:p>
          <a:p>
            <a:pPr algn="ctr"/>
            <a:endParaRPr lang="en-US" sz="1600" b="1" u="sng" dirty="0" smtClean="0"/>
          </a:p>
          <a:p>
            <a:pPr marL="285750" indent="-285750">
              <a:buFont typeface="Arial" panose="020B0604020202020204" pitchFamily="34" charset="0"/>
              <a:buChar char="•"/>
            </a:pPr>
            <a:r>
              <a:rPr lang="en-US" sz="1600" dirty="0" smtClean="0"/>
              <a:t>Event Management System is an online application which </a:t>
            </a:r>
            <a:r>
              <a:rPr lang="en-US" sz="1600" dirty="0" smtClean="0"/>
              <a:t>serves as a catalog </a:t>
            </a:r>
            <a:r>
              <a:rPr lang="en-US" sz="1600" dirty="0" smtClean="0"/>
              <a:t>of </a:t>
            </a:r>
            <a:r>
              <a:rPr lang="en-US" sz="1600" dirty="0" smtClean="0"/>
              <a:t>events</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Being an online application </a:t>
            </a:r>
            <a:r>
              <a:rPr lang="en-US" sz="1600" dirty="0" smtClean="0"/>
              <a:t>helps </a:t>
            </a:r>
            <a:r>
              <a:rPr lang="en-US" sz="1600" dirty="0" smtClean="0"/>
              <a:t>event organizers to advertise their events and the users to know about the </a:t>
            </a:r>
            <a:r>
              <a:rPr lang="en-US" sz="1600" dirty="0" smtClean="0"/>
              <a:t>event details</a:t>
            </a:r>
            <a:endParaRPr lang="en-US" sz="1600" dirty="0" smtClean="0"/>
          </a:p>
          <a:p>
            <a:endParaRPr lang="en-US" sz="1600" dirty="0" smtClean="0"/>
          </a:p>
          <a:p>
            <a:pPr marL="285750" indent="-285750">
              <a:buFont typeface="Arial" panose="020B0604020202020204" pitchFamily="34" charset="0"/>
              <a:buChar char="•"/>
            </a:pPr>
            <a:r>
              <a:rPr lang="en-US" sz="1600" dirty="0" smtClean="0"/>
              <a:t>A user </a:t>
            </a:r>
            <a:r>
              <a:rPr lang="en-US" sz="1600" dirty="0" smtClean="0"/>
              <a:t>of the application can browse for all the events from EMS database, find the details about the event and register for an </a:t>
            </a:r>
            <a:r>
              <a:rPr lang="en-US" sz="1600" dirty="0" smtClean="0"/>
              <a:t>event</a:t>
            </a:r>
            <a:endParaRPr lang="en-US" sz="1600" dirty="0"/>
          </a:p>
          <a:p>
            <a:endParaRPr lang="en-US" sz="1600" dirty="0" smtClean="0"/>
          </a:p>
          <a:p>
            <a:pPr marL="285750" indent="-285750">
              <a:buFont typeface="Arial" panose="020B0604020202020204" pitchFamily="34" charset="0"/>
              <a:buChar char="•"/>
            </a:pPr>
            <a:r>
              <a:rPr lang="en-US" sz="1600" dirty="0" smtClean="0"/>
              <a:t>Any registered  </a:t>
            </a:r>
            <a:r>
              <a:rPr lang="en-US" sz="1600" dirty="0" smtClean="0"/>
              <a:t>user (participant) </a:t>
            </a:r>
            <a:r>
              <a:rPr lang="en-US" sz="1600" dirty="0" smtClean="0"/>
              <a:t>also has a privilege to add </a:t>
            </a:r>
            <a:r>
              <a:rPr lang="en-US" sz="1600" dirty="0" smtClean="0"/>
              <a:t>it’s event </a:t>
            </a:r>
            <a:r>
              <a:rPr lang="en-US" sz="1600" dirty="0" smtClean="0"/>
              <a:t>to EMS database which would be available for other users to </a:t>
            </a:r>
            <a:r>
              <a:rPr lang="en-US" sz="1600" dirty="0" smtClean="0"/>
              <a:t>register</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Admin users help to maintain smooth operation of the </a:t>
            </a:r>
            <a:r>
              <a:rPr lang="en-US" sz="1600" dirty="0" smtClean="0"/>
              <a:t>application</a:t>
            </a:r>
            <a:endParaRPr lang="en-US" sz="1600" dirty="0"/>
          </a:p>
          <a:p>
            <a:endParaRPr lang="en-US" sz="1600" dirty="0"/>
          </a:p>
          <a:p>
            <a:pPr marL="285750" indent="-285750">
              <a:buFont typeface="Arial" panose="020B0604020202020204" pitchFamily="34" charset="0"/>
              <a:buChar char="•"/>
            </a:pPr>
            <a:r>
              <a:rPr lang="en-US" sz="1600" dirty="0" smtClean="0"/>
              <a:t>The application acts as </a:t>
            </a:r>
            <a:r>
              <a:rPr lang="en-US" sz="1600" dirty="0"/>
              <a:t>an event repository </a:t>
            </a:r>
            <a:r>
              <a:rPr lang="en-US" sz="1600" dirty="0" smtClean="0"/>
              <a:t>system which </a:t>
            </a:r>
            <a:r>
              <a:rPr lang="en-US" sz="1600" dirty="0"/>
              <a:t>contains all the past and future events with their details, attendees and users who were interested.</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953462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13993" cy="6678751"/>
          </a:xfrm>
          <a:prstGeom prst="rect">
            <a:avLst/>
          </a:prstGeom>
        </p:spPr>
        <p:txBody>
          <a:bodyPr wrap="square">
            <a:spAutoFit/>
          </a:bodyPr>
          <a:lstStyle/>
          <a:p>
            <a:pPr algn="ctr"/>
            <a:r>
              <a:rPr lang="en-US" sz="2800" b="1" u="sng" dirty="0" smtClean="0"/>
              <a:t>Requirements</a:t>
            </a:r>
            <a:endParaRPr lang="en-US" sz="2800" b="1" u="sng" dirty="0"/>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a:t>All users should </a:t>
            </a:r>
            <a:r>
              <a:rPr lang="en-US" sz="1600" b="1" dirty="0"/>
              <a:t>be able to </a:t>
            </a:r>
            <a:r>
              <a:rPr lang="en-US" sz="1600" b="1" dirty="0"/>
              <a:t>register as </a:t>
            </a:r>
            <a:r>
              <a:rPr lang="en-US" sz="1600" b="1" dirty="0" smtClean="0"/>
              <a:t>Participants</a:t>
            </a:r>
            <a:endParaRPr lang="en-US" sz="1600" b="1" dirty="0"/>
          </a:p>
          <a:p>
            <a:pPr marL="742950" lvl="1" indent="-285750">
              <a:buFont typeface="Arial" panose="020B0604020202020204" pitchFamily="34" charset="0"/>
              <a:buChar char="•"/>
            </a:pPr>
            <a:r>
              <a:rPr lang="en-US" sz="1600" dirty="0"/>
              <a:t>Only </a:t>
            </a:r>
            <a:r>
              <a:rPr lang="en-US" sz="1600" dirty="0"/>
              <a:t>registered users can access the </a:t>
            </a:r>
            <a:r>
              <a:rPr lang="en-US" sz="1600" dirty="0" smtClean="0"/>
              <a:t>application</a:t>
            </a:r>
            <a:endParaRPr lang="en-US" sz="1600" dirty="0"/>
          </a:p>
          <a:p>
            <a:pPr marL="742950" lvl="1" indent="-285750">
              <a:buFont typeface="Arial" panose="020B0604020202020204" pitchFamily="34" charset="0"/>
              <a:buChar char="•"/>
            </a:pPr>
            <a:r>
              <a:rPr lang="en-US" sz="1600" dirty="0"/>
              <a:t>The user should register by providing </a:t>
            </a:r>
            <a:r>
              <a:rPr lang="en-US" sz="1600" dirty="0" smtClean="0"/>
              <a:t>it’s basic details</a:t>
            </a:r>
            <a:endParaRPr lang="en-US" sz="1600" dirty="0"/>
          </a:p>
          <a:p>
            <a:pPr marL="742950" lvl="1" indent="-285750">
              <a:buFont typeface="Arial" panose="020B0604020202020204" pitchFamily="34" charset="0"/>
              <a:buChar char="•"/>
            </a:pPr>
            <a:r>
              <a:rPr lang="en-US" sz="1600" dirty="0"/>
              <a:t>The system do not allow duplicate registration of the user by considering </a:t>
            </a:r>
            <a:r>
              <a:rPr lang="en-US" sz="1600" dirty="0" smtClean="0"/>
              <a:t>it’s email </a:t>
            </a:r>
            <a:r>
              <a:rPr lang="en-US" sz="1600" dirty="0"/>
              <a:t>address and phone number as unique </a:t>
            </a:r>
            <a:r>
              <a:rPr lang="en-US" sz="1600" dirty="0" smtClean="0"/>
              <a:t>constraint</a:t>
            </a:r>
            <a:endParaRPr lang="en-US" sz="1600" dirty="0"/>
          </a:p>
          <a:p>
            <a:pPr marL="742950" lvl="1" indent="-285750">
              <a:buFont typeface="Arial" panose="020B0604020202020204" pitchFamily="34" charset="0"/>
              <a:buChar char="•"/>
            </a:pPr>
            <a:r>
              <a:rPr lang="en-US" sz="1600" dirty="0"/>
              <a:t>The particip</a:t>
            </a:r>
            <a:r>
              <a:rPr lang="en-US" sz="1600" dirty="0"/>
              <a:t>ants will choose a username and password with which they login into the </a:t>
            </a:r>
            <a:r>
              <a:rPr lang="en-US" sz="1600" dirty="0" smtClean="0"/>
              <a:t>system</a:t>
            </a:r>
            <a:endParaRPr lang="en-US" sz="1600" dirty="0"/>
          </a:p>
          <a:p>
            <a:pPr marL="742950" lvl="1" indent="-285750">
              <a:buFont typeface="Arial" panose="020B0604020202020204" pitchFamily="34" charset="0"/>
              <a:buChar char="•"/>
            </a:pPr>
            <a:r>
              <a:rPr lang="en-US" sz="1600" dirty="0"/>
              <a:t>The participant can view all events, register for an event and also show interest for an </a:t>
            </a:r>
            <a:r>
              <a:rPr lang="en-US" sz="1600" dirty="0" smtClean="0"/>
              <a:t>event</a:t>
            </a:r>
            <a:endParaRPr lang="en-US" sz="1600" dirty="0"/>
          </a:p>
          <a:p>
            <a:pPr marL="742950" lvl="1" indent="-285750">
              <a:buFont typeface="Arial" panose="020B0604020202020204" pitchFamily="34" charset="0"/>
              <a:buChar char="•"/>
            </a:pPr>
            <a:r>
              <a:rPr lang="en-US" sz="1600" dirty="0"/>
              <a:t>EMS provides a feature for the user to list all his attending events, which helps in quick look up on </a:t>
            </a:r>
            <a:r>
              <a:rPr lang="en-US" sz="1600" dirty="0" smtClean="0"/>
              <a:t>it’s registered </a:t>
            </a:r>
            <a:r>
              <a:rPr lang="en-US" sz="1600" dirty="0"/>
              <a:t>events for any </a:t>
            </a:r>
            <a:r>
              <a:rPr lang="en-US" sz="1600" dirty="0" smtClean="0"/>
              <a:t>updates</a:t>
            </a:r>
            <a:endParaRPr lang="en-US" sz="1600" dirty="0"/>
          </a:p>
          <a:p>
            <a:pPr lvl="1"/>
            <a:endParaRPr lang="en-US" sz="1600" dirty="0"/>
          </a:p>
          <a:p>
            <a:pPr marL="285750" indent="-285750">
              <a:buFont typeface="Wingdings" panose="05000000000000000000" pitchFamily="2" charset="2"/>
              <a:buChar char="Ø"/>
            </a:pPr>
            <a:r>
              <a:rPr lang="en-US" sz="1600" b="1" dirty="0"/>
              <a:t>A participant can </a:t>
            </a:r>
            <a:r>
              <a:rPr lang="en-US" sz="1600" b="1" dirty="0" smtClean="0"/>
              <a:t>organize </a:t>
            </a:r>
            <a:r>
              <a:rPr lang="en-US" sz="1600" b="1" dirty="0"/>
              <a:t>an event of </a:t>
            </a:r>
            <a:r>
              <a:rPr lang="en-US" sz="1600" b="1" dirty="0" smtClean="0"/>
              <a:t>his </a:t>
            </a:r>
            <a:r>
              <a:rPr lang="en-US" sz="1600" b="1" dirty="0" smtClean="0"/>
              <a:t>own</a:t>
            </a:r>
            <a:endParaRPr lang="en-US" sz="1600" b="1" dirty="0" smtClean="0"/>
          </a:p>
          <a:p>
            <a:pPr marL="742950" lvl="1" indent="-285750">
              <a:buFont typeface="Arial" panose="020B0604020202020204" pitchFamily="34" charset="0"/>
              <a:buChar char="•"/>
            </a:pPr>
            <a:r>
              <a:rPr lang="en-US" sz="1600" dirty="0"/>
              <a:t>A user registered with EMS can </a:t>
            </a:r>
            <a:r>
              <a:rPr lang="en-US" sz="1600" dirty="0" smtClean="0"/>
              <a:t>organize an event </a:t>
            </a:r>
            <a:r>
              <a:rPr lang="en-US" sz="1600" dirty="0"/>
              <a:t>which can be of type Sport, Music or </a:t>
            </a:r>
            <a:r>
              <a:rPr lang="en-US" sz="1600" dirty="0" smtClean="0"/>
              <a:t>Technology</a:t>
            </a:r>
            <a:endParaRPr lang="en-US" sz="1600" dirty="0"/>
          </a:p>
          <a:p>
            <a:pPr marL="742950" lvl="1" indent="-285750">
              <a:buFont typeface="Arial" panose="020B0604020202020204" pitchFamily="34" charset="0"/>
              <a:buChar char="•"/>
            </a:pPr>
            <a:r>
              <a:rPr lang="en-US" sz="1600" dirty="0"/>
              <a:t>Organizers can navigate to “Events I am organizing” section to view all events </a:t>
            </a:r>
            <a:r>
              <a:rPr lang="en-US" sz="1600" dirty="0" smtClean="0"/>
              <a:t>it is </a:t>
            </a:r>
            <a:r>
              <a:rPr lang="en-US" sz="1600" dirty="0"/>
              <a:t>organizing, which eases the maintenance of </a:t>
            </a:r>
            <a:r>
              <a:rPr lang="en-US" sz="1600" dirty="0" smtClean="0"/>
              <a:t>it’s events</a:t>
            </a:r>
            <a:endParaRPr lang="en-US" sz="1600" dirty="0"/>
          </a:p>
          <a:p>
            <a:pPr lvl="1"/>
            <a:endParaRPr lang="en-US" sz="1600" dirty="0" smtClean="0">
              <a:solidFill>
                <a:prstClr val="black"/>
              </a:solidFill>
            </a:endParaRPr>
          </a:p>
          <a:p>
            <a:pPr marL="285750" indent="-285750">
              <a:buFont typeface="Wingdings" panose="05000000000000000000" pitchFamily="2" charset="2"/>
              <a:buChar char="Ø"/>
            </a:pPr>
            <a:r>
              <a:rPr lang="en-US" sz="1600" b="1" dirty="0"/>
              <a:t>A participant organizing an event attains the role of an </a:t>
            </a:r>
            <a:r>
              <a:rPr lang="en-US" sz="1600" b="1" dirty="0" smtClean="0"/>
              <a:t>Organizer</a:t>
            </a:r>
            <a:endParaRPr lang="en-US" sz="1600" b="1" dirty="0"/>
          </a:p>
          <a:p>
            <a:pPr marL="742950" lvl="1" indent="-285750">
              <a:buFont typeface="Arial" panose="020B0604020202020204" pitchFamily="34" charset="0"/>
              <a:buChar char="•"/>
            </a:pPr>
            <a:r>
              <a:rPr lang="en-US" sz="1600" dirty="0" smtClean="0"/>
              <a:t>EMS contains a repository of all events and their </a:t>
            </a:r>
            <a:r>
              <a:rPr lang="en-US" sz="1600" dirty="0" smtClean="0"/>
              <a:t>organizers</a:t>
            </a:r>
            <a:endParaRPr lang="en-US" sz="1600" dirty="0"/>
          </a:p>
          <a:p>
            <a:pPr marL="742950" lvl="1" indent="-285750">
              <a:buFont typeface="Arial" panose="020B0604020202020204" pitchFamily="34" charset="0"/>
              <a:buChar char="•"/>
            </a:pPr>
            <a:r>
              <a:rPr lang="en-US" sz="1600" dirty="0"/>
              <a:t>A participant attending an event attains the role of an </a:t>
            </a:r>
            <a:r>
              <a:rPr lang="en-US" sz="1600" dirty="0" smtClean="0"/>
              <a:t>Attendee</a:t>
            </a:r>
            <a:endParaRPr lang="en-US" sz="1600" dirty="0"/>
          </a:p>
          <a:p>
            <a:pPr marL="742950" lvl="1" indent="-285750">
              <a:buFont typeface="Arial" panose="020B0604020202020204" pitchFamily="34" charset="0"/>
              <a:buChar char="•"/>
            </a:pPr>
            <a:r>
              <a:rPr lang="en-US" sz="1600" dirty="0" smtClean="0"/>
              <a:t>EMS also maintains a list of the event attendees and the event prospective attendees</a:t>
            </a:r>
            <a:endParaRPr lang="en-US" sz="1600" dirty="0"/>
          </a:p>
          <a:p>
            <a:pPr marL="742950" lvl="1" indent="-285750">
              <a:buFont typeface="Arial" panose="020B0604020202020204" pitchFamily="34" charset="0"/>
              <a:buChar char="•"/>
            </a:pPr>
            <a:r>
              <a:rPr lang="en-US" sz="1600" dirty="0"/>
              <a:t>EMS also maintains a repository of all events and their respective interested </a:t>
            </a:r>
            <a:r>
              <a:rPr lang="en-US" sz="1600" dirty="0" smtClean="0"/>
              <a:t>participants</a:t>
            </a:r>
            <a:endParaRPr lang="en-US" sz="1600" dirty="0"/>
          </a:p>
          <a:p>
            <a:endParaRPr lang="en-US" sz="1600" dirty="0" smtClean="0">
              <a:solidFill>
                <a:prstClr val="black"/>
              </a:solidFill>
            </a:endParaRPr>
          </a:p>
          <a:p>
            <a:pPr marL="285750" indent="-285750">
              <a:buFont typeface="Arial" panose="020B0604020202020204" pitchFamily="34" charset="0"/>
              <a:buChar char="•"/>
            </a:pPr>
            <a:endParaRPr lang="en-US" sz="1600" dirty="0" smtClean="0">
              <a:solidFill>
                <a:prstClr val="black"/>
              </a:solidFill>
            </a:endParaRPr>
          </a:p>
          <a:p>
            <a:pPr algn="r"/>
            <a:r>
              <a:rPr lang="en-US" sz="1600" b="1" dirty="0"/>
              <a:t>*</a:t>
            </a:r>
            <a:r>
              <a:rPr lang="en-US" sz="1600" dirty="0"/>
              <a:t>Please refer to Use-case document for detailed information</a:t>
            </a:r>
            <a:endParaRPr lang="en-US" sz="1600" dirty="0" smtClean="0">
              <a:solidFill>
                <a:prstClr val="black"/>
              </a:solidFill>
            </a:endParaRPr>
          </a:p>
        </p:txBody>
      </p:sp>
    </p:spTree>
    <p:extLst>
      <p:ext uri="{BB962C8B-B14F-4D97-AF65-F5344CB8AC3E}">
        <p14:creationId xmlns:p14="http://schemas.microsoft.com/office/powerpoint/2010/main" val="478179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13993" cy="6432530"/>
          </a:xfrm>
          <a:prstGeom prst="rect">
            <a:avLst/>
          </a:prstGeom>
        </p:spPr>
        <p:txBody>
          <a:bodyPr wrap="square">
            <a:spAutoFit/>
          </a:bodyPr>
          <a:lstStyle/>
          <a:p>
            <a:pPr algn="ctr"/>
            <a:r>
              <a:rPr lang="en-US" sz="2800" b="1" u="sng" dirty="0" smtClean="0"/>
              <a:t>Requirements</a:t>
            </a:r>
            <a:endParaRPr lang="en-US" sz="2800" b="1" u="sng" dirty="0"/>
          </a:p>
          <a:p>
            <a:endParaRPr lang="en-US" sz="1600" b="1" dirty="0"/>
          </a:p>
          <a:p>
            <a:pPr marL="285750" indent="-285750">
              <a:buFont typeface="Wingdings" panose="05000000000000000000" pitchFamily="2" charset="2"/>
              <a:buChar char="Ø"/>
            </a:pPr>
            <a:r>
              <a:rPr lang="en-US" sz="1600" b="1" dirty="0"/>
              <a:t>A participant attending an event can also bring a fixed number of guests to </a:t>
            </a:r>
            <a:r>
              <a:rPr lang="en-US" sz="1600" b="1" dirty="0"/>
              <a:t>the event</a:t>
            </a:r>
          </a:p>
          <a:p>
            <a:pPr marL="742950" lvl="1" indent="-285750">
              <a:buFont typeface="Arial" panose="020B0604020202020204" pitchFamily="34" charset="0"/>
              <a:buChar char="•"/>
            </a:pPr>
            <a:r>
              <a:rPr lang="en-US" sz="1600" dirty="0"/>
              <a:t>The user while registering for an </a:t>
            </a:r>
            <a:r>
              <a:rPr lang="en-US" sz="1600" dirty="0"/>
              <a:t>event </a:t>
            </a:r>
            <a:r>
              <a:rPr lang="en-US" sz="1600" dirty="0"/>
              <a:t>has an option to provide the number of guests who can accompany him for the event. </a:t>
            </a:r>
          </a:p>
          <a:p>
            <a:pPr lvl="1"/>
            <a:endParaRPr lang="en-US" sz="1600" dirty="0" smtClean="0"/>
          </a:p>
          <a:p>
            <a:pPr marL="285750" indent="-285750">
              <a:buFont typeface="Wingdings" panose="05000000000000000000" pitchFamily="2" charset="2"/>
              <a:buChar char="Ø"/>
            </a:pPr>
            <a:r>
              <a:rPr lang="en-US" sz="1600" b="1" dirty="0"/>
              <a:t>An event will have a fixed number of seats, as determined by the organizer</a:t>
            </a:r>
            <a:r>
              <a:rPr lang="en-US" sz="1600" b="1" dirty="0" smtClean="0"/>
              <a:t>. </a:t>
            </a:r>
            <a:r>
              <a:rPr lang="en-US" sz="1600" dirty="0" smtClean="0"/>
              <a:t> </a:t>
            </a:r>
          </a:p>
          <a:p>
            <a:pPr marL="742950" lvl="1" indent="-285750">
              <a:buFont typeface="Arial" panose="020B0604020202020204" pitchFamily="34" charset="0"/>
              <a:buChar char="•"/>
            </a:pPr>
            <a:r>
              <a:rPr lang="en-US" sz="1600" dirty="0"/>
              <a:t>Organizers when adding his event to EMS database has to provide details of the event like the date and time of the event, location of the event, in addition he has to provide total seats count which is the maximum number of attendees for an event.</a:t>
            </a:r>
          </a:p>
          <a:p>
            <a:pPr lvl="1"/>
            <a:endParaRPr lang="en-US" sz="1600" dirty="0" smtClean="0">
              <a:solidFill>
                <a:prstClr val="black"/>
              </a:solidFill>
            </a:endParaRPr>
          </a:p>
          <a:p>
            <a:pPr marL="285750" indent="-285750">
              <a:buFont typeface="Wingdings" panose="05000000000000000000" pitchFamily="2" charset="2"/>
              <a:buChar char="Ø"/>
            </a:pPr>
            <a:r>
              <a:rPr lang="en-US" sz="1600" b="1" dirty="0" smtClean="0"/>
              <a:t>An </a:t>
            </a:r>
            <a:r>
              <a:rPr lang="en-US" sz="1600" b="1" dirty="0"/>
              <a:t>event can be an indoor event or an outdoor event, and is classified into three categories – Sport event, Music event and Technology </a:t>
            </a:r>
            <a:r>
              <a:rPr lang="en-US" sz="1600" b="1" dirty="0" smtClean="0"/>
              <a:t>event.</a:t>
            </a:r>
          </a:p>
          <a:p>
            <a:pPr marL="742950" lvl="1" indent="-285750">
              <a:buFont typeface="Arial" panose="020B0604020202020204" pitchFamily="34" charset="0"/>
              <a:buChar char="•"/>
            </a:pPr>
            <a:r>
              <a:rPr lang="en-US" sz="1600" dirty="0" smtClean="0"/>
              <a:t>Organizers can add both indoor and outdoor events</a:t>
            </a:r>
          </a:p>
          <a:p>
            <a:pPr marL="742950" lvl="1" indent="-285750">
              <a:buFont typeface="Arial" panose="020B0604020202020204" pitchFamily="34" charset="0"/>
              <a:buChar char="•"/>
            </a:pPr>
            <a:r>
              <a:rPr lang="en-US" sz="1600" dirty="0" smtClean="0"/>
              <a:t>Events added by organizers has to be of type:</a:t>
            </a:r>
          </a:p>
          <a:p>
            <a:pPr marL="1200150" lvl="2" indent="-285750">
              <a:buFont typeface="Wingdings" panose="05000000000000000000" pitchFamily="2" charset="2"/>
              <a:buChar char="§"/>
            </a:pPr>
            <a:r>
              <a:rPr lang="en-US" sz="1600" dirty="0" smtClean="0"/>
              <a:t>Sport - Contains Game name</a:t>
            </a:r>
          </a:p>
          <a:p>
            <a:pPr marL="1200150" lvl="2" indent="-285750">
              <a:buFont typeface="Wingdings" panose="05000000000000000000" pitchFamily="2" charset="2"/>
              <a:buChar char="§"/>
            </a:pPr>
            <a:r>
              <a:rPr lang="en-US" sz="1600" dirty="0" smtClean="0"/>
              <a:t>Music -  Contains Genre and Artist name</a:t>
            </a:r>
          </a:p>
          <a:p>
            <a:pPr marL="1200150" lvl="2" indent="-285750">
              <a:buFont typeface="Wingdings" panose="05000000000000000000" pitchFamily="2" charset="2"/>
              <a:buChar char="§"/>
            </a:pPr>
            <a:r>
              <a:rPr lang="en-US" sz="1600" dirty="0" smtClean="0"/>
              <a:t>Technology – Can be of category: Mobile, Robotics, Cloud.</a:t>
            </a:r>
            <a:endParaRPr lang="en-US" sz="1600" dirty="0" smtClean="0">
              <a:solidFill>
                <a:prstClr val="black"/>
              </a:solidFill>
            </a:endParaRPr>
          </a:p>
          <a:p>
            <a:pPr lvl="1"/>
            <a:endParaRPr lang="en-US" sz="1600" dirty="0"/>
          </a:p>
          <a:p>
            <a:pPr marL="285750" indent="-285750">
              <a:buFont typeface="Wingdings" panose="05000000000000000000" pitchFamily="2" charset="2"/>
              <a:buChar char="Ø"/>
            </a:pPr>
            <a:r>
              <a:rPr lang="en-US" sz="1600" b="1" dirty="0"/>
              <a:t>A </a:t>
            </a:r>
            <a:r>
              <a:rPr lang="en-US" sz="1600" b="1" dirty="0" smtClean="0"/>
              <a:t>participant </a:t>
            </a:r>
            <a:r>
              <a:rPr lang="en-US" sz="1600" b="1" dirty="0"/>
              <a:t>can also be an Admin in </a:t>
            </a:r>
            <a:r>
              <a:rPr lang="en-US" sz="1600" b="1" dirty="0" smtClean="0"/>
              <a:t>EMS.</a:t>
            </a:r>
            <a:endParaRPr lang="en-US" sz="1600" b="1" dirty="0"/>
          </a:p>
          <a:p>
            <a:pPr marL="742950" lvl="1" indent="-285750">
              <a:buFont typeface="Arial" panose="020B0604020202020204" pitchFamily="34" charset="0"/>
              <a:buChar char="•"/>
            </a:pPr>
            <a:r>
              <a:rPr lang="en-US" sz="1600" dirty="0"/>
              <a:t>EMS also facilitates Admin features to few users who can view all users registered with EMS and also </a:t>
            </a:r>
            <a:r>
              <a:rPr lang="en-US" sz="1600" dirty="0" smtClean="0"/>
              <a:t>has an </a:t>
            </a:r>
            <a:r>
              <a:rPr lang="en-US" sz="1600" dirty="0"/>
              <a:t>option to remove a user and an </a:t>
            </a:r>
            <a:r>
              <a:rPr lang="en-US" sz="1600" dirty="0" smtClean="0"/>
              <a:t>event.</a:t>
            </a:r>
            <a:endParaRPr lang="en-US" sz="1600" dirty="0">
              <a:solidFill>
                <a:prstClr val="black"/>
              </a:solidFill>
            </a:endParaRPr>
          </a:p>
          <a:p>
            <a:endParaRPr lang="en-US" sz="1600" dirty="0" smtClean="0">
              <a:solidFill>
                <a:prstClr val="black"/>
              </a:solidFill>
            </a:endParaRPr>
          </a:p>
          <a:p>
            <a:pPr marL="285750" indent="-285750">
              <a:buFont typeface="Arial" panose="020B0604020202020204" pitchFamily="34" charset="0"/>
              <a:buChar char="•"/>
            </a:pPr>
            <a:endParaRPr lang="en-US" sz="1600" dirty="0" smtClean="0">
              <a:solidFill>
                <a:prstClr val="black"/>
              </a:solidFill>
            </a:endParaRPr>
          </a:p>
          <a:p>
            <a:pPr marL="285750" indent="-285750">
              <a:buFont typeface="Arial" panose="020B0604020202020204" pitchFamily="34" charset="0"/>
              <a:buChar char="•"/>
            </a:pPr>
            <a:endParaRPr lang="en-US" sz="1600" dirty="0" smtClean="0">
              <a:solidFill>
                <a:prstClr val="black"/>
              </a:solidFill>
            </a:endParaRPr>
          </a:p>
        </p:txBody>
      </p:sp>
      <p:sp>
        <p:nvSpPr>
          <p:cNvPr id="4" name="Rectangle 3"/>
          <p:cNvSpPr/>
          <p:nvPr/>
        </p:nvSpPr>
        <p:spPr>
          <a:xfrm>
            <a:off x="6164972" y="6488668"/>
            <a:ext cx="5853782" cy="369332"/>
          </a:xfrm>
          <a:prstGeom prst="rect">
            <a:avLst/>
          </a:prstGeom>
        </p:spPr>
        <p:txBody>
          <a:bodyPr wrap="none">
            <a:spAutoFit/>
          </a:bodyPr>
          <a:lstStyle/>
          <a:p>
            <a:pPr algn="r"/>
            <a:r>
              <a:rPr lang="en-US" b="1" dirty="0"/>
              <a:t>*</a:t>
            </a:r>
            <a:r>
              <a:rPr lang="en-US" dirty="0"/>
              <a:t>Please refer to Use-case document for detailed information</a:t>
            </a:r>
            <a:endParaRPr lang="en-US" dirty="0">
              <a:solidFill>
                <a:prstClr val="black"/>
              </a:solidFill>
            </a:endParaRPr>
          </a:p>
        </p:txBody>
      </p:sp>
    </p:spTree>
    <p:extLst>
      <p:ext uri="{BB962C8B-B14F-4D97-AF65-F5344CB8AC3E}">
        <p14:creationId xmlns:p14="http://schemas.microsoft.com/office/powerpoint/2010/main" val="461289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409" y="223624"/>
            <a:ext cx="11313993" cy="2985433"/>
          </a:xfrm>
          <a:prstGeom prst="rect">
            <a:avLst/>
          </a:prstGeom>
        </p:spPr>
        <p:txBody>
          <a:bodyPr wrap="square">
            <a:spAutoFit/>
          </a:bodyPr>
          <a:lstStyle/>
          <a:p>
            <a:pPr algn="ctr"/>
            <a:r>
              <a:rPr lang="en-US" sz="2800" b="1" u="sng" dirty="0"/>
              <a:t>Design</a:t>
            </a:r>
          </a:p>
          <a:p>
            <a:pPr algn="ctr"/>
            <a:endParaRPr lang="en-US" sz="1600" b="1" dirty="0"/>
          </a:p>
          <a:p>
            <a:r>
              <a:rPr lang="en-US" sz="1600" dirty="0" smtClean="0"/>
              <a:t>UML Class Diagram</a:t>
            </a:r>
          </a:p>
          <a:p>
            <a:endParaRPr lang="en-US" sz="1600" dirty="0">
              <a:solidFill>
                <a:prstClr val="black"/>
              </a:solidFill>
            </a:endParaRPr>
          </a:p>
          <a:p>
            <a:endParaRPr lang="en-US" sz="1600" dirty="0" smtClean="0">
              <a:solidFill>
                <a:prstClr val="black"/>
              </a:solidFill>
            </a:endParaRPr>
          </a:p>
          <a:p>
            <a:endParaRPr lang="en-US" sz="1600" dirty="0">
              <a:solidFill>
                <a:prstClr val="black"/>
              </a:solidFill>
            </a:endParaRPr>
          </a:p>
          <a:p>
            <a:endParaRPr lang="en-US" sz="1600" dirty="0" smtClean="0">
              <a:solidFill>
                <a:prstClr val="black"/>
              </a:solidFill>
            </a:endParaRPr>
          </a:p>
          <a:p>
            <a:endParaRPr lang="en-US" sz="1600" dirty="0">
              <a:solidFill>
                <a:prstClr val="black"/>
              </a:solidFill>
            </a:endParaRPr>
          </a:p>
          <a:p>
            <a:endParaRPr lang="en-US" sz="1600" dirty="0" smtClean="0">
              <a:solidFill>
                <a:prstClr val="black"/>
              </a:solidFill>
            </a:endParaRPr>
          </a:p>
          <a:p>
            <a:pPr marL="285750" indent="-285750">
              <a:buFont typeface="Arial" panose="020B0604020202020204" pitchFamily="34" charset="0"/>
              <a:buChar char="•"/>
            </a:pPr>
            <a:endParaRPr lang="en-US" sz="1600" dirty="0" smtClean="0">
              <a:solidFill>
                <a:prstClr val="black"/>
              </a:solidFill>
            </a:endParaRPr>
          </a:p>
          <a:p>
            <a:pPr marL="285750" indent="-285750">
              <a:buFont typeface="Arial" panose="020B0604020202020204" pitchFamily="34" charset="0"/>
              <a:buChar char="•"/>
            </a:pPr>
            <a:endParaRPr lang="en-US" sz="1600" dirty="0" smtClean="0">
              <a:solidFill>
                <a:prstClr val="black"/>
              </a:solidFill>
            </a:endParaRPr>
          </a:p>
        </p:txBody>
      </p:sp>
      <p:pic>
        <p:nvPicPr>
          <p:cNvPr id="1032" name="Picture 8" descr="ems_sli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615" y="1087335"/>
            <a:ext cx="8475580" cy="4894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90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13993" cy="769441"/>
          </a:xfrm>
          <a:prstGeom prst="rect">
            <a:avLst/>
          </a:prstGeom>
        </p:spPr>
        <p:txBody>
          <a:bodyPr wrap="square">
            <a:spAutoFit/>
          </a:bodyPr>
          <a:lstStyle/>
          <a:p>
            <a:pPr algn="ctr"/>
            <a:r>
              <a:rPr lang="en-US" sz="2800" b="1" u="sng" dirty="0"/>
              <a:t>Implementation</a:t>
            </a:r>
          </a:p>
          <a:p>
            <a:pPr algn="ctr"/>
            <a:endParaRPr lang="en-US" sz="1600" b="1" u="sng" dirty="0" smtClean="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62009334"/>
              </p:ext>
            </p:extLst>
          </p:nvPr>
        </p:nvGraphicFramePr>
        <p:xfrm>
          <a:off x="1796276" y="1262295"/>
          <a:ext cx="8128000" cy="21234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marL="0" algn="l" defTabSz="914400" rtl="0" eaLnBrk="1" latinLnBrk="0" hangingPunct="1"/>
                      <a:r>
                        <a:rPr lang="en-US" sz="1800" b="0" i="0" u="none" strike="noStrike" kern="1200" baseline="0" dirty="0" smtClean="0">
                          <a:solidFill>
                            <a:schemeClr val="dk1"/>
                          </a:solidFill>
                          <a:latin typeface="+mn-lt"/>
                          <a:ea typeface="+mn-ea"/>
                          <a:cs typeface="+mn-cs"/>
                        </a:rPr>
                        <a:t>Programming Language</a:t>
                      </a:r>
                      <a:endParaRPr lang="en-US" sz="1800" b="0" i="0" u="none" strike="noStrike" kern="1200" baseline="0" dirty="0">
                        <a:solidFill>
                          <a:schemeClr val="dk1"/>
                        </a:solidFill>
                        <a:latin typeface="+mn-lt"/>
                        <a:ea typeface="+mn-ea"/>
                        <a:cs typeface="+mn-cs"/>
                      </a:endParaRPr>
                    </a:p>
                  </a:txBody>
                  <a:tcPr>
                    <a:solidFill>
                      <a:schemeClr val="accent1">
                        <a:lumMod val="20000"/>
                        <a:lumOff val="80000"/>
                      </a:schemeClr>
                    </a:solidFill>
                  </a:tcPr>
                </a:tc>
                <a:tc>
                  <a:txBody>
                    <a:bodyPr/>
                    <a:lstStyle/>
                    <a:p>
                      <a:r>
                        <a:rPr lang="en-US" sz="1800" b="0" i="0" u="none" strike="noStrike" kern="1200" baseline="0" dirty="0" smtClean="0">
                          <a:solidFill>
                            <a:schemeClr val="dk1"/>
                          </a:solidFill>
                          <a:latin typeface="+mn-lt"/>
                          <a:ea typeface="+mn-ea"/>
                          <a:cs typeface="+mn-cs"/>
                        </a:rPr>
                        <a:t>Java/J2EE</a:t>
                      </a:r>
                      <a:endParaRPr lang="en-US" sz="1800" b="0" i="0" u="none" strike="noStrike" kern="1200" baseline="0" dirty="0" smtClean="0">
                        <a:solidFill>
                          <a:schemeClr val="dk1"/>
                        </a:solidFill>
                        <a:latin typeface="+mn-lt"/>
                        <a:ea typeface="+mn-ea"/>
                        <a:cs typeface="+mn-cs"/>
                      </a:endParaRPr>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Frameworks</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Spring</a:t>
                      </a:r>
                      <a:endParaRPr lang="en-US"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Database</a:t>
                      </a:r>
                      <a:endParaRPr lang="en-US" dirty="0" smtClean="0"/>
                    </a:p>
                  </a:txBody>
                  <a:tcPr>
                    <a:solidFill>
                      <a:schemeClr val="accent1">
                        <a:lumMod val="20000"/>
                        <a:lumOff val="80000"/>
                      </a:schemeClr>
                    </a:solidFill>
                  </a:tcPr>
                </a:tc>
                <a:tc>
                  <a:txBody>
                    <a:bodyPr/>
                    <a:lstStyle/>
                    <a:p>
                      <a:r>
                        <a:rPr lang="en-US" sz="1800" b="0" i="0" u="none" strike="noStrike" kern="1200" baseline="0" dirty="0" smtClean="0">
                          <a:solidFill>
                            <a:schemeClr val="dk1"/>
                          </a:solidFill>
                          <a:latin typeface="+mn-lt"/>
                          <a:ea typeface="+mn-ea"/>
                          <a:cs typeface="+mn-cs"/>
                        </a:rPr>
                        <a:t>MySQL</a:t>
                      </a:r>
                      <a:endParaRPr lang="en-US"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Web Technology</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JSP, </a:t>
                      </a:r>
                      <a:r>
                        <a:rPr lang="en-US" sz="1800" b="0" i="0" u="none" strike="noStrike" kern="1200" dirty="0" smtClean="0">
                          <a:solidFill>
                            <a:schemeClr val="dk1"/>
                          </a:solidFill>
                          <a:effectLst/>
                          <a:latin typeface="+mn-lt"/>
                          <a:ea typeface="+mn-ea"/>
                          <a:cs typeface="+mn-cs"/>
                        </a:rPr>
                        <a:t>jQuery</a:t>
                      </a:r>
                      <a:r>
                        <a:rPr lang="en-US" sz="1800" b="0" i="0" u="none" strike="noStrike" kern="1200" baseline="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and </a:t>
                      </a:r>
                      <a:r>
                        <a:rPr lang="en-US" sz="1800" b="0" i="0" u="none" strike="noStrike" kern="1200" dirty="0" smtClean="0">
                          <a:solidFill>
                            <a:schemeClr val="dk1"/>
                          </a:solidFill>
                          <a:effectLst/>
                          <a:latin typeface="+mn-lt"/>
                          <a:ea typeface="+mn-ea"/>
                          <a:cs typeface="+mn-cs"/>
                        </a:rPr>
                        <a:t>Bootstrap CSS</a:t>
                      </a:r>
                      <a:endParaRPr lang="en-US" dirty="0" smtClean="0"/>
                    </a:p>
                  </a:txBody>
                  <a:tcPr/>
                </a:tc>
              </a:tr>
              <a:tr h="370840">
                <a:tc>
                  <a:txBody>
                    <a:bodyPr/>
                    <a:lstStyle/>
                    <a:p>
                      <a:r>
                        <a:rPr lang="en-US" sz="1800" b="0" i="0" u="none" strike="noStrike" kern="1200" baseline="0" dirty="0" smtClean="0">
                          <a:solidFill>
                            <a:schemeClr val="dk1"/>
                          </a:solidFill>
                          <a:latin typeface="+mn-lt"/>
                          <a:ea typeface="+mn-ea"/>
                          <a:cs typeface="+mn-cs"/>
                        </a:rPr>
                        <a:t>Tools</a:t>
                      </a:r>
                      <a:endParaRPr lang="en-US" dirty="0"/>
                    </a:p>
                  </a:txBody>
                  <a:tcPr>
                    <a:solidFill>
                      <a:schemeClr val="accent1">
                        <a:lumMod val="20000"/>
                        <a:lumOff val="80000"/>
                      </a:schemeClr>
                    </a:solidFill>
                  </a:tcPr>
                </a:tc>
                <a:tc>
                  <a:txBody>
                    <a:bodyPr/>
                    <a:lstStyle/>
                    <a:p>
                      <a:r>
                        <a:rPr lang="en-US" sz="1800" b="0" i="0" u="none" strike="noStrike" kern="1200" baseline="0" dirty="0" smtClean="0">
                          <a:solidFill>
                            <a:schemeClr val="dk1"/>
                          </a:solidFill>
                          <a:latin typeface="+mn-lt"/>
                          <a:ea typeface="+mn-ea"/>
                          <a:cs typeface="+mn-cs"/>
                        </a:rPr>
                        <a:t>Eclipse, MySQL Workbench, </a:t>
                      </a:r>
                      <a:r>
                        <a:rPr lang="en-US" sz="1800" b="0" i="0" u="none" strike="noStrike" kern="1200" baseline="0" dirty="0" err="1" smtClean="0">
                          <a:solidFill>
                            <a:schemeClr val="dk1"/>
                          </a:solidFill>
                          <a:latin typeface="+mn-lt"/>
                          <a:ea typeface="+mn-ea"/>
                          <a:cs typeface="+mn-cs"/>
                        </a:rPr>
                        <a:t>ArgoUML</a:t>
                      </a:r>
                      <a:endParaRPr lang="en-US"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19089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13993" cy="1631216"/>
          </a:xfrm>
          <a:prstGeom prst="rect">
            <a:avLst/>
          </a:prstGeom>
        </p:spPr>
        <p:txBody>
          <a:bodyPr wrap="square">
            <a:spAutoFit/>
          </a:bodyPr>
          <a:lstStyle/>
          <a:p>
            <a:pPr algn="ctr"/>
            <a:r>
              <a:rPr lang="en-US" sz="2800" b="1" u="sng" dirty="0" smtClean="0"/>
              <a:t>Implementation</a:t>
            </a:r>
            <a:endParaRPr lang="en-US" sz="2800" b="1" u="sng" dirty="0" smtClean="0">
              <a:solidFill>
                <a:prstClr val="black"/>
              </a:solidFill>
            </a:endParaRPr>
          </a:p>
          <a:p>
            <a:pPr algn="ctr"/>
            <a:endParaRPr lang="en-US" sz="2800" b="1" u="sng" dirty="0">
              <a:solidFill>
                <a:prstClr val="black"/>
              </a:solidFill>
            </a:endParaRPr>
          </a:p>
          <a:p>
            <a:r>
              <a:rPr lang="en-US" sz="2400" dirty="0" smtClean="0"/>
              <a:t>3 – tier architecture of application</a:t>
            </a:r>
          </a:p>
          <a:p>
            <a:pPr algn="ctr"/>
            <a:endParaRPr lang="en-US" sz="1600" b="1" u="sng" dirty="0" smtClean="0">
              <a:solidFill>
                <a:prstClr val="black"/>
              </a:solidFill>
            </a:endParaRPr>
          </a:p>
        </p:txBody>
      </p:sp>
      <p:pic>
        <p:nvPicPr>
          <p:cNvPr id="1026" name="Picture 2" descr="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941" y="1724289"/>
            <a:ext cx="8109679" cy="463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704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13993" cy="6432530"/>
          </a:xfrm>
          <a:prstGeom prst="rect">
            <a:avLst/>
          </a:prstGeom>
        </p:spPr>
        <p:txBody>
          <a:bodyPr wrap="square">
            <a:spAutoFit/>
          </a:bodyPr>
          <a:lstStyle/>
          <a:p>
            <a:pPr algn="ctr"/>
            <a:r>
              <a:rPr lang="en-US" sz="2800" b="1" u="sng" dirty="0" smtClean="0"/>
              <a:t>Discussion</a:t>
            </a:r>
            <a:endParaRPr lang="en-US" sz="2800" b="1" u="sng" dirty="0"/>
          </a:p>
          <a:p>
            <a:pPr algn="ctr"/>
            <a:endParaRPr lang="en-US" sz="2800" b="1" u="sng" dirty="0"/>
          </a:p>
          <a:p>
            <a:pPr fontAlgn="base"/>
            <a:r>
              <a:rPr lang="en-US" sz="2000" dirty="0"/>
              <a:t>The whole application is built following the MVC Design pattern  – The most popular design choice while developing web </a:t>
            </a:r>
            <a:r>
              <a:rPr lang="en-US" sz="2000" dirty="0" smtClean="0"/>
              <a:t>applications.</a:t>
            </a:r>
          </a:p>
          <a:p>
            <a:pPr fontAlgn="base"/>
            <a:endParaRPr lang="en-US" sz="2000" dirty="0"/>
          </a:p>
          <a:p>
            <a:r>
              <a:rPr lang="en-US" sz="2000" dirty="0"/>
              <a:t>·  The software gives an option for one to set up the entire database automatically before deploying the application on the local server. </a:t>
            </a:r>
            <a:r>
              <a:rPr lang="en-US" sz="2000" dirty="0"/>
              <a:t>This ensures that anyone who wants to setup the application does not face any schema level </a:t>
            </a:r>
            <a:r>
              <a:rPr lang="en-US" sz="2000" dirty="0" smtClean="0"/>
              <a:t>hassles</a:t>
            </a:r>
          </a:p>
          <a:p>
            <a:endParaRPr lang="en-US" sz="2000" dirty="0"/>
          </a:p>
          <a:p>
            <a:r>
              <a:rPr lang="en-US" sz="2000" dirty="0"/>
              <a:t>·  The application is built keeping the Spring Framework design pattern in mind. </a:t>
            </a:r>
            <a:r>
              <a:rPr lang="en-US" sz="2000" dirty="0"/>
              <a:t>This means that all the view pages, the java classes interacting with the database, and the model classes for the databases are properly grouped into the JSP files, the DAO files and the POJO files </a:t>
            </a:r>
            <a:r>
              <a:rPr lang="en-US" sz="2000" dirty="0" smtClean="0"/>
              <a:t>respectively</a:t>
            </a:r>
          </a:p>
          <a:p>
            <a:endParaRPr lang="en-US" sz="2000" dirty="0"/>
          </a:p>
          <a:p>
            <a:r>
              <a:rPr lang="en-US" sz="2000" dirty="0"/>
              <a:t>·  The EMS system also ensures that the user does not have to make changes to the JDBC properties at multiple places. One just has to modify the </a:t>
            </a:r>
            <a:r>
              <a:rPr lang="en-US" sz="2000" dirty="0" err="1"/>
              <a:t>context.xml</a:t>
            </a:r>
            <a:r>
              <a:rPr lang="en-US" sz="2000" dirty="0"/>
              <a:t> file for the local server in </a:t>
            </a:r>
            <a:r>
              <a:rPr lang="en-US" sz="2000" dirty="0" smtClean="0"/>
              <a:t>order to </a:t>
            </a:r>
            <a:r>
              <a:rPr lang="en-US" sz="2000" dirty="0"/>
              <a:t>set the application up and </a:t>
            </a:r>
            <a:r>
              <a:rPr lang="en-US" sz="2000" dirty="0" smtClean="0"/>
              <a:t>running</a:t>
            </a:r>
            <a:endParaRPr lang="en-US" sz="2000" dirty="0"/>
          </a:p>
          <a:p>
            <a:r>
              <a:rPr lang="en-US" sz="2800" dirty="0"/>
              <a:t/>
            </a:r>
            <a:br>
              <a:rPr lang="en-US" sz="2800" dirty="0"/>
            </a:br>
            <a:endParaRPr lang="en-US" sz="2800" b="1" u="sng" dirty="0"/>
          </a:p>
        </p:txBody>
      </p:sp>
    </p:spTree>
    <p:extLst>
      <p:ext uri="{BB962C8B-B14F-4D97-AF65-F5344CB8AC3E}">
        <p14:creationId xmlns:p14="http://schemas.microsoft.com/office/powerpoint/2010/main" val="897293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272955"/>
            <a:ext cx="11326523" cy="5509200"/>
          </a:xfrm>
          <a:prstGeom prst="rect">
            <a:avLst/>
          </a:prstGeom>
        </p:spPr>
        <p:txBody>
          <a:bodyPr wrap="square">
            <a:spAutoFit/>
          </a:bodyPr>
          <a:lstStyle/>
          <a:p>
            <a:pPr marL="285750" indent="-285750">
              <a:buFont typeface="Arial" panose="020B0604020202020204" pitchFamily="34" charset="0"/>
              <a:buChar char="•"/>
            </a:pPr>
            <a:endParaRPr lang="en-US" sz="4000" dirty="0" smtClean="0"/>
          </a:p>
          <a:p>
            <a:pPr algn="ctr"/>
            <a:r>
              <a:rPr lang="en-US" sz="4400" b="1" u="sng" dirty="0" smtClean="0"/>
              <a:t>Future </a:t>
            </a:r>
            <a:r>
              <a:rPr lang="en-US" sz="4400" b="1" u="sng" dirty="0" smtClean="0"/>
              <a:t>Work</a:t>
            </a:r>
          </a:p>
          <a:p>
            <a:pPr algn="ctr"/>
            <a:endParaRPr lang="en-US" sz="2800" b="1" u="sng" dirty="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EMS </a:t>
            </a:r>
            <a:r>
              <a:rPr lang="en-US" sz="2000" dirty="0"/>
              <a:t>can be made more relevant to the user by adding browse feature based on </a:t>
            </a:r>
            <a:r>
              <a:rPr lang="en-US" sz="2000" dirty="0" smtClean="0"/>
              <a:t>the geographical location and it’s interests </a:t>
            </a:r>
          </a:p>
          <a:p>
            <a:endParaRPr lang="en-US" sz="2000" dirty="0" smtClean="0"/>
          </a:p>
          <a:p>
            <a:pPr marL="342900" indent="-342900">
              <a:buFont typeface="Wingdings" panose="05000000000000000000" pitchFamily="2" charset="2"/>
              <a:buChar char="Ø"/>
            </a:pPr>
            <a:r>
              <a:rPr lang="en-US" sz="2000" dirty="0" smtClean="0"/>
              <a:t>Also </a:t>
            </a:r>
            <a:r>
              <a:rPr lang="en-US" sz="2000" dirty="0"/>
              <a:t>providing event suggestions to the user based on </a:t>
            </a:r>
            <a:r>
              <a:rPr lang="en-US" sz="2000" dirty="0" smtClean="0"/>
              <a:t>it’s relevance </a:t>
            </a:r>
            <a:r>
              <a:rPr lang="en-US" sz="2000" dirty="0"/>
              <a:t>feedback would make EMS more </a:t>
            </a:r>
            <a:r>
              <a:rPr lang="en-US" sz="2000" dirty="0" smtClean="0"/>
              <a:t>beneficial</a:t>
            </a:r>
          </a:p>
          <a:p>
            <a:endParaRPr lang="en-US" sz="2000" dirty="0" smtClean="0"/>
          </a:p>
          <a:p>
            <a:pPr marL="342900" indent="-342900">
              <a:buFont typeface="Wingdings" panose="05000000000000000000" pitchFamily="2" charset="2"/>
              <a:buChar char="Ø"/>
            </a:pPr>
            <a:r>
              <a:rPr lang="en-US" sz="2000" dirty="0"/>
              <a:t>The UI can be </a:t>
            </a:r>
            <a:r>
              <a:rPr lang="en-US" sz="2000" dirty="0" smtClean="0"/>
              <a:t>further improved to </a:t>
            </a:r>
            <a:r>
              <a:rPr lang="en-US" sz="2000" dirty="0"/>
              <a:t>give a decent look and </a:t>
            </a:r>
            <a:r>
              <a:rPr lang="en-US" sz="2000" dirty="0" smtClean="0"/>
              <a:t>feel</a:t>
            </a:r>
          </a:p>
          <a:p>
            <a:endParaRPr lang="en-US" sz="2000" dirty="0" smtClean="0"/>
          </a:p>
          <a:p>
            <a:pPr marL="342900" indent="-342900">
              <a:buFont typeface="Wingdings" panose="05000000000000000000" pitchFamily="2" charset="2"/>
              <a:buChar char="Ø"/>
            </a:pPr>
            <a:r>
              <a:rPr lang="en-US" sz="2000" dirty="0" smtClean="0"/>
              <a:t>The application can be integrated </a:t>
            </a:r>
            <a:r>
              <a:rPr lang="en-US" sz="2000" dirty="0"/>
              <a:t>with some money merchants(apple pay/ google wallet) </a:t>
            </a:r>
            <a:r>
              <a:rPr lang="en-US" sz="2000" dirty="0" smtClean="0"/>
              <a:t>which </a:t>
            </a:r>
            <a:r>
              <a:rPr lang="en-US" sz="2000" dirty="0" smtClean="0"/>
              <a:t>can </a:t>
            </a:r>
            <a:r>
              <a:rPr lang="en-US" sz="2000" dirty="0" smtClean="0"/>
              <a:t>carry out </a:t>
            </a:r>
            <a:r>
              <a:rPr lang="en-US" sz="2000" dirty="0" smtClean="0"/>
              <a:t>financial </a:t>
            </a:r>
            <a:r>
              <a:rPr lang="en-US" sz="2000" dirty="0" smtClean="0"/>
              <a:t>transactions between organizers and </a:t>
            </a:r>
            <a:r>
              <a:rPr lang="en-US" sz="2000" dirty="0" smtClean="0"/>
              <a:t>attendees for a paid event</a:t>
            </a:r>
            <a:endParaRPr lang="en-US" sz="2000" dirty="0"/>
          </a:p>
        </p:txBody>
      </p:sp>
    </p:spTree>
    <p:extLst>
      <p:ext uri="{BB962C8B-B14F-4D97-AF65-F5344CB8AC3E}">
        <p14:creationId xmlns:p14="http://schemas.microsoft.com/office/powerpoint/2010/main" val="23011113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661</TotalTime>
  <Words>735</Words>
  <Application>Microsoft Macintosh PowerPoint</Application>
  <PresentationFormat>Widescreen</PresentationFormat>
  <Paragraphs>119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Century Gothic</vt:lpstr>
      <vt:lpstr>Comic Sans MS</vt:lpstr>
      <vt:lpstr>Wingdings</vt:lpstr>
      <vt:lpstr>Wingdings 3</vt:lpstr>
      <vt:lpstr>Arial</vt:lpstr>
      <vt:lpstr>Ion</vt:lpstr>
      <vt:lpstr>Event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Rakesh Buchan</dc:creator>
  <cp:lastModifiedBy>Afan Ahmad Khan</cp:lastModifiedBy>
  <cp:revision>36</cp:revision>
  <dcterms:created xsi:type="dcterms:W3CDTF">2016-12-03T04:25:34Z</dcterms:created>
  <dcterms:modified xsi:type="dcterms:W3CDTF">2016-12-05T21:14:22Z</dcterms:modified>
</cp:coreProperties>
</file>