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71" r:id="rId10"/>
    <p:sldId id="272" r:id="rId11"/>
    <p:sldId id="257" r:id="rId12"/>
    <p:sldId id="258" r:id="rId13"/>
    <p:sldId id="259" r:id="rId14"/>
    <p:sldId id="260" r:id="rId15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70" r:id="rId24"/>
    <p:sldId id="268" r:id="rId25"/>
    <p:sldId id="269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8"/>
  </p:normalViewPr>
  <p:slideViewPr>
    <p:cSldViewPr snapToGrid="0" snapToObjects="1">
      <p:cViewPr varScale="1">
        <p:scale>
          <a:sx n="77" d="100"/>
          <a:sy n="77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6E631-7268-424B-916D-5E4140782D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EE7AF-885F-6D4C-8AF8-50332C6DCF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EE7AF-885F-6D4C-8AF8-50332C6DCF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EE7AF-885F-6D4C-8AF8-50332C6DCF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0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6686" y="614172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1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0" y="2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4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6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2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2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6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0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31080" y="627888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4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s://developers.google.com/v8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 err="1" smtClean="0"/>
              <a:t>Node.js</a:t>
            </a:r>
            <a:endParaRPr kumimoji="1"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sz="2600" dirty="0" smtClean="0"/>
              <a:t>第一天</a:t>
            </a:r>
            <a:endParaRPr kumimoji="1" lang="en-US" altLang="zh-CN" sz="2600" dirty="0" smtClean="0"/>
          </a:p>
          <a:p>
            <a:endParaRPr kumimoji="1" lang="en-US" altLang="zh-CN" dirty="0"/>
          </a:p>
          <a:p>
            <a:r>
              <a:rPr kumimoji="1" lang="zh-CN" altLang="en-US" sz="2600" b="1" dirty="0" smtClean="0"/>
              <a:t>刘洪宝</a:t>
            </a:r>
            <a:endParaRPr kumimoji="1"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err="1">
                <a:solidFill>
                  <a:schemeClr val="accent1"/>
                </a:solidFill>
              </a:rPr>
              <a:t>Node.js</a:t>
            </a:r>
            <a:r>
              <a:rPr lang="da-DK" altLang="zh-CN" b="1" dirty="0">
                <a:solidFill>
                  <a:schemeClr val="accent1"/>
                </a:solidFill>
              </a:rPr>
              <a:t> </a:t>
            </a:r>
            <a:r>
              <a:rPr lang="zh-CN" altLang="da-DK" b="1" dirty="0">
                <a:solidFill>
                  <a:schemeClr val="accent1"/>
                </a:solidFill>
              </a:rPr>
              <a:t>之父 </a:t>
            </a:r>
            <a:r>
              <a:rPr lang="da-DK" altLang="zh-CN" b="1" dirty="0">
                <a:solidFill>
                  <a:schemeClr val="accent1"/>
                </a:solidFill>
              </a:rPr>
              <a:t>Ryan </a:t>
            </a:r>
            <a:r>
              <a:rPr lang="da-DK" altLang="zh-CN" b="1" dirty="0" smtClean="0">
                <a:solidFill>
                  <a:schemeClr val="accent1"/>
                </a:solidFill>
              </a:rPr>
              <a:t>Dahl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89452"/>
            <a:ext cx="4114800" cy="279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82" y="2189452"/>
            <a:ext cx="4191000" cy="279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>
                <a:solidFill>
                  <a:schemeClr val="accent1"/>
                </a:solidFill>
              </a:rPr>
              <a:t>Ryan Dahl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2004年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纽约罗彻斯特大学</a:t>
            </a:r>
            <a:r>
              <a:rPr lang="x-none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数学系博士</a:t>
            </a:r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，研究一些分形、分类以及p-adic分析</a:t>
            </a:r>
            <a:endParaRPr lang="en-US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2006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由于某种原因退学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独自</a:t>
            </a:r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带着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美金</a:t>
            </a:r>
            <a:r>
              <a:rPr lang="x-none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来到智利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为了糊口期间在智利教英语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但是期间这一切并不顺利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后来被带到了开发的道路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研究一些不切实际的技术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及云通讯技术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kumimoji="1"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从此走向了码农的道路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Ruby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Rails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开始做网站开发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接外包项目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相继去过很多国家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去客户的地方工作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旅游上班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两年后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Ryan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Dahl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成为了高性能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服务器专家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慢慢的从接外包项目转变成帮客户解决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服务器性能问题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>
                <a:solidFill>
                  <a:schemeClr val="accent1"/>
                </a:solidFill>
              </a:rPr>
              <a:t>Ryan Dahl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期间为解决服务器高并发问题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尝试用</a:t>
            </a:r>
            <a:r>
              <a:rPr kumimoji="1" lang="en-US" altLang="zh-CN" dirty="0" smtClean="0"/>
              <a:t>Ruby,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 等语言都已失败告终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各种语言失败各有原因</a:t>
            </a:r>
            <a:r>
              <a:rPr kumimoji="1" lang="en-US" altLang="zh-CN" dirty="0" smtClean="0"/>
              <a:t>,Ruby,</a:t>
            </a:r>
            <a:r>
              <a:rPr kumimoji="1" lang="zh-CN" altLang="en-US" dirty="0" smtClean="0"/>
              <a:t>虚拟机性能差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性能高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但是业务逻辑用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开发不切实际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有解决方案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事件驱动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异步</a:t>
            </a:r>
            <a:r>
              <a:rPr kumimoji="1" lang="en-US" altLang="zh-CN" dirty="0" smtClean="0"/>
              <a:t>I/O)</a:t>
            </a:r>
            <a:r>
              <a:rPr kumimoji="1" lang="zh-CN" altLang="en-US" dirty="0" smtClean="0"/>
              <a:t>但是无从下手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绝望之际谷歌的</a:t>
            </a:r>
            <a:r>
              <a:rPr kumimoji="1" lang="en-US" altLang="zh-CN" dirty="0" smtClean="0"/>
              <a:t>V8</a:t>
            </a:r>
            <a:r>
              <a:rPr kumimoji="1" lang="zh-CN" altLang="en-US" dirty="0" smtClean="0"/>
              <a:t>引擎带了希望</a:t>
            </a:r>
            <a:r>
              <a:rPr kumimoji="1" lang="en-US" altLang="zh-CN" dirty="0" smtClean="0"/>
              <a:t>,V8</a:t>
            </a:r>
            <a:r>
              <a:rPr kumimoji="1" lang="zh-CN" altLang="en-US" dirty="0" smtClean="0"/>
              <a:t>引擎是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浏览器用来解析本地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的引擎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灵光一现的灵感最后开始着手开发</a:t>
            </a:r>
            <a:r>
              <a:rPr kumimoji="1" lang="en-US" altLang="zh-CN" dirty="0" smtClean="0"/>
              <a:t>node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>
                <a:solidFill>
                  <a:schemeClr val="accent1"/>
                </a:solidFill>
              </a:rPr>
              <a:t>Ryan Dahl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 smtClean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/>
              <a:t>Ryan Dahl</a:t>
            </a:r>
            <a:r>
              <a:rPr lang="zh-CN" altLang="en-US" dirty="0" smtClean="0"/>
              <a:t>在博客上</a:t>
            </a:r>
            <a:r>
              <a:rPr lang="zh-CN" altLang="en-US" dirty="0"/>
              <a:t>宣布准备基于</a:t>
            </a:r>
            <a:r>
              <a:rPr lang="en-US" altLang="zh-CN" dirty="0"/>
              <a:t>V8</a:t>
            </a:r>
            <a:r>
              <a:rPr lang="zh-CN" altLang="en-US" dirty="0"/>
              <a:t>创建一个轻量级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服务器并</a:t>
            </a:r>
            <a:r>
              <a:rPr lang="zh-CN" altLang="en-US" dirty="0"/>
              <a:t>提供一套库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Ryan Dahl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上发布了最初版本的部分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包，随后几个月里，有人开始使用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开发应用。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月和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月，两届</a:t>
            </a:r>
            <a:r>
              <a:rPr lang="en-US" altLang="zh-CN" dirty="0" err="1" smtClean="0"/>
              <a:t>JSConf</a:t>
            </a:r>
            <a:r>
              <a:rPr lang="zh-CN" altLang="en-US" dirty="0" smtClean="0"/>
              <a:t>大会都安排了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的讲座。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年年底，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获得云计算服务商</a:t>
            </a:r>
            <a:r>
              <a:rPr lang="en-US" altLang="zh-CN" dirty="0" err="1" smtClean="0"/>
              <a:t>Joyent</a:t>
            </a:r>
            <a:r>
              <a:rPr lang="zh-CN" altLang="en-US" dirty="0" smtClean="0"/>
              <a:t>资助，创始人</a:t>
            </a:r>
            <a:r>
              <a:rPr lang="en-US" altLang="zh-CN" dirty="0" smtClean="0"/>
              <a:t>Ryan Dahl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Joyent</a:t>
            </a:r>
            <a:r>
              <a:rPr lang="zh-CN" altLang="en-US" dirty="0" smtClean="0"/>
              <a:t>全职负责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的发展。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在微软的支持下发布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超越</a:t>
            </a:r>
            <a:r>
              <a:rPr lang="en-US" altLang="zh-CN" dirty="0" smtClean="0"/>
              <a:t>Ruby on Rails 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关注度最高的项目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对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架构设计满意的情况下将掌门职位他人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什么是</a:t>
            </a:r>
            <a:r>
              <a:rPr kumimoji="1" lang="en-US" altLang="zh-CN" b="1" dirty="0" err="1" smtClean="0">
                <a:solidFill>
                  <a:schemeClr val="accent1"/>
                </a:solidFill>
              </a:rPr>
              <a:t>Node.js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?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/>
              <a:t>是一个基于 </a:t>
            </a:r>
            <a:r>
              <a:rPr lang="en-US" altLang="zh-CN" dirty="0">
                <a:hlinkClick r:id="rId1"/>
              </a:rPr>
              <a:t>Chrome V8</a:t>
            </a:r>
            <a:r>
              <a:rPr lang="zh-CN" altLang="en-US" dirty="0"/>
              <a:t> 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/>
              <a:t>使用了一个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非阻塞式 </a:t>
            </a:r>
            <a:r>
              <a:rPr lang="en-US" altLang="zh-CN" dirty="0">
                <a:solidFill>
                  <a:srgbClr val="FF0000"/>
                </a:solidFill>
              </a:rPr>
              <a:t>I/O </a:t>
            </a:r>
            <a:r>
              <a:rPr lang="zh-CN" altLang="en-US" dirty="0"/>
              <a:t>的模型，使其轻量又</a:t>
            </a:r>
            <a:r>
              <a:rPr lang="zh-CN" altLang="en-US" dirty="0" smtClean="0"/>
              <a:t>高效</a:t>
            </a:r>
            <a:r>
              <a:rPr kumimoji="1" lang="en-US" altLang="zh-CN" dirty="0" smtClean="0"/>
              <a:t>,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运行在服务端上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它让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伸到了服务端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可以跟</a:t>
            </a:r>
            <a:r>
              <a:rPr lang="en-US" altLang="zh-CN" dirty="0" err="1" smtClean="0"/>
              <a:t>PHP,JSP,Python,Ruby</a:t>
            </a:r>
            <a:r>
              <a:rPr lang="zh-CN" altLang="en-US" dirty="0" smtClean="0"/>
              <a:t>等语言平等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的不同之处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PHP,Python,Ruby</a:t>
            </a:r>
            <a:r>
              <a:rPr lang="zh-CN" altLang="en-US" dirty="0" smtClean="0"/>
              <a:t>等是独立语言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JavaScript,</a:t>
            </a:r>
            <a:r>
              <a:rPr lang="zh-CN" altLang="en-US" dirty="0" smtClean="0"/>
              <a:t>运行在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LAMP</a:t>
            </a:r>
            <a:r>
              <a:rPr lang="zh-CN" altLang="en-US" dirty="0" smtClean="0"/>
              <a:t>的差异</a:t>
            </a:r>
            <a:r>
              <a:rPr lang="en-US" altLang="zh-CN" dirty="0" smtClean="0"/>
              <a:t>(Linux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Apache(Nginx)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PHP(Python))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</a:t>
            </a:r>
            <a:endParaRPr lang="en-US" altLang="zh-CN" dirty="0" smtClean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28304"/>
          <a:stretch>
            <a:fillRect/>
          </a:stretch>
        </p:blipFill>
        <p:spPr bwMode="auto">
          <a:xfrm>
            <a:off x="8839200" y="537368"/>
            <a:ext cx="2514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/>
                </a:solidFill>
              </a:rPr>
              <a:t>Node.js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特点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单线程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但是底层是多线程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)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endParaRPr kumimoji="1" lang="en-US" altLang="zh-CN" sz="2800" dirty="0" smtClean="0"/>
          </a:p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非阻塞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I/O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endParaRPr kumimoji="1" lang="en-US" altLang="zh-CN" sz="2800" dirty="0" smtClean="0"/>
          </a:p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事件驱动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endParaRPr kumimoji="1"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/>
              <a:t>面试常问</a:t>
            </a:r>
            <a:r>
              <a:rPr kumimoji="1" lang="en-US" altLang="zh-CN" dirty="0" smtClean="0"/>
              <a:t>!!!</a:t>
            </a:r>
            <a:endParaRPr kumimoji="1" lang="en-US" altLang="zh-CN" dirty="0"/>
          </a:p>
          <a:p>
            <a:endParaRPr kumimoji="1"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特点一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: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单线程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在传统的服务端语言中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用户请求一个服务器就会被分配到一个可用的线程中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而每创建一个线程是需要消耗</a:t>
            </a:r>
            <a:r>
              <a:rPr kumimoji="1" lang="en-US" altLang="zh-CN" dirty="0" smtClean="0"/>
              <a:t>2M</a:t>
            </a:r>
            <a:r>
              <a:rPr kumimoji="1" lang="zh-CN" altLang="en-US" dirty="0" smtClean="0"/>
              <a:t>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如果要让程序支持更多的用户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则加重了服务器成本</a:t>
            </a:r>
            <a:r>
              <a:rPr kumimoji="1" lang="en-US" altLang="zh-CN" dirty="0" smtClean="0"/>
              <a:t>(8G</a:t>
            </a:r>
            <a:r>
              <a:rPr kumimoji="1" lang="zh-CN" altLang="en-US" dirty="0" smtClean="0"/>
              <a:t>内存的服务器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理论上能容纳</a:t>
            </a:r>
            <a:r>
              <a:rPr kumimoji="1" lang="en-US" altLang="zh-CN" dirty="0" smtClean="0"/>
              <a:t>4000</a:t>
            </a:r>
            <a:r>
              <a:rPr kumimoji="1" lang="zh-CN" altLang="en-US" dirty="0" smtClean="0"/>
              <a:t>左右的并发量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Node.js</a:t>
            </a:r>
            <a:r>
              <a:rPr lang="zh-CN" altLang="en-US" dirty="0"/>
              <a:t>不是用多个线程为每个请求执行工作的，相反而是它把所有工作添加到一个事件队列中，然后有一个单独线程，来循环提取队列中的事件</a:t>
            </a:r>
            <a:r>
              <a:rPr lang="zh-CN" altLang="en-US" dirty="0" smtClean="0"/>
              <a:t>。</a:t>
            </a:r>
            <a:r>
              <a:rPr lang="zh-CN" altLang="en-US" dirty="0"/>
              <a:t>事件循环线程抓取事件队列中最上面的条目，执行它，然后抓取下一个条目。当执行长期运行或有阻塞</a:t>
            </a:r>
            <a:r>
              <a:rPr lang="en-US" altLang="zh-CN" dirty="0"/>
              <a:t>I/O</a:t>
            </a:r>
            <a:r>
              <a:rPr lang="zh-CN" altLang="en-US" dirty="0"/>
              <a:t>的代码时，注意这里：它不会被阻塞，会继续提取下一个事件，而对于被阻塞的事件</a:t>
            </a:r>
            <a:r>
              <a:rPr lang="en-US" altLang="zh-CN" dirty="0" err="1"/>
              <a:t>Node.js</a:t>
            </a:r>
            <a:r>
              <a:rPr lang="zh-CN" altLang="en-US" dirty="0"/>
              <a:t>会从线程池中取出一个线程来运行这个被阻塞的代码，同时把当前事件本身和它的回调事件一同添加到事件队列。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特点一</a:t>
            </a:r>
            <a:r>
              <a:rPr kumimoji="1" lang="en-US" altLang="zh-CN" b="1" dirty="0">
                <a:solidFill>
                  <a:schemeClr val="accent1"/>
                </a:solidFill>
              </a:rPr>
              <a:t>:</a:t>
            </a:r>
            <a:r>
              <a:rPr kumimoji="1" lang="zh-CN" altLang="en-US" b="1" dirty="0">
                <a:solidFill>
                  <a:schemeClr val="accent1"/>
                </a:solidFill>
              </a:rPr>
              <a:t>单线程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2444"/>
            <a:ext cx="3873500" cy="360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82" y="2045494"/>
            <a:ext cx="5461000" cy="306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18509" y="5486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单线程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30836" y="55556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特点二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: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 非阻塞式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I/O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阻塞</a:t>
            </a:r>
            <a:r>
              <a:rPr lang="en-US" altLang="zh-CN" b="1" dirty="0" smtClean="0"/>
              <a:t>I/</a:t>
            </a:r>
            <a:r>
              <a:rPr lang="en-US" altLang="zh-CN" b="1" dirty="0" err="1" smtClean="0"/>
              <a:t>O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程序执行过程中必然要进行很多</a:t>
            </a:r>
            <a:r>
              <a:rPr lang="en-US" altLang="zh-CN" dirty="0"/>
              <a:t>I/O</a:t>
            </a:r>
            <a:r>
              <a:rPr lang="zh-CN" altLang="en-US" dirty="0"/>
              <a:t>操作，读写文件、输入输出、请求响应等等。</a:t>
            </a:r>
            <a:r>
              <a:rPr lang="en-US" altLang="zh-CN" dirty="0"/>
              <a:t>I/O</a:t>
            </a:r>
            <a:r>
              <a:rPr lang="zh-CN" altLang="en-US" dirty="0"/>
              <a:t>操作时最费时的，至少相对于代码来说，在传统的编程模式中，举个例子，你要读一个文件，整个线程都暂停下来，等待文件读完后继续执行。换言之，</a:t>
            </a:r>
            <a:r>
              <a:rPr lang="en-US" altLang="zh-CN" dirty="0"/>
              <a:t>I/O</a:t>
            </a:r>
            <a:r>
              <a:rPr lang="zh-CN" altLang="en-US" dirty="0"/>
              <a:t>操作阻塞了代码的执行，极大地降低了程序的效率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b="1" dirty="0"/>
              <a:t>非阻塞</a:t>
            </a:r>
            <a:r>
              <a:rPr lang="en-US" altLang="zh-CN" b="1" dirty="0" smtClean="0"/>
              <a:t>I/O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Node.js采用非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阻塞型I/O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机制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 dirty="0" smtClean="0"/>
              <a:t>非</a:t>
            </a:r>
            <a:r>
              <a:rPr lang="zh-CN" altLang="en-US" dirty="0"/>
              <a:t>阻塞</a:t>
            </a:r>
            <a:r>
              <a:rPr lang="en-US" altLang="zh-CN" dirty="0"/>
              <a:t>I/O</a:t>
            </a:r>
            <a:r>
              <a:rPr lang="zh-CN" altLang="en-US" dirty="0"/>
              <a:t>是程序执行过程中，</a:t>
            </a:r>
            <a:r>
              <a:rPr lang="en-US" altLang="zh-CN" dirty="0"/>
              <a:t>I/O</a:t>
            </a:r>
            <a:r>
              <a:rPr lang="zh-CN" altLang="en-US" dirty="0"/>
              <a:t>操作不会阻塞程序的执行，也就是在</a:t>
            </a:r>
            <a:r>
              <a:rPr lang="en-US" altLang="zh-CN" dirty="0"/>
              <a:t>I/O</a:t>
            </a:r>
            <a:r>
              <a:rPr lang="zh-CN" altLang="en-US" dirty="0"/>
              <a:t>操作的同时，继续执行其他代码（这得益于</a:t>
            </a:r>
            <a:r>
              <a:rPr lang="en-US" altLang="zh-CN" dirty="0"/>
              <a:t>Node</a:t>
            </a:r>
            <a:r>
              <a:rPr lang="zh-CN" altLang="en-US" dirty="0"/>
              <a:t>的事件循环机制）。在</a:t>
            </a:r>
            <a:r>
              <a:rPr lang="en-US" altLang="zh-CN" dirty="0"/>
              <a:t>I/O</a:t>
            </a:r>
            <a:r>
              <a:rPr lang="zh-CN" altLang="en-US" dirty="0"/>
              <a:t>设备效率还远远低于</a:t>
            </a:r>
            <a:r>
              <a:rPr lang="en-US" altLang="zh-CN" dirty="0"/>
              <a:t>CPU</a:t>
            </a:r>
            <a:r>
              <a:rPr lang="zh-CN" altLang="en-US" dirty="0"/>
              <a:t>效率的时代，这种</a:t>
            </a:r>
            <a:r>
              <a:rPr lang="en-US" altLang="zh-CN" dirty="0"/>
              <a:t>I/O</a:t>
            </a:r>
            <a:r>
              <a:rPr lang="zh-CN" altLang="en-US" dirty="0"/>
              <a:t>模型（非阻塞</a:t>
            </a:r>
            <a:r>
              <a:rPr lang="en-US" altLang="zh-CN" dirty="0"/>
              <a:t>I/O</a:t>
            </a:r>
            <a:r>
              <a:rPr lang="zh-CN" altLang="en-US" dirty="0"/>
              <a:t>）为程序带来的性能上的提高是非常可观的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特点三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: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 事件驱动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通过事件驱动的方式处理请求时无需为每一个请求创建额外的线程。在事件驱动的模型当中，每一个</a:t>
            </a:r>
            <a:r>
              <a:rPr lang="en-US" altLang="zh-CN" dirty="0" smtClean="0"/>
              <a:t>I/O</a:t>
            </a:r>
            <a:r>
              <a:rPr lang="zh-CN" altLang="en-US" dirty="0"/>
              <a:t>工作被添加到事件队列中，线程循环地处理队列上的工作任务，当执行过程中遇到来堵塞</a:t>
            </a:r>
            <a:r>
              <a:rPr lang="en-US" altLang="zh-CN" dirty="0"/>
              <a:t>(</a:t>
            </a:r>
            <a:r>
              <a:rPr lang="zh-CN" altLang="en-US" dirty="0"/>
              <a:t>读取文件、查询数据库</a:t>
            </a:r>
            <a:r>
              <a:rPr lang="en-US" altLang="zh-CN" dirty="0"/>
              <a:t>)</a:t>
            </a:r>
            <a:r>
              <a:rPr lang="zh-CN" altLang="en-US" dirty="0"/>
              <a:t>时，线程不会停下来等待结果，而是留下一个处理结果的回调函数，转而继续执行队列中的下一个任务。这个传递到队列中的回调函数在堵塞任务运行结束后才被线程调用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引擎是一个</a:t>
            </a:r>
            <a:r>
              <a:rPr lang="zh-CN" altLang="en-US" dirty="0"/>
              <a:t>非阻塞事件驱动</a:t>
            </a:r>
            <a:r>
              <a:rPr lang="en-US" altLang="zh-CN" dirty="0"/>
              <a:t>IO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强力驱动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两这个的底层代码近半都是用于事件列队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HTTP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端请求和应答的标准（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）。客户端是终端用户，服务器端是网站。通过使用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浏览器、网络爬虫或者其它的工具，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客户端发起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一个到服务器上指定端口（默认端口为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协议采用了</a:t>
            </a:r>
            <a:r>
              <a:rPr lang="zh-CN" altLang="zh-CN" kern="1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请求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响应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模型。客户端向服务器发送一个请求，请求头包含请求的方法、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、协议版本、以及包含请求修饰符、客户信息和内容的类似于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的消息结构。服务器以一个状态行作为响应，响应的内容包括消息协议的版本，成功或者错误编码加上包含服务器信息、实体元信息以及可能的实体内容。简单的理解客户端发起一个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请求会将一个</a:t>
            </a:r>
            <a:r>
              <a:rPr lang="zh-CN" altLang="zh-CN" kern="1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请求报文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发给服务器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服务器收到请求报文后会给客户端一个</a:t>
            </a:r>
            <a:r>
              <a:rPr lang="zh-CN" altLang="zh-CN" kern="1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响应报文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特点三</a:t>
            </a:r>
            <a:r>
              <a:rPr kumimoji="1" lang="en-US" altLang="zh-CN" b="1" dirty="0">
                <a:solidFill>
                  <a:schemeClr val="accent1"/>
                </a:solidFill>
              </a:rPr>
              <a:t>:</a:t>
            </a:r>
            <a:r>
              <a:rPr kumimoji="1" lang="zh-CN" altLang="en-US" b="1" dirty="0">
                <a:solidFill>
                  <a:schemeClr val="accent1"/>
                </a:solidFill>
              </a:rPr>
              <a:t> 事件驱动</a:t>
            </a:r>
            <a:endParaRPr kumimoji="1"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45" y="2007884"/>
            <a:ext cx="3868677" cy="29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79" y="1864929"/>
            <a:ext cx="5081592" cy="3270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特点三</a:t>
            </a:r>
            <a:r>
              <a:rPr kumimoji="1" lang="en-US" altLang="zh-CN" b="1" dirty="0">
                <a:solidFill>
                  <a:schemeClr val="accent1"/>
                </a:solidFill>
              </a:rPr>
              <a:t>:</a:t>
            </a:r>
            <a:r>
              <a:rPr kumimoji="1" lang="zh-CN" altLang="en-US" b="1" dirty="0">
                <a:solidFill>
                  <a:schemeClr val="accent1"/>
                </a:solidFill>
              </a:rPr>
              <a:t> 事件驱动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879" y="2517202"/>
            <a:ext cx="4372733" cy="24317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26" y="1317346"/>
            <a:ext cx="4803703" cy="4831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适合做什么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最适合做高并发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en-US" altLang="zh-CN" dirty="0" smtClean="0"/>
              <a:t>,</a:t>
            </a:r>
            <a:r>
              <a:rPr lang="zh-CN" altLang="en-US" dirty="0" smtClean="0"/>
              <a:t>低负荷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也适合用来做</a:t>
            </a:r>
            <a:r>
              <a:rPr lang="en-US" altLang="zh-CN" dirty="0" err="1" smtClean="0"/>
              <a:t>websocket,API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</a:rPr>
              <a:t>比如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考试系统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接口数据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数据收集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…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/>
                </a:solidFill>
              </a:rPr>
              <a:t>Node.js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的支持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Express</a:t>
            </a:r>
            <a:endParaRPr kumimoji="1" lang="en-US" altLang="zh-CN" dirty="0" smtClean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ug/ejs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monogoDB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环境的搭建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常见的命令行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963472"/>
          </a:xfrm>
        </p:spPr>
        <p:txBody>
          <a:bodyPr/>
          <a:lstStyle/>
          <a:p>
            <a:r>
              <a:rPr lang="en-US" altLang="zh-CN" sz="2800" dirty="0" smtClean="0"/>
              <a:t>cd –</a:t>
            </a:r>
            <a:r>
              <a:rPr lang="zh-CN" altLang="en-US" sz="2800" dirty="0" smtClean="0"/>
              <a:t>切换目录</a:t>
            </a:r>
            <a:r>
              <a:rPr lang="en-US" altLang="zh-CN" sz="2800" dirty="0" smtClean="0"/>
              <a:t>(change directory)</a:t>
            </a:r>
            <a:endParaRPr lang="en-US" altLang="zh-CN" sz="2800" dirty="0" smtClean="0"/>
          </a:p>
          <a:p>
            <a:r>
              <a:rPr lang="en-US" altLang="zh-CN" sz="2800" dirty="0" smtClean="0"/>
              <a:t>pwd – </a:t>
            </a:r>
            <a:r>
              <a:rPr lang="zh-CN" altLang="en-US" sz="2800" dirty="0" smtClean="0"/>
              <a:t>当前所在路径</a:t>
            </a:r>
            <a:endParaRPr lang="en-US" altLang="zh-CN" sz="2800" dirty="0" smtClean="0"/>
          </a:p>
          <a:p>
            <a:r>
              <a:rPr lang="en-US" altLang="zh-CN" sz="2800" dirty="0" smtClean="0"/>
              <a:t>mkdir - </a:t>
            </a:r>
            <a:r>
              <a:rPr lang="zh-CN" altLang="en-US" sz="2800" dirty="0" smtClean="0"/>
              <a:t>创建目录</a:t>
            </a:r>
            <a:r>
              <a:rPr lang="en-US" altLang="zh-CN" sz="2800" dirty="0" smtClean="0"/>
              <a:t>(make </a:t>
            </a:r>
            <a:r>
              <a:rPr lang="en-US" altLang="zh-CN" sz="2800" dirty="0"/>
              <a:t>directory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dir(ls) - </a:t>
            </a:r>
            <a:r>
              <a:rPr lang="zh-CN" altLang="en-US" sz="2800" dirty="0" smtClean="0"/>
              <a:t>查看当前目录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directory</a:t>
            </a:r>
            <a:r>
              <a:rPr lang="en-US" altLang="zh-CN" sz="2800" dirty="0" smtClean="0"/>
              <a:t>)(list)</a:t>
            </a:r>
            <a:endParaRPr lang="en-US" altLang="zh-CN" sz="2800" dirty="0" smtClean="0"/>
          </a:p>
          <a:p>
            <a:r>
              <a:rPr lang="en-US" altLang="zh-CN" sz="2800" dirty="0" smtClean="0"/>
              <a:t>cls(clear) - </a:t>
            </a:r>
            <a:r>
              <a:rPr lang="zh-CN" altLang="en-US" sz="2800" dirty="0" smtClean="0"/>
              <a:t>清空当前控制台</a:t>
            </a:r>
            <a:endParaRPr lang="en-US" altLang="zh-CN" sz="2800" dirty="0" smtClean="0"/>
          </a:p>
          <a:p>
            <a:r>
              <a:rPr lang="en-US" altLang="zh-CN" sz="2800" dirty="0" smtClean="0"/>
              <a:t>del(rm) – </a:t>
            </a:r>
            <a:r>
              <a:rPr lang="zh-CN" altLang="en-US" sz="2800" dirty="0" smtClean="0"/>
              <a:t>删除文件</a:t>
            </a:r>
            <a:endParaRPr lang="en-US" altLang="zh-CN" sz="2800" dirty="0" smtClean="0"/>
          </a:p>
          <a:p>
            <a:r>
              <a:rPr lang="en-US" altLang="zh-CN" sz="2800" dirty="0" smtClean="0"/>
              <a:t>cat – </a:t>
            </a:r>
            <a:r>
              <a:rPr lang="zh-CN" altLang="en-US" sz="2800" dirty="0" smtClean="0"/>
              <a:t>查看文件里的内容</a:t>
            </a: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REPL</a:t>
            </a:r>
            <a:r>
              <a:rPr lang="zh-CN" altLang="en-US" dirty="0" smtClean="0">
                <a:solidFill>
                  <a:schemeClr val="accent1"/>
                </a:solidFill>
              </a:rPr>
              <a:t>环境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Read-Eval-Print-Loop(</a:t>
            </a:r>
            <a:r>
              <a:rPr lang="zh-CN" altLang="en-US" dirty="0" smtClean="0"/>
              <a:t>交互式解析器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093053" y="2494098"/>
            <a:ext cx="3267512" cy="2588944"/>
            <a:chOff x="3225567" y="2541865"/>
            <a:chExt cx="3267512" cy="2588944"/>
          </a:xfrm>
        </p:grpSpPr>
        <p:sp>
          <p:nvSpPr>
            <p:cNvPr id="4" name="圆角矩形 3"/>
            <p:cNvSpPr/>
            <p:nvPr/>
          </p:nvSpPr>
          <p:spPr>
            <a:xfrm>
              <a:off x="3225567" y="2541865"/>
              <a:ext cx="2575420" cy="5956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用户输入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225567" y="3520123"/>
              <a:ext cx="2575420" cy="5820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执行代码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25567" y="4484857"/>
              <a:ext cx="2575420" cy="6459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输出结果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4366470" y="3137483"/>
              <a:ext cx="251670" cy="38264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4366470" y="4115741"/>
              <a:ext cx="251670" cy="36911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弧形箭头 10"/>
            <p:cNvSpPr/>
            <p:nvPr/>
          </p:nvSpPr>
          <p:spPr>
            <a:xfrm rot="10800000">
              <a:off x="5800987" y="2643471"/>
              <a:ext cx="692092" cy="2290195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HTTP</a:t>
            </a:r>
            <a:r>
              <a:rPr lang="zh-CN" altLang="en-US" dirty="0" smtClean="0">
                <a:solidFill>
                  <a:schemeClr val="accent1"/>
                </a:solidFill>
              </a:rPr>
              <a:t>请求报文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请求报文由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请求头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请求数据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这几个部分组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由请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,url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协议版本字段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个组成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 </a:t>
            </a:r>
            <a:r>
              <a:rPr lang="en-US" altLang="zh-CN" kern="100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/index.html HTTP/1.1</a:t>
            </a:r>
            <a:endParaRPr lang="zh-CN" altLang="zh-CN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协议请求方法有</a:t>
            </a:r>
            <a:r>
              <a:rPr lang="en-US" altLang="zh-CN" kern="100" dirty="0">
                <a:solidFill>
                  <a:srgbClr val="FF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FF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zh-CN" kern="100" dirty="0" smtClean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dirty="0">
                <a:solidFill>
                  <a:schemeClr val="accent2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请求</a:t>
            </a:r>
            <a:r>
              <a:rPr lang="zh-CN" altLang="zh-CN" dirty="0" smtClean="0">
                <a:solidFill>
                  <a:schemeClr val="accent2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头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由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关键字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/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值对组</a:t>
            </a:r>
            <a:r>
              <a:rPr lang="zh-CN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成，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每行一对，关键字和值用英文冒号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“:”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分隔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。请求头部通知服务器有关于客户端请求的信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en-US" dirty="0" smtClean="0">
                <a:solidFill>
                  <a:schemeClr val="accent2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空行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最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后一个请求头之后是一个空行，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发送回车符和换行符，通知服务器以下不再有请求头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请求数</a:t>
            </a:r>
            <a:r>
              <a:rPr lang="zh-CN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据不在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GET</a:t>
            </a:r>
            <a:r>
              <a:rPr lang="zh-CN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方法中使用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而是在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POST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方法中使用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POST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方法适用于需要客户填写表单的场合。与请求数据</a:t>
            </a: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相关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的最常使用的请求头是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Content-Type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Content-Length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。</a:t>
            </a:r>
            <a:endParaRPr lang="zh-CN" altLang="zh-CN" dirty="0"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zh-CN" altLang="zh-CN" sz="3600" dirty="0"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zh-CN" altLang="zh-CN" sz="2800" dirty="0"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响应报文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响应也由三个部分组成，分别是：</a:t>
            </a:r>
            <a:r>
              <a:rPr lang="zh-CN" altLang="zh-CN" kern="100" dirty="0">
                <a:solidFill>
                  <a:srgbClr val="FF0000"/>
                </a:solidFill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状态行、消息报头、响应正文。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状态行 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HTTP/1.1(</a:t>
            </a:r>
            <a:r>
              <a:rPr lang="zh-CN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响应采</a:t>
            </a:r>
            <a:r>
              <a:rPr lang="zh-CN" altLang="zh-CN" dirty="0" smtClean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用的</a:t>
            </a:r>
            <a:r>
              <a:rPr lang="zh-CN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协议和版本号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) 200(</a:t>
            </a:r>
            <a:r>
              <a:rPr lang="zh-CN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状态码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) OK(</a:t>
            </a:r>
            <a:r>
              <a:rPr lang="zh-CN" altLang="zh-CN" dirty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描述信息</a:t>
            </a:r>
            <a:r>
              <a:rPr lang="en-US" altLang="zh-CN" dirty="0" smtClean="0">
                <a:solidFill>
                  <a:srgbClr val="362E2B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en-US" altLang="zh-CN" dirty="0" smtClean="0">
              <a:solidFill>
                <a:srgbClr val="362E2B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r>
              <a:rPr lang="zh-CN" altLang="en-US" dirty="0" smtClean="0"/>
              <a:t>消息报头</a:t>
            </a: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由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关键字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/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值对组成，每行一对，</a:t>
            </a:r>
            <a:r>
              <a:rPr lang="zh-CN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关键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字和值用英文冒号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“:”</a:t>
            </a:r>
            <a:r>
              <a:rPr lang="zh-CN" altLang="zh-CN" dirty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分</a:t>
            </a:r>
            <a:r>
              <a:rPr lang="zh-CN" altLang="zh-CN" dirty="0" smtClean="0">
                <a:solidFill>
                  <a:srgbClr val="FF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隔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  <a:cs typeface="宋体" panose="02010600030101010101" pitchFamily="2" charset="-122"/>
            </a:endParaRPr>
          </a:p>
          <a:p>
            <a:r>
              <a:rPr lang="zh-CN" altLang="en-US" dirty="0" smtClean="0"/>
              <a:t>响应文正 </a:t>
            </a:r>
            <a:endParaRPr lang="en-US" altLang="zh-CN" dirty="0" smtClean="0"/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Wrox Homepage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/title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/head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body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!-- body goes here --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/body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9550" defTabSz="-63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/html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＞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服务器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服务器怎么接接收客户端发的请求报文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1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Apache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HTTP Server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（简称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Apache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Apache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软件基金会的一个开放源码的网页服务器，可以在大多数计算机操作系统中运行，由于其多平台和安全性被广泛使用，是最流行的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服务器端软件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之一。它快速、可靠并且可通过简单的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扩展，将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Perl/Python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等解释器编译到服务器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PHP</a:t>
            </a:r>
            <a:endParaRPr lang="en-US" altLang="zh-CN" dirty="0" smtClean="0"/>
          </a:p>
          <a:p>
            <a:pPr lvl="1"/>
            <a:r>
              <a:rPr lang="zh-CN" altLang="en-US" dirty="0"/>
              <a:t>是一种通用开源</a:t>
            </a:r>
            <a:r>
              <a:rPr lang="zh-CN" altLang="en-US" dirty="0">
                <a:solidFill>
                  <a:srgbClr val="FF0000"/>
                </a:solidFill>
              </a:rPr>
              <a:t>脚本语</a:t>
            </a:r>
            <a:r>
              <a:rPr lang="zh-CN" altLang="en-US" dirty="0" smtClean="0">
                <a:solidFill>
                  <a:srgbClr val="FF0000"/>
                </a:solidFill>
              </a:rPr>
              <a:t>言</a:t>
            </a:r>
            <a:r>
              <a:rPr lang="en-US" altLang="zh-CN" dirty="0" smtClean="0">
                <a:solidFill>
                  <a:schemeClr val="accent1"/>
                </a:solidFill>
              </a:rPr>
              <a:t>(PHP</a:t>
            </a:r>
            <a:r>
              <a:rPr lang="zh-CN" altLang="en-US" dirty="0" smtClean="0">
                <a:solidFill>
                  <a:schemeClr val="accent1"/>
                </a:solidFill>
              </a:rPr>
              <a:t>既是语言又是环境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PHP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Apache</a:t>
            </a:r>
            <a:r>
              <a:rPr lang="zh-CN" altLang="en-US" dirty="0" smtClean="0">
                <a:solidFill>
                  <a:schemeClr val="accent1"/>
                </a:solidFill>
              </a:rPr>
              <a:t>的关系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通俗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讲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们可以把就把服务器看成一间餐馆，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apache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是店面的传菜员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是厨房的厨师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。有些饮料之类的（静态资源，如：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等），不用经过厨师，直接由传菜员传递给顾客（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）。如果需要厨师烹饪的菜式（例如：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*.PHP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等），就需要先等厨师把原始食材（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）烹饪完变成可以吃用的饭菜（静态资源），传菜员才能上菜。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Node</a:t>
            </a:r>
            <a:r>
              <a:rPr lang="zh-CN" altLang="en-US" dirty="0" smtClean="0">
                <a:solidFill>
                  <a:schemeClr val="accent1"/>
                </a:solidFill>
              </a:rPr>
              <a:t>又是什么</a:t>
            </a:r>
            <a:r>
              <a:rPr lang="en-US" altLang="zh-CN" dirty="0" smtClean="0">
                <a:solidFill>
                  <a:schemeClr val="accent1"/>
                </a:solidFill>
              </a:rPr>
              <a:t>?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就是一个想创业的人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(Node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只是一个运行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的运行环境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既没有餐馆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一开始并不像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apache,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装好之后就是一个服务器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也没有传菜员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天生没有静态文件服务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也没有厨师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(Node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不是语言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也就是说从开餐馆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做菜 传菜员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都要自己做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思考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为什么要学</a:t>
            </a:r>
            <a:r>
              <a:rPr lang="en-US" altLang="zh-CN" dirty="0" smtClean="0"/>
              <a:t>Node.js?</a:t>
            </a:r>
            <a:endParaRPr lang="en-US" altLang="zh-CN" dirty="0"/>
          </a:p>
          <a:p>
            <a:pPr lvl="1"/>
            <a:r>
              <a:rPr lang="zh-CN" altLang="en-US" dirty="0" smtClean="0"/>
              <a:t>什么是</a:t>
            </a:r>
            <a:r>
              <a:rPr lang="en-US" altLang="zh-CN" dirty="0" smtClean="0"/>
              <a:t>JavaScript?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运行环境是什么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什么是引擎</a:t>
            </a:r>
            <a:r>
              <a:rPr lang="en-US" altLang="zh-CN" dirty="0" smtClean="0"/>
              <a:t>(engine)?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在浏览器里能干什么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在浏览器里不能干什么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 为什么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哪些因素决定变成语言的能力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只能运行在浏览器中吗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163" y="2617668"/>
            <a:ext cx="10837862" cy="23418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4" y="2774156"/>
            <a:ext cx="10363200" cy="2028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Node.js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01-H5学院PPT模板 2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01-H5学院PPT模板 2</Template>
  <TotalTime>0</TotalTime>
  <Words>3876</Words>
  <Application>WPS 演示</Application>
  <PresentationFormat>宽屏</PresentationFormat>
  <Paragraphs>206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等线</vt:lpstr>
      <vt:lpstr>Times New Roman</vt:lpstr>
      <vt:lpstr>Verdana</vt:lpstr>
      <vt:lpstr>DengXian</vt:lpstr>
      <vt:lpstr>Segoe Print</vt:lpstr>
      <vt:lpstr>DengXian</vt:lpstr>
      <vt:lpstr>Rockwell</vt:lpstr>
      <vt:lpstr>01-H5学院PPT模板 2</vt:lpstr>
      <vt:lpstr>Node.js</vt:lpstr>
      <vt:lpstr>HTTP</vt:lpstr>
      <vt:lpstr>HTTP请求报文</vt:lpstr>
      <vt:lpstr>响应报文</vt:lpstr>
      <vt:lpstr>服务器</vt:lpstr>
      <vt:lpstr>PHP和Apache的关系</vt:lpstr>
      <vt:lpstr>Node又是什么?</vt:lpstr>
      <vt:lpstr>思考</vt:lpstr>
      <vt:lpstr>Node.js</vt:lpstr>
      <vt:lpstr>Node.js 之父 Ryan Dahl</vt:lpstr>
      <vt:lpstr>Ryan Dahl</vt:lpstr>
      <vt:lpstr>Ryan Dahl</vt:lpstr>
      <vt:lpstr>Ryan Dahl</vt:lpstr>
      <vt:lpstr>什么是Node.js?</vt:lpstr>
      <vt:lpstr>Node.js特点</vt:lpstr>
      <vt:lpstr>特点一:单线程</vt:lpstr>
      <vt:lpstr>特点一:单线程</vt:lpstr>
      <vt:lpstr>特点二: 非阻塞式I/O</vt:lpstr>
      <vt:lpstr>特点三: 事件驱动</vt:lpstr>
      <vt:lpstr>特点三: 事件驱动</vt:lpstr>
      <vt:lpstr>特点三: 事件驱动</vt:lpstr>
      <vt:lpstr>适合做什么</vt:lpstr>
      <vt:lpstr>Node.js的支持</vt:lpstr>
      <vt:lpstr>环境的搭建</vt:lpstr>
      <vt:lpstr>常见的命令行</vt:lpstr>
      <vt:lpstr>REPL环境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Microsoft Office 用户</dc:creator>
  <cp:lastModifiedBy>Administrator</cp:lastModifiedBy>
  <cp:revision>67</cp:revision>
  <dcterms:created xsi:type="dcterms:W3CDTF">2016-12-06T06:15:00Z</dcterms:created>
  <dcterms:modified xsi:type="dcterms:W3CDTF">2017-05-13T04:07:18Z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