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57" r:id="rId5"/>
    <p:sldId id="258" r:id="rId6"/>
    <p:sldId id="259" r:id="rId7"/>
    <p:sldId id="267" r:id="rId8"/>
    <p:sldId id="260" r:id="rId9"/>
    <p:sldId id="261" r:id="rId10"/>
    <p:sldId id="262" r:id="rId11"/>
    <p:sldId id="263" r:id="rId12"/>
    <p:sldId id="276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1873" autoAdjust="0"/>
  </p:normalViewPr>
  <p:slideViewPr>
    <p:cSldViewPr snapToGrid="0" snapToObjects="1">
      <p:cViewPr varScale="1">
        <p:scale>
          <a:sx n="98" d="100"/>
          <a:sy n="98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6E631-7268-424B-916D-5E4140782D6A}" type="datetimeFigureOut">
              <a:rPr kumimoji="1" lang="zh-CN" altLang="en-US" smtClean="0"/>
              <a:t>2017/5/14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EE7AF-885F-6D4C-8AF8-50332C6DC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'&lt;html&gt;&lt;head&gt;&lt;meta charset=“utf-8”&gt;&lt;title&gt;XMG&lt;/title&gt;&lt;/head&gt;' +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'&lt;body&gt;' +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'&lt;form method="post"&gt;' +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'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用户名： 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 name="name"&gt;&lt;br&gt;' +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'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密码： 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 name="pwd"&gt;&lt;br&gt;' +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'&lt;input type="submit"&gt;' +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'&lt;/form&gt;' +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'&lt;/body&gt;&lt;/html&gt;';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EE7AF-885F-6D4C-8AF8-50332C6DCF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EE7AF-885F-6D4C-8AF8-50332C6DCF2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6350" y="2501267"/>
            <a:ext cx="12198351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4836686" y="6141720"/>
            <a:ext cx="2518638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7" y="659131"/>
            <a:ext cx="1016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6350" y="2"/>
            <a:ext cx="12198351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28" y="2733324"/>
            <a:ext cx="11331272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28" y="3929786"/>
            <a:ext cx="11331272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79" y="5638462"/>
            <a:ext cx="1786075" cy="503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79" y="473832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9524"/>
            <a:ext cx="12223751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558806" y="4509137"/>
            <a:ext cx="10079567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6350" y="1289686"/>
            <a:ext cx="12198351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31080" y="6278880"/>
            <a:ext cx="2518638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6174" y="5821874"/>
            <a:ext cx="1621921" cy="457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 err="1" smtClean="0"/>
              <a:t>Node.js</a:t>
            </a:r>
            <a:endParaRPr kumimoji="1"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sz="2600" dirty="0" smtClean="0"/>
              <a:t>第二天</a:t>
            </a:r>
            <a:endParaRPr kumimoji="1" lang="en-US" altLang="zh-CN" sz="2600" dirty="0" smtClean="0"/>
          </a:p>
          <a:p>
            <a:endParaRPr kumimoji="1" lang="en-US" altLang="zh-CN" dirty="0"/>
          </a:p>
          <a:p>
            <a:r>
              <a:rPr kumimoji="1" lang="zh-CN" altLang="en-US" sz="2600" b="1" dirty="0" smtClean="0"/>
              <a:t>刘洪宝</a:t>
            </a:r>
            <a:endParaRPr kumimoji="1" lang="zh-CN" altLang="en-US" sz="2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原生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POST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请求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请求比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较为复杂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请求中当数据量大时</a:t>
            </a:r>
            <a:r>
              <a:rPr kumimoji="1" lang="en-US" altLang="zh-CN" dirty="0" smtClean="0"/>
              <a:t>,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为了追求效率将数据拆分成了数据库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通过特定的闭包回调将数据库传递给回调函数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64639" y="2230582"/>
          <a:ext cx="7195127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95127"/>
              </a:tblGrid>
              <a:tr h="420269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ffectLst/>
                        </a:rPr>
                        <a:t>http</a:t>
                      </a:r>
                      <a:r>
                        <a:rPr lang="en-US" altLang="zh-CN" dirty="0" err="1" smtClean="0"/>
                        <a:t>.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createServer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req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dirty="0" err="1" smtClean="0"/>
                        <a:t>res</a:t>
                      </a:r>
                      <a:r>
                        <a:rPr lang="en-US" altLang="zh-CN" dirty="0" smtClean="0"/>
                        <a:t>) {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设置接收数据编码格式为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UTF-8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err="1" smtClean="0"/>
                        <a:t>req.setEncoding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'utf-8'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dirty="0" err="1" smtClean="0"/>
                        <a:t>postData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""; 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数据块接收中</a:t>
                      </a:r>
                      <a:b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smtClean="0"/>
                        <a:t>req.on(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"data", function </a:t>
                      </a:r>
                      <a:r>
                        <a:rPr lang="en-US" altLang="zh-CN" dirty="0" smtClean="0"/>
                        <a:t>(postDataChunk) {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postData += postDataChunk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smtClean="0"/>
                        <a:t>})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数据接收完毕，执行回调函数</a:t>
                      </a:r>
                      <a:b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smtClean="0"/>
                        <a:t>req.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"end", function </a:t>
                      </a:r>
                      <a:r>
                        <a:rPr lang="en-US" altLang="zh-CN" dirty="0" smtClean="0"/>
                        <a:t>() {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console.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数据接收完毕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dirty="0" err="1" smtClean="0"/>
                        <a:t>params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querystring.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postData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console.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params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res.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数据提交完毕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smtClean="0"/>
                        <a:t>})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})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formidable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开发中可以直接用第三方模块</a:t>
            </a:r>
            <a:r>
              <a:rPr kumimoji="1" lang="en-US" altLang="zh-CN" dirty="0" smtClean="0"/>
              <a:t>formidable</a:t>
            </a:r>
            <a:r>
              <a:rPr kumimoji="1" lang="zh-CN" altLang="en-US" dirty="0" smtClean="0"/>
              <a:t>处理表单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文件上传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有需求就有模块</a:t>
            </a:r>
            <a:r>
              <a:rPr kumimoji="1" lang="en-US" altLang="zh-CN" dirty="0" smtClean="0"/>
              <a:t>).</a:t>
            </a:r>
            <a:endParaRPr kumimoji="1" lang="en-US" altLang="zh-CN" dirty="0"/>
          </a:p>
          <a:p>
            <a:r>
              <a:rPr lang="zh-CN" altLang="en-US" b="1" dirty="0"/>
              <a:t>当</a:t>
            </a:r>
            <a:r>
              <a:rPr lang="en-US" altLang="zh-CN" b="1" dirty="0"/>
              <a:t>form </a:t>
            </a:r>
            <a:r>
              <a:rPr lang="zh-CN" altLang="en-US" b="1" dirty="0"/>
              <a:t>有</a:t>
            </a:r>
            <a:r>
              <a:rPr lang="en-US" altLang="zh-CN" b="1" dirty="0" err="1"/>
              <a:t>enctype</a:t>
            </a:r>
            <a:r>
              <a:rPr lang="en-US" altLang="zh-CN" b="1" dirty="0"/>
              <a:t>=“multipart/form-data” </a:t>
            </a:r>
            <a:r>
              <a:rPr lang="zh-CN" altLang="en-US" b="1" dirty="0"/>
              <a:t>和没有 </a:t>
            </a:r>
            <a:r>
              <a:rPr lang="en-US" altLang="zh-CN" b="1" dirty="0" err="1"/>
              <a:t>enctype</a:t>
            </a:r>
            <a:r>
              <a:rPr lang="en-US" altLang="zh-CN" b="1" dirty="0"/>
              <a:t>=“multipart/form-data” </a:t>
            </a:r>
            <a:r>
              <a:rPr lang="zh-CN" altLang="en-US" b="1" dirty="0"/>
              <a:t>时 同名表单</a:t>
            </a:r>
            <a:r>
              <a:rPr lang="zh-CN" altLang="en-US" b="1" dirty="0" smtClean="0"/>
              <a:t>处理的</a:t>
            </a:r>
            <a:r>
              <a:rPr lang="zh-CN" altLang="en-US" b="1" dirty="0"/>
              <a:t>方式不一样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kumimoji="1"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94879" y="3144211"/>
          <a:ext cx="8128000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/>
              </a:tblGrid>
              <a:tr h="3931920">
                <a:tc>
                  <a:txBody>
                    <a:bodyPr/>
                    <a:lstStyle/>
                    <a:p>
                      <a:pPr fontAlgn="base"/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http.createServer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res) {</a:t>
                      </a:r>
                    </a:p>
                    <a:p>
                      <a:pPr fontAlgn="base"/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pl-PL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req.url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l-PL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'/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 </a:t>
                      </a:r>
                      <a:r>
                        <a:rPr lang="pl-PL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req.method.toLowerCase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r>
                        <a:rPr lang="pl-PL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'post') {</a:t>
                      </a:r>
                    </a:p>
                    <a:p>
                      <a:pPr fontAlgn="base"/>
                      <a:r>
                        <a:rPr lang="pl-PL" altLang="zh-CN" sz="1800" b="0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form </a:t>
                      </a:r>
                      <a:r>
                        <a:rPr lang="pl-PL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l-PL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formidable.IncomingForm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/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form.parse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{</a:t>
                      </a:r>
                    </a:p>
                    <a:p>
                      <a:pPr fontAlgn="base"/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res.writeHead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(200, {'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l-PL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'});</a:t>
                      </a:r>
                    </a:p>
                    <a:p>
                      <a:pPr fontAlgn="base"/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res.write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received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:\n\n');</a:t>
                      </a:r>
                    </a:p>
                    <a:p>
                      <a:pPr fontAlgn="base"/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res.end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util.inspect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r>
                        <a:rPr lang="pl-PL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  <a:r>
                        <a:rPr lang="pl-PL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l-PL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}));</a:t>
                      </a:r>
                    </a:p>
                    <a:p>
                      <a:pPr fontAlgn="base"/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fontAlgn="base"/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fontAlgn="base"/>
                      <a:r>
                        <a:rPr lang="en-US" altLang="zh-CN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  <a:r>
                        <a:rPr lang="pl-PL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hbs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   //预编译模板</a:t>
            </a:r>
          </a:p>
          <a:p>
            <a:r>
              <a:rPr lang="zh-CN" altLang="en-US"/>
              <a:t>    var template = Handlebars.compile(source);</a:t>
            </a:r>
          </a:p>
          <a:p>
            <a:r>
              <a:rPr lang="zh-CN" altLang="en-US"/>
              <a:t>    //模拟json数据</a:t>
            </a:r>
          </a:p>
          <a:p>
            <a:r>
              <a:rPr lang="zh-CN" altLang="en-US"/>
              <a:t>    var context = { name: "zhaoshuai", content: "learn Handlebars"};</a:t>
            </a:r>
          </a:p>
          <a:p>
            <a:r>
              <a:rPr lang="zh-CN" altLang="en-US"/>
              <a:t>    //匹配json内容</a:t>
            </a:r>
          </a:p>
          <a:p>
            <a:r>
              <a:rPr lang="zh-CN" altLang="en-US"/>
              <a:t>    var html = template(context);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accent1"/>
                </a:solidFill>
              </a:rPr>
              <a:t>pug</a:t>
            </a:r>
            <a:r>
              <a:rPr kumimoji="1" lang="zh-CN" altLang="en-US" smtClean="0">
                <a:solidFill>
                  <a:schemeClr val="accent1"/>
                </a:solidFill>
              </a:rPr>
              <a:t>模板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JavaScript</a:t>
            </a:r>
            <a:r>
              <a:rPr lang="zh-CN" altLang="en-US" dirty="0" smtClean="0">
                <a:solidFill>
                  <a:schemeClr val="accent1"/>
                </a:solidFill>
              </a:rPr>
              <a:t>缺陷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有哪些缺陷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没有模块系统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a.js</a:t>
            </a:r>
            <a:r>
              <a:rPr lang="zh-CN" altLang="en-US" dirty="0" smtClean="0"/>
              <a:t>想引用</a:t>
            </a:r>
            <a:r>
              <a:rPr lang="en-US" altLang="zh-CN" dirty="0" smtClean="0"/>
              <a:t>b.js</a:t>
            </a:r>
            <a:r>
              <a:rPr lang="zh-CN" altLang="en-US" dirty="0" smtClean="0"/>
              <a:t>办不到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标准库较少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仅限于浏览器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没有标准接口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几乎没有定义过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服务器或者数据库之类的标准统一接口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缺乏包管理系统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导致</a:t>
            </a:r>
            <a:r>
              <a:rPr lang="en-US" altLang="zh-CN" dirty="0" smtClean="0"/>
              <a:t>js</a:t>
            </a:r>
            <a:r>
              <a:rPr lang="zh-CN" altLang="en-US" dirty="0" smtClean="0"/>
              <a:t>应用中基本没有自动加载和安装依赖的能力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CommonJS</a:t>
            </a:r>
            <a:r>
              <a:rPr lang="zh-CN" altLang="en-US" dirty="0" smtClean="0">
                <a:solidFill>
                  <a:schemeClr val="accent1"/>
                </a:solidFill>
              </a:rPr>
              <a:t>的模块规范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commonjs</a:t>
            </a:r>
            <a:r>
              <a:rPr lang="zh-CN" altLang="en-US" dirty="0" smtClean="0"/>
              <a:t>规范下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文件都是一个模块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他们内部使用的变量名和函数名都互不冲突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/>
              <a:t>模块对外暴露变量</a:t>
            </a:r>
            <a:r>
              <a:rPr lang="en-US" altLang="zh-CN" dirty="0"/>
              <a:t>\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上下文提供了</a:t>
            </a:r>
            <a:r>
              <a:rPr lang="en-US" altLang="zh-CN" dirty="0"/>
              <a:t>required()</a:t>
            </a:r>
            <a:r>
              <a:rPr lang="zh-CN" altLang="en-US" dirty="0"/>
              <a:t>来引入</a:t>
            </a:r>
            <a:r>
              <a:rPr lang="en-US" altLang="zh-CN" dirty="0"/>
              <a:t>, </a:t>
            </a:r>
            <a:r>
              <a:rPr lang="zh-CN" altLang="en-US" dirty="0"/>
              <a:t>也对应提供了</a:t>
            </a:r>
            <a:r>
              <a:rPr lang="en-US" altLang="zh-CN" dirty="0"/>
              <a:t>exports</a:t>
            </a:r>
            <a:r>
              <a:rPr lang="zh-CN" altLang="en-US" dirty="0"/>
              <a:t>对象来导出</a:t>
            </a:r>
            <a:r>
              <a:rPr lang="en-US" altLang="zh-CN" dirty="0"/>
              <a:t>,</a:t>
            </a:r>
            <a:r>
              <a:rPr lang="zh-CN" altLang="en-US" dirty="0"/>
              <a:t>也就是说挂载在</a:t>
            </a:r>
            <a:r>
              <a:rPr lang="en-US" altLang="zh-CN" dirty="0"/>
              <a:t>exports</a:t>
            </a:r>
            <a:r>
              <a:rPr lang="zh-CN" altLang="en-US" dirty="0"/>
              <a:t>对象上的对象或者方法能被其他模块引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pPr lvl="1"/>
            <a:r>
              <a:rPr lang="en-US" altLang="zh-CN" dirty="0"/>
              <a:t>module.exports = </a:t>
            </a:r>
            <a:r>
              <a:rPr lang="en-US" altLang="zh-CN" dirty="0" smtClean="0"/>
              <a:t>foo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模块引用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require()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引入一个模块的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到当前的</a:t>
            </a:r>
            <a:r>
              <a:rPr lang="zh-CN" altLang="en-US" dirty="0" smtClean="0"/>
              <a:t>上下文</a:t>
            </a:r>
            <a:endParaRPr lang="en-US" altLang="zh-CN" dirty="0" smtClean="0"/>
          </a:p>
          <a:p>
            <a:r>
              <a:rPr lang="zh-CN" altLang="en-US" dirty="0"/>
              <a:t>所有代码都运行在模块作用域，不会污染全局作用域；模块可以多次加载，但只会在第一次加载的时候运行一次，然后运行结果就被缓存了，以后再加载，就直接读取缓存结果；模块的加载顺序，按照代码的出现顺序是同步加载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en-US" altLang="zh-CN" dirty="0"/>
              <a:t>require</a:t>
            </a:r>
            <a:r>
              <a:rPr lang="zh-CN" altLang="en-US" dirty="0"/>
              <a:t>（同步加载）基本功能：读取并执行一个</a:t>
            </a:r>
            <a:r>
              <a:rPr lang="en-US" altLang="zh-CN" dirty="0"/>
              <a:t>JS</a:t>
            </a:r>
            <a:r>
              <a:rPr lang="zh-CN" altLang="en-US" dirty="0"/>
              <a:t>文件，然后返回该模块的</a:t>
            </a:r>
            <a:r>
              <a:rPr lang="en-US" altLang="zh-CN" dirty="0"/>
              <a:t>exports</a:t>
            </a:r>
            <a:r>
              <a:rPr lang="zh-CN" altLang="en-US" dirty="0"/>
              <a:t>对象，如果没有发现指定模块会</a:t>
            </a:r>
            <a:r>
              <a:rPr lang="zh-CN" altLang="en-US" dirty="0" smtClean="0"/>
              <a:t>报错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什么是模块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(module)?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一个大型的程序其实是有很多小小的模块组成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在需要的的时候引用该文件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node.js</a:t>
            </a:r>
            <a:r>
              <a:rPr lang="zh-CN" altLang="en-US" dirty="0"/>
              <a:t>中模块与文件是一一对应的，也就是说一个</a:t>
            </a:r>
            <a:r>
              <a:rPr lang="en-US" altLang="zh-CN" dirty="0" err="1"/>
              <a:t>node.js</a:t>
            </a:r>
            <a:r>
              <a:rPr lang="zh-CN" altLang="en-US" dirty="0"/>
              <a:t>文件就是一个模块，文件内容可能是我们封装好的一些</a:t>
            </a:r>
            <a:r>
              <a:rPr lang="en-US" altLang="zh-CN" dirty="0"/>
              <a:t>JavaScript</a:t>
            </a:r>
            <a:r>
              <a:rPr lang="zh-CN" altLang="en-US" dirty="0"/>
              <a:t>方法、</a:t>
            </a:r>
            <a:r>
              <a:rPr lang="en-US" altLang="zh-CN" dirty="0"/>
              <a:t>JSON</a:t>
            </a:r>
            <a:r>
              <a:rPr lang="zh-CN" altLang="en-US" dirty="0"/>
              <a:t>数据、编译过的</a:t>
            </a:r>
            <a:r>
              <a:rPr lang="en-US" altLang="zh-CN" dirty="0"/>
              <a:t>C/C++</a:t>
            </a:r>
            <a:r>
              <a:rPr lang="zh-CN" altLang="en-US" dirty="0"/>
              <a:t>拓展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模块的好处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减少代码量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增加可读性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直接使用第三方模块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方便代码规划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endParaRPr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841" y="2910738"/>
            <a:ext cx="4551795" cy="3215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创建并加载模块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在模块中存在这一个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</a:t>
            </a:r>
            <a:r>
              <a:rPr kumimoji="1" lang="en-US" altLang="zh-CN" dirty="0" smtClean="0"/>
              <a:t>exports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的属性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一个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文件中定义的变量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函数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只能在本文件中只用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 可以通过</a:t>
            </a:r>
            <a:r>
              <a:rPr kumimoji="1" lang="en-US" altLang="zh-CN" dirty="0" smtClean="0"/>
              <a:t>exports</a:t>
            </a:r>
            <a:r>
              <a:rPr kumimoji="1" lang="zh-CN" altLang="en-US" dirty="0" smtClean="0"/>
              <a:t>来提供给外界使用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使用者必须要通过</a:t>
            </a:r>
            <a:r>
              <a:rPr kumimoji="1" lang="en-US" altLang="zh-CN" dirty="0" smtClean="0"/>
              <a:t>require</a:t>
            </a:r>
            <a:r>
              <a:rPr kumimoji="1" lang="zh-CN" altLang="en-US" dirty="0" smtClean="0"/>
              <a:t>对象引用这个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  <a:p>
            <a:r>
              <a:rPr kumimoji="1" lang="en-US" altLang="zh-CN" dirty="0" smtClean="0"/>
              <a:t>require</a:t>
            </a:r>
            <a:r>
              <a:rPr kumimoji="1" lang="zh-CN" altLang="en-US" dirty="0" smtClean="0"/>
              <a:t>只需要一次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并通过点语法来调用模块中的变量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函数即可</a:t>
            </a:r>
            <a:endParaRPr kumimoji="1" lang="en-US" altLang="zh-CN" dirty="0"/>
          </a:p>
          <a:p>
            <a:r>
              <a:rPr lang="zh-CN" altLang="en-US" dirty="0"/>
              <a:t>我们可以把模块中希望被外界访问的内容定义到</a:t>
            </a:r>
            <a:r>
              <a:rPr lang="en-US" altLang="zh-CN" dirty="0"/>
              <a:t>exports</a:t>
            </a:r>
            <a:r>
              <a:rPr lang="zh-CN" altLang="en-US" dirty="0"/>
              <a:t>对象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module.exports</a:t>
            </a:r>
            <a:r>
              <a:rPr lang="en-US" altLang="zh-CN" dirty="0" smtClean="0"/>
              <a:t>={};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或者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module.exports</a:t>
            </a:r>
            <a:r>
              <a:rPr lang="en-US" altLang="zh-CN" dirty="0" smtClean="0"/>
              <a:t>=Student;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再或者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exports.Student</a:t>
            </a:r>
            <a:r>
              <a:rPr lang="en-US" altLang="zh-CN" dirty="0" smtClean="0"/>
              <a:t>=Student</a:t>
            </a:r>
            <a:r>
              <a:rPr lang="en-US" altLang="zh-CN" dirty="0"/>
              <a:t>;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99FF"/>
                </a:solidFill>
                <a:ea typeface="微软雅黑" panose="020B0503020204020204" charset="-122"/>
              </a:rPr>
              <a:t>node_modules文件夹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node.js</a:t>
            </a:r>
            <a:r>
              <a:rPr lang="zh-CN" altLang="en-US" dirty="0"/>
              <a:t>中模块有两种类型：核心模块和文件模块，核心模块直接使用名称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</a:t>
            </a:r>
            <a:r>
              <a:rPr lang="en-US" altLang="zh-CN" dirty="0"/>
              <a:t>('http');</a:t>
            </a:r>
          </a:p>
          <a:p>
            <a:endParaRPr lang="en-US" altLang="zh-CN" dirty="0" smtClean="0"/>
          </a:p>
          <a:p>
            <a:r>
              <a:rPr kumimoji="1" lang="zh-CN" altLang="en-US" dirty="0" smtClean="0"/>
              <a:t>使用相对路径来获取自定义的文件模块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const 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require('./test');</a:t>
            </a:r>
          </a:p>
          <a:p>
            <a:endParaRPr kumimoji="1" lang="en-US" altLang="zh-CN" dirty="0" smtClean="0"/>
          </a:p>
          <a:p>
            <a:r>
              <a:rPr lang="zh-CN" altLang="en-US" dirty="0" smtClean="0"/>
              <a:t>如果我们想在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中这么写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require</a:t>
            </a:r>
            <a:r>
              <a:rPr lang="en-US" altLang="zh-CN" dirty="0" smtClean="0"/>
              <a:t>(’</a:t>
            </a:r>
            <a:r>
              <a:rPr lang="en-US" altLang="zh-CN" dirty="0" err="1" smtClean="0"/>
              <a:t>test.js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那么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会视为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该模块</a:t>
            </a:r>
            <a:r>
              <a:rPr lang="en-US" altLang="zh-CN" dirty="0" err="1" smtClean="0"/>
              <a:t>node_module</a:t>
            </a:r>
            <a:r>
              <a:rPr lang="zh-CN" altLang="en-US" dirty="0" smtClean="0"/>
              <a:t>文件夹下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</a:t>
            </a:r>
            <a:r>
              <a:rPr lang="en-US" altLang="zh-CN" dirty="0" err="1"/>
              <a:t>const</a:t>
            </a:r>
            <a:r>
              <a:rPr lang="en-US" altLang="zh-CN" dirty="0"/>
              <a:t> test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require(</a:t>
            </a:r>
            <a:r>
              <a:rPr lang="en-US" altLang="zh-CN" dirty="0" smtClean="0"/>
              <a:t>’test’);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会去</a:t>
            </a:r>
            <a:r>
              <a:rPr lang="en-US" altLang="zh-CN" dirty="0" err="1" smtClean="0"/>
              <a:t>node_module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文件夹读取</a:t>
            </a:r>
            <a:r>
              <a:rPr lang="en-US" altLang="zh-CN" dirty="0" err="1" smtClean="0"/>
              <a:t>index.js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675188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只有一个全局对象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在浏览器中叫</a:t>
            </a:r>
            <a:r>
              <a:rPr lang="en-US" altLang="zh-CN" dirty="0" smtClean="0"/>
              <a:t>window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环境中叫</a:t>
            </a:r>
            <a:r>
              <a:rPr lang="en-US" altLang="zh-CN" dirty="0" smtClean="0"/>
              <a:t>global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REPL</a:t>
            </a:r>
            <a:r>
              <a:rPr lang="zh-CN" altLang="en-US" dirty="0" smtClean="0"/>
              <a:t>环境查看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REPL</a:t>
            </a:r>
            <a:r>
              <a:rPr lang="zh-CN" altLang="en-US" dirty="0" smtClean="0">
                <a:solidFill>
                  <a:srgbClr val="FF0000"/>
                </a:solidFill>
              </a:rPr>
              <a:t>环境中定义的变量默认就是全局变量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总结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global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</a:rPr>
              <a:t>中的全局命名空间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任何对象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变量都是</a:t>
            </a:r>
            <a:r>
              <a:rPr lang="en-US" altLang="zh-CN" dirty="0" smtClean="0">
                <a:solidFill>
                  <a:schemeClr val="tx1"/>
                </a:solidFill>
              </a:rPr>
              <a:t>global</a:t>
            </a:r>
            <a:r>
              <a:rPr lang="zh-CN" altLang="en-US" dirty="0" smtClean="0">
                <a:solidFill>
                  <a:schemeClr val="tx1"/>
                </a:solidFill>
              </a:rPr>
              <a:t>的一个属性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在一个模块中定义变量函数或者变量只能在该模块中使用可以通过</a:t>
            </a:r>
            <a:r>
              <a:rPr lang="en-US" altLang="zh-CN" dirty="0" smtClean="0">
                <a:solidFill>
                  <a:schemeClr val="tx1"/>
                </a:solidFill>
              </a:rPr>
              <a:t>exports</a:t>
            </a:r>
            <a:r>
              <a:rPr lang="zh-CN" altLang="en-US" dirty="0" smtClean="0">
                <a:solidFill>
                  <a:schemeClr val="tx1"/>
                </a:solidFill>
              </a:rPr>
              <a:t>对象传出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p</a:t>
            </a:r>
            <a:r>
              <a:rPr kumimoji="1" lang="en-US" altLang="zh-CN" dirty="0" err="1" smtClean="0">
                <a:solidFill>
                  <a:schemeClr val="accent1"/>
                </a:solidFill>
              </a:rPr>
              <a:t>ackage.json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package.json</a:t>
            </a:r>
            <a:r>
              <a:rPr kumimoji="1" lang="zh-CN" altLang="en-US" dirty="0" smtClean="0"/>
              <a:t> 必须放在模块文件夹的根目录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格式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{</a:t>
            </a:r>
          </a:p>
          <a:p>
            <a:pPr marL="0" indent="0">
              <a:buNone/>
            </a:pP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name: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“test”,</a:t>
            </a:r>
          </a:p>
          <a:p>
            <a:pPr marL="0" indent="0">
              <a:buNone/>
            </a:pPr>
            <a:r>
              <a:rPr kumimoji="1" lang="en-US" altLang="zh-CN" dirty="0" smtClean="0"/>
              <a:t>  version: “1.0.0”,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“app.js”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test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require(’test’)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chemeClr val="accent1"/>
                </a:solidFill>
              </a:rPr>
              <a:t>npm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是什么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manager)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kumimoji="1" lang="en-US" altLang="zh-CN" dirty="0" smtClean="0"/>
          </a:p>
          <a:p>
            <a:pPr lvl="1">
              <a:spcBef>
                <a:spcPts val="0"/>
              </a:spcBef>
              <a:buSzTx/>
            </a:pP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r>
              <a:rPr lang="zh-CN" altLang="en-US" dirty="0"/>
              <a:t>的包管理和分发工具。它可以让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开发者能够更加轻松的共享代码和共用代码片段，并且通过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zh-CN" altLang="en-US" dirty="0"/>
              <a:t>管理你分享的代码也很方便快捷和简单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spcBef>
                <a:spcPts val="0"/>
              </a:spcBef>
              <a:buSzTx/>
            </a:pPr>
            <a:endParaRPr kumimoji="1" lang="en-US" altLang="zh-CN" dirty="0"/>
          </a:p>
          <a:p>
            <a:pPr lvl="1">
              <a:spcBef>
                <a:spcPts val="0"/>
              </a:spcBef>
              <a:buSzTx/>
            </a:pPr>
            <a:r>
              <a:rPr kumimoji="1" lang="zh-CN" altLang="en-US" dirty="0" smtClean="0"/>
              <a:t>主要负责开发中安装第三方包和依赖</a:t>
            </a:r>
            <a:endParaRPr kumimoji="1" lang="en-US" altLang="zh-CN" dirty="0" smtClean="0"/>
          </a:p>
          <a:p>
            <a:pPr lvl="1">
              <a:spcBef>
                <a:spcPts val="0"/>
              </a:spcBef>
              <a:buSzTx/>
            </a:pPr>
            <a:endParaRPr kumimoji="1" lang="en-US" altLang="zh-CN" dirty="0"/>
          </a:p>
          <a:p>
            <a:pPr lvl="1">
              <a:spcBef>
                <a:spcPts val="0"/>
              </a:spcBef>
              <a:buSzTx/>
            </a:pPr>
            <a:r>
              <a:rPr kumimoji="1" lang="zh-CN" altLang="en-US" dirty="0" smtClean="0"/>
              <a:t>常用命令</a:t>
            </a:r>
            <a:endParaRPr kumimoji="1" lang="en-US" altLang="zh-CN" dirty="0" smtClean="0"/>
          </a:p>
          <a:p>
            <a:pPr lvl="2">
              <a:spcBef>
                <a:spcPts val="0"/>
              </a:spcBef>
              <a:buSzTx/>
            </a:pP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依赖包</a:t>
            </a:r>
            <a:r>
              <a:rPr kumimoji="1" lang="en-US" altLang="zh-CN" dirty="0" smtClean="0"/>
              <a:t>&gt;		</a:t>
            </a:r>
            <a:r>
              <a:rPr kumimoji="1" lang="zh-CN" altLang="en-US" dirty="0" smtClean="0"/>
              <a:t>安装依赖包</a:t>
            </a:r>
            <a:endParaRPr kumimoji="1" lang="en-US" altLang="zh-CN" dirty="0" smtClean="0"/>
          </a:p>
          <a:p>
            <a:pPr lvl="2">
              <a:spcBef>
                <a:spcPts val="0"/>
              </a:spcBef>
              <a:buSzTx/>
            </a:pP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/>
              <a:t>依赖包</a:t>
            </a:r>
            <a:r>
              <a:rPr kumimoji="1" lang="en-US" altLang="zh-CN" dirty="0" smtClean="0"/>
              <a:t>&gt;	</a:t>
            </a:r>
            <a:r>
              <a:rPr kumimoji="1" lang="zh-CN" altLang="en-US" dirty="0" smtClean="0"/>
              <a:t>更新依赖包</a:t>
            </a:r>
            <a:endParaRPr kumimoji="1" lang="en-US" altLang="zh-CN" dirty="0" smtClean="0"/>
          </a:p>
          <a:p>
            <a:pPr lvl="2">
              <a:spcBef>
                <a:spcPts val="0"/>
              </a:spcBef>
              <a:buSzTx/>
            </a:pP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uninstall</a:t>
            </a:r>
            <a:r>
              <a:rPr kumimoji="1" lang="en-US" altLang="zh-CN" dirty="0"/>
              <a:t> &lt;</a:t>
            </a:r>
            <a:r>
              <a:rPr kumimoji="1" lang="zh-CN" altLang="en-US" dirty="0"/>
              <a:t>依赖包</a:t>
            </a:r>
            <a:r>
              <a:rPr kumimoji="1" lang="en-US" altLang="zh-CN" dirty="0" smtClean="0"/>
              <a:t>&gt;	</a:t>
            </a:r>
            <a:r>
              <a:rPr kumimoji="1" lang="zh-CN" altLang="en-US" dirty="0" smtClean="0"/>
              <a:t>卸载</a:t>
            </a:r>
            <a:endParaRPr kumimoji="1" lang="en-US" altLang="zh-CN" dirty="0" smtClean="0"/>
          </a:p>
          <a:p>
            <a:pPr lvl="2">
              <a:spcBef>
                <a:spcPts val="0"/>
              </a:spcBef>
              <a:buSzTx/>
            </a:pPr>
            <a:endParaRPr kumimoji="1" lang="en-US" altLang="zh-CN" dirty="0"/>
          </a:p>
          <a:p>
            <a:pPr>
              <a:spcBef>
                <a:spcPts val="0"/>
              </a:spcBef>
              <a:buSzTx/>
            </a:pPr>
            <a:r>
              <a:rPr kumimoji="1" lang="zh-CN" altLang="en-US" dirty="0" smtClean="0"/>
              <a:t>依赖包需要借助</a:t>
            </a:r>
            <a:r>
              <a:rPr kumimoji="1" lang="en-US" altLang="zh-CN" dirty="0" err="1" smtClean="0"/>
              <a:t>package.json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可以借助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 命令配置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01-H5学院PPT模板 2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01-H5学院PPT模板 2</Template>
  <TotalTime>4</TotalTime>
  <Words>891</Words>
  <Application>Microsoft Macintosh PowerPoint</Application>
  <PresentationFormat>宽屏</PresentationFormat>
  <Paragraphs>128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DengXian</vt:lpstr>
      <vt:lpstr>Eurostile</vt:lpstr>
      <vt:lpstr>Wingdings</vt:lpstr>
      <vt:lpstr>黑体</vt:lpstr>
      <vt:lpstr>华文细黑</vt:lpstr>
      <vt:lpstr>宋体</vt:lpstr>
      <vt:lpstr>微软雅黑</vt:lpstr>
      <vt:lpstr>01-H5学院PPT模板 2</vt:lpstr>
      <vt:lpstr>Node.js</vt:lpstr>
      <vt:lpstr>JavaScript缺陷</vt:lpstr>
      <vt:lpstr>CommonJS的模块规范</vt:lpstr>
      <vt:lpstr>什么是模块(module)?</vt:lpstr>
      <vt:lpstr>创建并加载模块</vt:lpstr>
      <vt:lpstr>node_modules文件夹 </vt:lpstr>
      <vt:lpstr>global </vt:lpstr>
      <vt:lpstr>package.json</vt:lpstr>
      <vt:lpstr>npm</vt:lpstr>
      <vt:lpstr>原生POST请求</vt:lpstr>
      <vt:lpstr>formidable</vt:lpstr>
      <vt:lpstr>hbs</vt:lpstr>
      <vt:lpstr>pug模板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Microsoft Office 用户</dc:creator>
  <cp:lastModifiedBy>Microsoft Office 用户</cp:lastModifiedBy>
  <cp:revision>62</cp:revision>
  <dcterms:created xsi:type="dcterms:W3CDTF">2016-12-06T06:15:00Z</dcterms:created>
  <dcterms:modified xsi:type="dcterms:W3CDTF">2017-05-13T23:41:50Z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