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573095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100026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922557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198387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318025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45849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018773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064266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347043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955258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54F3-5C62-144F-930C-CA5B22BDB9A4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158201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4B954F3-5C62-144F-930C-CA5B22BDB9A4}" type="datetimeFigureOut">
              <a:rPr lang="ru-RU" smtClean="0"/>
              <a:t>04.02.2023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C0F72-22E3-3A4C-81FC-F984B6DABC99}" type="slidenum">
              <a:rPr lang="ru-RU" smtClean="0"/>
              <a:t>‹#›</a:t>
            </a:fld>
            <a:endParaRPr lang="ru-R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2078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med">
    <p:push dir="u"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anasyevadina/staffing_i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47304-B59D-6F39-5E76-C0F5D5636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И</a:t>
            </a:r>
            <a:r>
              <a:rPr lang="ru-RU" dirty="0"/>
              <a:t>С «Отдел кадров»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2ADA44-3888-29B6-1B14-130E2F83F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Афанасьева Дина, ИС-302(с)</a:t>
            </a:r>
          </a:p>
        </p:txBody>
      </p:sp>
    </p:spTree>
    <p:extLst>
      <p:ext uri="{BB962C8B-B14F-4D97-AF65-F5344CB8AC3E}">
        <p14:creationId xmlns:p14="http://schemas.microsoft.com/office/powerpoint/2010/main" val="2167268350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</a:t>
            </a:r>
            <a:r>
              <a:rPr lang="en-US" dirty="0" err="1"/>
              <a:t>К</a:t>
            </a:r>
            <a:r>
              <a:rPr lang="ru-RU" dirty="0" err="1"/>
              <a:t>афедра</a:t>
            </a:r>
            <a:r>
              <a:rPr lang="ru-RU" dirty="0"/>
              <a:t>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FFCB21-1341-58D7-5121-EB0DF867A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08" y="1690213"/>
            <a:ext cx="9348216" cy="41040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C29A77-40A1-0A85-67CF-830A65EB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76" y="5114365"/>
            <a:ext cx="32766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0728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«Ставка кафедры»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AD3250-0E1A-7392-1D7D-09ADD08B8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12" y="2059894"/>
            <a:ext cx="8999924" cy="33533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5E17CD-031D-50C5-9619-F908D3C9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24" y="4104195"/>
            <a:ext cx="3088640" cy="26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0309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«Отчеты»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1EE5E9-E6DF-9438-A527-71FC303FE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66" y="2270958"/>
            <a:ext cx="8884862" cy="28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48040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«Вакансии»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04DC7F-4A3B-48B4-394B-69FB3419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175" y="1679118"/>
            <a:ext cx="8327649" cy="46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49544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«Больше 1 ставки»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52F358-5BC0-B317-DFC4-D44DC053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90" y="2036909"/>
            <a:ext cx="9620193" cy="371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59391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«Ветераны»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7E4B33-90B7-D06E-14D7-BA8ADFD67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01" y="2098444"/>
            <a:ext cx="9338338" cy="36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56881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«Архив сотрудников»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230A36-AC26-E1A7-0181-B8EAAC5E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66" y="2242575"/>
            <a:ext cx="8942730" cy="273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36551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«Бездетные сотрудники»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F4AF35-8842-955A-2A7A-33551F76F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33" y="2178114"/>
            <a:ext cx="9040447" cy="288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08166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«Многодетные сотрудники»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65637C-FF72-CB0B-F739-D502C9075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32" y="1986548"/>
            <a:ext cx="8960152" cy="37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32136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«Пенсионеры»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B1217A-1DFC-6BF6-60BF-F39337CE7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11" y="2027522"/>
            <a:ext cx="9061833" cy="341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79829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2EB4F-18E9-6187-96DA-786824B7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869" y="686136"/>
            <a:ext cx="7958331" cy="1077229"/>
          </a:xfrm>
        </p:spPr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533E99-B74C-BF68-E726-524A0B1C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72768"/>
            <a:ext cx="8741339" cy="4742688"/>
          </a:xfrm>
        </p:spPr>
        <p:txBody>
          <a:bodyPr>
            <a:normAutofit fontScale="92500" lnSpcReduction="10000"/>
          </a:bodyPr>
          <a:lstStyle/>
          <a:p>
            <a:pPr indent="0" algn="just">
              <a:spcBef>
                <a:spcPts val="600"/>
              </a:spcBef>
              <a:buNone/>
            </a:pPr>
            <a:r>
              <a:rPr lang="ru-RU" sz="1200" dirty="0"/>
              <a:t>Задача – информационная поддержка деятельности отдела кадров.</a:t>
            </a:r>
          </a:p>
          <a:p>
            <a:pPr indent="0" algn="just">
              <a:spcBef>
                <a:spcPts val="600"/>
              </a:spcBef>
              <a:buNone/>
            </a:pPr>
            <a:r>
              <a:rPr lang="ru-RU" sz="1200" dirty="0"/>
              <a:t>Различают три группы сотрудников: а) администрация; б) преподавательский и инженерно-технический состав (по кафедрам); в) технический персонал. БД должна содержать штатное расписание по отделам (кафедрам) с указанием количества ставок по должностям, включать архив сотрудников и учитывать сотрудников, находящихся в отпуске по уходу за ребенком.</a:t>
            </a:r>
          </a:p>
          <a:p>
            <a:pPr indent="0" algn="just">
              <a:spcBef>
                <a:spcPts val="600"/>
              </a:spcBef>
              <a:buNone/>
            </a:pPr>
            <a:r>
              <a:rPr lang="ru-RU" sz="1200" dirty="0"/>
              <a:t>БД должна предоставлять возможность составления должностных (штатных) расписаний по кафедрам и отделам и следующих списков:</a:t>
            </a:r>
          </a:p>
          <a:p>
            <a:pPr algn="just">
              <a:spcBef>
                <a:spcPts val="600"/>
              </a:spcBef>
              <a:buSzPts val="1000"/>
              <a:tabLst>
                <a:tab pos="685800" algn="l"/>
              </a:tabLst>
            </a:pPr>
            <a:r>
              <a:rPr lang="ru-RU" sz="1200" dirty="0"/>
              <a:t>вакансий (с учётом сотрудников, находящихся в отпуске по уходу за ребенком, т.е. с указанием даты, до которой ставка свободна); </a:t>
            </a:r>
          </a:p>
          <a:p>
            <a:pPr algn="just">
              <a:spcBef>
                <a:spcPts val="600"/>
              </a:spcBef>
              <a:buSzPts val="1000"/>
              <a:tabLst>
                <a:tab pos="685800" algn="l"/>
              </a:tabLst>
            </a:pPr>
            <a:r>
              <a:rPr lang="ru-RU" sz="1200" dirty="0"/>
              <a:t>пенсионеров; </a:t>
            </a:r>
          </a:p>
          <a:p>
            <a:pPr algn="just">
              <a:spcBef>
                <a:spcPts val="600"/>
              </a:spcBef>
              <a:buSzPts val="1000"/>
              <a:tabLst>
                <a:tab pos="685800" algn="l"/>
              </a:tabLst>
            </a:pPr>
            <a:r>
              <a:rPr lang="ru-RU" sz="1200" dirty="0"/>
              <a:t>людей предпенсионного возраста (не более 2-х лет до пенсии); </a:t>
            </a:r>
          </a:p>
          <a:p>
            <a:pPr algn="just">
              <a:spcBef>
                <a:spcPts val="600"/>
              </a:spcBef>
              <a:buSzPts val="1000"/>
              <a:tabLst>
                <a:tab pos="685800" algn="l"/>
              </a:tabLst>
            </a:pPr>
            <a:r>
              <a:rPr lang="ru-RU" sz="1200" dirty="0"/>
              <a:t>бездетных сотрудников; </a:t>
            </a:r>
          </a:p>
          <a:p>
            <a:pPr algn="just">
              <a:spcBef>
                <a:spcPts val="600"/>
              </a:spcBef>
              <a:buSzPts val="1000"/>
              <a:tabLst>
                <a:tab pos="685800" algn="l"/>
              </a:tabLst>
            </a:pPr>
            <a:r>
              <a:rPr lang="ru-RU" sz="1200" dirty="0"/>
              <a:t>юбиляров текущего года; </a:t>
            </a:r>
          </a:p>
          <a:p>
            <a:pPr algn="just">
              <a:spcBef>
                <a:spcPts val="600"/>
              </a:spcBef>
              <a:buSzPts val="1000"/>
              <a:tabLst>
                <a:tab pos="685800" algn="l"/>
              </a:tabLst>
            </a:pPr>
            <a:r>
              <a:rPr lang="ru-RU" sz="1200" dirty="0"/>
              <a:t>многодетных сотрудников (трое и более детей); </a:t>
            </a:r>
          </a:p>
          <a:p>
            <a:pPr algn="just">
              <a:spcBef>
                <a:spcPts val="600"/>
              </a:spcBef>
              <a:buSzPts val="1000"/>
              <a:tabLst>
                <a:tab pos="685800" algn="l"/>
              </a:tabLst>
            </a:pPr>
            <a:r>
              <a:rPr lang="ru-RU" sz="1200" dirty="0"/>
              <a:t>ветеранов (работающих в институте не менее тридцати лет); </a:t>
            </a:r>
          </a:p>
          <a:p>
            <a:pPr algn="just">
              <a:spcBef>
                <a:spcPts val="600"/>
              </a:spcBef>
              <a:buSzPts val="1000"/>
              <a:tabLst>
                <a:tab pos="685800" algn="l"/>
              </a:tabLst>
            </a:pPr>
            <a:r>
              <a:rPr lang="ru-RU" sz="1200" dirty="0"/>
              <a:t>сотрудников, работающих более чем на одной ставке. </a:t>
            </a:r>
          </a:p>
          <a:p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4281582931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«Предпенсионный возраст»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CFF573-0B1C-6F4C-945B-F7C347B5E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60" y="2364429"/>
            <a:ext cx="9521516" cy="260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89875"/>
      </p:ext>
    </p:extLst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«Юбиляры этого года»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D76D58-9E05-46F1-9812-E75F51A3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55" y="2122938"/>
            <a:ext cx="8479545" cy="28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18376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1AE25-7F80-B90D-859D-ED1BFCE5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на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F3B7EB-C2D1-3B8E-05B8-804259A7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https://github.com/afanasyevadina/staffing_is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82313729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4D579-8AD8-6949-5970-F49A84D4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85745219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7B2FE-1198-AD65-908B-7E6462D7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потоков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7B7E292-0068-3766-B65F-618D91539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840" y="1674686"/>
            <a:ext cx="6064053" cy="48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63465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B52CA-E1E8-F71B-FDD3-83166DF5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«сущность-связь»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B0E04F7-E3DA-836A-6427-84F948FE8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808" y="2279141"/>
            <a:ext cx="7856125" cy="41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92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86201-89D9-6069-C305-7DFCF4F5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работы с данными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9912042-FE49-474D-1F78-B740B3EA4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688" y="1707895"/>
            <a:ext cx="4928267" cy="458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43045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«Кафедры»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7B1096-6F03-CD5E-C660-E2EB64A37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41" y="1987979"/>
            <a:ext cx="9663318" cy="28820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2AB4AE-A397-94F4-6A73-DFA58B8F3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109" y="4486910"/>
            <a:ext cx="33401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936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«Справочник должностей»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C53D21-510A-D98B-250E-B51D4E19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662" y="1627632"/>
            <a:ext cx="8251434" cy="381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454783-CB4A-B7AD-57FA-6641BAD26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52" y="3160776"/>
            <a:ext cx="2926020" cy="32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76214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«Сотрудники»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95B2DB-A7FD-23C4-F3BA-6CA1F46D1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9" y="1634590"/>
            <a:ext cx="8974700" cy="46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47019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AEAD9-A984-2509-EBE4-225A68F8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«Карточка сотрудника»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C52C21-CC6E-64C3-3FBB-390A148E5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61" y="1575650"/>
            <a:ext cx="8852125" cy="497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02461"/>
      </p:ext>
    </p:extLst>
  </p:cSld>
  <p:clrMapOvr>
    <a:masterClrMapping/>
  </p:clrMapOvr>
  <p:transition spd="med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Мэдисон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Мэдисон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эдисон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{416C9CD8-BC14-B64E-9277-BB431C423686}tf16401378</Template>
  <TotalTime>53</TotalTime>
  <Words>275</Words>
  <Application>Microsoft Macintosh PowerPoint</Application>
  <PresentationFormat>Широкоэкранный</PresentationFormat>
  <Paragraphs>36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MS Shell Dlg 2</vt:lpstr>
      <vt:lpstr>Wingdings</vt:lpstr>
      <vt:lpstr>Wingdings 3</vt:lpstr>
      <vt:lpstr>Мэдисон</vt:lpstr>
      <vt:lpstr>ИС «Отдел кадров»</vt:lpstr>
      <vt:lpstr>Задача</vt:lpstr>
      <vt:lpstr>Диаграмма потоков данных</vt:lpstr>
      <vt:lpstr>Диаграмма «сущность-связь»</vt:lpstr>
      <vt:lpstr>Классы работы с данными</vt:lpstr>
      <vt:lpstr>Экран «Кафедры»</vt:lpstr>
      <vt:lpstr>Экран «Справочник должностей»</vt:lpstr>
      <vt:lpstr>Экран «Сотрудники»</vt:lpstr>
      <vt:lpstr>Экран «Карточка сотрудника»</vt:lpstr>
      <vt:lpstr>Экран «Кафедра»</vt:lpstr>
      <vt:lpstr>Экран «Ставка кафедры»</vt:lpstr>
      <vt:lpstr>Экран «Отчеты»</vt:lpstr>
      <vt:lpstr>Экран «Вакансии»</vt:lpstr>
      <vt:lpstr>Экран «Больше 1 ставки»</vt:lpstr>
      <vt:lpstr>Экран «Ветераны»</vt:lpstr>
      <vt:lpstr>Экран «Архив сотрудников»</vt:lpstr>
      <vt:lpstr>Экран «Бездетные сотрудники»</vt:lpstr>
      <vt:lpstr>Экран «Многодетные сотрудники»</vt:lpstr>
      <vt:lpstr>Экран «Пенсионеры»</vt:lpstr>
      <vt:lpstr>Экран «Предпенсионный возраст»</vt:lpstr>
      <vt:lpstr>Экран «Юбиляры этого года»</vt:lpstr>
      <vt:lpstr>Ссылка на github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 «Отдел кадров»</dc:title>
  <dc:creator>Дина Афанасьева</dc:creator>
  <cp:lastModifiedBy>Дина Афанасьева</cp:lastModifiedBy>
  <cp:revision>1</cp:revision>
  <dcterms:created xsi:type="dcterms:W3CDTF">2023-02-04T17:57:44Z</dcterms:created>
  <dcterms:modified xsi:type="dcterms:W3CDTF">2023-02-04T18:50:55Z</dcterms:modified>
</cp:coreProperties>
</file>