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308" r:id="rId4"/>
    <p:sldId id="309" r:id="rId5"/>
    <p:sldId id="310" r:id="rId6"/>
    <p:sldId id="311" r:id="rId7"/>
    <p:sldId id="316" r:id="rId8"/>
    <p:sldId id="312" r:id="rId9"/>
    <p:sldId id="313" r:id="rId10"/>
    <p:sldId id="314" r:id="rId11"/>
    <p:sldId id="315" r:id="rId12"/>
    <p:sldId id="318" r:id="rId13"/>
    <p:sldId id="317" r:id="rId14"/>
    <p:sldId id="319" r:id="rId15"/>
    <p:sldId id="321" r:id="rId16"/>
    <p:sldId id="322" r:id="rId17"/>
    <p:sldId id="320" r:id="rId18"/>
    <p:sldId id="323" r:id="rId19"/>
    <p:sldId id="324" r:id="rId20"/>
    <p:sldId id="326" r:id="rId21"/>
    <p:sldId id="325" r:id="rId22"/>
    <p:sldId id="327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D6D63-B495-4F29-98E3-5BD0864E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5F399C-BC65-4CAD-BE7B-7A3DD20C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C36BB-2161-4AE1-8D4D-8C8BEE0B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2E4E-67D0-45BC-B1F4-5712177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5807F-8BDE-4B1A-B4FF-0A143505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7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4A4D0-A8E4-403D-8655-8EFA4CD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3C3582-4920-4BA8-B2B4-19F79CE7E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7A36E-51A4-4F23-A37D-267A1209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6A054-2266-4FC4-98D6-D06BD1C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4A4BC-9984-48E0-884F-4CA3D8D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8BFA68-F3B1-492A-8F3D-3128D243B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45E8FF-FA08-43EF-8D79-5BF96C98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E78F9-AD46-43EC-8BCC-5E0DD616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605D5-BF34-40C5-8AC8-48EBABCE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5D944-5437-468C-8E18-306E53D2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C9325-393A-4331-9A00-CE7DE8A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76DD9-1ABC-440E-ADAD-729FC561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EBE4E-D962-46AD-9C28-2F2178A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54E05-A2DD-4E56-9767-6A55B86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C1FAF-3967-4525-8834-6671894A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D757-4DFF-43CF-B88E-6FE1B728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01057-E7F4-4A2D-840F-88E5E100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35043-1606-489E-AE50-44A20F7A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BC961-74EB-4551-9F3C-15FDB31D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355C-9160-458F-A395-2D8705D3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443E5-1FF5-4A73-AF46-BF7753B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A6473-DC29-41E2-826A-D3C9C716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1F1B5-52FB-4657-90E5-C721C3B8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3F7DC-5B58-498D-9B59-78A6891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F73A23-F947-4331-A528-3AFA2486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A9CCD4-EC49-42C8-B1E1-33CB115D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5FFF-89A3-439F-99A6-6320CAE5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7C9FF1-BCCB-4569-90DC-33D951D4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5190BE-FAB4-4705-B4FF-A36828F5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1F0863-9B9F-4B34-A24D-B1C66CB7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AA110B-DD46-43CA-ABB7-5814A7EA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99A848-B713-41D9-8E52-D2177E90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7D45EC-B9AB-4B47-94D7-B7A908F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C9E048-1DB4-4C1C-903C-A2CE47C5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9E32-1650-4FE4-A246-3CE4EEC0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304778-33F3-4EDA-860B-B2F0557B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AF5D44-9A85-4361-87C9-BF603E6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18C6A7-9317-4777-BD48-85F8D65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1F56E7-7EFF-4409-80A4-89B7CE8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D20F95-1F60-4F82-B7F4-F15CF588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AFBF9-5850-428B-9B03-EC83D04D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C614B-9AEF-4718-A660-4C0884DC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CF0FA-0348-4EE9-BEEB-6ED5681F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7710F-9929-4B86-B0C3-F87C20763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8240B-1852-4FAA-B36B-5B08D45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50E53-CE83-4C9F-9636-D6B8970D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6631E-F132-4119-8D89-9B04C157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2CDB1-C48B-418C-BC9A-5CF74A8B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5F9C05-E573-4A7A-BB9E-BC52A7EA8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19522D-F68D-410E-9A7F-AE4E51C9B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CBB15E-1EA6-4825-85AA-4D1C631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C2A3-0891-40CB-8C0E-458776B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93A0F7-119C-49C0-BDEA-B20FBEB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00A61-AD1A-467F-9FDC-7A1CE655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7AE77-CA78-41EE-A698-4BA52FEC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2A9C2-47D5-41B1-8AF7-D6F607C5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08E6-947D-4849-9A5D-44B74C144F09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A4FD6-A0DE-4A9B-8D11-622F5BF0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6125C-EBD4-48AB-BD4E-A769F3065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3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javascript.ru/array-method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mozilla.org/ru/docs/Web/API/Event/preventDefault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API/Event" TargetMode="External"/><Relationship Id="rId7" Type="http://schemas.openxmlformats.org/officeDocument/2006/relationships/hyperlink" Target="https://learn.javascript.ru/datetime" TargetMode="External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javascript.ru/dom-nodes" TargetMode="External"/><Relationship Id="rId5" Type="http://schemas.openxmlformats.org/officeDocument/2006/relationships/hyperlink" Target="https://learn.javascript.ru/form-elements" TargetMode="External"/><Relationship Id="rId4" Type="http://schemas.openxmlformats.org/officeDocument/2006/relationships/hyperlink" Target="https://developer.mozilla.org/ru/docs/Web/API/Event/preventDefaul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edium.com/nuances-of-programming/var-let-const-%D0%B2-%D1%87%D0%B5%D0%BC-%D1%80%D0%B0%D0%B7%D0%BD%D0%B8%D1%86%D0%B0-dc6c3beb0b12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502AB-86E6-4830-A061-306D2029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FFFFFF"/>
                </a:solidFill>
              </a:rPr>
              <a:t>Программирование на стороне клиента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83B6FFC-2790-4997-9884-38DCE5199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Модуль 2 / 5</a:t>
            </a:r>
          </a:p>
        </p:txBody>
      </p:sp>
    </p:spTree>
    <p:extLst>
      <p:ext uri="{BB962C8B-B14F-4D97-AF65-F5344CB8AC3E}">
        <p14:creationId xmlns:p14="http://schemas.microsoft.com/office/powerpoint/2010/main" val="206584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6FF71-80FF-4341-8D43-96DED8DB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5357C-7A4E-4958-AD4F-3074252B3E15}"/>
              </a:ext>
            </a:extLst>
          </p:cNvPr>
          <p:cNvSpPr txBox="1"/>
          <p:nvPr/>
        </p:nvSpPr>
        <p:spPr>
          <a:xfrm>
            <a:off x="955343" y="1501254"/>
            <a:ext cx="984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Поля объекта могут быть простыми типами, а могут быть другими объектами или массивами: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36227B-99E5-45F1-81A9-895BA3CB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5" y="2376042"/>
            <a:ext cx="4767060" cy="37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F2F3F-BEEE-4B4B-8032-EC944CB1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E6BAD9-DFBB-4871-BF69-60D43BB2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2" y="2082977"/>
            <a:ext cx="4848902" cy="11907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C6C7A8-0333-4B11-8267-35B76C20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2" y="3429000"/>
            <a:ext cx="4848902" cy="1511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E3FE6F-F18E-4ABA-8809-243A2D2677A0}"/>
              </a:ext>
            </a:extLst>
          </p:cNvPr>
          <p:cNvSpPr txBox="1"/>
          <p:nvPr/>
        </p:nvSpPr>
        <p:spPr>
          <a:xfrm>
            <a:off x="6223379" y="2082977"/>
            <a:ext cx="5404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Обращение к элементу массива идет по индексу, например</a:t>
            </a:r>
            <a:r>
              <a:rPr lang="en-US" dirty="0"/>
              <a:t>:</a:t>
            </a:r>
          </a:p>
          <a:p>
            <a:r>
              <a:rPr lang="en-US" dirty="0"/>
              <a:t>languages[2] – </a:t>
            </a:r>
            <a:r>
              <a:rPr lang="ru-RU" dirty="0"/>
              <a:t>выведет </a:t>
            </a:r>
            <a:r>
              <a:rPr lang="en-US" dirty="0"/>
              <a:t>JavaScript</a:t>
            </a:r>
          </a:p>
          <a:p>
            <a:endParaRPr lang="ru-RU" dirty="0"/>
          </a:p>
          <a:p>
            <a:r>
              <a:rPr lang="ru-RU" dirty="0"/>
              <a:t>Нумерация массива начинается с нуля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Все методы работы с массивами:</a:t>
            </a:r>
          </a:p>
          <a:p>
            <a:endParaRPr lang="ru-RU" dirty="0"/>
          </a:p>
          <a:p>
            <a:r>
              <a:rPr lang="ru-RU" dirty="0">
                <a:hlinkClick r:id="rId4"/>
              </a:rPr>
              <a:t>https://learn.javascript.ru/array-methods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1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EF720-1811-4D0E-A8A3-785D152F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Таймаут и интервал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D4EA4-43E7-4CA0-AC54-AE8E1CE5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3731"/>
            <a:ext cx="10621857" cy="30579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13FBC0-D555-4BDD-BB97-3CBD229E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784678" cy="12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11254-B0AF-4368-BA25-FC40A888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Манипуляции с </a:t>
            </a:r>
            <a:r>
              <a:rPr lang="en-US" dirty="0"/>
              <a:t>DOM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019448-DE23-4E00-ABEB-4985742B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0335"/>
            <a:ext cx="4706007" cy="2448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D93F0-BC74-4CC8-834C-9B56D4D53A36}"/>
              </a:ext>
            </a:extLst>
          </p:cNvPr>
          <p:cNvSpPr txBox="1"/>
          <p:nvPr/>
        </p:nvSpPr>
        <p:spPr>
          <a:xfrm>
            <a:off x="838200" y="1699568"/>
            <a:ext cx="1023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примере скрипт каждую секунду обновляет содержимое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171658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9E53A-DAA4-43FD-A907-391D7340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элемента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43C708-1206-4C72-9E6C-1A8F4044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3087108"/>
            <a:ext cx="6982799" cy="286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10F0C-A1DB-4782-8244-3450ACB7ED8C}"/>
              </a:ext>
            </a:extLst>
          </p:cNvPr>
          <p:cNvSpPr txBox="1"/>
          <p:nvPr/>
        </p:nvSpPr>
        <p:spPr>
          <a:xfrm>
            <a:off x="982639" y="1460310"/>
            <a:ext cx="985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Функции, возвращающие коллекцию элементов, можно перебрать через 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ru-RU" dirty="0"/>
              <a:t>, как и массивы.</a:t>
            </a:r>
          </a:p>
          <a:p>
            <a:endParaRPr lang="ru-RU" dirty="0"/>
          </a:p>
          <a:p>
            <a:r>
              <a:rPr lang="ru-RU" dirty="0"/>
              <a:t>Функции </a:t>
            </a:r>
            <a:r>
              <a:rPr lang="en-US" dirty="0"/>
              <a:t>.</a:t>
            </a:r>
            <a:r>
              <a:rPr lang="en-US" dirty="0" err="1"/>
              <a:t>querySelector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.</a:t>
            </a:r>
            <a:r>
              <a:rPr lang="en-US" dirty="0" err="1"/>
              <a:t>querySelectorAll</a:t>
            </a:r>
            <a:r>
              <a:rPr lang="ru-RU" dirty="0"/>
              <a:t> принимают такие же селекторы, как и </a:t>
            </a:r>
            <a:r>
              <a:rPr lang="en-US" dirty="0" err="1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70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42662-F461-4820-AC66-2627B29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Манипуляции с содержимым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F154A-CDA9-4C78-810A-D589C8E0B768}"/>
              </a:ext>
            </a:extLst>
          </p:cNvPr>
          <p:cNvSpPr txBox="1"/>
          <p:nvPr/>
        </p:nvSpPr>
        <p:spPr>
          <a:xfrm>
            <a:off x="838200" y="1833939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Содержимое элемента получаем через </a:t>
            </a:r>
            <a:r>
              <a:rPr lang="en-US" dirty="0" err="1"/>
              <a:t>innerHTML</a:t>
            </a:r>
            <a:r>
              <a:rPr lang="ru-RU" dirty="0"/>
              <a:t> (</a:t>
            </a:r>
            <a:r>
              <a:rPr lang="ru-RU" dirty="0" err="1"/>
              <a:t>предпочитительно</a:t>
            </a:r>
            <a:r>
              <a:rPr lang="ru-RU" dirty="0"/>
              <a:t>) или </a:t>
            </a:r>
            <a:r>
              <a:rPr lang="en-US" dirty="0" err="1"/>
              <a:t>innerText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4195A4-6D30-4F2E-86D5-9464CC34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3386"/>
            <a:ext cx="6509973" cy="11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4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E9589-7728-4306-AA2B-881B19E3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Манипуляции с атрибутами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688CF-2B5F-4AF8-A01F-7B2AC7F34985}"/>
              </a:ext>
            </a:extLst>
          </p:cNvPr>
          <p:cNvSpPr txBox="1"/>
          <p:nvPr/>
        </p:nvSpPr>
        <p:spPr>
          <a:xfrm>
            <a:off x="838200" y="1690688"/>
            <a:ext cx="988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Большинство атрибутов имеют аналоги в свойствах элемента, также их можно получить через метод </a:t>
            </a:r>
            <a:r>
              <a:rPr lang="en-US" dirty="0" err="1"/>
              <a:t>el.getAttribute</a:t>
            </a:r>
            <a:r>
              <a:rPr lang="en-US" dirty="0"/>
              <a:t>(attribute) </a:t>
            </a:r>
            <a:r>
              <a:rPr lang="ru-RU" dirty="0"/>
              <a:t>и установить через </a:t>
            </a:r>
            <a:r>
              <a:rPr lang="en-US" dirty="0" err="1"/>
              <a:t>el.setAttribute</a:t>
            </a:r>
            <a:r>
              <a:rPr lang="en-US" dirty="0"/>
              <a:t>(attribute, value)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789A82-97FC-430D-ABB6-0CA527F7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9021"/>
            <a:ext cx="6504296" cy="296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4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E983A-B752-4E89-AFD5-D6181757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Манипуляции со стилями и классами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96E222-992E-4860-ADD2-26C6A785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16" y="2444308"/>
            <a:ext cx="8640956" cy="26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0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4C644-77AB-43A1-BF80-0D5F7D65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Обработчики событий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5905A-5978-4A92-BE67-4DC57040C427}"/>
              </a:ext>
            </a:extLst>
          </p:cNvPr>
          <p:cNvSpPr txBox="1"/>
          <p:nvPr/>
        </p:nvSpPr>
        <p:spPr>
          <a:xfrm>
            <a:off x="982639" y="1690688"/>
            <a:ext cx="9717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Событие</a:t>
            </a:r>
            <a:r>
              <a:rPr lang="ru-RU" dirty="0"/>
              <a:t> – это сигнал от браузера о том, что что-то произошло. Все DOM-узлы подают такие сигналы (хотя события бывают и не только в DOM).</a:t>
            </a:r>
          </a:p>
          <a:p>
            <a:r>
              <a:rPr lang="ru-RU" dirty="0"/>
              <a:t>Вот список самых часто используемых DOM-событий, пока просто для ознакомления: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https://learn.javascript.ru/introduction-browser-events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6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17356-BBD6-4541-8AD5-6AC92C8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Навешивание обработчика клика на кнопку (пример)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B6F0BB-688D-4E32-A72A-DFEB026E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97" y="2005798"/>
            <a:ext cx="5525271" cy="402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3A6E45-5975-46AC-892C-7699EFCD971D}"/>
              </a:ext>
            </a:extLst>
          </p:cNvPr>
          <p:cNvSpPr txBox="1"/>
          <p:nvPr/>
        </p:nvSpPr>
        <p:spPr>
          <a:xfrm>
            <a:off x="6905767" y="2005798"/>
            <a:ext cx="4448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e – </a:t>
            </a:r>
            <a:r>
              <a:rPr lang="ru-RU" dirty="0"/>
              <a:t>это объект, содержащий детали события, например, элемент, на котором оно произошло, координаты и т.д.</a:t>
            </a:r>
          </a:p>
          <a:p>
            <a:endParaRPr lang="ru-RU" dirty="0"/>
          </a:p>
          <a:p>
            <a:r>
              <a:rPr lang="ru-RU" dirty="0"/>
              <a:t>Подробнее можно смотреть, </a:t>
            </a:r>
            <a:r>
              <a:rPr lang="ru-RU" dirty="0" err="1"/>
              <a:t>логируя</a:t>
            </a:r>
            <a:r>
              <a:rPr lang="ru-RU" dirty="0"/>
              <a:t> его через </a:t>
            </a:r>
            <a:r>
              <a:rPr lang="en-US" dirty="0"/>
              <a:t>console.log(e)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1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423CC-F008-4EBD-B724-CF1DA785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Технологии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49DFF3-FDB6-42E2-8782-C2AF414A1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3" y="2546161"/>
            <a:ext cx="4762500" cy="2857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2A0558-8D4A-4174-9B98-B68DEF543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3" y="2623826"/>
            <a:ext cx="2702169" cy="27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E53D6-7DF5-49D2-B788-6F85868F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события </a:t>
            </a:r>
            <a:r>
              <a:rPr lang="en-US" dirty="0"/>
              <a:t>Event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6F8535-8CD5-469B-ABF9-5554B73D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298"/>
            <a:ext cx="7063854" cy="45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4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E3399-0182-44CC-ABFF-70205B45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event.preventDefault</a:t>
            </a:r>
            <a:r>
              <a:rPr lang="en-US" dirty="0"/>
              <a:t>()?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9C298-A871-4459-A810-AEDB6907534E}"/>
              </a:ext>
            </a:extLst>
          </p:cNvPr>
          <p:cNvSpPr txBox="1"/>
          <p:nvPr/>
        </p:nvSpPr>
        <p:spPr>
          <a:xfrm>
            <a:off x="838200" y="1690688"/>
            <a:ext cx="60937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Нужно, чтобы предотвратить стандартное поведение элемента и вместо этого выполнить свой обработчик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на событии оправки формы или нажатия ссылки</a:t>
            </a:r>
          </a:p>
          <a:p>
            <a:endParaRPr lang="en-US" dirty="0"/>
          </a:p>
          <a:p>
            <a:r>
              <a:rPr lang="ru-RU" dirty="0">
                <a:hlinkClick r:id="rId2"/>
              </a:rPr>
              <a:t>https://developer.mozilla.org/ru/docs/Web/API/Event/preventDefault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A6CF4E-2A0E-4093-850A-25AD7EBA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12" y="1735043"/>
            <a:ext cx="394390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9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6940D-EB30-4954-AE07-25B28E7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Удобное обращение к элементам формы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561DD6-EDD2-47DD-AC83-10BAC477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5" y="2259205"/>
            <a:ext cx="6735161" cy="20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57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2AC109-D2D4-4E60-BAA0-064710AA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Полезные ссылки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99132-A81D-4C63-8F60-39DDCB9B9F79}"/>
              </a:ext>
            </a:extLst>
          </p:cNvPr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ru-RU" sz="2800" dirty="0">
                <a:hlinkClick r:id="rId2"/>
              </a:rPr>
              <a:t>https://learn.javascript.ru/array-methods</a:t>
            </a:r>
            <a:endParaRPr lang="ru-RU" sz="2800" dirty="0"/>
          </a:p>
          <a:p>
            <a:pPr algn="l" fontAlgn="base"/>
            <a:r>
              <a:rPr lang="en-US" sz="2800" b="0" i="0" u="sng" dirty="0">
                <a:solidFill>
                  <a:srgbClr val="000000"/>
                </a:solidFill>
                <a:effectLst/>
                <a:latin typeface="inherit"/>
                <a:hlinkClick r:id="rId3"/>
              </a:rPr>
              <a:t>https://developer.mozilla.org/ru/docs/Web/API/Event</a:t>
            </a:r>
            <a:endParaRPr lang="ru-RU" sz="2800" u="sng" dirty="0">
              <a:solidFill>
                <a:srgbClr val="000000"/>
              </a:solidFill>
              <a:latin typeface="inherit"/>
            </a:endParaRPr>
          </a:p>
          <a:p>
            <a:pPr fontAlgn="base"/>
            <a:r>
              <a:rPr lang="ru-RU" sz="2800" dirty="0">
                <a:hlinkClick r:id="rId4"/>
              </a:rPr>
              <a:t>https://developer.mozilla.org/ru/docs/Web/API/Event/preventDefault</a:t>
            </a:r>
            <a:endParaRPr lang="ru-RU" sz="2800" dirty="0"/>
          </a:p>
          <a:p>
            <a:pPr fontAlgn="base"/>
            <a:r>
              <a:rPr lang="en-US" sz="2800" dirty="0">
                <a:hlinkClick r:id="rId5"/>
              </a:rPr>
              <a:t>https://learn.javascript.ru/form-elements</a:t>
            </a:r>
            <a:endParaRPr lang="ru-RU" sz="2800" dirty="0"/>
          </a:p>
          <a:p>
            <a:pPr fontAlgn="base"/>
            <a:r>
              <a:rPr lang="en-US" sz="2800" dirty="0">
                <a:hlinkClick r:id="rId6"/>
              </a:rPr>
              <a:t>https://learn.javascript.ru/dom-nodes</a:t>
            </a:r>
            <a:endParaRPr lang="en-US" sz="2800" dirty="0"/>
          </a:p>
          <a:p>
            <a:pPr fontAlgn="base"/>
            <a:r>
              <a:rPr lang="en-US" sz="2800" dirty="0">
                <a:hlinkClick r:id="rId7"/>
              </a:rPr>
              <a:t>https://learn.javascript.ru/datetime</a:t>
            </a:r>
            <a:endParaRPr lang="ru-RU" sz="2800" dirty="0"/>
          </a:p>
          <a:p>
            <a:pPr fontAlgn="base"/>
            <a:endParaRPr lang="ru-RU" sz="2800" dirty="0"/>
          </a:p>
          <a:p>
            <a:pPr algn="l" fontAlgn="base"/>
            <a:endParaRPr lang="ru-RU" sz="2800" b="0" i="0" u="sng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endParaRPr lang="en-US" sz="2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42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50A8B-4756-4749-B599-9AE9D443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стилей в </a:t>
            </a:r>
            <a:r>
              <a:rPr lang="en-US" dirty="0"/>
              <a:t>HTML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0ABEA5-C2A9-4B05-8CD6-D959C9B4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227" y="3716495"/>
            <a:ext cx="5741314" cy="1801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C2FA5-D354-473B-8667-14DEF106C463}"/>
              </a:ext>
            </a:extLst>
          </p:cNvPr>
          <p:cNvSpPr txBox="1"/>
          <p:nvPr/>
        </p:nvSpPr>
        <p:spPr>
          <a:xfrm>
            <a:off x="838200" y="1690688"/>
            <a:ext cx="1001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аналогии со стилями, скрипты подключаются либо как внешний файл через атрибут </a:t>
            </a:r>
            <a:r>
              <a:rPr lang="en-US" dirty="0" err="1"/>
              <a:t>src</a:t>
            </a:r>
            <a:r>
              <a:rPr lang="ru-RU" dirty="0"/>
              <a:t> тега </a:t>
            </a:r>
            <a:r>
              <a:rPr lang="en-US" dirty="0"/>
              <a:t>script</a:t>
            </a:r>
            <a:r>
              <a:rPr lang="ru-RU" dirty="0"/>
              <a:t>, либо пишутся прямо в теге</a:t>
            </a:r>
          </a:p>
        </p:txBody>
      </p:sp>
    </p:spTree>
    <p:extLst>
      <p:ext uri="{BB962C8B-B14F-4D97-AF65-F5344CB8AC3E}">
        <p14:creationId xmlns:p14="http://schemas.microsoft.com/office/powerpoint/2010/main" val="135924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C5994-F5E7-40B9-BC2D-9381BBF9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загрузки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75308-C24C-4DA4-8D3A-3ED8A252423E}"/>
              </a:ext>
            </a:extLst>
          </p:cNvPr>
          <p:cNvSpPr txBox="1"/>
          <p:nvPr/>
        </p:nvSpPr>
        <p:spPr>
          <a:xfrm>
            <a:off x="982639" y="1690688"/>
            <a:ext cx="10153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Скрипты, подключенные в секции </a:t>
            </a:r>
            <a:r>
              <a:rPr lang="en-US" dirty="0"/>
              <a:t>head</a:t>
            </a:r>
            <a:r>
              <a:rPr lang="ru-RU" dirty="0"/>
              <a:t>, будут загружены до основного контента страницы, а перед закрывающим тегом </a:t>
            </a:r>
            <a:r>
              <a:rPr lang="en-US" dirty="0"/>
              <a:t>body</a:t>
            </a:r>
            <a:r>
              <a:rPr lang="ru-RU" dirty="0"/>
              <a:t> – после основного контента. Но:</a:t>
            </a:r>
          </a:p>
          <a:p>
            <a:endParaRPr lang="ru-RU" dirty="0"/>
          </a:p>
          <a:p>
            <a:r>
              <a:rPr lang="ru-RU" dirty="0"/>
              <a:t>С атрибутом </a:t>
            </a:r>
            <a:r>
              <a:rPr lang="en-US" dirty="0"/>
              <a:t>defer</a:t>
            </a:r>
            <a:r>
              <a:rPr lang="ru-RU" dirty="0"/>
              <a:t> – будут выполняться после загрузки страницы, независимо от места подключения</a:t>
            </a:r>
          </a:p>
          <a:p>
            <a:endParaRPr lang="ru-RU" dirty="0"/>
          </a:p>
          <a:p>
            <a:r>
              <a:rPr lang="ru-RU" dirty="0"/>
              <a:t>С атрибутом </a:t>
            </a:r>
            <a:r>
              <a:rPr lang="en-US" dirty="0"/>
              <a:t>async</a:t>
            </a:r>
            <a:r>
              <a:rPr lang="ru-RU" dirty="0"/>
              <a:t> – могут выполняться до загрузки страницы, независимо от места подключения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57544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194C-FF7C-4CA3-992E-205E61E6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6C1DD3-63A9-4FAA-8A10-D04D035B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60" y="1908091"/>
            <a:ext cx="3258005" cy="38581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617448-C861-4BE1-BD8B-2EC4A8AA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30" y="1567063"/>
            <a:ext cx="5931090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В JavaScript есть 8 основных типов.</a:t>
            </a:r>
            <a:endParaRPr lang="en-US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number</a:t>
            </a:r>
            <a:r>
              <a:rPr lang="ru-RU" altLang="ru-RU" dirty="0"/>
              <a:t> для любых чисел: целочисленных или чисел с плавающей точкой; целочисленные значения ограничены диапазоном ±(253-1).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bigint</a:t>
            </a:r>
            <a:r>
              <a:rPr lang="ru-RU" altLang="ru-RU" dirty="0"/>
              <a:t> для целых чисел произвольной длины.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string</a:t>
            </a:r>
            <a:r>
              <a:rPr lang="ru-RU" altLang="ru-RU" dirty="0"/>
              <a:t> для строк. Строка может содержать ноль или больше символов, нет отдельного символьного типа.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boolean</a:t>
            </a:r>
            <a:r>
              <a:rPr lang="ru-RU" altLang="ru-RU" dirty="0"/>
              <a:t> для </a:t>
            </a:r>
            <a:r>
              <a:rPr lang="ru-RU" altLang="ru-RU" dirty="0" err="1"/>
              <a:t>true</a:t>
            </a:r>
            <a:r>
              <a:rPr lang="ru-RU" altLang="ru-RU" dirty="0"/>
              <a:t>/</a:t>
            </a:r>
            <a:r>
              <a:rPr lang="ru-RU" altLang="ru-RU" dirty="0" err="1"/>
              <a:t>false</a:t>
            </a:r>
            <a:r>
              <a:rPr lang="ru-RU" altLang="ru-RU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null</a:t>
            </a:r>
            <a:r>
              <a:rPr lang="ru-RU" altLang="ru-RU" dirty="0"/>
              <a:t> для неизвестных значений – отдельный тип, имеющий одно значение </a:t>
            </a:r>
            <a:r>
              <a:rPr lang="ru-RU" altLang="ru-RU" dirty="0" err="1"/>
              <a:t>null</a:t>
            </a:r>
            <a:r>
              <a:rPr lang="ru-RU" altLang="ru-RU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undefined</a:t>
            </a:r>
            <a:r>
              <a:rPr lang="ru-RU" altLang="ru-RU" dirty="0"/>
              <a:t> для </a:t>
            </a:r>
            <a:r>
              <a:rPr lang="ru-RU" altLang="ru-RU" dirty="0" err="1"/>
              <a:t>неприсвоенных</a:t>
            </a:r>
            <a:r>
              <a:rPr lang="ru-RU" altLang="ru-RU" dirty="0"/>
              <a:t> значений – отдельный тип, имеющий одно значение </a:t>
            </a:r>
            <a:r>
              <a:rPr lang="ru-RU" altLang="ru-RU" dirty="0" err="1"/>
              <a:t>undefined</a:t>
            </a:r>
            <a:r>
              <a:rPr lang="ru-RU" altLang="ru-RU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object</a:t>
            </a:r>
            <a:r>
              <a:rPr lang="ru-RU" altLang="ru-RU" dirty="0"/>
              <a:t> для более сложных структур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 err="1"/>
              <a:t>symbol</a:t>
            </a:r>
            <a:r>
              <a:rPr lang="ru-RU" altLang="ru-RU" dirty="0"/>
              <a:t> для уникальных идентификаторов.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8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9BC65-23A9-46FE-80B3-E178961B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переменных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ED786-7C8E-411B-AEF8-1320E2E7DCFA}"/>
              </a:ext>
            </a:extLst>
          </p:cNvPr>
          <p:cNvSpPr txBox="1"/>
          <p:nvPr/>
        </p:nvSpPr>
        <p:spPr>
          <a:xfrm>
            <a:off x="838200" y="1583140"/>
            <a:ext cx="57673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Переменные объявляются с помощью ключевых слов </a:t>
            </a:r>
            <a:r>
              <a:rPr lang="en-US" dirty="0"/>
              <a:t>let, var, const</a:t>
            </a:r>
            <a:r>
              <a:rPr lang="ru-RU" dirty="0"/>
              <a:t>. Как правило – </a:t>
            </a:r>
            <a:r>
              <a:rPr lang="en-US" dirty="0"/>
              <a:t>let</a:t>
            </a:r>
            <a:r>
              <a:rPr lang="ru-RU" dirty="0"/>
              <a:t>. Стоит обратить внимание, что </a:t>
            </a:r>
            <a:r>
              <a:rPr lang="en-US" dirty="0"/>
              <a:t>let </a:t>
            </a:r>
            <a:r>
              <a:rPr lang="ru-RU" dirty="0"/>
              <a:t>имеет блочную область видимости, а </a:t>
            </a:r>
            <a:r>
              <a:rPr lang="en-US" dirty="0"/>
              <a:t>const </a:t>
            </a:r>
            <a:r>
              <a:rPr lang="ru-RU" dirty="0"/>
              <a:t>не меняет значение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https://medium.com/nuances-of-programming/var-let-const-%D0%B2-%D1%87%D0%B5%D0%BC-%D1%80%D0%B0%D0%B7%D0%BD%D0%B8%D1%86%D0%B0-dc6c3beb0b12</a:t>
            </a:r>
            <a:endParaRPr lang="ru-RU" dirty="0"/>
          </a:p>
          <a:p>
            <a:endParaRPr lang="en-US" dirty="0"/>
          </a:p>
          <a:p>
            <a:r>
              <a:rPr lang="ru-RU" dirty="0"/>
              <a:t>Типизация динамическая, то есть тип данных определится в зависимости от того, что будет присвоено в качестве значения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652399-97D6-4A39-B106-3BC8EB3F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673" y="2190036"/>
            <a:ext cx="334374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B80B0-D83E-4C8C-93CE-F3BA1151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Логирование в консоль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29318-4265-4BA0-82D1-A0F1A85FB286}"/>
              </a:ext>
            </a:extLst>
          </p:cNvPr>
          <p:cNvSpPr txBox="1"/>
          <p:nvPr/>
        </p:nvSpPr>
        <p:spPr>
          <a:xfrm>
            <a:off x="838200" y="1690688"/>
            <a:ext cx="1028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</a:t>
            </a:r>
            <a:r>
              <a:rPr lang="en-US" dirty="0"/>
              <a:t>console.log()</a:t>
            </a:r>
            <a:r>
              <a:rPr lang="ru-RU" dirty="0"/>
              <a:t> выводит переданное значение в консоль. Полезно при отладке.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53F3B-1D0B-4B47-B08C-585691F5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004"/>
            <a:ext cx="2835226" cy="1393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BBCECB-58C1-4307-8D43-116F07849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08224"/>
            <a:ext cx="7476037" cy="15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0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8A494-E7CA-427C-93C5-6A48AEE3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операции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120014-D147-4F39-8901-32ABC58B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80" y="4446289"/>
            <a:ext cx="5863667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E52D7-A1F2-4A48-B718-6D3F7A5386AA}"/>
              </a:ext>
            </a:extLst>
          </p:cNvPr>
          <p:cNvSpPr txBox="1"/>
          <p:nvPr/>
        </p:nvSpPr>
        <p:spPr>
          <a:xfrm>
            <a:off x="838200" y="1690688"/>
            <a:ext cx="10052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Математические операции выполняются обычно, как и во всех языках.</a:t>
            </a:r>
          </a:p>
          <a:p>
            <a:r>
              <a:rPr lang="en-US" dirty="0"/>
              <a:t>% - </a:t>
            </a:r>
            <a:r>
              <a:rPr lang="ru-RU" dirty="0"/>
              <a:t>остаток от деления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Math – </a:t>
            </a:r>
            <a:r>
              <a:rPr lang="ru-RU" dirty="0"/>
              <a:t>для математических операций, таких как возведение в степень, извлечение корня, округление и т.д.</a:t>
            </a:r>
          </a:p>
        </p:txBody>
      </p:sp>
    </p:spTree>
    <p:extLst>
      <p:ext uri="{BB962C8B-B14F-4D97-AF65-F5344CB8AC3E}">
        <p14:creationId xmlns:p14="http://schemas.microsoft.com/office/powerpoint/2010/main" val="70799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F0770-89E6-4CB6-801B-56FC452F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0B504-97BA-4869-8DC3-9F4CBB75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11" y="1866682"/>
            <a:ext cx="4286848" cy="31246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8E5896-277B-485A-B913-F9009118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3742"/>
            <a:ext cx="451548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1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729</Words>
  <Application>Microsoft Office PowerPoint</Application>
  <PresentationFormat>Широкоэкранный</PresentationFormat>
  <Paragraphs>85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inherit</vt:lpstr>
      <vt:lpstr>Тема Office</vt:lpstr>
      <vt:lpstr>Программирование на стороне клиента</vt:lpstr>
      <vt:lpstr>Технологии</vt:lpstr>
      <vt:lpstr>Подключение стилей в HTML</vt:lpstr>
      <vt:lpstr>Порядок загрузки</vt:lpstr>
      <vt:lpstr>Типы данных</vt:lpstr>
      <vt:lpstr>Объявление переменных</vt:lpstr>
      <vt:lpstr>Логирование в консоль</vt:lpstr>
      <vt:lpstr>Математические операции</vt:lpstr>
      <vt:lpstr>Строки</vt:lpstr>
      <vt:lpstr>Объекты</vt:lpstr>
      <vt:lpstr>Массивы</vt:lpstr>
      <vt:lpstr>Таймаут и интервал</vt:lpstr>
      <vt:lpstr>Манипуляции с DOM</vt:lpstr>
      <vt:lpstr>Получение элемента</vt:lpstr>
      <vt:lpstr>Манипуляции с содержимым</vt:lpstr>
      <vt:lpstr>Манипуляции с атрибутами</vt:lpstr>
      <vt:lpstr>Манипуляции со стилями и классами</vt:lpstr>
      <vt:lpstr>Обработчики событий</vt:lpstr>
      <vt:lpstr>Навешивание обработчика клика на кнопку (пример)</vt:lpstr>
      <vt:lpstr>Объект события Event</vt:lpstr>
      <vt:lpstr>Что такое event.preventDefault()?</vt:lpstr>
      <vt:lpstr>Удобное обращение к элементам формы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Веб-программирование по стандартам WorldSkills</dc:title>
  <dc:creator>Dina Afanasyeva</dc:creator>
  <cp:lastModifiedBy>Dina Afanasyeva</cp:lastModifiedBy>
  <cp:revision>24</cp:revision>
  <dcterms:created xsi:type="dcterms:W3CDTF">2022-01-27T16:10:42Z</dcterms:created>
  <dcterms:modified xsi:type="dcterms:W3CDTF">2022-02-13T05:25:21Z</dcterms:modified>
</cp:coreProperties>
</file>