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5" r:id="rId11"/>
    <p:sldId id="334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27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D6D63-B495-4F29-98E3-5BD0864E2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5F399C-BC65-4CAD-BE7B-7A3DD20CD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4C36BB-2161-4AE1-8D4D-8C8BEE0B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E62E4E-67D0-45BC-B1F4-5712177B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F5807F-8BDE-4B1A-B4FF-0A143505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07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4A4D0-A8E4-403D-8655-8EFA4CD9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3C3582-4920-4BA8-B2B4-19F79CE7E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17A36E-51A4-4F23-A37D-267A1209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86A054-2266-4FC4-98D6-D06BD1C1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54A4BC-9984-48E0-884F-4CA3D8DD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30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8BFA68-F3B1-492A-8F3D-3128D243B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45E8FF-FA08-43EF-8D79-5BF96C98F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FE78F9-AD46-43EC-8BCC-5E0DD616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605D5-BF34-40C5-8AC8-48EBABCE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E5D944-5437-468C-8E18-306E53D2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2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C9325-393A-4331-9A00-CE7DE8A7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76DD9-1ABC-440E-ADAD-729FC5614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4EBE4E-D962-46AD-9C28-2F2178AB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A54E05-A2DD-4E56-9767-6A55B86A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6C1FAF-3967-4525-8834-6671894A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96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ED757-4DFF-43CF-B88E-6FE1B728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D01057-E7F4-4A2D-840F-88E5E100C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935043-1606-489E-AE50-44A20F7A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9BC961-74EB-4551-9F3C-15FDB31D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F355C-9160-458F-A395-2D8705D3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89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443E5-1FF5-4A73-AF46-BF7753B5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9A6473-DC29-41E2-826A-D3C9C7161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E1F1B5-52FB-4657-90E5-C721C3B8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33F7DC-5B58-498D-9B59-78A6891F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F73A23-F947-4331-A528-3AFA2486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A9CCD4-EC49-42C8-B1E1-33CB115D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56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5FFF-89A3-439F-99A6-6320CAE54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7C9FF1-BCCB-4569-90DC-33D951D4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5190BE-FAB4-4705-B4FF-A36828F5C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1F0863-9B9F-4B34-A24D-B1C66CB77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AA110B-DD46-43CA-ABB7-5814A7EAE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99A848-B713-41D9-8E52-D2177E90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7D45EC-B9AB-4B47-94D7-B7A908F6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C9E048-1DB4-4C1C-903C-A2CE47C5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85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39E32-1650-4FE4-A246-3CE4EEC0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304778-33F3-4EDA-860B-B2F0557B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AF5D44-9A85-4361-87C9-BF603E62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18C6A7-9317-4777-BD48-85F8D65A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60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1F56E7-7EFF-4409-80A4-89B7CE83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D20F95-1F60-4F82-B7F4-F15CF588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CAFBF9-5850-428B-9B03-EC83D04D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22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C614B-9AEF-4718-A660-4C0884DC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CF0FA-0348-4EE9-BEEB-6ED5681F9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47710F-9929-4B86-B0C3-F87C20763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A8240B-1852-4FAA-B36B-5B08D453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D50E53-CE83-4C9F-9636-D6B8970D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96631E-F132-4119-8D89-9B04C157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41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2CDB1-C48B-418C-BC9A-5CF74A8B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A5F9C05-E573-4A7A-BB9E-BC52A7EA8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19522D-F68D-410E-9A7F-AE4E51C9B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CBB15E-1EA6-4825-85AA-4D1C631B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1C2A3-0891-40CB-8C0E-458776B7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93A0F7-119C-49C0-BDEA-B20FBEBF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00A61-AD1A-467F-9FDC-7A1CE655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07AE77-CA78-41EE-A698-4BA52FEC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B2A9C2-47D5-41B1-8AF7-D6F607C53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08E6-947D-4849-9A5D-44B74C144F09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AA4FD6-A0DE-4A9B-8D11-622F5BF07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F6125C-EBD4-48AB-BD4E-A769F3065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83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eveloper.mozilla.org/ru/docs/Web/API/Window/localStorage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API/Window/localStorage" TargetMode="External"/><Relationship Id="rId2" Type="http://schemas.openxmlformats.org/officeDocument/2006/relationships/hyperlink" Target="https://ru.vuejs.org/v2/guide/installation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earn.javascript.ru/js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ejs/awesome-vue#components--libraries" TargetMode="External"/><Relationship Id="rId2" Type="http://schemas.openxmlformats.org/officeDocument/2006/relationships/hyperlink" Target="https://ru.vuejs.org/v2/guide/single-file-components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u.vuejs.org/v2/guide/installation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vuejs.org/v2/guide/instance.html#%D0%94%D0%B8%D0%B0%D0%B3%D1%80%D0%B0%D0%BC%D0%BC%D0%B0-%D0%B6%D0%B8%D0%B7%D0%BD%D0%B5%D0%BD%D0%BD%D0%BE%D0%B3%D0%BE-%D1%86%D0%B8%D0%BA%D0%BB%D0%B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502AB-86E6-4830-A061-306D2029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FFFFFF"/>
                </a:solidFill>
              </a:rPr>
              <a:t>Программирование на стороне клиента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683B6FFC-2790-4997-9884-38DCE5199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br>
              <a:rPr lang="ru-RU" sz="3200" dirty="0"/>
            </a:br>
            <a:r>
              <a:rPr lang="ru-RU" sz="3200" dirty="0"/>
              <a:t>Модуль 2 / 5</a:t>
            </a:r>
          </a:p>
        </p:txBody>
      </p:sp>
    </p:spTree>
    <p:extLst>
      <p:ext uri="{BB962C8B-B14F-4D97-AF65-F5344CB8AC3E}">
        <p14:creationId xmlns:p14="http://schemas.microsoft.com/office/powerpoint/2010/main" val="206584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35927-EBF0-490B-8009-BFDF7CAF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Циклическая отрисовка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A7F32A-DED3-4EB4-BC76-D0756FB79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49" y="1707748"/>
            <a:ext cx="8160645" cy="11677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35BB32-EC85-4322-9720-B73BA6DE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9521"/>
            <a:ext cx="2270715" cy="1776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84F09D-37A2-48EE-8119-051FC39DAF81}"/>
              </a:ext>
            </a:extLst>
          </p:cNvPr>
          <p:cNvSpPr txBox="1"/>
          <p:nvPr/>
        </p:nvSpPr>
        <p:spPr>
          <a:xfrm>
            <a:off x="3794078" y="3220872"/>
            <a:ext cx="727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Здесь работает директива </a:t>
            </a:r>
            <a:r>
              <a:rPr lang="en-US" dirty="0"/>
              <a:t>v-for</a:t>
            </a:r>
            <a:r>
              <a:rPr lang="ru-RU" dirty="0"/>
              <a:t>. В цикле, который она перебирает, второй опциональный параметр</a:t>
            </a:r>
            <a:r>
              <a:rPr lang="en-US" dirty="0"/>
              <a:t> (index)</a:t>
            </a:r>
            <a:r>
              <a:rPr lang="ru-RU" dirty="0"/>
              <a:t> – индекс текущей итерации. Советую перестраховываться и указывать его, также добавлять атрибут </a:t>
            </a:r>
            <a:r>
              <a:rPr lang="en-US" dirty="0"/>
              <a:t>:key</a:t>
            </a:r>
            <a:r>
              <a:rPr lang="ru-RU" dirty="0"/>
              <a:t>, чтобы избежать непредсказуемого поведения.</a:t>
            </a:r>
          </a:p>
          <a:p>
            <a:endParaRPr lang="ru-RU" dirty="0"/>
          </a:p>
          <a:p>
            <a:r>
              <a:rPr lang="ru-RU" dirty="0"/>
              <a:t>Кстати, в </a:t>
            </a:r>
            <a:r>
              <a:rPr lang="en-US" dirty="0"/>
              <a:t>v-for </a:t>
            </a:r>
            <a:r>
              <a:rPr lang="ru-RU" dirty="0"/>
              <a:t>можно передавать массивы, а делать итерацию по диапазону чисел, например</a:t>
            </a:r>
            <a:r>
              <a:rPr lang="en-US" dirty="0"/>
              <a:t> v-for=“</a:t>
            </a:r>
            <a:r>
              <a:rPr lang="en-US" dirty="0" err="1"/>
              <a:t>i</a:t>
            </a:r>
            <a:r>
              <a:rPr lang="en-US" dirty="0"/>
              <a:t> in 10”</a:t>
            </a:r>
            <a:r>
              <a:rPr lang="ru-RU" dirty="0"/>
              <a:t>, что даст нам цикл от 1 до 10.</a:t>
            </a:r>
          </a:p>
        </p:txBody>
      </p:sp>
    </p:spTree>
    <p:extLst>
      <p:ext uri="{BB962C8B-B14F-4D97-AF65-F5344CB8AC3E}">
        <p14:creationId xmlns:p14="http://schemas.microsoft.com/office/powerpoint/2010/main" val="396276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973F4-1F52-4F9E-BCF5-20ABA96B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Динамическая передача атрибутов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7DE194-26E3-4787-BE55-B1B69CFB4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867546" cy="2827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3BE23B-B58F-4FE4-9C57-7D08204CCAD1}"/>
              </a:ext>
            </a:extLst>
          </p:cNvPr>
          <p:cNvSpPr txBox="1"/>
          <p:nvPr/>
        </p:nvSpPr>
        <p:spPr>
          <a:xfrm>
            <a:off x="8052179" y="1690688"/>
            <a:ext cx="3301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Атрибуты передаются через такой синтаксис:</a:t>
            </a:r>
          </a:p>
          <a:p>
            <a:r>
              <a:rPr lang="en-US" dirty="0"/>
              <a:t>:[</a:t>
            </a:r>
            <a:r>
              <a:rPr lang="ru-RU" dirty="0" err="1"/>
              <a:t>имяатрибута</a:t>
            </a:r>
            <a:r>
              <a:rPr lang="en-US" dirty="0"/>
              <a:t>]=“</a:t>
            </a:r>
            <a:r>
              <a:rPr lang="ru-RU" dirty="0"/>
              <a:t>значение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47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68B83-FD59-45B9-9C7B-0375E477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Навешивание обработчиков событий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6E82D8-3D49-49E6-B4BC-452969AB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70" y="1721395"/>
            <a:ext cx="6519197" cy="31917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663956-FC67-42F7-BF52-017DA1602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04" y="1721395"/>
            <a:ext cx="3453932" cy="10627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BDD9E3-1729-44B6-8CC2-720447B4FCA7}"/>
              </a:ext>
            </a:extLst>
          </p:cNvPr>
          <p:cNvSpPr txBox="1"/>
          <p:nvPr/>
        </p:nvSpPr>
        <p:spPr>
          <a:xfrm>
            <a:off x="7915701" y="2784143"/>
            <a:ext cx="3453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@[</a:t>
            </a:r>
            <a:r>
              <a:rPr lang="ru-RU" dirty="0" err="1"/>
              <a:t>имясобытия</a:t>
            </a:r>
            <a:r>
              <a:rPr lang="en-US" dirty="0"/>
              <a:t>]=“</a:t>
            </a:r>
            <a:r>
              <a:rPr lang="ru-RU" dirty="0" err="1"/>
              <a:t>имяметода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  <a:p>
            <a:r>
              <a:rPr lang="ru-RU" dirty="0"/>
              <a:t>Стоит знать также модификатор</a:t>
            </a:r>
            <a:r>
              <a:rPr lang="en-US" dirty="0"/>
              <a:t> .prevent</a:t>
            </a:r>
            <a:r>
              <a:rPr lang="ru-RU" dirty="0"/>
              <a:t>, чтобы отменять стандартное поведение, как в случаях с формой и ссылкой, например:</a:t>
            </a:r>
          </a:p>
          <a:p>
            <a:endParaRPr lang="ru-RU" dirty="0"/>
          </a:p>
          <a:p>
            <a:r>
              <a:rPr lang="en-US" dirty="0"/>
              <a:t>@click.prevent=“…”</a:t>
            </a:r>
          </a:p>
          <a:p>
            <a:r>
              <a:rPr lang="en-US" dirty="0"/>
              <a:t>@submit.prevent=“…”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429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17A11-BFFF-4479-A084-D0AB6C70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данными через </a:t>
            </a:r>
            <a:r>
              <a:rPr lang="en-US" dirty="0"/>
              <a:t>v-model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5E78EC-098F-4FDF-AF9A-00194F6A0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9509"/>
            <a:ext cx="5992061" cy="42106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3E2900-35E6-4286-9F26-C4096856F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006" y="1639509"/>
            <a:ext cx="3409487" cy="23416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60F001-B870-4542-A188-1FC2BF33289C}"/>
              </a:ext>
            </a:extLst>
          </p:cNvPr>
          <p:cNvSpPr txBox="1"/>
          <p:nvPr/>
        </p:nvSpPr>
        <p:spPr>
          <a:xfrm>
            <a:off x="7304006" y="4121717"/>
            <a:ext cx="3764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 как данные </a:t>
            </a:r>
            <a:r>
              <a:rPr lang="ru-RU" dirty="0" err="1"/>
              <a:t>реактивны</a:t>
            </a:r>
            <a:r>
              <a:rPr lang="ru-RU" dirty="0"/>
              <a:t>, при изменении значений в полях ввода, они динамически меняются.</a:t>
            </a:r>
          </a:p>
        </p:txBody>
      </p:sp>
    </p:spTree>
    <p:extLst>
      <p:ext uri="{BB962C8B-B14F-4D97-AF65-F5344CB8AC3E}">
        <p14:creationId xmlns:p14="http://schemas.microsoft.com/office/powerpoint/2010/main" val="420456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51796-E8D0-4E28-8549-F1D19413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классы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776B9A-3654-4382-9B7F-1286097D416D}"/>
              </a:ext>
            </a:extLst>
          </p:cNvPr>
          <p:cNvSpPr txBox="1"/>
          <p:nvPr/>
        </p:nvSpPr>
        <p:spPr>
          <a:xfrm>
            <a:off x="838200" y="3347974"/>
            <a:ext cx="10189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данном случае в качестве класса передается объект, где ключами будут имена классов, а значения приводятся к логическим (</a:t>
            </a:r>
            <a:r>
              <a:rPr lang="en-US" dirty="0"/>
              <a:t>true </a:t>
            </a:r>
            <a:r>
              <a:rPr lang="ru-RU" dirty="0"/>
              <a:t>или </a:t>
            </a:r>
            <a:r>
              <a:rPr lang="en-US" dirty="0"/>
              <a:t>false</a:t>
            </a:r>
            <a:r>
              <a:rPr lang="ru-RU" dirty="0"/>
              <a:t>), что указывает на то, будет ли добавлен данный класс к элементу.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695FFB-A100-4094-9011-AEECAAF9F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9457"/>
            <a:ext cx="6447046" cy="116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6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0728-ADC7-4CFB-9A1D-3F58823F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стили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0D1EE0-F416-4F56-ADBC-1C891EB03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42" y="1433015"/>
            <a:ext cx="6990209" cy="419244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32257D-2CF7-4422-89BB-8670DA88B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704" y="1433015"/>
            <a:ext cx="3381847" cy="1457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8B21E6-6109-49BA-A518-9718C04ACEA1}"/>
              </a:ext>
            </a:extLst>
          </p:cNvPr>
          <p:cNvSpPr txBox="1"/>
          <p:nvPr/>
        </p:nvSpPr>
        <p:spPr>
          <a:xfrm>
            <a:off x="8018704" y="3111690"/>
            <a:ext cx="3381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Стили </a:t>
            </a:r>
            <a:r>
              <a:rPr lang="ru-RU" dirty="0" err="1"/>
              <a:t>биндятся</a:t>
            </a:r>
            <a:r>
              <a:rPr lang="ru-RU" dirty="0"/>
              <a:t> аналогично классам, через объект, ключами которого являются имена свойств </a:t>
            </a:r>
            <a:r>
              <a:rPr lang="en-US" dirty="0"/>
              <a:t>CSS</a:t>
            </a:r>
            <a:r>
              <a:rPr lang="ru-RU" dirty="0"/>
              <a:t>, а значениями –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2913629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46480-F967-4AD4-A977-69D30FE9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Вычисляемые свойства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D04A2B-E7DA-4A38-90F1-769DA7FCF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05" y="2086473"/>
            <a:ext cx="4601217" cy="2257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9DB45B-CED6-4352-9575-1006E1D38F2B}"/>
              </a:ext>
            </a:extLst>
          </p:cNvPr>
          <p:cNvSpPr txBox="1"/>
          <p:nvPr/>
        </p:nvSpPr>
        <p:spPr>
          <a:xfrm>
            <a:off x="6096000" y="1690688"/>
            <a:ext cx="525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помощью данного вычисляемого свойства мы можем использовать в шаблоне свойство </a:t>
            </a:r>
            <a:r>
              <a:rPr lang="en-US" dirty="0" err="1"/>
              <a:t>fullName</a:t>
            </a:r>
            <a:r>
              <a:rPr lang="ru-RU" dirty="0"/>
              <a:t>, и оно будет равно </a:t>
            </a:r>
            <a:r>
              <a:rPr lang="en-US" dirty="0"/>
              <a:t>“</a:t>
            </a:r>
            <a:r>
              <a:rPr lang="ru-RU" dirty="0" err="1"/>
              <a:t>Айдана</a:t>
            </a:r>
            <a:r>
              <a:rPr lang="ru-RU" dirty="0"/>
              <a:t> </a:t>
            </a:r>
            <a:r>
              <a:rPr lang="ru-RU" dirty="0" err="1"/>
              <a:t>Маратова</a:t>
            </a:r>
            <a:r>
              <a:rPr lang="en-US" dirty="0"/>
              <a:t>”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При этом, если изменится значение </a:t>
            </a:r>
            <a:r>
              <a:rPr lang="en-US" dirty="0" err="1"/>
              <a:t>firstName</a:t>
            </a:r>
            <a:r>
              <a:rPr lang="ru-RU" dirty="0"/>
              <a:t> или </a:t>
            </a:r>
            <a:r>
              <a:rPr lang="en-US" dirty="0" err="1"/>
              <a:t>lastName</a:t>
            </a:r>
            <a:r>
              <a:rPr lang="ru-RU" dirty="0"/>
              <a:t>, то вычисляемое свойство тоже отреагирует и изменится автоматически.</a:t>
            </a:r>
          </a:p>
          <a:p>
            <a:endParaRPr lang="ru-RU" dirty="0"/>
          </a:p>
          <a:p>
            <a:r>
              <a:rPr lang="en-US" dirty="0"/>
              <a:t>Computed </a:t>
            </a:r>
            <a:r>
              <a:rPr lang="ru-RU" dirty="0"/>
              <a:t>часто используются для форматирования строк или фильтрации списков, например, если у нас функционал по сортировке и поиску.</a:t>
            </a:r>
          </a:p>
        </p:txBody>
      </p:sp>
    </p:spTree>
    <p:extLst>
      <p:ext uri="{BB962C8B-B14F-4D97-AF65-F5344CB8AC3E}">
        <p14:creationId xmlns:p14="http://schemas.microsoft.com/office/powerpoint/2010/main" val="2331127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18B8C-25B2-411D-9D13-260EEE1B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Слежение за изменением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CD068A-A056-4074-8E6A-0B582D7E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0148"/>
            <a:ext cx="5753669" cy="317623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C43EAC-0451-4025-AC0E-3D6EC479E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922" y="1590148"/>
            <a:ext cx="4715533" cy="19433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4DAC03-E6CB-4F63-912A-1200139C8F31}"/>
              </a:ext>
            </a:extLst>
          </p:cNvPr>
          <p:cNvSpPr txBox="1"/>
          <p:nvPr/>
        </p:nvSpPr>
        <p:spPr>
          <a:xfrm>
            <a:off x="6849922" y="3821373"/>
            <a:ext cx="4715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помощью </a:t>
            </a:r>
            <a:r>
              <a:rPr lang="en-US" dirty="0"/>
              <a:t>watch </a:t>
            </a:r>
            <a:r>
              <a:rPr lang="ru-RU" dirty="0"/>
              <a:t>мы можем выполнять какие-либо действия в момент изменения значений. Например, </a:t>
            </a:r>
            <a:r>
              <a:rPr lang="ru-RU" dirty="0" err="1"/>
              <a:t>автосохранение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8959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4F463-29DF-4302-BCC6-D5040326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Слежение за сложными данными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A9874B-129C-453A-B7C9-3B9A53B15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31500" cy="35364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FC0D5C-C79C-4AF4-B3F5-B42412B44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634" y="1690688"/>
            <a:ext cx="4386061" cy="3536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342553-C6E8-4F62-89F7-EDF034D182F1}"/>
              </a:ext>
            </a:extLst>
          </p:cNvPr>
          <p:cNvSpPr txBox="1"/>
          <p:nvPr/>
        </p:nvSpPr>
        <p:spPr>
          <a:xfrm>
            <a:off x="838200" y="5404513"/>
            <a:ext cx="1012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</a:t>
            </a:r>
            <a:r>
              <a:rPr lang="ru-RU" dirty="0" err="1"/>
              <a:t>прослушиватель</a:t>
            </a:r>
            <a:r>
              <a:rPr lang="ru-RU" dirty="0"/>
              <a:t> срабатывал на изменение свойств объекта, надо указывать опцию </a:t>
            </a:r>
            <a:r>
              <a:rPr lang="en-US" dirty="0"/>
              <a:t>deep: true </a:t>
            </a:r>
            <a:r>
              <a:rPr lang="ru-RU" dirty="0"/>
              <a:t> и обработчик помещать в </a:t>
            </a:r>
            <a:r>
              <a:rPr lang="en-US" dirty="0"/>
              <a:t>handler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2302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F5A1B-24A7-452B-AA25-7F261FD9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о </a:t>
            </a:r>
            <a:r>
              <a:rPr lang="en-US" dirty="0" err="1"/>
              <a:t>localStorage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E6F33-7C41-4D6B-981A-DAECA81BA1D2}"/>
              </a:ext>
            </a:extLst>
          </p:cNvPr>
          <p:cNvSpPr txBox="1"/>
          <p:nvPr/>
        </p:nvSpPr>
        <p:spPr>
          <a:xfrm>
            <a:off x="968991" y="1690688"/>
            <a:ext cx="10384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localStorage</a:t>
            </a:r>
            <a:r>
              <a:rPr lang="en-US" dirty="0"/>
              <a:t> – </a:t>
            </a:r>
            <a:r>
              <a:rPr lang="ru-RU" dirty="0"/>
              <a:t>это  локальное хранилище браузера. Подробнее на </a:t>
            </a:r>
            <a:r>
              <a:rPr lang="en-US" dirty="0">
                <a:hlinkClick r:id="rId2"/>
              </a:rPr>
              <a:t>https://developer.mozilla.org/ru/docs/Web/API/Window/localStorage</a:t>
            </a:r>
            <a:endParaRPr lang="ru-RU" dirty="0"/>
          </a:p>
          <a:p>
            <a:endParaRPr lang="ru-RU" dirty="0"/>
          </a:p>
          <a:p>
            <a:r>
              <a:rPr lang="ru-RU" dirty="0"/>
              <a:t>Ключи и значения - всегда строки. Установка, извлечение и удаление выполняется следующим образом: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743BFB-C88E-4075-ADDA-3803BCBC9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91" y="3514299"/>
            <a:ext cx="4949743" cy="12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0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423CC-F008-4EBD-B724-CF1DA785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Технологии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49DFF3-FDB6-42E2-8782-C2AF414A1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43" y="2546161"/>
            <a:ext cx="4762500" cy="2857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2A0558-8D4A-4174-9B98-B68DEF543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73" y="2623826"/>
            <a:ext cx="2702169" cy="270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92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8707F-2E89-4D76-A0B8-43ABEA14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ru-RU" dirty="0" err="1"/>
              <a:t>сериализация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F4411A-9977-4F05-A92E-E14F352699FB}"/>
              </a:ext>
            </a:extLst>
          </p:cNvPr>
          <p:cNvSpPr txBox="1"/>
          <p:nvPr/>
        </p:nvSpPr>
        <p:spPr>
          <a:xfrm>
            <a:off x="805218" y="2060812"/>
            <a:ext cx="10563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 как </a:t>
            </a:r>
            <a:r>
              <a:rPr lang="en-US" dirty="0" err="1"/>
              <a:t>localStorage</a:t>
            </a:r>
            <a:r>
              <a:rPr lang="en-US" dirty="0"/>
              <a:t> </a:t>
            </a:r>
            <a:r>
              <a:rPr lang="ru-RU" dirty="0"/>
              <a:t>может работать только со строками, сложные данные типа объектов или массивов надо </a:t>
            </a:r>
            <a:r>
              <a:rPr lang="ru-RU" dirty="0" err="1"/>
              <a:t>сериализовать</a:t>
            </a:r>
            <a:r>
              <a:rPr lang="ru-RU" dirty="0"/>
              <a:t> в </a:t>
            </a:r>
            <a:r>
              <a:rPr lang="en-US" dirty="0"/>
              <a:t>JSON</a:t>
            </a:r>
            <a:r>
              <a:rPr lang="ru-RU" dirty="0"/>
              <a:t>. Делается это так: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71AEC2-F65A-4696-8057-B7CE9872C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18" y="3063619"/>
            <a:ext cx="6880529" cy="7538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730B52-88A8-4967-A230-8C040F703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24" y="4201257"/>
            <a:ext cx="4138914" cy="1790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19A9D6-8E8A-4E3D-8244-E3783863E491}"/>
              </a:ext>
            </a:extLst>
          </p:cNvPr>
          <p:cNvSpPr txBox="1"/>
          <p:nvPr/>
        </p:nvSpPr>
        <p:spPr>
          <a:xfrm>
            <a:off x="5172501" y="4201257"/>
            <a:ext cx="35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Пример </a:t>
            </a:r>
            <a:r>
              <a:rPr lang="ru-RU" dirty="0" err="1"/>
              <a:t>сериализации</a:t>
            </a:r>
            <a:r>
              <a:rPr lang="ru-RU" dirty="0"/>
              <a:t> и </a:t>
            </a:r>
            <a:r>
              <a:rPr lang="ru-RU" dirty="0" err="1"/>
              <a:t>десереализации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5457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12AC109-D2D4-4E60-BAA0-064710AA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Полезные ссылки</a:t>
            </a:r>
            <a:endParaRPr lang="en-US" sz="4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99132-A81D-4C63-8F60-39DDCB9B9F79}"/>
              </a:ext>
            </a:extLst>
          </p:cNvPr>
          <p:cNvSpPr txBox="1"/>
          <p:nvPr/>
        </p:nvSpPr>
        <p:spPr>
          <a:xfrm>
            <a:off x="838200" y="2438400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base"/>
            <a:r>
              <a:rPr lang="en-US" sz="2800" dirty="0">
                <a:hlinkClick r:id="rId2"/>
              </a:rPr>
              <a:t>https://ru.vuejs.org/v2/guide/installation.html</a:t>
            </a:r>
            <a:endParaRPr lang="ru-RU" sz="2800" dirty="0"/>
          </a:p>
          <a:p>
            <a:pPr fontAlgn="base"/>
            <a:r>
              <a:rPr lang="en-US" sz="2800" dirty="0">
                <a:hlinkClick r:id="rId3"/>
              </a:rPr>
              <a:t>https://developer.mozilla.org/ru/docs/Web/API/Window/localStorage</a:t>
            </a:r>
            <a:endParaRPr lang="ru-RU" sz="2800" dirty="0"/>
          </a:p>
          <a:p>
            <a:pPr fontAlgn="base"/>
            <a:r>
              <a:rPr lang="en-US" sz="2800" dirty="0">
                <a:hlinkClick r:id="rId4"/>
              </a:rPr>
              <a:t>https://learn.javascript.ru/json</a:t>
            </a:r>
            <a:endParaRPr lang="en-US" sz="2800" dirty="0"/>
          </a:p>
          <a:p>
            <a:pPr fontAlgn="base"/>
            <a:endParaRPr lang="ru-RU" sz="2800" dirty="0"/>
          </a:p>
          <a:p>
            <a:pPr algn="l" fontAlgn="base"/>
            <a:endParaRPr lang="ru-RU" sz="2800" b="0" i="0" u="sng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endParaRPr lang="en-US" sz="26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442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6940D-EB30-4954-AE07-25B28E71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ru-RU" dirty="0"/>
              <a:t>и зачем?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C3A06-3A83-4789-9E33-2E83199F8EC3}"/>
              </a:ext>
            </a:extLst>
          </p:cNvPr>
          <p:cNvSpPr txBox="1"/>
          <p:nvPr/>
        </p:nvSpPr>
        <p:spPr>
          <a:xfrm>
            <a:off x="838200" y="1862752"/>
            <a:ext cx="10515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Vue</a:t>
            </a:r>
            <a:r>
              <a:rPr lang="ru-RU" dirty="0"/>
              <a:t> (произносится /</a:t>
            </a:r>
            <a:r>
              <a:rPr lang="ru-RU" dirty="0" err="1"/>
              <a:t>vju</a:t>
            </a:r>
            <a:r>
              <a:rPr lang="ru-RU" dirty="0"/>
              <a:t>ː/, примерно как </a:t>
            </a:r>
            <a:r>
              <a:rPr lang="ru-RU" b="1" dirty="0" err="1"/>
              <a:t>view</a:t>
            </a:r>
            <a:r>
              <a:rPr lang="ru-RU" dirty="0"/>
              <a:t>) — это </a:t>
            </a:r>
            <a:r>
              <a:rPr lang="ru-RU" b="1" dirty="0"/>
              <a:t>прогрессивный фреймворк</a:t>
            </a:r>
            <a:r>
              <a:rPr lang="ru-RU" dirty="0"/>
              <a:t> для создания пользовательских интерфейсов. В отличие от фреймворков-монолитов, </a:t>
            </a:r>
            <a:r>
              <a:rPr lang="ru-RU" dirty="0" err="1"/>
              <a:t>Vue</a:t>
            </a:r>
            <a:r>
              <a:rPr lang="ru-RU" dirty="0"/>
              <a:t> создан пригодным для постепенного внедрения. Его ядро в первую очередь решает задачи уровня представления (</a:t>
            </a:r>
            <a:r>
              <a:rPr lang="ru-RU" dirty="0" err="1"/>
              <a:t>view</a:t>
            </a:r>
            <a:r>
              <a:rPr lang="ru-RU" dirty="0"/>
              <a:t>), что упрощает интеграцию с другими библиотеками и существующими проектами. С другой стороны, </a:t>
            </a:r>
            <a:r>
              <a:rPr lang="ru-RU" dirty="0" err="1"/>
              <a:t>Vue</a:t>
            </a:r>
            <a:r>
              <a:rPr lang="ru-RU" dirty="0"/>
              <a:t> полностью подходит и для создания сложных одностраничных приложений (SPA, Single-Page Applications), если использовать его совместно с </a:t>
            </a:r>
            <a:r>
              <a:rPr lang="ru-RU" dirty="0">
                <a:hlinkClick r:id="rId2"/>
              </a:rPr>
              <a:t>современными инструментами</a:t>
            </a:r>
            <a:r>
              <a:rPr lang="ru-RU" dirty="0"/>
              <a:t> и </a:t>
            </a:r>
            <a:r>
              <a:rPr lang="ru-RU" dirty="0">
                <a:hlinkClick r:id="rId3"/>
              </a:rPr>
              <a:t>дополнительными библиотеками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А если своими словами, использование фреймворка помогает создавать легко более сложные вещи, при этом писать меньше кода и абстрагироваться от технических деталей вроде ручной перерисовки </a:t>
            </a:r>
            <a:r>
              <a:rPr lang="en-US" dirty="0"/>
              <a:t>DOM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525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4B111-BA68-4338-B4B6-28E9C51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428C8-1319-4204-B155-4E97200596EB}"/>
              </a:ext>
            </a:extLst>
          </p:cNvPr>
          <p:cNvSpPr txBox="1"/>
          <p:nvPr/>
        </p:nvSpPr>
        <p:spPr>
          <a:xfrm>
            <a:off x="968991" y="1690688"/>
            <a:ext cx="102221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наших пробных проектах будем использовать подключение через </a:t>
            </a:r>
            <a:r>
              <a:rPr lang="en-US" dirty="0" err="1"/>
              <a:t>cdn</a:t>
            </a:r>
            <a:r>
              <a:rPr lang="ru-RU" dirty="0"/>
              <a:t> для быстрого старта:</a:t>
            </a:r>
          </a:p>
          <a:p>
            <a:endParaRPr lang="ru-RU" dirty="0"/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/vue@2.6.14/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/vue.js"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более удобной работы с компонентами, модулями, </a:t>
            </a:r>
            <a:r>
              <a:rPr lang="ru-RU" dirty="0" err="1"/>
              <a:t>роутингом</a:t>
            </a:r>
            <a:r>
              <a:rPr lang="ru-RU" dirty="0"/>
              <a:t> и т.д., проект </a:t>
            </a:r>
            <a:r>
              <a:rPr lang="ru-RU" dirty="0" err="1"/>
              <a:t>билдится</a:t>
            </a:r>
            <a:r>
              <a:rPr lang="ru-RU" dirty="0"/>
              <a:t> через </a:t>
            </a:r>
            <a:r>
              <a:rPr lang="en-US" dirty="0"/>
              <a:t>Vue CLI</a:t>
            </a:r>
            <a:r>
              <a:rPr lang="ru-RU" dirty="0"/>
              <a:t>. Это потребует установки на компьютер </a:t>
            </a:r>
            <a:r>
              <a:rPr lang="en-US" dirty="0"/>
              <a:t>NodeJS </a:t>
            </a:r>
            <a:r>
              <a:rPr lang="ru-RU" dirty="0"/>
              <a:t>и </a:t>
            </a:r>
            <a:r>
              <a:rPr lang="en-US" dirty="0" err="1"/>
              <a:t>npm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Подробнее о способах установки:</a:t>
            </a:r>
          </a:p>
          <a:p>
            <a:r>
              <a:rPr lang="en-US" dirty="0">
                <a:hlinkClick r:id="rId2"/>
              </a:rPr>
              <a:t>https://ru.vuejs.org/v2/guide/installation.html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98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37208-F0F1-4F84-AB29-84E8E333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объекта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64E4BB-6353-4F20-BA9D-0FD13767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64" y="1690687"/>
            <a:ext cx="6851325" cy="4068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647F19-1D0D-4E95-8079-5AAB788ECDB1}"/>
              </a:ext>
            </a:extLst>
          </p:cNvPr>
          <p:cNvSpPr txBox="1"/>
          <p:nvPr/>
        </p:nvSpPr>
        <p:spPr>
          <a:xfrm>
            <a:off x="8120418" y="1690688"/>
            <a:ext cx="3098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</a:t>
            </a:r>
            <a:r>
              <a:rPr lang="en-US" dirty="0"/>
              <a:t> – </a:t>
            </a:r>
            <a:r>
              <a:rPr lang="ru-RU" dirty="0"/>
              <a:t>селектор элемента, в который </a:t>
            </a:r>
            <a:r>
              <a:rPr lang="ru-RU" dirty="0" err="1"/>
              <a:t>рендерится</a:t>
            </a:r>
            <a:r>
              <a:rPr lang="ru-RU" dirty="0"/>
              <a:t> приложение</a:t>
            </a:r>
          </a:p>
          <a:p>
            <a:endParaRPr lang="ru-RU" dirty="0"/>
          </a:p>
          <a:p>
            <a:r>
              <a:rPr lang="en-US" dirty="0"/>
              <a:t>data – </a:t>
            </a:r>
            <a:r>
              <a:rPr lang="ru-RU" dirty="0"/>
              <a:t>наши данные. Обладают свойством реактивности, то есть при изменении сразу же отображаются</a:t>
            </a:r>
          </a:p>
          <a:p>
            <a:endParaRPr lang="ru-RU" dirty="0"/>
          </a:p>
          <a:p>
            <a:r>
              <a:rPr lang="en-US" dirty="0"/>
              <a:t>methods – </a:t>
            </a:r>
            <a:r>
              <a:rPr lang="ru-RU" dirty="0"/>
              <a:t>методы (действия)</a:t>
            </a:r>
          </a:p>
          <a:p>
            <a:endParaRPr lang="ru-RU" dirty="0"/>
          </a:p>
          <a:p>
            <a:r>
              <a:rPr lang="en-US" dirty="0"/>
              <a:t>mounted – </a:t>
            </a:r>
            <a:r>
              <a:rPr lang="ru-RU" dirty="0"/>
              <a:t>один из хуков жизненного цикла</a:t>
            </a:r>
          </a:p>
        </p:txBody>
      </p:sp>
    </p:spTree>
    <p:extLst>
      <p:ext uri="{BB962C8B-B14F-4D97-AF65-F5344CB8AC3E}">
        <p14:creationId xmlns:p14="http://schemas.microsoft.com/office/powerpoint/2010/main" val="79576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B09FF-5010-40A5-9ABE-D3AC229E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объекта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CEFE5D-B0C1-4BE0-AEA3-FA0B5F6A8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5564"/>
            <a:ext cx="2039727" cy="51673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8F20E2-93AF-43A3-A596-EE545F3AEB4D}"/>
              </a:ext>
            </a:extLst>
          </p:cNvPr>
          <p:cNvSpPr txBox="1"/>
          <p:nvPr/>
        </p:nvSpPr>
        <p:spPr>
          <a:xfrm>
            <a:off x="3355905" y="1910686"/>
            <a:ext cx="75199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Тут не очень хорошо видно, так что лучше посмотреть по ссылке:</a:t>
            </a:r>
          </a:p>
          <a:p>
            <a:endParaRPr lang="ru-RU" dirty="0"/>
          </a:p>
          <a:p>
            <a:r>
              <a:rPr lang="en-US" dirty="0">
                <a:hlinkClick r:id="rId3"/>
              </a:rPr>
              <a:t>https://ru.vuejs.org/v2/guide/instance.html#%D0%94%D0%B8%D0%B0%D0%B3%D1%80%D0%B0%D0%BC%D0%BC%D0%B0-%D0%B6%D0%B8%D0%B7%D0%BD%D0%B5%D0%BD%D0%BD%D0%BE%D0%B3%D0%BE-%D1%86%D0%B8%D0%BA%D0%BB%D0%B0</a:t>
            </a:r>
            <a:endParaRPr lang="ru-RU" dirty="0"/>
          </a:p>
          <a:p>
            <a:endParaRPr lang="ru-RU" dirty="0"/>
          </a:p>
          <a:p>
            <a:r>
              <a:rPr lang="ru-RU" dirty="0">
                <a:sym typeface="Wingdings" panose="05000000000000000000" pitchFamily="2" charset="2"/>
              </a:rPr>
              <a:t>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69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D1776-A113-41A4-886C-843FF85C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Отображение данных в шаблоне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F65D25-E306-4B7B-A6AF-62007E013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8691"/>
            <a:ext cx="5992061" cy="42106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034581-6247-4CE0-820A-9D6B39368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261" y="1690688"/>
            <a:ext cx="4972744" cy="1476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5B3D04-635D-42BF-9272-356D9DBE4308}"/>
              </a:ext>
            </a:extLst>
          </p:cNvPr>
          <p:cNvSpPr txBox="1"/>
          <p:nvPr/>
        </p:nvSpPr>
        <p:spPr>
          <a:xfrm>
            <a:off x="7915702" y="4492832"/>
            <a:ext cx="3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рендеринга текста внутри тега используется </a:t>
            </a:r>
            <a:r>
              <a:rPr lang="en-US" dirty="0"/>
              <a:t>{{ </a:t>
            </a:r>
            <a:r>
              <a:rPr lang="ru-RU" dirty="0"/>
              <a:t>интерполяция</a:t>
            </a:r>
            <a:r>
              <a:rPr lang="en-US" dirty="0"/>
              <a:t> }}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63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4F0F1-35F9-4F9B-B7AB-E5A3A637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интерполяции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986286-B0B6-41C8-A7BC-805ECD22B7D5}"/>
              </a:ext>
            </a:extLst>
          </p:cNvPr>
          <p:cNvSpPr txBox="1"/>
          <p:nvPr/>
        </p:nvSpPr>
        <p:spPr>
          <a:xfrm>
            <a:off x="7942997" y="1663392"/>
            <a:ext cx="34458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шаблон можно передавать не только переменные, но и </a:t>
            </a:r>
            <a:r>
              <a:rPr lang="en-US" dirty="0"/>
              <a:t>JS-</a:t>
            </a:r>
            <a:r>
              <a:rPr lang="ru-RU" dirty="0"/>
              <a:t>выражения.</a:t>
            </a:r>
          </a:p>
          <a:p>
            <a:endParaRPr lang="ru-RU" dirty="0"/>
          </a:p>
          <a:p>
            <a:r>
              <a:rPr lang="ru-RU" dirty="0"/>
              <a:t>Стоит обратить внимание, что если нужно передать не просто текст, а именно форматированную разметку (сырой </a:t>
            </a:r>
            <a:r>
              <a:rPr lang="en-US" dirty="0"/>
              <a:t>HTML</a:t>
            </a:r>
            <a:r>
              <a:rPr lang="ru-RU" dirty="0"/>
              <a:t>), то следует использовать рендеринг через </a:t>
            </a:r>
            <a:r>
              <a:rPr lang="en-US" dirty="0"/>
              <a:t>v-html</a:t>
            </a:r>
            <a:r>
              <a:rPr lang="ru-RU" dirty="0"/>
              <a:t>, чтобы теги были распознаны.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21AA49F-BF47-4BCB-9769-AE22F0496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24" y="1580959"/>
            <a:ext cx="6630325" cy="145752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FABC84C-6186-45DC-B86B-22785BDF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84962"/>
            <a:ext cx="2924583" cy="21338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679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03B97-CB4F-48A4-9585-58063C8D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отрисовка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817EDC-D37B-439D-9430-4795B3982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3769"/>
            <a:ext cx="4045583" cy="2208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B68F79-7B06-496C-AF5E-5A6FE7EFE956}"/>
              </a:ext>
            </a:extLst>
          </p:cNvPr>
          <p:cNvSpPr txBox="1"/>
          <p:nvPr/>
        </p:nvSpPr>
        <p:spPr>
          <a:xfrm>
            <a:off x="5527343" y="2113769"/>
            <a:ext cx="5513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помощью директивы </a:t>
            </a:r>
            <a:r>
              <a:rPr lang="en-US" dirty="0"/>
              <a:t>v-if, v-else-if, v-else</a:t>
            </a:r>
            <a:r>
              <a:rPr lang="ru-RU" dirty="0"/>
              <a:t> компоненты </a:t>
            </a:r>
            <a:r>
              <a:rPr lang="ru-RU" dirty="0" err="1"/>
              <a:t>отрисовываются</a:t>
            </a:r>
            <a:r>
              <a:rPr lang="ru-RU" dirty="0"/>
              <a:t> по заданному условию.</a:t>
            </a:r>
          </a:p>
          <a:p>
            <a:endParaRPr lang="ru-RU" dirty="0"/>
          </a:p>
          <a:p>
            <a:r>
              <a:rPr lang="ru-RU" dirty="0"/>
              <a:t>Также есть такая вещь, как </a:t>
            </a:r>
            <a:r>
              <a:rPr lang="en-US" dirty="0"/>
              <a:t>v-show</a:t>
            </a:r>
            <a:r>
              <a:rPr lang="ru-RU" dirty="0"/>
              <a:t>. Оно аналогична </a:t>
            </a:r>
            <a:r>
              <a:rPr lang="en-US" dirty="0"/>
              <a:t>v-if</a:t>
            </a:r>
            <a:r>
              <a:rPr lang="ru-RU" dirty="0"/>
              <a:t>, но не поддерживает </a:t>
            </a:r>
            <a:r>
              <a:rPr lang="en-US" dirty="0"/>
              <a:t>v-else</a:t>
            </a:r>
            <a:r>
              <a:rPr lang="ru-RU" dirty="0"/>
              <a:t>. Разница в том, что </a:t>
            </a:r>
            <a:r>
              <a:rPr lang="en-US" dirty="0"/>
              <a:t>v-if </a:t>
            </a:r>
            <a:r>
              <a:rPr lang="ru-RU" dirty="0"/>
              <a:t>в зависимости от условия </a:t>
            </a:r>
            <a:r>
              <a:rPr lang="ru-RU" dirty="0" err="1"/>
              <a:t>отрисовывает</a:t>
            </a:r>
            <a:r>
              <a:rPr lang="ru-RU" dirty="0"/>
              <a:t> элементы либо удаляет их из </a:t>
            </a:r>
            <a:r>
              <a:rPr lang="en-US" dirty="0"/>
              <a:t>DOM</a:t>
            </a:r>
            <a:r>
              <a:rPr lang="ru-RU" dirty="0"/>
              <a:t>, а </a:t>
            </a:r>
            <a:r>
              <a:rPr lang="en-US" dirty="0"/>
              <a:t>v-show</a:t>
            </a:r>
            <a:r>
              <a:rPr lang="ru-RU" dirty="0"/>
              <a:t> просто переключает свойство </a:t>
            </a:r>
            <a:r>
              <a:rPr lang="en-US" dirty="0"/>
              <a:t>display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22953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939</Words>
  <Application>Microsoft Office PowerPoint</Application>
  <PresentationFormat>Широкоэкранный</PresentationFormat>
  <Paragraphs>83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inherit</vt:lpstr>
      <vt:lpstr>Тема Office</vt:lpstr>
      <vt:lpstr>Программирование на стороне клиента</vt:lpstr>
      <vt:lpstr>Технологии</vt:lpstr>
      <vt:lpstr>Что такое VueJS и зачем?</vt:lpstr>
      <vt:lpstr>Подключение</vt:lpstr>
      <vt:lpstr>Структура объекта</vt:lpstr>
      <vt:lpstr>Жизненный цикл объекта</vt:lpstr>
      <vt:lpstr>Отображение данных в шаблоне</vt:lpstr>
      <vt:lpstr>Возможности интерполяции</vt:lpstr>
      <vt:lpstr>Условная отрисовка</vt:lpstr>
      <vt:lpstr>Циклическая отрисовка</vt:lpstr>
      <vt:lpstr>Динамическая передача атрибутов</vt:lpstr>
      <vt:lpstr>Навешивание обработчиков событий</vt:lpstr>
      <vt:lpstr>Управление данными через v-model</vt:lpstr>
      <vt:lpstr>Динамические классы</vt:lpstr>
      <vt:lpstr>Динамические стили</vt:lpstr>
      <vt:lpstr>Вычисляемые свойства</vt:lpstr>
      <vt:lpstr>Слежение за изменением</vt:lpstr>
      <vt:lpstr>Слежение за сложными данными</vt:lpstr>
      <vt:lpstr>Немного о localStorage</vt:lpstr>
      <vt:lpstr>JSON сериализация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Веб-программирование по стандартам WorldSkills</dc:title>
  <dc:creator>Dina Afanasyeva</dc:creator>
  <cp:lastModifiedBy>Dina Afanasyeva</cp:lastModifiedBy>
  <cp:revision>28</cp:revision>
  <dcterms:created xsi:type="dcterms:W3CDTF">2022-01-27T16:10:42Z</dcterms:created>
  <dcterms:modified xsi:type="dcterms:W3CDTF">2022-02-19T05:02:18Z</dcterms:modified>
</cp:coreProperties>
</file>