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18EE-821B-AB88-A317-E4FCAB836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1092E0B-FCF0-1D44-B76C-8E639EB36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6BB0CD5-C88D-2E54-D05A-047D6E03F438}"/>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5" name="Footer Placeholder 4">
            <a:extLst>
              <a:ext uri="{FF2B5EF4-FFF2-40B4-BE49-F238E27FC236}">
                <a16:creationId xmlns:a16="http://schemas.microsoft.com/office/drawing/2014/main" id="{B1FB8F5F-7A4F-FD44-1597-80A3AD30280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4DB3FEC-FEB8-81D9-B25E-A506FFE37301}"/>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261900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F13B-AC0B-6D2B-09A3-EDCD69089D3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88FA1B6-1424-FD24-B1CE-A6EC5D96F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4988EBA-931F-861A-402F-96342B00E37C}"/>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5" name="Footer Placeholder 4">
            <a:extLst>
              <a:ext uri="{FF2B5EF4-FFF2-40B4-BE49-F238E27FC236}">
                <a16:creationId xmlns:a16="http://schemas.microsoft.com/office/drawing/2014/main" id="{BB56C5D5-CF7E-86F8-1AA5-99D292A5E1B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9C2BED8-C395-A861-38DD-0DE8E7A34FF3}"/>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153928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6C6AA-81B4-DC38-5B54-A574B3AB37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7C2DE8D-1DAA-A6A9-CB0D-AF0E6FE41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8125C0F-289D-D940-FA02-CC0C118BF8A4}"/>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5" name="Footer Placeholder 4">
            <a:extLst>
              <a:ext uri="{FF2B5EF4-FFF2-40B4-BE49-F238E27FC236}">
                <a16:creationId xmlns:a16="http://schemas.microsoft.com/office/drawing/2014/main" id="{B6D9BB27-37D4-BC45-9324-6FC3FBAD36B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2A49F3-2F5F-846F-8BE4-B4E5E8194E08}"/>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101242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2E76-E3AF-ED62-A001-766A6B78700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E6533F0-AC43-0FE7-584F-1D8BEDEE4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3AC9CE8-0BC3-6B05-8C6E-1243491A19E2}"/>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5" name="Footer Placeholder 4">
            <a:extLst>
              <a:ext uri="{FF2B5EF4-FFF2-40B4-BE49-F238E27FC236}">
                <a16:creationId xmlns:a16="http://schemas.microsoft.com/office/drawing/2014/main" id="{FBA29A56-6939-E1AB-0EDC-FC1201C0F5C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CDD4035-C877-BD8C-3476-3FE81892B5EC}"/>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136043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28EA-9D56-82CF-85EB-F968FD559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D767D43-701E-6B7B-50CA-2D1EBC89D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E2101-211A-41CC-B989-8E5ADB62A558}"/>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5" name="Footer Placeholder 4">
            <a:extLst>
              <a:ext uri="{FF2B5EF4-FFF2-40B4-BE49-F238E27FC236}">
                <a16:creationId xmlns:a16="http://schemas.microsoft.com/office/drawing/2014/main" id="{004836CB-59D9-E66B-5F7B-27327DF9E72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ABB896E-1C5A-B657-AD5B-3D2DCFDA6E29}"/>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81588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166D-32AF-5F48-7DED-A42EB90EBB5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F3D01F0-91A6-01FB-9014-C70492522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E2F9EED-FF1E-68A7-AFB0-F1AE81C1A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75883AC-7092-B936-411B-A01C20AD610E}"/>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6" name="Footer Placeholder 5">
            <a:extLst>
              <a:ext uri="{FF2B5EF4-FFF2-40B4-BE49-F238E27FC236}">
                <a16:creationId xmlns:a16="http://schemas.microsoft.com/office/drawing/2014/main" id="{4EC9F7F3-14B5-6F5E-14BB-418D10F175B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50ADFD8-14D5-3390-8F81-37A9065B8ADF}"/>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245538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7BD8-CC59-16BD-0E59-3FCB98DD63F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4527E14-C468-0CDE-3546-15910D5DA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DB43D8-2A1E-5715-3749-F5423C3D4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7D30CE0-5991-F49C-96B4-E38DD64E17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F5A35-DA75-B0D1-507F-15B9487CFC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CE1CCCF-15C6-6511-E32B-BCA08207079F}"/>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8" name="Footer Placeholder 7">
            <a:extLst>
              <a:ext uri="{FF2B5EF4-FFF2-40B4-BE49-F238E27FC236}">
                <a16:creationId xmlns:a16="http://schemas.microsoft.com/office/drawing/2014/main" id="{0DDBBB19-07C0-7488-2B98-6A043E6D8CAF}"/>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59028EC-0858-0946-7708-EA0DE4E027EC}"/>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231121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C94B-1C51-2EED-A37F-8D7B798D8A3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D7C831D-1881-B79B-D06B-5BCDAAA32548}"/>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4" name="Footer Placeholder 3">
            <a:extLst>
              <a:ext uri="{FF2B5EF4-FFF2-40B4-BE49-F238E27FC236}">
                <a16:creationId xmlns:a16="http://schemas.microsoft.com/office/drawing/2014/main" id="{BF5926F5-0DD1-02B2-2E86-DF008146028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24A345F2-C74C-8FE2-6943-F7CD5870B8C9}"/>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404537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03EBB-8384-A8F5-F2C7-BF64C4190EA6}"/>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3" name="Footer Placeholder 2">
            <a:extLst>
              <a:ext uri="{FF2B5EF4-FFF2-40B4-BE49-F238E27FC236}">
                <a16:creationId xmlns:a16="http://schemas.microsoft.com/office/drawing/2014/main" id="{D504889C-CF2F-48E7-F8F3-18A24F69BE0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D5D8FCEE-0C9C-D339-8664-EB6B504C0841}"/>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68908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A752-0C44-143F-1511-B6CC50E74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EAB32D0-7D8F-57B2-4F08-06AB97D9C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F4E1FDE-8BE4-D427-92A4-6A0637127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2E196-DCCE-9A6D-36AC-A84F3F261CAC}"/>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6" name="Footer Placeholder 5">
            <a:extLst>
              <a:ext uri="{FF2B5EF4-FFF2-40B4-BE49-F238E27FC236}">
                <a16:creationId xmlns:a16="http://schemas.microsoft.com/office/drawing/2014/main" id="{4668D1E5-FA57-2FA5-61E5-11A641CCB52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CEFD455-AD7F-1D6C-7925-17701A573C5A}"/>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52653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3779-10D0-7B67-D731-C4F0763DA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CDAA2A5-D301-C782-4AFA-6E80EC32E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C0A824D4-7CF6-F6C3-9976-07B6347E3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77518-D0AF-65C0-C0B4-297CA935D9BF}"/>
              </a:ext>
            </a:extLst>
          </p:cNvPr>
          <p:cNvSpPr>
            <a:spLocks noGrp="1"/>
          </p:cNvSpPr>
          <p:nvPr>
            <p:ph type="dt" sz="half" idx="10"/>
          </p:nvPr>
        </p:nvSpPr>
        <p:spPr/>
        <p:txBody>
          <a:bodyPr/>
          <a:lstStyle/>
          <a:p>
            <a:fld id="{0A64525C-32B1-466C-A449-EB3B912DFE29}" type="datetimeFigureOut">
              <a:rPr lang="en-MY" smtClean="0"/>
              <a:t>19/10/2023</a:t>
            </a:fld>
            <a:endParaRPr lang="en-MY"/>
          </a:p>
        </p:txBody>
      </p:sp>
      <p:sp>
        <p:nvSpPr>
          <p:cNvPr id="6" name="Footer Placeholder 5">
            <a:extLst>
              <a:ext uri="{FF2B5EF4-FFF2-40B4-BE49-F238E27FC236}">
                <a16:creationId xmlns:a16="http://schemas.microsoft.com/office/drawing/2014/main" id="{45CE52FE-4BAD-BF3F-0B0A-B6F7CC5EBE8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3F57452-3080-899C-78CF-581C5985FB94}"/>
              </a:ext>
            </a:extLst>
          </p:cNvPr>
          <p:cNvSpPr>
            <a:spLocks noGrp="1"/>
          </p:cNvSpPr>
          <p:nvPr>
            <p:ph type="sldNum" sz="quarter" idx="12"/>
          </p:nvPr>
        </p:nvSpPr>
        <p:spPr/>
        <p:txBody>
          <a:bodyPr/>
          <a:lstStyle/>
          <a:p>
            <a:fld id="{11B1DE71-DB34-404B-AE9B-20B191AEA8D8}" type="slidenum">
              <a:rPr lang="en-MY" smtClean="0"/>
              <a:t>‹#›</a:t>
            </a:fld>
            <a:endParaRPr lang="en-MY"/>
          </a:p>
        </p:txBody>
      </p:sp>
    </p:spTree>
    <p:extLst>
      <p:ext uri="{BB962C8B-B14F-4D97-AF65-F5344CB8AC3E}">
        <p14:creationId xmlns:p14="http://schemas.microsoft.com/office/powerpoint/2010/main" val="207285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E1CE9-B64E-8496-548A-CC1C3FFAF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1F00805-0637-9F1F-7321-4EB1D2D76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1A0513-6081-D8D9-F336-29FFF7B83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4525C-32B1-466C-A449-EB3B912DFE29}" type="datetimeFigureOut">
              <a:rPr lang="en-MY" smtClean="0"/>
              <a:t>19/10/2023</a:t>
            </a:fld>
            <a:endParaRPr lang="en-MY"/>
          </a:p>
        </p:txBody>
      </p:sp>
      <p:sp>
        <p:nvSpPr>
          <p:cNvPr id="5" name="Footer Placeholder 4">
            <a:extLst>
              <a:ext uri="{FF2B5EF4-FFF2-40B4-BE49-F238E27FC236}">
                <a16:creationId xmlns:a16="http://schemas.microsoft.com/office/drawing/2014/main" id="{73D87149-7D59-9BCC-6919-A2E8A0A92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48D5622A-E1C4-6D30-C732-C83329810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1DE71-DB34-404B-AE9B-20B191AEA8D8}" type="slidenum">
              <a:rPr lang="en-MY" smtClean="0"/>
              <a:t>‹#›</a:t>
            </a:fld>
            <a:endParaRPr lang="en-MY"/>
          </a:p>
        </p:txBody>
      </p:sp>
    </p:spTree>
    <p:extLst>
      <p:ext uri="{BB962C8B-B14F-4D97-AF65-F5344CB8AC3E}">
        <p14:creationId xmlns:p14="http://schemas.microsoft.com/office/powerpoint/2010/main" val="1745981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73D4-130B-0D8B-9873-377F3C8483ED}"/>
              </a:ext>
            </a:extLst>
          </p:cNvPr>
          <p:cNvSpPr>
            <a:spLocks noGrp="1"/>
          </p:cNvSpPr>
          <p:nvPr>
            <p:ph type="title"/>
          </p:nvPr>
        </p:nvSpPr>
        <p:spPr/>
        <p:txBody>
          <a:bodyPr/>
          <a:lstStyle/>
          <a:p>
            <a:endParaRPr lang="en-MY" dirty="0"/>
          </a:p>
        </p:txBody>
      </p:sp>
      <p:sp>
        <p:nvSpPr>
          <p:cNvPr id="3" name="Content Placeholder 2">
            <a:extLst>
              <a:ext uri="{FF2B5EF4-FFF2-40B4-BE49-F238E27FC236}">
                <a16:creationId xmlns:a16="http://schemas.microsoft.com/office/drawing/2014/main" id="{B7C6A8D7-4ABB-99D5-90AF-0CB60331EAE9}"/>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340659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6AF79-2C4F-9D81-A1BC-47F9EC2D9EA2}"/>
              </a:ext>
            </a:extLst>
          </p:cNvPr>
          <p:cNvSpPr txBox="1"/>
          <p:nvPr/>
        </p:nvSpPr>
        <p:spPr>
          <a:xfrm>
            <a:off x="3048778" y="1309157"/>
            <a:ext cx="6097554" cy="4239687"/>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9: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 e-commerce application sends out messages to a downstream application whenever an order is created. The downstream application processes the messages and updates its own systems. Currently, the two applications directly communicate with each other.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service will you use to decouple this architecture, without any communication loss between the two systems?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Notification Service (Amazon SNS)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Queue Service (SQS)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Kinesis Data Streams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Lambda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19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8E507-FB10-8AD0-F6CA-46E1CBCF3BF6}"/>
              </a:ext>
            </a:extLst>
          </p:cNvPr>
          <p:cNvSpPr txBox="1"/>
          <p:nvPr/>
        </p:nvSpPr>
        <p:spPr>
          <a:xfrm>
            <a:off x="3048778" y="1508635"/>
            <a:ext cx="6097554" cy="3840731"/>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10: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data sources are used by Amazon Detective to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analyze</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events and identify potential security issues?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CloudTrail logs, Amazon VPC Flow Logs, and 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GuardDuty</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findings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CloudWatch Logs, AWS CloudTrail logs and Amazon Inspector logs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CloudWatch Logs, AWS CloudTrail logs and Amazon Simple Storage Service (Amazon S3) Access Logs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CloudWatch Logs, Amazon VPC Flow Logs and 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GuardDuty</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findings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85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D0E41-FFBF-6ADC-3ADE-2518F2E6639B}"/>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media company uses Amazon Simple Storage Service (Amazon S3) for storing all its data. Which storage class should it consider for cost-optimal storage of the data that has random access patterns?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Standard (S3 Standard)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Random Access (S3 Random-Access)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Intelligent-Tiering (S3 Intelligent-Tiering)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Standard-Infrequent Access (S3 Standard-IA)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71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972B3-0637-3F06-9433-6D88FF21876D}"/>
              </a:ext>
            </a:extLst>
          </p:cNvPr>
          <p:cNvSpPr txBox="1"/>
          <p:nvPr/>
        </p:nvSpPr>
        <p:spPr>
          <a:xfrm>
            <a:off x="3048778" y="1457338"/>
            <a:ext cx="6097554" cy="394332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12: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is looking at a service/tool to automate and minimize the time spent on keeping the server images up-to-date. These server images are used by Amazon Elastic Compute Cloud (Amazon EC2) instances as well as the on-premises systems.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 will help achieve the company's need?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Systems Manager (Amazon Simple Systems Manager (SSM))</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EC2 Amazon Machine Image (AMI)</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EC2 Image Builder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CloudFormation templates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67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63AA89-DA09-D01D-AAE2-0E1C5CEA73DF}"/>
              </a:ext>
            </a:extLst>
          </p:cNvPr>
          <p:cNvSpPr txBox="1"/>
          <p:nvPr/>
        </p:nvSpPr>
        <p:spPr>
          <a:xfrm>
            <a:off x="3048778" y="471363"/>
            <a:ext cx="6097554" cy="591527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true about AWS Shared Responsibility Model?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trains AWS employees, but a customer must train their own employees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For abstracted services, such as Amazon S3, AWS operates the infrastructure layer, the operating system, platforms, encryption options, and appropriate permissions for accessing the S3 resources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Compute Cloud (Amazon EC2) is categorized as Infrastructure as a Service (IaaS) and hence AWS will perform all of the necessary security configuration and management tasks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maintains the configuration of its infrastructure devices and is responsible for configuring the guest operating systems, databases, and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is responsible for patching and fixing flaws within the infrastructure, but customers are responsible for patching their guest operating system and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2328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88885-172A-F6F9-2344-33A24FE55514}"/>
              </a:ext>
            </a:extLst>
          </p:cNvPr>
          <p:cNvSpPr txBox="1"/>
          <p:nvPr/>
        </p:nvSpPr>
        <p:spPr>
          <a:xfrm>
            <a:off x="3048778" y="2249543"/>
            <a:ext cx="6097554" cy="235891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By default, which of the following events are logged by AWS CloudTrail?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Data events and Insights events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Management events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Data events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CloudTrail Insights events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811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E2629-A4EE-9336-6D32-12AF60EB7D94}"/>
              </a:ext>
            </a:extLst>
          </p:cNvPr>
          <p:cNvSpPr txBox="1"/>
          <p:nvPr/>
        </p:nvSpPr>
        <p:spPr>
          <a:xfrm>
            <a:off x="3048778" y="1064090"/>
            <a:ext cx="6097554" cy="4729821"/>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correct regarding the AWS Support Plans?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Contextual guidance based on customer use-case, is available only for the AWS Enterprise support plan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 designated Technical Account Manager is available only for AWS Enterprise Support plan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Concierge service is available for the AWS Business Support and AWS Enterprise Support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Infrastructure Event Management is included for free for AWS Business Support and AWS Enterprise Support plans and can be extended to AWS Developer Support plan for an additional fee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Both Basic and AWS Developer Support plans have access to the core Trusted Advisor checks only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303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162C0-547E-FD5E-5D04-AD5F54736AEF}"/>
              </a:ext>
            </a:extLst>
          </p:cNvPr>
          <p:cNvSpPr txBox="1"/>
          <p:nvPr/>
        </p:nvSpPr>
        <p:spPr>
          <a:xfrm>
            <a:off x="3048778" y="2249543"/>
            <a:ext cx="6097554" cy="235891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16: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will help you control the incoming traffic to an Amazon EC2 instance?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Route Table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Network access control list (network ACL)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Resource Group</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Security Group</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20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3F69D-C34B-D4F1-0591-613C4BE2AED2}"/>
              </a:ext>
            </a:extLst>
          </p:cNvPr>
          <p:cNvSpPr txBox="1"/>
          <p:nvPr/>
        </p:nvSpPr>
        <p:spPr>
          <a:xfrm>
            <a:off x="3048778" y="1457338"/>
            <a:ext cx="6097554" cy="394332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17: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university provides access to AWS services for its students to submit their research data for analysis. The university is looking at the most cost-effective approach for recovering from disasters and it can tolerate data loss of a few hours.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disaster recovery strategy is well-suited for this use case?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Warm standby strategy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Multi-site active/active strategy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Backup and restore strategy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Pilot light strategy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71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1FC754-D3A3-1BED-7AC2-2CC9CDF44001}"/>
              </a:ext>
            </a:extLst>
          </p:cNvPr>
          <p:cNvSpPr txBox="1"/>
          <p:nvPr/>
        </p:nvSpPr>
        <p:spPr>
          <a:xfrm>
            <a:off x="3048778" y="2101361"/>
            <a:ext cx="6097554" cy="2655279"/>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18: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 e-learning company wants to build a knowledge graph by leveraging a fully managed database. Which of the following is the best fit for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DocumentDB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Neptune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DynamoDB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Relational Database Service (Amazon RDS)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734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84F583-30C3-6FAA-D863-0043D55A335E}"/>
              </a:ext>
            </a:extLst>
          </p:cNvPr>
          <p:cNvSpPr txBox="1"/>
          <p:nvPr/>
        </p:nvSpPr>
        <p:spPr>
          <a:xfrm>
            <a:off x="3048778" y="1360453"/>
            <a:ext cx="6097554" cy="413709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correct regarding Amazon API Gateway?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API Gateway does not yet support API result caching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API Gateway creates RESTful APIs, Storage Gateway creates WebSocket APIs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API Gateway can be configured to send data directly to Amazon Kinesis Data Stream</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If an API response is served by the cached data, it is not considered an API call for billing purposes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API Gateway can call an AWS Lambda function to create the front door of a serverless application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823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54EFCF-30F2-FFAE-F46E-144C272B21BE}"/>
              </a:ext>
            </a:extLst>
          </p:cNvPr>
          <p:cNvSpPr txBox="1"/>
          <p:nvPr/>
        </p:nvSpPr>
        <p:spPr>
          <a:xfrm>
            <a:off x="3048778" y="2101361"/>
            <a:ext cx="6097554" cy="2655279"/>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19: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is looking at real-time processing of streaming big data for their ad-tech platform. Which of the following AWS services is the right choice for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Queue Service (Amazon SQS)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Kinesis Data Streams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Redshift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EMR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624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4309D-4815-13BA-5E9A-E5DA44BE9887}"/>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20: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team manager needs data about the changes that have taken place for AWS resources in his account during the past two weeks. Which AWS service can help get this data?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Inspector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CloudWatch</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CloudTrail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Config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20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1A55A-FCD4-7A5A-0F9B-4AADE983A3D3}"/>
              </a:ext>
            </a:extLst>
          </p:cNvPr>
          <p:cNvSpPr txBox="1"/>
          <p:nvPr/>
        </p:nvSpPr>
        <p:spPr>
          <a:xfrm>
            <a:off x="3048778" y="1508635"/>
            <a:ext cx="6097554" cy="3840731"/>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AWS Web Application Firewall (AWS WAF) can be deployed on which of the following services?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CloudFront, Application Load Balancer, Amazon API Gateway, AWS AppSync</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AppSync, Amazon CloudFront, Application Load Balancer, Amazon Elastic Compute Cloud (Amazon EC2)</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CloudFront, Amazon Elastic Compute Cloud (Amazon EC2), Amazon API Gateway, Application Load Balancer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Application Load Balancer, Amazon Elastic Compute Cloud (Amazon EC2), Amazon API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5722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23A2F-874B-B6AB-88EB-0B4B6537E0D2}"/>
              </a:ext>
            </a:extLst>
          </p:cNvPr>
          <p:cNvSpPr txBox="1"/>
          <p:nvPr/>
        </p:nvSpPr>
        <p:spPr>
          <a:xfrm>
            <a:off x="3048778" y="1508635"/>
            <a:ext cx="6097554" cy="3840731"/>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22: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is the least effort way to encrypt data for AWS services only in your AWS account using AWS Key Management Service (KMS)?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Create your own customer managed keys (CMKs) in AWS KMS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Use AWS owned CMK in the service you wish to use encryption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Use AWS managed master keys that are automatically created in your account for each service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Use AWS KMS APIs to encrypt data within your own application by using the AWS Encryption SDK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33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47EDD-3A03-1762-6A72-CB02CC324EA7}"/>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is looking for ways to make its desktop applications available to the employees from browsers on their devices/laptops. Which AWS service will help achieve this requirement without having to procure servers or maintain infrastructure?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Snowball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Outposts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WorkSpaces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AppStream</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2.0</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845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85E92-5DAC-7051-0672-8C05E8B29580}"/>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financial services company needs to retain its data for 10 years to meet compliance norms. Which Amazon Simple Storage Service (Amazon S3) storage class is the best fit for this use case considering that the data has to be stored at a minimal cost?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Glacier Flexible Retrieval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Intelligent-Tiering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Standard-Infrequent Access (S3 Standard-IA)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S3 Glacier Deep Archive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26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4501BA-C8EB-494E-A706-C7C7528F2ABA}"/>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Security Group has been changed in an AWS account and the manager of the account has asked you to find out the details of the user who changed it. As a Cloud Practitioner, which AWS service will you use to fetch the necessary information?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X-Ray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CloudTrail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Inspector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Trusted Advisor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7126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E3E59-4C6C-B788-F4F9-739EF19FE553}"/>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26: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As a Cloud Practitioner, which of the following credentials would you recommend for signing in to the AWS Management Console to meet security best practices?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IAM Username and password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Secret Access Key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X.509 certificate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Access Key ID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Multi Factor Authentication (MFA)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687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9B51D-F51B-2394-A6EC-456CD3CE5EB0}"/>
              </a:ext>
            </a:extLst>
          </p:cNvPr>
          <p:cNvSpPr txBox="1"/>
          <p:nvPr/>
        </p:nvSpPr>
        <p:spPr>
          <a:xfrm>
            <a:off x="3048778" y="2101361"/>
            <a:ext cx="6097554" cy="2655279"/>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27: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 allows you to connect any number of IoT devices to the cloud without requiring you to provision or manage servers?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IoT Core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Connect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Control Tower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IoT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2052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12960-8064-2BF8-BA63-584EA1C8BF35}"/>
              </a:ext>
            </a:extLst>
          </p:cNvPr>
          <p:cNvSpPr txBox="1"/>
          <p:nvPr/>
        </p:nvSpPr>
        <p:spPr>
          <a:xfrm>
            <a:off x="3048778" y="1309157"/>
            <a:ext cx="6097554" cy="4239687"/>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28: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has defined a baseline that mentions the number of AWS resources to be used for different stages of application testing. However, the company realized that employees are not adhering to the guidelines and provisioning additional resources via API calls, resulting in higher testing costs.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 will help the company raise alarms whenever the baseline resource numbers are crossed?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CloudTrail Insights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Detective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X-Ray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Config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511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1BD2CB-A0EF-7C5B-234F-D817F80F81F3}"/>
              </a:ext>
            </a:extLst>
          </p:cNvPr>
          <p:cNvSpPr txBox="1"/>
          <p:nvPr/>
        </p:nvSpPr>
        <p:spPr>
          <a:xfrm>
            <a:off x="3048778" y="1656816"/>
            <a:ext cx="6097554" cy="3544368"/>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supply chain company is looking for a database that provides a centrally verifiable history of all changes made to data residing in it. This functionality is critical for the product and needs to be available off the shelf without the need for any customizations.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databases is the right choice for this use case?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Quantum Ledger Database (Amazon QLDB)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Timestream</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Neptune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Managed Blockchain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126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171A8-1CFE-E254-2EA5-8D49FCE01DF8}"/>
              </a:ext>
            </a:extLst>
          </p:cNvPr>
          <p:cNvSpPr txBox="1"/>
          <p:nvPr/>
        </p:nvSpPr>
        <p:spPr>
          <a:xfrm>
            <a:off x="3048778" y="1160975"/>
            <a:ext cx="6097554" cy="4536050"/>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29: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Due to regulatory guidelines, a company needs to encrypt data as it passes through the different layers of its AWS architecture. The company is reviewing the capabilities of the various AWS services and their encryption options.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below services are encrypted by default and need no user intervention to enable encryption?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Organizations, Amazon EC2, AWS CloudTrail Logs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CloudTrail Logs, Amazon S3 Glacier, AWS Storage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CloudWatch logs, Application Load Balancer (ALB), Amazon S3 Glacier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Storage Gateway, Application Load Balancer (ALB), Amazon CloudFront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8371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CA70C-798A-484E-BDC0-C5D24A0380E1}"/>
              </a:ext>
            </a:extLst>
          </p:cNvPr>
          <p:cNvSpPr txBox="1"/>
          <p:nvPr/>
        </p:nvSpPr>
        <p:spPr>
          <a:xfrm>
            <a:off x="3048778" y="1605520"/>
            <a:ext cx="6097554" cy="3646960"/>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30: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manufacturing company is looking at a service that can offer AWS infrastructure, AWS services, APIs, and tools to its on-premises data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center</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for running low latency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service/tool is the best fit for the given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Outposts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Wavelength</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Local Zones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 Family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6789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4D049F-0E90-8E6B-7BF9-C71B6460D031}"/>
              </a:ext>
            </a:extLst>
          </p:cNvPr>
          <p:cNvSpPr txBox="1"/>
          <p:nvPr/>
        </p:nvSpPr>
        <p:spPr>
          <a:xfrm>
            <a:off x="3048778" y="2249543"/>
            <a:ext cx="6097554" cy="235891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tool/service will help you get a forecast of your spending for the next 12 months?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Marketplace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Consolidated Billing of AWS Organizations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Pricing Calculator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Cost Explorer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967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C9B5C-B690-11CE-CD20-6AC08122B129}"/>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32: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As part of a flexible pricing model, AWS offers two types of Savings Plans. Which of the following are the Savings Plans from AWS?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Compute Savings Plans, EC2 Instance Savings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Compute Savings Plans, Storage Savings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Reserved Instances (RI) Savings Plans, EC2 Instance Savings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Instance Savings Plans, Storage Savings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6464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905E89-A488-C35B-5D0E-352604B6CD91}"/>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As part of log analysis, you have realized that one or more AWS-owned IP addresses are being used for port scanning your on-premises server. Which service/team should you connect to resolve this issue?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Contact AWS Support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Reach out to Werner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Vogels</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the CTO of Amazon, with the details of the incident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Use AWS Trusted Advisor to log a complaint with AWS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Contact AWS Abuse team</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1533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73793-5A9D-9BC2-2FDA-5D5E24E2E260}"/>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AWS services can be used to continuously monitor both malicious activities as well as unauthorized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behavior</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to protect your AWS accounts and workloads?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GuardDuty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Detective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Security Hub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Inspector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92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FAC4E-0F27-006E-6C41-97DD46F3918D}"/>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AWS Support offers five support plans for its customers. Which of the following features are covered as part of the AWS Basic Support Plan?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One-on-one responses to account and billing questions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Service health checks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Infrastructure event management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Client-side diagnostic tools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Use-case guidance – What AWS products, features, and services to use for best supporting your specific needs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2192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7BEA4-207C-5A2D-6175-6A9A2EEFB897}"/>
              </a:ext>
            </a:extLst>
          </p:cNvPr>
          <p:cNvSpPr txBox="1"/>
          <p:nvPr/>
        </p:nvSpPr>
        <p:spPr>
          <a:xfrm>
            <a:off x="3048778" y="1160975"/>
            <a:ext cx="6097554" cy="4536050"/>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36: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Historically, IT departments had to over-provision for peak demand. IT professionals may bring this legacy mindset to the table when they build their cloud infrastructure leading to over-provisioned resources and unnecessary costs. Right-sizing of resources is necessary to reduce infrastructure costs while still using cloud functionality optimally.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feature of the AWS Cloud refers to right-sizing the resources?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Reliability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Horizontal scaling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Resiliency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Elasticity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6977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23C68-53AA-BBAD-1AA8-F2808DEB33D6}"/>
              </a:ext>
            </a:extLst>
          </p:cNvPr>
          <p:cNvSpPr txBox="1"/>
          <p:nvPr/>
        </p:nvSpPr>
        <p:spPr>
          <a:xfrm>
            <a:off x="3048778" y="1160975"/>
            <a:ext cx="6097554" cy="4536050"/>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37: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AWS Support plans are designed to give the right mix of tools and access to expertise for successfully running a business using AWS.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support plan(s) offers the full set of checks for AWS Trusted Advisor best practices and also provides support for programmatic case management?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Only AWS Enterprise Support plan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Developer Support, AWS Business Support and AWS Enterprise Support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Business Support, AWS Enterprise On-Ramp, and AWS Enterprise Support plans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Enterprise On-Ramp Support plan after paying an additional fee and AWS Enterprise Support plan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964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C7DFE-974F-3C22-5179-1A246CFCB733}"/>
              </a:ext>
            </a:extLst>
          </p:cNvPr>
          <p:cNvSpPr txBox="1"/>
          <p:nvPr/>
        </p:nvSpPr>
        <p:spPr>
          <a:xfrm>
            <a:off x="3048778" y="2249543"/>
            <a:ext cx="6097554" cy="235891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38: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 is used to store and commit code privately and also offer features for version control?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CodeCommit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CodePipeline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CodeStar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CodeBuild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368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F2BD2-F21F-5DBD-D4C5-C24139A5C201}"/>
              </a:ext>
            </a:extLst>
          </p:cNvPr>
          <p:cNvSpPr txBox="1"/>
          <p:nvPr/>
        </p:nvSpPr>
        <p:spPr>
          <a:xfrm>
            <a:off x="3048778" y="1457338"/>
            <a:ext cx="6097554" cy="394332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blogging company is looking at an easy to use solution to host WordPress blogs. The company needs a cost-effective, readily available solution without the need to manage the configurations for servers or the databases.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 will help you achieve this functionality?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Host the application directly on Amazon S3</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Lightsail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Compute Cloud (EC2) with Amazon S3 for storage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Fargate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9158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BBF1EF-EAAA-8AAD-915B-E9C056A735B6}"/>
              </a:ext>
            </a:extLst>
          </p:cNvPr>
          <p:cNvSpPr txBox="1"/>
          <p:nvPr/>
        </p:nvSpPr>
        <p:spPr>
          <a:xfrm>
            <a:off x="3048778" y="471363"/>
            <a:ext cx="6097554" cy="591527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39: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correct regarding the AWS Control Tower and Service Control Policies?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Service Control Policies (SCPs) are a type of organization policy that you can use to manage permissions in your organization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Service Control Policies (SCPs), by default, affect all the users in the AWS Organization. They have to be configured to effect only the member accounts, if needed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Service Control Policies (SCPs) can help grant permissions to the accounts in your organization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Control Tower is an AWS native service providing a pre-defined set of blueprints and guardrails to help customers implement a landing zone for new AWS accounts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Control Tower helps you deploy a multi-account AWS environment and operate it with day-to-day reminders and recommendations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421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1048B-A990-B1CA-1240-FCB9A56169D9}"/>
              </a:ext>
            </a:extLst>
          </p:cNvPr>
          <p:cNvSpPr txBox="1"/>
          <p:nvPr/>
        </p:nvSpPr>
        <p:spPr>
          <a:xfrm>
            <a:off x="3048778" y="1457338"/>
            <a:ext cx="6097554" cy="394332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40: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financial consulting company is looking for automated reference deployments, that will speed up the process of deploying its financial solutions on AWS Cloud. The reference deployment should be able to deploy most of the well-known functions of financial services and leave space for customizations, if necessary.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 will help achieve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Quicksight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Partner Solutions(formerly Quick Starts)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CloudFormation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8544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A9E6F-EC12-9926-BF6A-59AB0C1613E3}"/>
              </a:ext>
            </a:extLst>
          </p:cNvPr>
          <p:cNvSpPr txBox="1"/>
          <p:nvPr/>
        </p:nvSpPr>
        <p:spPr>
          <a:xfrm>
            <a:off x="3048778" y="767727"/>
            <a:ext cx="6097554" cy="5322547"/>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represents the correct scenario where an Auto Scaling group's (ASG) predictive scaling can be effectively used to maintain the required number of AWS resources?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To manage a workload that exhibits recurring load patterns that are specific to the day of the week or the time of day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To manage a fixed number of resources in the Auto Scaling group</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To help configure a scaling policy to keep the average aggregate CPU utilization of your Auto Scaling group at 40 percent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To help configure a CloudWatch Amazon Simple Queue Service (Amazon SQS)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metri</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like </a:t>
            </a:r>
            <a:r>
              <a:rPr lang="en-MY" sz="1600" b="1" dirty="0" err="1">
                <a:solidFill>
                  <a:srgbClr val="B4690E"/>
                </a:solidFill>
                <a:effectLst/>
                <a:latin typeface="Consolas" panose="020B0609020204030204" pitchFamily="49" charset="0"/>
                <a:ea typeface="Times New Roman" panose="02020603050405020304" pitchFamily="18" charset="0"/>
                <a:cs typeface="Courier New" panose="02070309020205020404" pitchFamily="49" charset="0"/>
              </a:rPr>
              <a:t>ApproximateNumberOfMessagesVisible</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for scaling the group based on the value of the metric</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2565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4CA46-63E0-575F-F6B2-BC77B9B119FE}"/>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42: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wants to establish a private, dedicated connection between AWS and its on-premises data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center</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Which AWS service is the right choice for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Direct Connect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CloudFront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Site-to-Site VPN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API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7403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0AC47-0250-D160-BF62-973F99BF30E4}"/>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Cloud Practitioner wants to use CIDR block notation when providing an IP address range. Which of the following AWS network services/utilities allow this feature?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Lambda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Security group</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Cost Explorer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Network access control list (network ACL)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Storage Service (Amazon S3)</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9119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2B8EF-16B3-FC6F-4F8B-E5BBB3281579}"/>
              </a:ext>
            </a:extLst>
          </p:cNvPr>
          <p:cNvSpPr txBox="1"/>
          <p:nvPr/>
        </p:nvSpPr>
        <p:spPr>
          <a:xfrm>
            <a:off x="3048778" y="471363"/>
            <a:ext cx="6097554" cy="591527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true about AWS Elastic Beanstalk?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There is no additional charge for AWS Elastic Beanstalk. You pay only for the underlying AWS resources that your application consumes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 supports web applications built on different languages. But, AWS Elastic Beanstalk cannot be used for deploying non-web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 supports Java, .NET, PHP, but does not support Docker web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 automates the details of capacity provisioning, load balancing, and application deployment, creating an environment that runs a version of your application. However, auto-scaling functionality cannot be automated using AWS Elastic Beanstalk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With AWS Elastic Beanstalk, you can quickly deploy and manage applications in the AWS Cloud without having to learn about the infrastructure that runs those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2466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346F5-8597-B5C0-963D-24406404EFC6}"/>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use-cases can be solved using the Amazon Forecast service?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To recommend personalized products for users based on their previous purchases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Predict the web traffic of a website for the next few weeks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To develop and test fully functional machine learning models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Document search service that can extract answers from text within documents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5490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1AF2E-9F64-351B-A41E-65FA3A765942}"/>
              </a:ext>
            </a:extLst>
          </p:cNvPr>
          <p:cNvSpPr txBox="1"/>
          <p:nvPr/>
        </p:nvSpPr>
        <p:spPr>
          <a:xfrm>
            <a:off x="3048778" y="1309157"/>
            <a:ext cx="6097554" cy="4239687"/>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46: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 e-commerce company needs to generate custom reports and graphs every week for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analyzing</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the product sales data. The company is looking at a tool/service that will help them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analyze</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this data using interactive dashboards with minimal effort. The dashboards also need to be accessible from any device.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tool/service will you recommend for this use-case?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Glue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Quicksight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SageMaker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Athena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887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AB19E0-FE1D-6ABE-5E17-F8D8F9BB8421}"/>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47: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AWS services are offered free of cost?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CloudWatch facilitated detailed monitoring of EC2 instances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An Elastic IP address, which is chargeable as long as it is associated with an EC2 instance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Auto Scaling</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EC2 Spot Instances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078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B7D33-6246-E59B-0268-C3AD6C5B2853}"/>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48: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is moving its on-premises application to AWS Cloud. The application uses in-memory caches for running custom workloads. Which Amazon Elastic Compute Cloud (Amazon EC2) instance type is the right choice for the given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Compute Optimized instance types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Storage Optimized instance types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Accelerated computing instance types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Memory Optimized instance types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2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335FA7-49F1-7BF0-875C-649E4BFB2F31}"/>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services/tools offers a user-friendly graphical user interface to manage AWS Snowball devices without a need for command-line interface or REST APIs?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Transfer Family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OpsHub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OpsWorks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AppStream</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2.0</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871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4AE434-C19F-C070-0078-42271D03FFEE}"/>
              </a:ext>
            </a:extLst>
          </p:cNvPr>
          <p:cNvSpPr txBox="1"/>
          <p:nvPr/>
        </p:nvSpPr>
        <p:spPr>
          <a:xfrm>
            <a:off x="3048778" y="2249543"/>
            <a:ext cx="6097554" cy="235891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49: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AWS services will help provision a logically isolated network for your AWS resources?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PrivateLink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Firewall Manager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Route 53</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Virtual Private Cloud (Amazon VPC)</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3854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A07019-CFEA-C65E-0AB6-BE7A55FD3E37}"/>
              </a:ext>
            </a:extLst>
          </p:cNvPr>
          <p:cNvSpPr txBox="1"/>
          <p:nvPr/>
        </p:nvSpPr>
        <p:spPr>
          <a:xfrm>
            <a:off x="3048778" y="1309157"/>
            <a:ext cx="6097554" cy="4239687"/>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50: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An e-commerce company has its on-premises data storage on an NFS file system that is accessed in parallel by multiple applications. The company is looking at moving the applications and data stores to AWS Cloud.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storage service should the company use to move their files to AWS Cloud seamlessly if the application is hosted on Amazon Elastic Compute Cloud (Amazon EC2) instances?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Storage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Block Store (Amazon EBS)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Storage Service (Amazon S3)</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File System (Amazon EFS)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1997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145C2-54BF-087D-5A25-3B8C7F9AA2A3}"/>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is planning to move their traditional CRM application running on MySQL to an AWS database service. Which database service is the right fit for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Neptune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ElastiCache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Aurora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DynamoDB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093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37174-D78C-7C6F-8160-65035353D6CB}"/>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52: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pillar of AWS Well-Architected Framework focuses on using IT and computing resources efficiently, while considering the right resource types and sizes based on workload requirements?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Cost Optimization Pillar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Operational Excellence Pillar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Reliability Pillar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Performance Efficiency Pillar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6651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966032-0593-DBEA-FE66-D67C890FC683}"/>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member of the AWS Snow Family is used by the Edge computing applications for IoT use cases for facilitating the collection and processing of data to gain immediate insights and then transfer the data to AWS?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Snowmobile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Snowcone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Snowball Edge Storage Optimized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Snowposts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5971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F2D36-2025-35FE-9359-F8EC35F4704F}"/>
              </a:ext>
            </a:extLst>
          </p:cNvPr>
          <p:cNvSpPr txBox="1"/>
          <p:nvPr/>
        </p:nvSpPr>
        <p:spPr>
          <a:xfrm>
            <a:off x="875522" y="1360452"/>
            <a:ext cx="10440955" cy="413709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team lead is reviewing the AWS services that can be used in the development workflow for his company. Which of the following statements are correct regarding the capabilities of these AWS services? (Select three)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You can use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CodeStar</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and AWS Cloud9 to develop, build, and deploy a serverless web application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Each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CodeStar</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project includes development tools, including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CodePipeline</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CodeCommit</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CodeBuild</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and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CodeDeploy</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that can be used on their own and with existing AWS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CodeBuild</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is directly integrated with both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CodePipeline</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and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CodeCommit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CodeStar</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is a cloud-based integrated development environment that lets you write, run, and debug your code with just a browser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CodeCommit</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allows you to run builds and tests as part of your 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CodePipeline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CodePipeline</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uses Amazon CloudWatch Events to detect changes in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CodeCommit</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repositories used as a source for a pipeline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3836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67719-41D9-5C94-FEE9-616C9981A681}"/>
              </a:ext>
            </a:extLst>
          </p:cNvPr>
          <p:cNvSpPr txBox="1"/>
          <p:nvPr/>
        </p:nvSpPr>
        <p:spPr>
          <a:xfrm>
            <a:off x="3048778" y="1656816"/>
            <a:ext cx="6097554" cy="3544368"/>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healthcare company wants to implement a continuous replication based disaster recovery mechanism and provide fast, reliable recovery of physical, virtual, and cloud-based servers into AWS Cloud. Which of the following represents the best-fit solution for this use case?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Storage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CloudEndure</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Disaster Recovery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CloudCover</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Disaster Recovery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Snowball Edge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578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8FE75-C5C4-E0E0-6200-5DEAE8B11A7B}"/>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56: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is a repository service that helps in maintaining application dependencies via integration with commonly used package managers and build tools like Maven, Gradle, </a:t>
            </a:r>
            <a:r>
              <a:rPr lang="en-MY" sz="1800" dirty="0" err="1">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npm</a:t>
            </a: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 etc?</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CodeBuild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CodeStar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CodeCommit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CodeArtifact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7850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8C8E9-E237-B025-591D-4C2DDBBBB7DF}"/>
              </a:ext>
            </a:extLst>
          </p:cNvPr>
          <p:cNvSpPr txBox="1"/>
          <p:nvPr/>
        </p:nvSpPr>
        <p:spPr>
          <a:xfrm>
            <a:off x="3048778" y="1309157"/>
            <a:ext cx="6097554" cy="4239687"/>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57: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weather-tracking application is built using Amazon DynamoDB. The performance of the application has been consistently good. But lately, the team has realized that during holidays and travel seasons, the load on the application is high and the read requests consume most of the database resources, thereby drastically increasing the overall application latency.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feature/service will help resolve this issue?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CloudFront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DynamoDB Regulator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DynamoDB Accelerator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ElastiCache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71010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325DD-35F7-6FBA-9D60-AC88D4CF816F}"/>
              </a:ext>
            </a:extLst>
          </p:cNvPr>
          <p:cNvSpPr txBox="1"/>
          <p:nvPr/>
        </p:nvSpPr>
        <p:spPr>
          <a:xfrm>
            <a:off x="3048778" y="619545"/>
            <a:ext cx="6097554" cy="5618910"/>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58: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are the security best practices suggested by AWS for Identity and Access Management (IAM)?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When you create IAM policies, grant the least privileges required to perform a task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Do not change passwords and access keys once created. This results in failure of connectivity in the application logic</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Enable AWS Multi-Factor Authentication (AWS MFA) on your AWS root user account. MFA helps give root access to multiple users without actually sharing the root user login credentials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Share your AWS account root user credentials only if absolutely necessary for performing an important billing operation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Do not share security credentials between accounts, use IAM roles instead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83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78362D-4564-BF35-0107-707661272590}"/>
              </a:ext>
            </a:extLst>
          </p:cNvPr>
          <p:cNvSpPr txBox="1"/>
          <p:nvPr/>
        </p:nvSpPr>
        <p:spPr>
          <a:xfrm>
            <a:off x="3048778" y="2101361"/>
            <a:ext cx="6097554" cy="2655279"/>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feature/functionality will help you organize your AWS resources, manage and automate tasks on large numbers of resources at a time?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Resource Groups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WorkSpaces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Organizations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Tags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0445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D7DBF-0F2C-404B-4ACF-FF7188F1894E}"/>
              </a:ext>
            </a:extLst>
          </p:cNvPr>
          <p:cNvSpPr txBox="1"/>
          <p:nvPr/>
        </p:nvSpPr>
        <p:spPr>
          <a:xfrm>
            <a:off x="1691951" y="1212271"/>
            <a:ext cx="8808098" cy="4433458"/>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59: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correct regarding the health monitoring and reporting capabilities supported by AWS Elastic Beanstalk?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The AWS Elastic Beanstalk health monitoring can determine that the environment's Auto Scaling group is available and has a minimum of at least one instance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 provides only basic health reporting system; Combined with Elastic Load Balancing (ELB), they provide advanced health check features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With basic health reporting, the AWS Elastic Beanstalk service does not publish any metrics to Amazon CloudWatch</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The basic health reporting system that provides information about the health of instances in an AWS Elastic Beanstalk environment does not use health checks performed by Elastic Load Balancing (ELB)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In a single instance environment, AWS Elastic Beanstalk determines the instance's health by monitoring the Elastic Load Balancing (ELB) health settings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810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C45CC-5399-5B59-33A6-8EBBD1D82CDE}"/>
              </a:ext>
            </a:extLst>
          </p:cNvPr>
          <p:cNvSpPr txBox="1"/>
          <p:nvPr/>
        </p:nvSpPr>
        <p:spPr>
          <a:xfrm>
            <a:off x="3048778" y="2101361"/>
            <a:ext cx="6097554" cy="2655279"/>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60: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Per the AWS Shared Responsibility Model, management of which of the following AWS services is the responsibility of the customer?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DynamoDB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Compute Cloud (Amazon EC2)</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Storage Service (Amazon S3)</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Elastic Beanstalk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4528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32BDB-FD52-CF53-40A1-049D741E815B}"/>
              </a:ext>
            </a:extLst>
          </p:cNvPr>
          <p:cNvSpPr txBox="1"/>
          <p:nvPr/>
        </p:nvSpPr>
        <p:spPr>
          <a:xfrm>
            <a:off x="3048778" y="1605520"/>
            <a:ext cx="6097554" cy="3646960"/>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61: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provides you with a completed product that is run and managed by the company itself. As a customer, you only use the product without worrying about maintaining or managing the product.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cloud computing model does this kind of product belong to?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Platform as a Service (PaaS)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Software as a Service (SaaS)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Product as a Service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Paas</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Infrastructure as a Service (IaaS)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862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2033D4-F63B-890D-F359-5DF5D413B775}"/>
              </a:ext>
            </a:extLst>
          </p:cNvPr>
          <p:cNvSpPr txBox="1"/>
          <p:nvPr/>
        </p:nvSpPr>
        <p:spPr>
          <a:xfrm>
            <a:off x="3048778" y="2101361"/>
            <a:ext cx="6097554" cy="2655279"/>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62: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are NoSQL database services from AWS?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Neptune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Storage Gateway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Aurora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DocumentDB</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Relational Database Service (Amazon RDS)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2546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E23C3-9299-6D5F-A7BA-57DCF7104014}"/>
              </a:ext>
            </a:extLst>
          </p:cNvPr>
          <p:cNvSpPr txBox="1"/>
          <p:nvPr/>
        </p:nvSpPr>
        <p:spPr>
          <a:xfrm>
            <a:off x="3048778" y="1804998"/>
            <a:ext cx="6097554" cy="324800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63: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gaming company needs compute and storage services close to edge locations in order to ensure ultra-low latency for end-users and devices that connect through mobile networks. Which AWS service is the best fit for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Wavelength</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Outposts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Snowball Edge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Snowmobile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2000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F56E3-F067-B757-EB61-988EA38F38F4}"/>
              </a:ext>
            </a:extLst>
          </p:cNvPr>
          <p:cNvSpPr txBox="1"/>
          <p:nvPr/>
        </p:nvSpPr>
        <p:spPr>
          <a:xfrm>
            <a:off x="3048778" y="1457338"/>
            <a:ext cx="6097554" cy="3943324"/>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64: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A company stores all its media files in Amazon Simple Storage Service (Amazon S3) which is accessed by an application hosted on Amazon EC2 instances. The company wants to convert these media files into formats that users can playback on mobile devices.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AWS service/tool helps you achieve this requirement?</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Transcoder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Comprehend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Transcribe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Glue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1459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A01CF-7D78-32F4-0341-2F786A3ED46D}"/>
              </a:ext>
            </a:extLst>
          </p:cNvPr>
          <p:cNvSpPr txBox="1"/>
          <p:nvPr/>
        </p:nvSpPr>
        <p:spPr>
          <a:xfrm>
            <a:off x="3048778" y="1360453"/>
            <a:ext cx="6097554" cy="413709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65: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statements are true about AWS Regions and Availability Zones (AZ)?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All traffic between Availability Zones (AZ) is encrypted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Each AWS Region consists of multiple, isolated, and physically separate Availability Zones (AZ) within a geographic area</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Traffic between Availability Zones (AZ) is not encrypted by default, but can be configured from AWS console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calls each group of logical data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centers</a:t>
            </a: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 as AWS Regions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An Availability Zone (AZ) is a physical location where AWS clusters the data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centers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119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5498B-89C6-D117-87AF-C80174518F6C}"/>
              </a:ext>
            </a:extLst>
          </p:cNvPr>
          <p:cNvSpPr txBox="1"/>
          <p:nvPr/>
        </p:nvSpPr>
        <p:spPr>
          <a:xfrm>
            <a:off x="3048778" y="1212271"/>
            <a:ext cx="6097554" cy="4433458"/>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6: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points have to be considered when choosing an AWS Region for a service? (Select two)</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The AWS Region chosen should have all its Availability Zones (AZ) within 100 Kms radius, to keep latency low for hosted applications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The AWS Region should have 5G networks, to seamlessly access the breadth of AWS services in the region</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The AWS Region with high availability index should be considered for your business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Compliance and Data Residency guidelines of the AWS Region should match your business requirements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Region chosen should be geographically closer to the user base that utilizes the hosted AWS services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33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9437F-869C-BE1F-C4E4-0B529496F40F}"/>
              </a:ext>
            </a:extLst>
          </p:cNvPr>
          <p:cNvSpPr txBox="1"/>
          <p:nvPr/>
        </p:nvSpPr>
        <p:spPr>
          <a:xfrm>
            <a:off x="3048778" y="1953179"/>
            <a:ext cx="6097554" cy="2951642"/>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7: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free tool helps to review the state of your workloads and compares them to the latest AWS architectural best practices after you have answered a series of questions about your workload?</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Well-Architected Framework</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Technical Account Manager (TAM)</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Well-Architected Tool</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Trusted Advisor</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225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EC9CA-FEB6-9EC3-E33F-3B5EC2781CA3}"/>
              </a:ext>
            </a:extLst>
          </p:cNvPr>
          <p:cNvSpPr txBox="1"/>
          <p:nvPr/>
        </p:nvSpPr>
        <p:spPr>
          <a:xfrm>
            <a:off x="3048778" y="2249543"/>
            <a:ext cx="6097554" cy="2358915"/>
          </a:xfrm>
          <a:prstGeom prst="rect">
            <a:avLst/>
          </a:prstGeom>
          <a:noFill/>
        </p:spPr>
        <p:txBody>
          <a:bodyPr wrap="square">
            <a:spAutoFit/>
          </a:bodyPr>
          <a:lstStyle/>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Question 8: </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dirty="0">
                <a:solidFill>
                  <a:srgbClr val="2D2F31"/>
                </a:solidFill>
                <a:effectLst/>
                <a:latin typeface="Roboto" panose="02000000000000000000" pitchFamily="2" charset="0"/>
                <a:ea typeface="Times New Roman" panose="02020603050405020304" pitchFamily="18" charset="0"/>
                <a:cs typeface="Times New Roman" panose="02020603050405020304" pitchFamily="18" charset="0"/>
              </a:rPr>
              <a:t>Which of the following AWS services is delivered globally rather than regionally?</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AWS Snowmobile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Simple Storage Service (Amazon S3) buckets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Elastic File System (Amazon EFS)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MY" sz="1800" b="1" dirty="0">
                <a:solidFill>
                  <a:srgbClr val="2D2F31"/>
                </a:solidFill>
                <a:effectLst/>
                <a:latin typeface="var(--font-stack-heading)"/>
                <a:ea typeface="Times New Roman" panose="02020603050405020304" pitchFamily="18" charset="0"/>
                <a:cs typeface="Times New Roman" panose="02020603050405020304" pitchFamily="18" charset="0"/>
              </a:rPr>
              <a:t>Amazon </a:t>
            </a:r>
            <a:r>
              <a:rPr lang="en-MY" sz="1800" b="1" dirty="0" err="1">
                <a:solidFill>
                  <a:srgbClr val="2D2F31"/>
                </a:solidFill>
                <a:effectLst/>
                <a:latin typeface="var(--font-stack-heading)"/>
                <a:ea typeface="Times New Roman" panose="02020603050405020304" pitchFamily="18" charset="0"/>
                <a:cs typeface="Times New Roman" panose="02020603050405020304" pitchFamily="18" charset="0"/>
              </a:rPr>
              <a:t>WorkSpaces</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029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Microsoft Office PowerPoint</Application>
  <PresentationFormat>Widescreen</PresentationFormat>
  <Paragraphs>421</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Consolas</vt:lpstr>
      <vt:lpstr>Roboto</vt:lpstr>
      <vt:lpstr>var(--font-stack-heading)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Afandi</dc:creator>
  <cp:lastModifiedBy>Afandi</cp:lastModifiedBy>
  <cp:revision>1</cp:revision>
  <dcterms:created xsi:type="dcterms:W3CDTF">2023-10-19T03:56:52Z</dcterms:created>
  <dcterms:modified xsi:type="dcterms:W3CDTF">2023-10-19T03:57:09Z</dcterms:modified>
</cp:coreProperties>
</file>