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69" r:id="rId2"/>
    <p:sldId id="325" r:id="rId3"/>
    <p:sldId id="326" r:id="rId4"/>
    <p:sldId id="334" r:id="rId5"/>
    <p:sldId id="378" r:id="rId6"/>
    <p:sldId id="327" r:id="rId7"/>
    <p:sldId id="333" r:id="rId8"/>
    <p:sldId id="335" r:id="rId9"/>
    <p:sldId id="336" r:id="rId10"/>
    <p:sldId id="260" r:id="rId11"/>
    <p:sldId id="340" r:id="rId12"/>
    <p:sldId id="351" r:id="rId13"/>
    <p:sldId id="364" r:id="rId14"/>
    <p:sldId id="347" r:id="rId15"/>
    <p:sldId id="353" r:id="rId16"/>
    <p:sldId id="362" r:id="rId17"/>
    <p:sldId id="354" r:id="rId18"/>
    <p:sldId id="363" r:id="rId19"/>
    <p:sldId id="355" r:id="rId20"/>
    <p:sldId id="352" r:id="rId21"/>
    <p:sldId id="348" r:id="rId22"/>
    <p:sldId id="350" r:id="rId23"/>
    <p:sldId id="329" r:id="rId24"/>
    <p:sldId id="366" r:id="rId25"/>
    <p:sldId id="357" r:id="rId26"/>
    <p:sldId id="361" r:id="rId27"/>
    <p:sldId id="367" r:id="rId28"/>
    <p:sldId id="365"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7" r:id="rId47"/>
    <p:sldId id="358" r:id="rId48"/>
    <p:sldId id="370" r:id="rId49"/>
    <p:sldId id="371" r:id="rId50"/>
    <p:sldId id="372" r:id="rId51"/>
    <p:sldId id="373" r:id="rId52"/>
    <p:sldId id="359" r:id="rId53"/>
    <p:sldId id="360" r:id="rId54"/>
    <p:sldId id="374" r:id="rId55"/>
    <p:sldId id="375" r:id="rId56"/>
    <p:sldId id="376" r:id="rId57"/>
    <p:sldId id="377" r:id="rId58"/>
    <p:sldId id="331" r:id="rId59"/>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mehdi lghaouch" initials="el" lastIdx="1" clrIdx="0">
    <p:extLst>
      <p:ext uri="{19B8F6BF-5375-455C-9EA6-DF929625EA0E}">
        <p15:presenceInfo xmlns:p15="http://schemas.microsoft.com/office/powerpoint/2012/main" userId="3ef83435c99a88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062"/>
    <a:srgbClr val="537285"/>
    <a:srgbClr val="FEFEFE"/>
    <a:srgbClr val="FFFFFF"/>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1174" autoAdjust="0"/>
  </p:normalViewPr>
  <p:slideViewPr>
    <p:cSldViewPr snapToGrid="0">
      <p:cViewPr varScale="1">
        <p:scale>
          <a:sx n="56" d="100"/>
          <a:sy n="56" d="100"/>
        </p:scale>
        <p:origin x="128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5CAC1-9625-4378-942F-06327CAF8CD8}"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532B1-D51B-4065-979B-CDD6B40756D2}" type="slidenum">
              <a:rPr lang="zh-CN" altLang="en-US" smtClean="0"/>
              <a:t>‹#›</a:t>
            </a:fld>
            <a:endParaRPr lang="zh-CN" altLang="en-US"/>
          </a:p>
        </p:txBody>
      </p:sp>
    </p:spTree>
    <p:extLst>
      <p:ext uri="{BB962C8B-B14F-4D97-AF65-F5344CB8AC3E}">
        <p14:creationId xmlns:p14="http://schemas.microsoft.com/office/powerpoint/2010/main" val="12842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CC8313-25DA-484C-BA3F-76A5C67ECC0B}" type="slidenum">
              <a:rPr lang="zh-CN" altLang="en-US" smtClean="0"/>
              <a:t>1</a:t>
            </a:fld>
            <a:endParaRPr lang="zh-CN" altLang="en-US"/>
          </a:p>
        </p:txBody>
      </p:sp>
    </p:spTree>
    <p:extLst>
      <p:ext uri="{BB962C8B-B14F-4D97-AF65-F5344CB8AC3E}">
        <p14:creationId xmlns:p14="http://schemas.microsoft.com/office/powerpoint/2010/main" val="221788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fr-FR" altLang="zh-CN"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10</a:t>
            </a:fld>
            <a:endParaRPr lang="zh-CN" altLang="en-US"/>
          </a:p>
        </p:txBody>
      </p:sp>
    </p:spTree>
    <p:extLst>
      <p:ext uri="{BB962C8B-B14F-4D97-AF65-F5344CB8AC3E}">
        <p14:creationId xmlns:p14="http://schemas.microsoft.com/office/powerpoint/2010/main" val="54203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11</a:t>
            </a:fld>
            <a:endParaRPr lang="zh-CN" altLang="en-US"/>
          </a:p>
        </p:txBody>
      </p:sp>
    </p:spTree>
    <p:extLst>
      <p:ext uri="{BB962C8B-B14F-4D97-AF65-F5344CB8AC3E}">
        <p14:creationId xmlns:p14="http://schemas.microsoft.com/office/powerpoint/2010/main" val="3055836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12</a:t>
            </a:fld>
            <a:endParaRPr lang="zh-CN" altLang="en-US"/>
          </a:p>
        </p:txBody>
      </p:sp>
    </p:spTree>
    <p:extLst>
      <p:ext uri="{BB962C8B-B14F-4D97-AF65-F5344CB8AC3E}">
        <p14:creationId xmlns:p14="http://schemas.microsoft.com/office/powerpoint/2010/main" val="364267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13</a:t>
            </a:fld>
            <a:endParaRPr lang="zh-CN" altLang="en-US"/>
          </a:p>
        </p:txBody>
      </p:sp>
    </p:spTree>
    <p:extLst>
      <p:ext uri="{BB962C8B-B14F-4D97-AF65-F5344CB8AC3E}">
        <p14:creationId xmlns:p14="http://schemas.microsoft.com/office/powerpoint/2010/main" val="127717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14</a:t>
            </a:fld>
            <a:endParaRPr lang="zh-CN" altLang="en-US"/>
          </a:p>
        </p:txBody>
      </p:sp>
    </p:spTree>
    <p:extLst>
      <p:ext uri="{BB962C8B-B14F-4D97-AF65-F5344CB8AC3E}">
        <p14:creationId xmlns:p14="http://schemas.microsoft.com/office/powerpoint/2010/main" val="3715174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15</a:t>
            </a:fld>
            <a:endParaRPr lang="zh-CN" altLang="en-US"/>
          </a:p>
        </p:txBody>
      </p:sp>
    </p:spTree>
    <p:extLst>
      <p:ext uri="{BB962C8B-B14F-4D97-AF65-F5344CB8AC3E}">
        <p14:creationId xmlns:p14="http://schemas.microsoft.com/office/powerpoint/2010/main" val="415951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ct val="107000"/>
              </a:lnSpc>
              <a:spcBef>
                <a:spcPts val="0"/>
              </a:spcBef>
              <a:spcAft>
                <a:spcPts val="800"/>
              </a:spcAft>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16</a:t>
            </a:fld>
            <a:endParaRPr lang="zh-CN" altLang="en-US"/>
          </a:p>
        </p:txBody>
      </p:sp>
    </p:spTree>
    <p:extLst>
      <p:ext uri="{BB962C8B-B14F-4D97-AF65-F5344CB8AC3E}">
        <p14:creationId xmlns:p14="http://schemas.microsoft.com/office/powerpoint/2010/main" val="3263986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ct val="107000"/>
              </a:lnSpc>
              <a:spcBef>
                <a:spcPts val="0"/>
              </a:spcBef>
              <a:spcAft>
                <a:spcPts val="800"/>
              </a:spcAft>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17</a:t>
            </a:fld>
            <a:endParaRPr lang="zh-CN" altLang="en-US"/>
          </a:p>
        </p:txBody>
      </p:sp>
    </p:spTree>
    <p:extLst>
      <p:ext uri="{BB962C8B-B14F-4D97-AF65-F5344CB8AC3E}">
        <p14:creationId xmlns:p14="http://schemas.microsoft.com/office/powerpoint/2010/main" val="396540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ct val="107000"/>
              </a:lnSpc>
              <a:spcBef>
                <a:spcPts val="0"/>
              </a:spcBef>
              <a:spcAft>
                <a:spcPts val="800"/>
              </a:spcAft>
            </a:pP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18</a:t>
            </a:fld>
            <a:endParaRPr lang="zh-CN" altLang="en-US"/>
          </a:p>
        </p:txBody>
      </p:sp>
    </p:spTree>
    <p:extLst>
      <p:ext uri="{BB962C8B-B14F-4D97-AF65-F5344CB8AC3E}">
        <p14:creationId xmlns:p14="http://schemas.microsoft.com/office/powerpoint/2010/main" val="400648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ct val="107000"/>
              </a:lnSpc>
              <a:spcBef>
                <a:spcPts val="0"/>
              </a:spcBef>
              <a:spcAft>
                <a:spcPts val="800"/>
              </a:spcAft>
            </a:pP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19</a:t>
            </a:fld>
            <a:endParaRPr lang="zh-CN" altLang="en-US"/>
          </a:p>
        </p:txBody>
      </p:sp>
    </p:spTree>
    <p:extLst>
      <p:ext uri="{BB962C8B-B14F-4D97-AF65-F5344CB8AC3E}">
        <p14:creationId xmlns:p14="http://schemas.microsoft.com/office/powerpoint/2010/main" val="319353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fr-FR" altLang="zh-CN" dirty="0"/>
          </a:p>
        </p:txBody>
      </p:sp>
      <p:sp>
        <p:nvSpPr>
          <p:cNvPr id="4" name="灯片编号占位符 3"/>
          <p:cNvSpPr>
            <a:spLocks noGrp="1"/>
          </p:cNvSpPr>
          <p:nvPr>
            <p:ph type="sldNum" sz="quarter" idx="10"/>
          </p:nvPr>
        </p:nvSpPr>
        <p:spPr/>
        <p:txBody>
          <a:bodyPr/>
          <a:lstStyle/>
          <a:p>
            <a:fld id="{8ACC8313-25DA-484C-BA3F-76A5C67ECC0B}" type="slidenum">
              <a:rPr lang="zh-CN" altLang="en-US" smtClean="0"/>
              <a:t>2</a:t>
            </a:fld>
            <a:endParaRPr lang="zh-CN" altLang="en-US"/>
          </a:p>
        </p:txBody>
      </p:sp>
    </p:spTree>
    <p:extLst>
      <p:ext uri="{BB962C8B-B14F-4D97-AF65-F5344CB8AC3E}">
        <p14:creationId xmlns:p14="http://schemas.microsoft.com/office/powerpoint/2010/main" val="3785861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20</a:t>
            </a:fld>
            <a:endParaRPr lang="zh-CN" altLang="en-US"/>
          </a:p>
        </p:txBody>
      </p:sp>
    </p:spTree>
    <p:extLst>
      <p:ext uri="{BB962C8B-B14F-4D97-AF65-F5344CB8AC3E}">
        <p14:creationId xmlns:p14="http://schemas.microsoft.com/office/powerpoint/2010/main" val="3349999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21</a:t>
            </a:fld>
            <a:endParaRPr lang="zh-CN" altLang="en-US"/>
          </a:p>
        </p:txBody>
      </p:sp>
    </p:spTree>
    <p:extLst>
      <p:ext uri="{BB962C8B-B14F-4D97-AF65-F5344CB8AC3E}">
        <p14:creationId xmlns:p14="http://schemas.microsoft.com/office/powerpoint/2010/main" val="1002938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22</a:t>
            </a:fld>
            <a:endParaRPr lang="zh-CN" altLang="en-US"/>
          </a:p>
        </p:txBody>
      </p:sp>
    </p:spTree>
    <p:extLst>
      <p:ext uri="{BB962C8B-B14F-4D97-AF65-F5344CB8AC3E}">
        <p14:creationId xmlns:p14="http://schemas.microsoft.com/office/powerpoint/2010/main" val="328669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23</a:t>
            </a:fld>
            <a:endParaRPr lang="zh-CN" altLang="en-US"/>
          </a:p>
        </p:txBody>
      </p:sp>
    </p:spTree>
    <p:extLst>
      <p:ext uri="{BB962C8B-B14F-4D97-AF65-F5344CB8AC3E}">
        <p14:creationId xmlns:p14="http://schemas.microsoft.com/office/powerpoint/2010/main" val="3336695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24</a:t>
            </a:fld>
            <a:endParaRPr lang="zh-CN" altLang="en-US"/>
          </a:p>
        </p:txBody>
      </p:sp>
    </p:spTree>
    <p:extLst>
      <p:ext uri="{BB962C8B-B14F-4D97-AF65-F5344CB8AC3E}">
        <p14:creationId xmlns:p14="http://schemas.microsoft.com/office/powerpoint/2010/main" val="375639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25</a:t>
            </a:fld>
            <a:endParaRPr lang="zh-CN" altLang="en-US"/>
          </a:p>
        </p:txBody>
      </p:sp>
    </p:spTree>
    <p:extLst>
      <p:ext uri="{BB962C8B-B14F-4D97-AF65-F5344CB8AC3E}">
        <p14:creationId xmlns:p14="http://schemas.microsoft.com/office/powerpoint/2010/main" val="401388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26</a:t>
            </a:fld>
            <a:endParaRPr lang="zh-CN" altLang="en-US"/>
          </a:p>
        </p:txBody>
      </p:sp>
    </p:spTree>
    <p:extLst>
      <p:ext uri="{BB962C8B-B14F-4D97-AF65-F5344CB8AC3E}">
        <p14:creationId xmlns:p14="http://schemas.microsoft.com/office/powerpoint/2010/main" val="35762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27</a:t>
            </a:fld>
            <a:endParaRPr lang="zh-CN" altLang="en-US"/>
          </a:p>
        </p:txBody>
      </p:sp>
    </p:spTree>
    <p:extLst>
      <p:ext uri="{BB962C8B-B14F-4D97-AF65-F5344CB8AC3E}">
        <p14:creationId xmlns:p14="http://schemas.microsoft.com/office/powerpoint/2010/main" val="2212675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28</a:t>
            </a:fld>
            <a:endParaRPr lang="zh-CN" altLang="en-US"/>
          </a:p>
        </p:txBody>
      </p:sp>
    </p:spTree>
    <p:extLst>
      <p:ext uri="{BB962C8B-B14F-4D97-AF65-F5344CB8AC3E}">
        <p14:creationId xmlns:p14="http://schemas.microsoft.com/office/powerpoint/2010/main" val="2971650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29</a:t>
            </a:fld>
            <a:endParaRPr lang="zh-CN" altLang="en-US"/>
          </a:p>
        </p:txBody>
      </p:sp>
    </p:spTree>
    <p:extLst>
      <p:ext uri="{BB962C8B-B14F-4D97-AF65-F5344CB8AC3E}">
        <p14:creationId xmlns:p14="http://schemas.microsoft.com/office/powerpoint/2010/main" val="256317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dirty="0"/>
          </a:p>
        </p:txBody>
      </p:sp>
      <p:sp>
        <p:nvSpPr>
          <p:cNvPr id="4" name="灯片编号占位符 3"/>
          <p:cNvSpPr>
            <a:spLocks noGrp="1"/>
          </p:cNvSpPr>
          <p:nvPr>
            <p:ph type="sldNum" sz="quarter" idx="10"/>
          </p:nvPr>
        </p:nvSpPr>
        <p:spPr/>
        <p:txBody>
          <a:bodyPr/>
          <a:lstStyle/>
          <a:p>
            <a:fld id="{8ACC8313-25DA-484C-BA3F-76A5C67ECC0B}" type="slidenum">
              <a:rPr lang="zh-CN" altLang="en-US" smtClean="0"/>
              <a:t>3</a:t>
            </a:fld>
            <a:endParaRPr lang="zh-CN" altLang="en-US"/>
          </a:p>
        </p:txBody>
      </p:sp>
    </p:spTree>
    <p:extLst>
      <p:ext uri="{BB962C8B-B14F-4D97-AF65-F5344CB8AC3E}">
        <p14:creationId xmlns:p14="http://schemas.microsoft.com/office/powerpoint/2010/main" val="3319171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30</a:t>
            </a:fld>
            <a:endParaRPr lang="zh-CN" altLang="en-US"/>
          </a:p>
        </p:txBody>
      </p:sp>
    </p:spTree>
    <p:extLst>
      <p:ext uri="{BB962C8B-B14F-4D97-AF65-F5344CB8AC3E}">
        <p14:creationId xmlns:p14="http://schemas.microsoft.com/office/powerpoint/2010/main" val="1775475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fr-FR" altLang="zh-CN"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31</a:t>
            </a:fld>
            <a:endParaRPr lang="zh-CN" altLang="en-US"/>
          </a:p>
        </p:txBody>
      </p:sp>
    </p:spTree>
    <p:extLst>
      <p:ext uri="{BB962C8B-B14F-4D97-AF65-F5344CB8AC3E}">
        <p14:creationId xmlns:p14="http://schemas.microsoft.com/office/powerpoint/2010/main" val="2900953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32</a:t>
            </a:fld>
            <a:endParaRPr lang="zh-CN" altLang="en-US"/>
          </a:p>
        </p:txBody>
      </p:sp>
    </p:spTree>
    <p:extLst>
      <p:ext uri="{BB962C8B-B14F-4D97-AF65-F5344CB8AC3E}">
        <p14:creationId xmlns:p14="http://schemas.microsoft.com/office/powerpoint/2010/main" val="2267271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33</a:t>
            </a:fld>
            <a:endParaRPr lang="zh-CN" altLang="en-US"/>
          </a:p>
        </p:txBody>
      </p:sp>
    </p:spTree>
    <p:extLst>
      <p:ext uri="{BB962C8B-B14F-4D97-AF65-F5344CB8AC3E}">
        <p14:creationId xmlns:p14="http://schemas.microsoft.com/office/powerpoint/2010/main" val="20873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34</a:t>
            </a:fld>
            <a:endParaRPr lang="zh-CN" altLang="en-US"/>
          </a:p>
        </p:txBody>
      </p:sp>
    </p:spTree>
    <p:extLst>
      <p:ext uri="{BB962C8B-B14F-4D97-AF65-F5344CB8AC3E}">
        <p14:creationId xmlns:p14="http://schemas.microsoft.com/office/powerpoint/2010/main" val="29816875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35</a:t>
            </a:fld>
            <a:endParaRPr lang="zh-CN" altLang="en-US"/>
          </a:p>
        </p:txBody>
      </p:sp>
    </p:spTree>
    <p:extLst>
      <p:ext uri="{BB962C8B-B14F-4D97-AF65-F5344CB8AC3E}">
        <p14:creationId xmlns:p14="http://schemas.microsoft.com/office/powerpoint/2010/main" val="1328646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36</a:t>
            </a:fld>
            <a:endParaRPr lang="zh-CN" altLang="en-US"/>
          </a:p>
        </p:txBody>
      </p:sp>
    </p:spTree>
    <p:extLst>
      <p:ext uri="{BB962C8B-B14F-4D97-AF65-F5344CB8AC3E}">
        <p14:creationId xmlns:p14="http://schemas.microsoft.com/office/powerpoint/2010/main" val="3495294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1" i="0" dirty="0">
              <a:solidFill>
                <a:srgbClr val="000000"/>
              </a:solidFill>
              <a:effectLst/>
              <a:latin typeface="Helvetica Neue"/>
            </a:endParaRPr>
          </a:p>
        </p:txBody>
      </p:sp>
      <p:sp>
        <p:nvSpPr>
          <p:cNvPr id="4" name="灯片编号占位符 3"/>
          <p:cNvSpPr>
            <a:spLocks noGrp="1"/>
          </p:cNvSpPr>
          <p:nvPr>
            <p:ph type="sldNum" sz="quarter" idx="10"/>
          </p:nvPr>
        </p:nvSpPr>
        <p:spPr/>
        <p:txBody>
          <a:bodyPr/>
          <a:lstStyle/>
          <a:p>
            <a:fld id="{149532B1-D51B-4065-979B-CDD6B40756D2}" type="slidenum">
              <a:rPr lang="zh-CN" altLang="en-US" smtClean="0"/>
              <a:t>37</a:t>
            </a:fld>
            <a:endParaRPr lang="zh-CN" altLang="en-US"/>
          </a:p>
        </p:txBody>
      </p:sp>
    </p:spTree>
    <p:extLst>
      <p:ext uri="{BB962C8B-B14F-4D97-AF65-F5344CB8AC3E}">
        <p14:creationId xmlns:p14="http://schemas.microsoft.com/office/powerpoint/2010/main" val="4059666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1" i="0" dirty="0">
              <a:solidFill>
                <a:srgbClr val="000000"/>
              </a:solidFill>
              <a:effectLst/>
              <a:latin typeface="Helvetica Neue"/>
            </a:endParaRPr>
          </a:p>
        </p:txBody>
      </p:sp>
      <p:sp>
        <p:nvSpPr>
          <p:cNvPr id="4" name="灯片编号占位符 3"/>
          <p:cNvSpPr>
            <a:spLocks noGrp="1"/>
          </p:cNvSpPr>
          <p:nvPr>
            <p:ph type="sldNum" sz="quarter" idx="10"/>
          </p:nvPr>
        </p:nvSpPr>
        <p:spPr/>
        <p:txBody>
          <a:bodyPr/>
          <a:lstStyle/>
          <a:p>
            <a:fld id="{149532B1-D51B-4065-979B-CDD6B40756D2}" type="slidenum">
              <a:rPr lang="zh-CN" altLang="en-US" smtClean="0"/>
              <a:t>38</a:t>
            </a:fld>
            <a:endParaRPr lang="zh-CN" altLang="en-US"/>
          </a:p>
        </p:txBody>
      </p:sp>
    </p:spTree>
    <p:extLst>
      <p:ext uri="{BB962C8B-B14F-4D97-AF65-F5344CB8AC3E}">
        <p14:creationId xmlns:p14="http://schemas.microsoft.com/office/powerpoint/2010/main" val="3496729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39</a:t>
            </a:fld>
            <a:endParaRPr lang="zh-CN" altLang="en-US"/>
          </a:p>
        </p:txBody>
      </p:sp>
    </p:spTree>
    <p:extLst>
      <p:ext uri="{BB962C8B-B14F-4D97-AF65-F5344CB8AC3E}">
        <p14:creationId xmlns:p14="http://schemas.microsoft.com/office/powerpoint/2010/main" val="124881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4</a:t>
            </a:fld>
            <a:endParaRPr lang="zh-CN" altLang="en-US"/>
          </a:p>
        </p:txBody>
      </p:sp>
    </p:spTree>
    <p:extLst>
      <p:ext uri="{BB962C8B-B14F-4D97-AF65-F5344CB8AC3E}">
        <p14:creationId xmlns:p14="http://schemas.microsoft.com/office/powerpoint/2010/main" val="3821349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1" i="0" dirty="0">
              <a:solidFill>
                <a:srgbClr val="000000"/>
              </a:solidFill>
              <a:effectLst/>
              <a:latin typeface="Helvetica Neue"/>
            </a:endParaRPr>
          </a:p>
        </p:txBody>
      </p:sp>
      <p:sp>
        <p:nvSpPr>
          <p:cNvPr id="4" name="灯片编号占位符 3"/>
          <p:cNvSpPr>
            <a:spLocks noGrp="1"/>
          </p:cNvSpPr>
          <p:nvPr>
            <p:ph type="sldNum" sz="quarter" idx="10"/>
          </p:nvPr>
        </p:nvSpPr>
        <p:spPr/>
        <p:txBody>
          <a:bodyPr/>
          <a:lstStyle/>
          <a:p>
            <a:fld id="{149532B1-D51B-4065-979B-CDD6B40756D2}" type="slidenum">
              <a:rPr lang="zh-CN" altLang="en-US" smtClean="0"/>
              <a:t>40</a:t>
            </a:fld>
            <a:endParaRPr lang="zh-CN" altLang="en-US"/>
          </a:p>
        </p:txBody>
      </p:sp>
    </p:spTree>
    <p:extLst>
      <p:ext uri="{BB962C8B-B14F-4D97-AF65-F5344CB8AC3E}">
        <p14:creationId xmlns:p14="http://schemas.microsoft.com/office/powerpoint/2010/main" val="2511182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1" i="0" dirty="0">
              <a:solidFill>
                <a:srgbClr val="000000"/>
              </a:solidFill>
              <a:effectLst/>
              <a:latin typeface="Helvetica Neue"/>
            </a:endParaRPr>
          </a:p>
        </p:txBody>
      </p:sp>
      <p:sp>
        <p:nvSpPr>
          <p:cNvPr id="4" name="灯片编号占位符 3"/>
          <p:cNvSpPr>
            <a:spLocks noGrp="1"/>
          </p:cNvSpPr>
          <p:nvPr>
            <p:ph type="sldNum" sz="quarter" idx="10"/>
          </p:nvPr>
        </p:nvSpPr>
        <p:spPr/>
        <p:txBody>
          <a:bodyPr/>
          <a:lstStyle/>
          <a:p>
            <a:fld id="{149532B1-D51B-4065-979B-CDD6B40756D2}" type="slidenum">
              <a:rPr lang="zh-CN" altLang="en-US" smtClean="0"/>
              <a:t>41</a:t>
            </a:fld>
            <a:endParaRPr lang="zh-CN" altLang="en-US"/>
          </a:p>
        </p:txBody>
      </p:sp>
    </p:spTree>
    <p:extLst>
      <p:ext uri="{BB962C8B-B14F-4D97-AF65-F5344CB8AC3E}">
        <p14:creationId xmlns:p14="http://schemas.microsoft.com/office/powerpoint/2010/main" val="3685587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42</a:t>
            </a:fld>
            <a:endParaRPr lang="zh-CN" altLang="en-US"/>
          </a:p>
        </p:txBody>
      </p:sp>
    </p:spTree>
    <p:extLst>
      <p:ext uri="{BB962C8B-B14F-4D97-AF65-F5344CB8AC3E}">
        <p14:creationId xmlns:p14="http://schemas.microsoft.com/office/powerpoint/2010/main" val="2441321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1" i="0" dirty="0">
              <a:solidFill>
                <a:srgbClr val="000000"/>
              </a:solidFill>
              <a:effectLst/>
              <a:latin typeface="Helvetica Neue"/>
            </a:endParaRPr>
          </a:p>
        </p:txBody>
      </p:sp>
      <p:sp>
        <p:nvSpPr>
          <p:cNvPr id="4" name="灯片编号占位符 3"/>
          <p:cNvSpPr>
            <a:spLocks noGrp="1"/>
          </p:cNvSpPr>
          <p:nvPr>
            <p:ph type="sldNum" sz="quarter" idx="10"/>
          </p:nvPr>
        </p:nvSpPr>
        <p:spPr/>
        <p:txBody>
          <a:bodyPr/>
          <a:lstStyle/>
          <a:p>
            <a:fld id="{149532B1-D51B-4065-979B-CDD6B40756D2}" type="slidenum">
              <a:rPr lang="zh-CN" altLang="en-US" smtClean="0"/>
              <a:t>43</a:t>
            </a:fld>
            <a:endParaRPr lang="zh-CN" altLang="en-US"/>
          </a:p>
        </p:txBody>
      </p:sp>
    </p:spTree>
    <p:extLst>
      <p:ext uri="{BB962C8B-B14F-4D97-AF65-F5344CB8AC3E}">
        <p14:creationId xmlns:p14="http://schemas.microsoft.com/office/powerpoint/2010/main" val="729493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44</a:t>
            </a:fld>
            <a:endParaRPr lang="zh-CN" altLang="en-US"/>
          </a:p>
        </p:txBody>
      </p:sp>
    </p:spTree>
    <p:extLst>
      <p:ext uri="{BB962C8B-B14F-4D97-AF65-F5344CB8AC3E}">
        <p14:creationId xmlns:p14="http://schemas.microsoft.com/office/powerpoint/2010/main" val="3940063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45</a:t>
            </a:fld>
            <a:endParaRPr lang="zh-CN" altLang="en-US"/>
          </a:p>
        </p:txBody>
      </p:sp>
    </p:spTree>
    <p:extLst>
      <p:ext uri="{BB962C8B-B14F-4D97-AF65-F5344CB8AC3E}">
        <p14:creationId xmlns:p14="http://schemas.microsoft.com/office/powerpoint/2010/main" val="3698641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46</a:t>
            </a:fld>
            <a:endParaRPr lang="zh-CN" altLang="en-US"/>
          </a:p>
        </p:txBody>
      </p:sp>
    </p:spTree>
    <p:extLst>
      <p:ext uri="{BB962C8B-B14F-4D97-AF65-F5344CB8AC3E}">
        <p14:creationId xmlns:p14="http://schemas.microsoft.com/office/powerpoint/2010/main" val="23841241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47</a:t>
            </a:fld>
            <a:endParaRPr lang="zh-CN" altLang="en-US"/>
          </a:p>
        </p:txBody>
      </p:sp>
    </p:spTree>
    <p:extLst>
      <p:ext uri="{BB962C8B-B14F-4D97-AF65-F5344CB8AC3E}">
        <p14:creationId xmlns:p14="http://schemas.microsoft.com/office/powerpoint/2010/main" val="31076601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48</a:t>
            </a:fld>
            <a:endParaRPr lang="zh-CN" altLang="en-US"/>
          </a:p>
        </p:txBody>
      </p:sp>
    </p:spTree>
    <p:extLst>
      <p:ext uri="{BB962C8B-B14F-4D97-AF65-F5344CB8AC3E}">
        <p14:creationId xmlns:p14="http://schemas.microsoft.com/office/powerpoint/2010/main" val="3044504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49</a:t>
            </a:fld>
            <a:endParaRPr lang="zh-CN" altLang="en-US"/>
          </a:p>
        </p:txBody>
      </p:sp>
    </p:spTree>
    <p:extLst>
      <p:ext uri="{BB962C8B-B14F-4D97-AF65-F5344CB8AC3E}">
        <p14:creationId xmlns:p14="http://schemas.microsoft.com/office/powerpoint/2010/main" val="313734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5</a:t>
            </a:fld>
            <a:endParaRPr lang="zh-CN" altLang="en-US"/>
          </a:p>
        </p:txBody>
      </p:sp>
    </p:spTree>
    <p:extLst>
      <p:ext uri="{BB962C8B-B14F-4D97-AF65-F5344CB8AC3E}">
        <p14:creationId xmlns:p14="http://schemas.microsoft.com/office/powerpoint/2010/main" val="1858403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50</a:t>
            </a:fld>
            <a:endParaRPr lang="zh-CN" altLang="en-US"/>
          </a:p>
        </p:txBody>
      </p:sp>
    </p:spTree>
    <p:extLst>
      <p:ext uri="{BB962C8B-B14F-4D97-AF65-F5344CB8AC3E}">
        <p14:creationId xmlns:p14="http://schemas.microsoft.com/office/powerpoint/2010/main" val="40117083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51</a:t>
            </a:fld>
            <a:endParaRPr lang="zh-CN" altLang="en-US"/>
          </a:p>
        </p:txBody>
      </p:sp>
    </p:spTree>
    <p:extLst>
      <p:ext uri="{BB962C8B-B14F-4D97-AF65-F5344CB8AC3E}">
        <p14:creationId xmlns:p14="http://schemas.microsoft.com/office/powerpoint/2010/main" val="3421146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52</a:t>
            </a:fld>
            <a:endParaRPr lang="zh-CN" altLang="en-US"/>
          </a:p>
        </p:txBody>
      </p:sp>
    </p:spTree>
    <p:extLst>
      <p:ext uri="{BB962C8B-B14F-4D97-AF65-F5344CB8AC3E}">
        <p14:creationId xmlns:p14="http://schemas.microsoft.com/office/powerpoint/2010/main" val="3532680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53</a:t>
            </a:fld>
            <a:endParaRPr lang="zh-CN" altLang="en-US"/>
          </a:p>
        </p:txBody>
      </p:sp>
    </p:spTree>
    <p:extLst>
      <p:ext uri="{BB962C8B-B14F-4D97-AF65-F5344CB8AC3E}">
        <p14:creationId xmlns:p14="http://schemas.microsoft.com/office/powerpoint/2010/main" val="2258865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54</a:t>
            </a:fld>
            <a:endParaRPr lang="zh-CN" altLang="en-US"/>
          </a:p>
        </p:txBody>
      </p:sp>
    </p:spTree>
    <p:extLst>
      <p:ext uri="{BB962C8B-B14F-4D97-AF65-F5344CB8AC3E}">
        <p14:creationId xmlns:p14="http://schemas.microsoft.com/office/powerpoint/2010/main" val="10840062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55</a:t>
            </a:fld>
            <a:endParaRPr lang="zh-CN" altLang="en-US"/>
          </a:p>
        </p:txBody>
      </p:sp>
    </p:spTree>
    <p:extLst>
      <p:ext uri="{BB962C8B-B14F-4D97-AF65-F5344CB8AC3E}">
        <p14:creationId xmlns:p14="http://schemas.microsoft.com/office/powerpoint/2010/main" val="32029033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56</a:t>
            </a:fld>
            <a:endParaRPr lang="zh-CN" altLang="en-US"/>
          </a:p>
        </p:txBody>
      </p:sp>
    </p:spTree>
    <p:extLst>
      <p:ext uri="{BB962C8B-B14F-4D97-AF65-F5344CB8AC3E}">
        <p14:creationId xmlns:p14="http://schemas.microsoft.com/office/powerpoint/2010/main" val="302908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57</a:t>
            </a:fld>
            <a:endParaRPr lang="zh-CN" altLang="en-US"/>
          </a:p>
        </p:txBody>
      </p:sp>
    </p:spTree>
    <p:extLst>
      <p:ext uri="{BB962C8B-B14F-4D97-AF65-F5344CB8AC3E}">
        <p14:creationId xmlns:p14="http://schemas.microsoft.com/office/powerpoint/2010/main" val="34482965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58</a:t>
            </a:fld>
            <a:endParaRPr lang="zh-CN" altLang="en-US"/>
          </a:p>
        </p:txBody>
      </p:sp>
    </p:spTree>
    <p:extLst>
      <p:ext uri="{BB962C8B-B14F-4D97-AF65-F5344CB8AC3E}">
        <p14:creationId xmlns:p14="http://schemas.microsoft.com/office/powerpoint/2010/main" val="3661839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endParaRPr lang="fr-FR" b="0" i="0" dirty="0">
              <a:solidFill>
                <a:srgbClr val="D1D5DB"/>
              </a:solidFill>
              <a:effectLst/>
              <a:latin typeface="Söhne"/>
            </a:endParaRPr>
          </a:p>
        </p:txBody>
      </p:sp>
      <p:sp>
        <p:nvSpPr>
          <p:cNvPr id="4" name="灯片编号占位符 3"/>
          <p:cNvSpPr>
            <a:spLocks noGrp="1"/>
          </p:cNvSpPr>
          <p:nvPr>
            <p:ph type="sldNum" sz="quarter" idx="10"/>
          </p:nvPr>
        </p:nvSpPr>
        <p:spPr/>
        <p:txBody>
          <a:bodyPr/>
          <a:lstStyle/>
          <a:p>
            <a:fld id="{8ACC8313-25DA-484C-BA3F-76A5C67ECC0B}" type="slidenum">
              <a:rPr lang="zh-CN" altLang="en-US" smtClean="0"/>
              <a:t>6</a:t>
            </a:fld>
            <a:endParaRPr lang="zh-CN" altLang="en-US"/>
          </a:p>
        </p:txBody>
      </p:sp>
    </p:spTree>
    <p:extLst>
      <p:ext uri="{BB962C8B-B14F-4D97-AF65-F5344CB8AC3E}">
        <p14:creationId xmlns:p14="http://schemas.microsoft.com/office/powerpoint/2010/main" val="98347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nSpc>
                <a:spcPct val="107000"/>
              </a:lnSpc>
              <a:spcBef>
                <a:spcPts val="0"/>
              </a:spcBef>
              <a:spcAft>
                <a:spcPts val="800"/>
              </a:spcAft>
              <a:buFontTx/>
              <a:buNone/>
            </a:pPr>
            <a:endParaRPr lang="fr-FR"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7</a:t>
            </a:fld>
            <a:endParaRPr lang="zh-CN" altLang="en-US"/>
          </a:p>
        </p:txBody>
      </p:sp>
    </p:spTree>
    <p:extLst>
      <p:ext uri="{BB962C8B-B14F-4D97-AF65-F5344CB8AC3E}">
        <p14:creationId xmlns:p14="http://schemas.microsoft.com/office/powerpoint/2010/main" val="128298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8</a:t>
            </a:fld>
            <a:endParaRPr lang="zh-CN" altLang="en-US"/>
          </a:p>
        </p:txBody>
      </p:sp>
    </p:spTree>
    <p:extLst>
      <p:ext uri="{BB962C8B-B14F-4D97-AF65-F5344CB8AC3E}">
        <p14:creationId xmlns:p14="http://schemas.microsoft.com/office/powerpoint/2010/main" val="215944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532B1-D51B-4065-979B-CDD6B40756D2}" type="slidenum">
              <a:rPr lang="zh-CN" altLang="en-US" smtClean="0"/>
              <a:t>9</a:t>
            </a:fld>
            <a:endParaRPr lang="zh-CN" altLang="en-US"/>
          </a:p>
        </p:txBody>
      </p:sp>
    </p:spTree>
    <p:extLst>
      <p:ext uri="{BB962C8B-B14F-4D97-AF65-F5344CB8AC3E}">
        <p14:creationId xmlns:p14="http://schemas.microsoft.com/office/powerpoint/2010/main" val="266973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95414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1552668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425042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741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56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698402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867692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515451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236398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300868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2414665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816687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333C9F-EFB6-4360-A5D6-81DD839FD7B7}" type="slidenum">
              <a:rPr lang="zh-CN" altLang="en-US" smtClean="0"/>
              <a:t>‹#›</a:t>
            </a:fld>
            <a:endParaRPr lang="zh-CN" altLang="en-US"/>
          </a:p>
        </p:txBody>
      </p:sp>
    </p:spTree>
    <p:extLst>
      <p:ext uri="{BB962C8B-B14F-4D97-AF65-F5344CB8AC3E}">
        <p14:creationId xmlns:p14="http://schemas.microsoft.com/office/powerpoint/2010/main" val="51392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495CA-CB87-42F5-AD11-A63647B25AC0}" type="datetimeFigureOut">
              <a:rPr lang="zh-CN" altLang="en-US" smtClean="0"/>
              <a:t>2023/3/6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33C9F-EFB6-4360-A5D6-81DD839FD7B7}" type="slidenum">
              <a:rPr lang="zh-CN" altLang="en-US" smtClean="0"/>
              <a:t>‹#›</a:t>
            </a:fld>
            <a:endParaRPr lang="zh-CN" altLang="en-US"/>
          </a:p>
        </p:txBody>
      </p:sp>
      <p:pic>
        <p:nvPicPr>
          <p:cNvPr id="7" name="图片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extLst>
      <p:ext uri="{BB962C8B-B14F-4D97-AF65-F5344CB8AC3E}">
        <p14:creationId xmlns:p14="http://schemas.microsoft.com/office/powerpoint/2010/main" val="1505419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66472" y="1413923"/>
            <a:ext cx="3385613" cy="4030155"/>
            <a:chOff x="966472" y="1413923"/>
            <a:chExt cx="3385613" cy="4030155"/>
          </a:xfrm>
        </p:grpSpPr>
        <p:sp>
          <p:nvSpPr>
            <p:cNvPr id="13" name="任意多边形 12"/>
            <p:cNvSpPr/>
            <p:nvPr/>
          </p:nvSpPr>
          <p:spPr>
            <a:xfrm>
              <a:off x="966474" y="1449377"/>
              <a:ext cx="3385611" cy="39947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1016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17" name="任意多边形 16"/>
            <p:cNvSpPr/>
            <p:nvPr/>
          </p:nvSpPr>
          <p:spPr>
            <a:xfrm>
              <a:off x="966472" y="1413923"/>
              <a:ext cx="3385611" cy="39947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762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grpSp>
      <p:cxnSp>
        <p:nvCxnSpPr>
          <p:cNvPr id="18" name="直接连接符 17"/>
          <p:cNvCxnSpPr/>
          <p:nvPr/>
        </p:nvCxnSpPr>
        <p:spPr>
          <a:xfrm>
            <a:off x="4895968" y="2555856"/>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19" name="直接连接符 18"/>
          <p:cNvCxnSpPr/>
          <p:nvPr/>
        </p:nvCxnSpPr>
        <p:spPr>
          <a:xfrm>
            <a:off x="4887814" y="3867827"/>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20"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791054" y="2535744"/>
            <a:ext cx="6357167" cy="132343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dist" defTabSz="685783" fontAlgn="base">
              <a:spcBef>
                <a:spcPct val="0"/>
              </a:spcBef>
              <a:spcAft>
                <a:spcPct val="0"/>
              </a:spcAft>
            </a:pPr>
            <a:r>
              <a:rPr lang="fr-FR" altLang="zh-CN" sz="40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Analyse des tendances boursières</a:t>
            </a:r>
            <a:endParaRPr lang="en-US" altLang="zh-CN" sz="4000" dirty="0">
              <a:solidFill>
                <a:srgbClr val="124062"/>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4" name="矩形 23"/>
          <p:cNvSpPr/>
          <p:nvPr/>
        </p:nvSpPr>
        <p:spPr>
          <a:xfrm>
            <a:off x="1491329" y="3959308"/>
            <a:ext cx="2335896" cy="523220"/>
          </a:xfrm>
          <a:prstGeom prst="rect">
            <a:avLst/>
          </a:prstGeom>
        </p:spPr>
        <p:txBody>
          <a:bodyPr wrap="none">
            <a:spAutoFit/>
          </a:bodyPr>
          <a:lstStyle/>
          <a:p>
            <a:r>
              <a:rPr lang="en-US" altLang="zh-CN" sz="2800" dirty="0">
                <a:solidFill>
                  <a:srgbClr val="537285"/>
                </a:solidFill>
                <a:latin typeface="Arial Black" panose="020B0A04020102020204" pitchFamily="34" charset="0"/>
                <a:ea typeface="微软雅黑" panose="020B0503020204020204" charset="-122"/>
                <a:sym typeface="Calibri" panose="020F0502020204030204" pitchFamily="34" charset="0"/>
              </a:rPr>
              <a:t>2022-2023 </a:t>
            </a:r>
            <a:endParaRPr lang="zh-CN" altLang="en-US" sz="1400" dirty="0">
              <a:solidFill>
                <a:srgbClr val="537285"/>
              </a:solidFill>
              <a:latin typeface="Arial Black" panose="020B0A04020102020204" pitchFamily="34" charset="0"/>
            </a:endParaRPr>
          </a:p>
        </p:txBody>
      </p:sp>
      <p:cxnSp>
        <p:nvCxnSpPr>
          <p:cNvPr id="26" name="直接连接符 25"/>
          <p:cNvCxnSpPr/>
          <p:nvPr/>
        </p:nvCxnSpPr>
        <p:spPr>
          <a:xfrm flipV="1">
            <a:off x="1761066" y="4707140"/>
            <a:ext cx="2699902"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104373" y="5313505"/>
            <a:ext cx="2699902"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912324" y="735015"/>
            <a:ext cx="2699901"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09327" y="249370"/>
            <a:ext cx="2699901"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309327" y="2347921"/>
            <a:ext cx="2856872" cy="1569660"/>
          </a:xfrm>
          <a:prstGeom prst="rect">
            <a:avLst/>
          </a:prstGeom>
        </p:spPr>
        <p:txBody>
          <a:bodyPr wrap="none">
            <a:spAutoFit/>
          </a:bodyPr>
          <a:lstStyle/>
          <a:p>
            <a:r>
              <a:rPr lang="en-US" altLang="zh-CN" sz="4800" b="1" dirty="0">
                <a:solidFill>
                  <a:srgbClr val="124062"/>
                </a:solidFill>
                <a:latin typeface="Arial" panose="020B0604020202020204"/>
                <a:ea typeface="微软雅黑" panose="020B0503020204020204" charset="-122"/>
                <a:sym typeface="Calibri" panose="020F0502020204030204" pitchFamily="34" charset="0"/>
              </a:rPr>
              <a:t>Data</a:t>
            </a:r>
          </a:p>
          <a:p>
            <a:r>
              <a:rPr lang="en-US" altLang="zh-CN" sz="4800" b="1" dirty="0">
                <a:solidFill>
                  <a:srgbClr val="124062"/>
                </a:solidFill>
                <a:latin typeface="Arial" panose="020B0604020202020204"/>
                <a:ea typeface="微软雅黑" panose="020B0503020204020204" charset="-122"/>
                <a:sym typeface="Calibri" panose="020F0502020204030204" pitchFamily="34" charset="0"/>
              </a:rPr>
              <a:t>    Mining</a:t>
            </a:r>
          </a:p>
        </p:txBody>
      </p:sp>
      <p:pic>
        <p:nvPicPr>
          <p:cNvPr id="4" name="Image 3">
            <a:extLst>
              <a:ext uri="{FF2B5EF4-FFF2-40B4-BE49-F238E27FC236}">
                <a16:creationId xmlns:a16="http://schemas.microsoft.com/office/drawing/2014/main" id="{86411C20-B451-F97A-423F-D5A714186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689" y="0"/>
            <a:ext cx="3429479" cy="1333686"/>
          </a:xfrm>
          <a:prstGeom prst="rect">
            <a:avLst/>
          </a:prstGeom>
        </p:spPr>
      </p:pic>
      <p:pic>
        <p:nvPicPr>
          <p:cNvPr id="6" name="Image 5">
            <a:extLst>
              <a:ext uri="{FF2B5EF4-FFF2-40B4-BE49-F238E27FC236}">
                <a16:creationId xmlns:a16="http://schemas.microsoft.com/office/drawing/2014/main" id="{34CF7596-A38A-61EB-9469-F88A2CBB1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834" y="-79737"/>
            <a:ext cx="2924175" cy="1562100"/>
          </a:xfrm>
          <a:prstGeom prst="rect">
            <a:avLst/>
          </a:prstGeom>
        </p:spPr>
      </p:pic>
      <p:sp>
        <p:nvSpPr>
          <p:cNvPr id="3" name="ZoneTexte 2">
            <a:extLst>
              <a:ext uri="{FF2B5EF4-FFF2-40B4-BE49-F238E27FC236}">
                <a16:creationId xmlns:a16="http://schemas.microsoft.com/office/drawing/2014/main" id="{17711461-4582-D4B2-AB9F-6889939AA39A}"/>
              </a:ext>
            </a:extLst>
          </p:cNvPr>
          <p:cNvSpPr txBox="1"/>
          <p:nvPr/>
        </p:nvSpPr>
        <p:spPr>
          <a:xfrm>
            <a:off x="4791054" y="4338150"/>
            <a:ext cx="2459978" cy="523220"/>
          </a:xfrm>
          <a:prstGeom prst="rect">
            <a:avLst/>
          </a:prstGeom>
          <a:noFill/>
        </p:spPr>
        <p:txBody>
          <a:bodyPr wrap="square" rtlCol="0">
            <a:spAutoFit/>
          </a:bodyPr>
          <a:lstStyle/>
          <a:p>
            <a:r>
              <a:rPr lang="fr-FR" sz="2800" b="1" dirty="0">
                <a:solidFill>
                  <a:srgbClr val="537285"/>
                </a:solidFill>
                <a:latin typeface="Malgun Gothic" panose="020B0503020000020004" pitchFamily="34" charset="-127"/>
                <a:ea typeface="Malgun Gothic" panose="020B0503020000020004" pitchFamily="34" charset="-127"/>
              </a:rPr>
              <a:t>Réalisé par :</a:t>
            </a:r>
          </a:p>
        </p:txBody>
      </p:sp>
      <p:sp>
        <p:nvSpPr>
          <p:cNvPr id="5" name="ZoneTexte 4">
            <a:extLst>
              <a:ext uri="{FF2B5EF4-FFF2-40B4-BE49-F238E27FC236}">
                <a16:creationId xmlns:a16="http://schemas.microsoft.com/office/drawing/2014/main" id="{60170D33-A465-3445-A6A1-6162D278CA78}"/>
              </a:ext>
            </a:extLst>
          </p:cNvPr>
          <p:cNvSpPr txBox="1"/>
          <p:nvPr/>
        </p:nvSpPr>
        <p:spPr>
          <a:xfrm>
            <a:off x="8576201" y="4338150"/>
            <a:ext cx="2459978" cy="523220"/>
          </a:xfrm>
          <a:prstGeom prst="rect">
            <a:avLst/>
          </a:prstGeom>
          <a:noFill/>
        </p:spPr>
        <p:txBody>
          <a:bodyPr wrap="square" rtlCol="0">
            <a:spAutoFit/>
          </a:bodyPr>
          <a:lstStyle/>
          <a:p>
            <a:r>
              <a:rPr lang="fr-FR" sz="2800" b="1" dirty="0">
                <a:solidFill>
                  <a:srgbClr val="537285"/>
                </a:solidFill>
                <a:latin typeface="Malgun Gothic" panose="020B0503020000020004" pitchFamily="34" charset="-127"/>
                <a:ea typeface="Malgun Gothic" panose="020B0503020000020004" pitchFamily="34" charset="-127"/>
              </a:rPr>
              <a:t>Encadré par :</a:t>
            </a:r>
          </a:p>
        </p:txBody>
      </p:sp>
      <p:sp>
        <p:nvSpPr>
          <p:cNvPr id="7" name="ZoneTexte 6">
            <a:extLst>
              <a:ext uri="{FF2B5EF4-FFF2-40B4-BE49-F238E27FC236}">
                <a16:creationId xmlns:a16="http://schemas.microsoft.com/office/drawing/2014/main" id="{37370BCB-197D-52D9-FCA0-21D306897C30}"/>
              </a:ext>
            </a:extLst>
          </p:cNvPr>
          <p:cNvSpPr txBox="1"/>
          <p:nvPr/>
        </p:nvSpPr>
        <p:spPr>
          <a:xfrm>
            <a:off x="5056902" y="4822646"/>
            <a:ext cx="3437759" cy="954107"/>
          </a:xfrm>
          <a:prstGeom prst="rect">
            <a:avLst/>
          </a:prstGeom>
          <a:noFill/>
        </p:spPr>
        <p:txBody>
          <a:bodyPr wrap="square" rtlCol="0">
            <a:spAutoFit/>
          </a:bodyPr>
          <a:lstStyle/>
          <a:p>
            <a:r>
              <a:rPr lang="fr-FR" sz="2800" b="1" dirty="0">
                <a:solidFill>
                  <a:srgbClr val="124062"/>
                </a:solidFill>
                <a:latin typeface="Candara" panose="020E0502030303020204" pitchFamily="34" charset="0"/>
              </a:rPr>
              <a:t>LGHAOUCH El Mehdi</a:t>
            </a:r>
          </a:p>
          <a:p>
            <a:r>
              <a:rPr lang="fr-FR" sz="2800" b="1" dirty="0">
                <a:solidFill>
                  <a:srgbClr val="124062"/>
                </a:solidFill>
                <a:latin typeface="Candara" panose="020E0502030303020204" pitchFamily="34" charset="0"/>
              </a:rPr>
              <a:t>AFANDI Soufiane</a:t>
            </a:r>
          </a:p>
        </p:txBody>
      </p:sp>
      <p:sp>
        <p:nvSpPr>
          <p:cNvPr id="8" name="ZoneTexte 7">
            <a:extLst>
              <a:ext uri="{FF2B5EF4-FFF2-40B4-BE49-F238E27FC236}">
                <a16:creationId xmlns:a16="http://schemas.microsoft.com/office/drawing/2014/main" id="{2FB720ED-6B08-1A19-4BC7-ED836F1B98CA}"/>
              </a:ext>
            </a:extLst>
          </p:cNvPr>
          <p:cNvSpPr txBox="1"/>
          <p:nvPr/>
        </p:nvSpPr>
        <p:spPr>
          <a:xfrm>
            <a:off x="8946217" y="4799278"/>
            <a:ext cx="2698530" cy="523220"/>
          </a:xfrm>
          <a:prstGeom prst="rect">
            <a:avLst/>
          </a:prstGeom>
          <a:noFill/>
        </p:spPr>
        <p:txBody>
          <a:bodyPr wrap="square" rtlCol="0">
            <a:spAutoFit/>
          </a:bodyPr>
          <a:lstStyle/>
          <a:p>
            <a:r>
              <a:rPr lang="fr-FR" sz="2800" b="1" dirty="0">
                <a:solidFill>
                  <a:srgbClr val="124062"/>
                </a:solidFill>
                <a:latin typeface="Candara" panose="020E0502030303020204" pitchFamily="34" charset="0"/>
              </a:rPr>
              <a:t>Pr. SAEL Nawal</a:t>
            </a:r>
          </a:p>
        </p:txBody>
      </p:sp>
    </p:spTree>
    <p:extLst>
      <p:ext uri="{BB962C8B-B14F-4D97-AF65-F5344CB8AC3E}">
        <p14:creationId xmlns:p14="http://schemas.microsoft.com/office/powerpoint/2010/main" val="1753612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Scale>
                                      <p:cBhvr>
                                        <p:cTn id="12"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3"/>
                                        </p:tgtEl>
                                        <p:attrNameLst>
                                          <p:attrName>ppt_x</p:attrName>
                                          <p:attrName>ppt_y</p:attrName>
                                        </p:attrNameLst>
                                      </p:cBhvr>
                                    </p:animMotion>
                                    <p:animEffect transition="in" filter="fade">
                                      <p:cBhvr>
                                        <p:cTn id="14" dur="1000"/>
                                        <p:tgtEl>
                                          <p:spTgt spid="23"/>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Scale>
                                      <p:cBhvr>
                                        <p:cTn id="1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4"/>
                                        </p:tgtEl>
                                        <p:attrNameLst>
                                          <p:attrName>ppt_x</p:attrName>
                                          <p:attrName>ppt_y</p:attrName>
                                        </p:attrNameLst>
                                      </p:cBhvr>
                                    </p:animMotion>
                                    <p:animEffect transition="in" filter="fade">
                                      <p:cBhvr>
                                        <p:cTn id="19" dur="1000"/>
                                        <p:tgtEl>
                                          <p:spTgt spid="24"/>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par>
                                <p:cTn id="24" presetID="22" presetClass="entr" presetSubtype="4"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par>
                                <p:cTn id="27" presetID="22" presetClass="entr" presetSubtype="1"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500"/>
                                        <p:tgtEl>
                                          <p:spTgt spid="26"/>
                                        </p:tgtEl>
                                      </p:cBhvr>
                                    </p:animEffect>
                                  </p:childTnLst>
                                </p:cTn>
                              </p:par>
                              <p:par>
                                <p:cTn id="30" presetID="22" presetClass="entr" presetSubtype="1"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par>
                          <p:cTn id="33" fill="hold">
                            <p:stCondLst>
                              <p:cond delay="1500"/>
                            </p:stCondLst>
                            <p:childTnLst>
                              <p:par>
                                <p:cTn id="34" presetID="16" presetClass="entr" presetSubtype="37"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arn(outVertical)">
                                      <p:cBhvr>
                                        <p:cTn id="36" dur="500"/>
                                        <p:tgtEl>
                                          <p:spTgt spid="18"/>
                                        </p:tgtEl>
                                      </p:cBhvr>
                                    </p:animEffect>
                                  </p:childTnLst>
                                </p:cTn>
                              </p:par>
                              <p:par>
                                <p:cTn id="37" presetID="16" presetClass="entr" presetSubtype="37"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outVertical)">
                                      <p:cBhvr>
                                        <p:cTn id="39" dur="500"/>
                                        <p:tgtEl>
                                          <p:spTgt spid="19"/>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17" presetClass="entr" presetSubtype="1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strVal val="#ppt_h"/>
                                          </p:val>
                                        </p:tav>
                                        <p:tav tm="100000">
                                          <p:val>
                                            <p:strVal val="#ppt_h"/>
                                          </p:val>
                                        </p:tav>
                                      </p:tavLst>
                                    </p:anim>
                                  </p:childTnLst>
                                </p:cTn>
                              </p:par>
                              <p:par>
                                <p:cTn id="48" presetID="17" presetClass="entr" presetSubtype="1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strVal val="#ppt_h"/>
                                          </p:val>
                                        </p:tav>
                                        <p:tav tm="100000">
                                          <p:val>
                                            <p:strVal val="#ppt_h"/>
                                          </p:val>
                                        </p:tav>
                                      </p:tavLst>
                                    </p:anim>
                                  </p:childTnLst>
                                </p:cTn>
                              </p:par>
                            </p:childTnLst>
                          </p:cTn>
                        </p:par>
                        <p:par>
                          <p:cTn id="52" fill="hold">
                            <p:stCondLst>
                              <p:cond delay="2500"/>
                            </p:stCondLst>
                            <p:childTnLst>
                              <p:par>
                                <p:cTn id="53" presetID="30" presetClass="entr" presetSubtype="0"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800" decel="100000"/>
                                        <p:tgtEl>
                                          <p:spTgt spid="3"/>
                                        </p:tgtEl>
                                      </p:cBhvr>
                                    </p:animEffect>
                                    <p:anim calcmode="lin" valueType="num">
                                      <p:cBhvr>
                                        <p:cTn id="56" dur="800" decel="100000" fill="hold"/>
                                        <p:tgtEl>
                                          <p:spTgt spid="3"/>
                                        </p:tgtEl>
                                        <p:attrNameLst>
                                          <p:attrName>style.rotation</p:attrName>
                                        </p:attrNameLst>
                                      </p:cBhvr>
                                      <p:tavLst>
                                        <p:tav tm="0">
                                          <p:val>
                                            <p:fltVal val="-90"/>
                                          </p:val>
                                        </p:tav>
                                        <p:tav tm="100000">
                                          <p:val>
                                            <p:fltVal val="0"/>
                                          </p:val>
                                        </p:tav>
                                      </p:tavLst>
                                    </p:anim>
                                    <p:anim calcmode="lin" valueType="num">
                                      <p:cBhvr>
                                        <p:cTn id="57" dur="800" decel="100000" fill="hold"/>
                                        <p:tgtEl>
                                          <p:spTgt spid="3"/>
                                        </p:tgtEl>
                                        <p:attrNameLst>
                                          <p:attrName>ppt_x</p:attrName>
                                        </p:attrNameLst>
                                      </p:cBhvr>
                                      <p:tavLst>
                                        <p:tav tm="0">
                                          <p:val>
                                            <p:strVal val="#ppt_x+0.4"/>
                                          </p:val>
                                        </p:tav>
                                        <p:tav tm="100000">
                                          <p:val>
                                            <p:strVal val="#ppt_x-0.05"/>
                                          </p:val>
                                        </p:tav>
                                      </p:tavLst>
                                    </p:anim>
                                    <p:anim calcmode="lin" valueType="num">
                                      <p:cBhvr>
                                        <p:cTn id="58" dur="800" decel="100000" fill="hold"/>
                                        <p:tgtEl>
                                          <p:spTgt spid="3"/>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par>
                                <p:cTn id="61" presetID="30"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800" decel="100000"/>
                                        <p:tgtEl>
                                          <p:spTgt spid="7"/>
                                        </p:tgtEl>
                                      </p:cBhvr>
                                    </p:animEffect>
                                    <p:anim calcmode="lin" valueType="num">
                                      <p:cBhvr>
                                        <p:cTn id="64" dur="800" decel="100000" fill="hold"/>
                                        <p:tgtEl>
                                          <p:spTgt spid="7"/>
                                        </p:tgtEl>
                                        <p:attrNameLst>
                                          <p:attrName>style.rotation</p:attrName>
                                        </p:attrNameLst>
                                      </p:cBhvr>
                                      <p:tavLst>
                                        <p:tav tm="0">
                                          <p:val>
                                            <p:fltVal val="-90"/>
                                          </p:val>
                                        </p:tav>
                                        <p:tav tm="100000">
                                          <p:val>
                                            <p:fltVal val="0"/>
                                          </p:val>
                                        </p:tav>
                                      </p:tavLst>
                                    </p:anim>
                                    <p:anim calcmode="lin" valueType="num">
                                      <p:cBhvr>
                                        <p:cTn id="65" dur="800" decel="100000" fill="hold"/>
                                        <p:tgtEl>
                                          <p:spTgt spid="7"/>
                                        </p:tgtEl>
                                        <p:attrNameLst>
                                          <p:attrName>ppt_x</p:attrName>
                                        </p:attrNameLst>
                                      </p:cBhvr>
                                      <p:tavLst>
                                        <p:tav tm="0">
                                          <p:val>
                                            <p:strVal val="#ppt_x+0.4"/>
                                          </p:val>
                                        </p:tav>
                                        <p:tav tm="100000">
                                          <p:val>
                                            <p:strVal val="#ppt_x-0.05"/>
                                          </p:val>
                                        </p:tav>
                                      </p:tavLst>
                                    </p:anim>
                                    <p:anim calcmode="lin" valueType="num">
                                      <p:cBhvr>
                                        <p:cTn id="66" dur="800" decel="100000" fill="hold"/>
                                        <p:tgtEl>
                                          <p:spTgt spid="7"/>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69" fill="hold">
                            <p:stCondLst>
                              <p:cond delay="3500"/>
                            </p:stCondLst>
                            <p:childTnLst>
                              <p:par>
                                <p:cTn id="70" presetID="30" presetClass="entr" presetSubtype="0" fill="hold" grpId="0"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800" decel="100000"/>
                                        <p:tgtEl>
                                          <p:spTgt spid="5"/>
                                        </p:tgtEl>
                                      </p:cBhvr>
                                    </p:animEffect>
                                    <p:anim calcmode="lin" valueType="num">
                                      <p:cBhvr>
                                        <p:cTn id="73" dur="800" decel="100000" fill="hold"/>
                                        <p:tgtEl>
                                          <p:spTgt spid="5"/>
                                        </p:tgtEl>
                                        <p:attrNameLst>
                                          <p:attrName>style.rotation</p:attrName>
                                        </p:attrNameLst>
                                      </p:cBhvr>
                                      <p:tavLst>
                                        <p:tav tm="0">
                                          <p:val>
                                            <p:fltVal val="-90"/>
                                          </p:val>
                                        </p:tav>
                                        <p:tav tm="100000">
                                          <p:val>
                                            <p:fltVal val="0"/>
                                          </p:val>
                                        </p:tav>
                                      </p:tavLst>
                                    </p:anim>
                                    <p:anim calcmode="lin" valueType="num">
                                      <p:cBhvr>
                                        <p:cTn id="74" dur="800" decel="100000" fill="hold"/>
                                        <p:tgtEl>
                                          <p:spTgt spid="5"/>
                                        </p:tgtEl>
                                        <p:attrNameLst>
                                          <p:attrName>ppt_x</p:attrName>
                                        </p:attrNameLst>
                                      </p:cBhvr>
                                      <p:tavLst>
                                        <p:tav tm="0">
                                          <p:val>
                                            <p:strVal val="#ppt_x+0.4"/>
                                          </p:val>
                                        </p:tav>
                                        <p:tav tm="100000">
                                          <p:val>
                                            <p:strVal val="#ppt_x-0.05"/>
                                          </p:val>
                                        </p:tav>
                                      </p:tavLst>
                                    </p:anim>
                                    <p:anim calcmode="lin" valueType="num">
                                      <p:cBhvr>
                                        <p:cTn id="75" dur="800" decel="100000" fill="hold"/>
                                        <p:tgtEl>
                                          <p:spTgt spid="5"/>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78" presetID="30" presetClass="entr" presetSubtype="0" fill="hold" grpId="0"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800" decel="100000"/>
                                        <p:tgtEl>
                                          <p:spTgt spid="8"/>
                                        </p:tgtEl>
                                      </p:cBhvr>
                                    </p:animEffect>
                                    <p:anim calcmode="lin" valueType="num">
                                      <p:cBhvr>
                                        <p:cTn id="81" dur="800" decel="100000" fill="hold"/>
                                        <p:tgtEl>
                                          <p:spTgt spid="8"/>
                                        </p:tgtEl>
                                        <p:attrNameLst>
                                          <p:attrName>style.rotation</p:attrName>
                                        </p:attrNameLst>
                                      </p:cBhvr>
                                      <p:tavLst>
                                        <p:tav tm="0">
                                          <p:val>
                                            <p:fltVal val="-90"/>
                                          </p:val>
                                        </p:tav>
                                        <p:tav tm="100000">
                                          <p:val>
                                            <p:fltVal val="0"/>
                                          </p:val>
                                        </p:tav>
                                      </p:tavLst>
                                    </p:anim>
                                    <p:anim calcmode="lin" valueType="num">
                                      <p:cBhvr>
                                        <p:cTn id="82" dur="800" decel="100000" fill="hold"/>
                                        <p:tgtEl>
                                          <p:spTgt spid="8"/>
                                        </p:tgtEl>
                                        <p:attrNameLst>
                                          <p:attrName>ppt_x</p:attrName>
                                        </p:attrNameLst>
                                      </p:cBhvr>
                                      <p:tavLst>
                                        <p:tav tm="0">
                                          <p:val>
                                            <p:strVal val="#ppt_x+0.4"/>
                                          </p:val>
                                        </p:tav>
                                        <p:tav tm="100000">
                                          <p:val>
                                            <p:strVal val="#ppt_x-0.05"/>
                                          </p:val>
                                        </p:tav>
                                      </p:tavLst>
                                    </p:anim>
                                    <p:anim calcmode="lin" valueType="num">
                                      <p:cBhvr>
                                        <p:cTn id="83" dur="800" decel="100000" fill="hold"/>
                                        <p:tgtEl>
                                          <p:spTgt spid="8"/>
                                        </p:tgtEl>
                                        <p:attrNameLst>
                                          <p:attrName>ppt_y</p:attrName>
                                        </p:attrNameLst>
                                      </p:cBhvr>
                                      <p:tavLst>
                                        <p:tav tm="0">
                                          <p:val>
                                            <p:strVal val="#ppt_y-0.4"/>
                                          </p:val>
                                        </p:tav>
                                        <p:tav tm="100000">
                                          <p:val>
                                            <p:strVal val="#ppt_y+0.1"/>
                                          </p:val>
                                        </p:tav>
                                      </p:tavLst>
                                    </p:anim>
                                    <p:anim calcmode="lin" valueType="num">
                                      <p:cBhvr>
                                        <p:cTn id="84"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85"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3" grpId="0"/>
      <p:bldP spid="3" grpId="0"/>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1D8E978-480A-BED6-A574-2A4C3CE39C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482" y="2783864"/>
            <a:ext cx="1628537" cy="1628537"/>
          </a:xfrm>
          <a:prstGeom prst="rect">
            <a:avLst/>
          </a:prstGeom>
        </p:spPr>
      </p:pic>
      <p:sp>
        <p:nvSpPr>
          <p:cNvPr id="8" name="ZoneTexte 7">
            <a:extLst>
              <a:ext uri="{FF2B5EF4-FFF2-40B4-BE49-F238E27FC236}">
                <a16:creationId xmlns:a16="http://schemas.microsoft.com/office/drawing/2014/main" id="{73445D63-6A74-546A-F1F5-8A848F2C5CF7}"/>
              </a:ext>
            </a:extLst>
          </p:cNvPr>
          <p:cNvSpPr txBox="1"/>
          <p:nvPr/>
        </p:nvSpPr>
        <p:spPr>
          <a:xfrm>
            <a:off x="1001483" y="4648589"/>
            <a:ext cx="1963220" cy="369332"/>
          </a:xfrm>
          <a:prstGeom prst="rect">
            <a:avLst/>
          </a:prstGeom>
          <a:noFill/>
        </p:spPr>
        <p:txBody>
          <a:bodyPr wrap="square" rtlCol="0">
            <a:spAutoFit/>
          </a:bodyPr>
          <a:lstStyle/>
          <a:p>
            <a:r>
              <a:rPr lang="fr-FR" dirty="0"/>
              <a:t>Entreprise privée</a:t>
            </a:r>
          </a:p>
        </p:txBody>
      </p:sp>
      <p:sp>
        <p:nvSpPr>
          <p:cNvPr id="10" name="Rectangle 9">
            <a:extLst>
              <a:ext uri="{FF2B5EF4-FFF2-40B4-BE49-F238E27FC236}">
                <a16:creationId xmlns:a16="http://schemas.microsoft.com/office/drawing/2014/main" id="{6C4542D0-B0D0-8086-37B3-6DD6B2EA8745}"/>
              </a:ext>
            </a:extLst>
          </p:cNvPr>
          <p:cNvSpPr/>
          <p:nvPr/>
        </p:nvSpPr>
        <p:spPr>
          <a:xfrm>
            <a:off x="3967043" y="2739041"/>
            <a:ext cx="7328568" cy="3429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2400" b="1"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Le propriétaire de l’entreprise </a:t>
            </a:r>
          </a:p>
          <a:p>
            <a:pPr marL="0" marR="0" algn="ctr">
              <a:lnSpc>
                <a:spcPct val="107000"/>
              </a:lnSpc>
              <a:spcBef>
                <a:spcPts val="0"/>
              </a:spcBef>
              <a:spcAft>
                <a:spcPts val="800"/>
              </a:spcAft>
            </a:pPr>
            <a:r>
              <a:rPr lang="fr-FR" sz="2400" b="1"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Qui gère tout et qui profite de tout profit</a:t>
            </a:r>
          </a:p>
          <a:p>
            <a:pPr marL="0" marR="0" algn="ctr">
              <a:lnSpc>
                <a:spcPct val="107000"/>
              </a:lnSpc>
              <a:spcBef>
                <a:spcPts val="0"/>
              </a:spcBef>
              <a:spcAft>
                <a:spcPts val="800"/>
              </a:spcAft>
            </a:pPr>
            <a:endParaRPr lang="fr-FR" sz="2400" b="1" dirty="0">
              <a:effectLst>
                <a:outerShdw blurRad="38100" dist="38100" dir="2700000" algn="tl">
                  <a:srgbClr val="000000">
                    <a:alpha val="43137"/>
                  </a:srgbClr>
                </a:outerShdw>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fr-FR" sz="2400" b="1"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p>
          <a:p>
            <a:pPr marL="0" marR="0" algn="ctr">
              <a:lnSpc>
                <a:spcPct val="107000"/>
              </a:lnSpc>
              <a:spcBef>
                <a:spcPts val="0"/>
              </a:spcBef>
              <a:spcAft>
                <a:spcPts val="800"/>
              </a:spcAft>
            </a:pPr>
            <a:r>
              <a:rPr lang="fr-FR" sz="2400" b="1" dirty="0">
                <a:effectLst>
                  <a:outerShdw blurRad="38100" dist="38100" dir="2700000" algn="tl">
                    <a:srgbClr val="000000">
                      <a:alpha val="43137"/>
                    </a:srgbClr>
                  </a:outerShdw>
                </a:effectLst>
                <a:ea typeface="Calibri" panose="020F0502020204030204" pitchFamily="34" charset="0"/>
                <a:cs typeface="Arial" panose="020B0604020202020204" pitchFamily="34" charset="0"/>
              </a:rPr>
              <a:t>La valeur de l’entreprise est égale à 30000$</a:t>
            </a:r>
          </a:p>
        </p:txBody>
      </p:sp>
      <p:sp>
        <p:nvSpPr>
          <p:cNvPr id="3" name="Rectangle: Top Corners Snipped 68">
            <a:extLst>
              <a:ext uri="{FF2B5EF4-FFF2-40B4-BE49-F238E27FC236}">
                <a16:creationId xmlns:a16="http://schemas.microsoft.com/office/drawing/2014/main" id="{88633EA2-F0FD-A402-0CB4-F69A08543588}"/>
              </a:ext>
            </a:extLst>
          </p:cNvPr>
          <p:cNvSpPr/>
          <p:nvPr/>
        </p:nvSpPr>
        <p:spPr>
          <a:xfrm>
            <a:off x="6391378" y="1844384"/>
            <a:ext cx="373703" cy="731344"/>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 name="Isosceles Triangle 69">
            <a:extLst>
              <a:ext uri="{FF2B5EF4-FFF2-40B4-BE49-F238E27FC236}">
                <a16:creationId xmlns:a16="http://schemas.microsoft.com/office/drawing/2014/main" id="{E30F3BB2-6769-F46A-18E8-8CEB417E7183}"/>
              </a:ext>
            </a:extLst>
          </p:cNvPr>
          <p:cNvSpPr/>
          <p:nvPr/>
        </p:nvSpPr>
        <p:spPr>
          <a:xfrm>
            <a:off x="5973271" y="2149426"/>
            <a:ext cx="3116677" cy="52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 name="圆角矩形 26">
            <a:extLst>
              <a:ext uri="{FF2B5EF4-FFF2-40B4-BE49-F238E27FC236}">
                <a16:creationId xmlns:a16="http://schemas.microsoft.com/office/drawing/2014/main" id="{46CB6162-5FC5-4955-9A10-88708761039E}"/>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FC77B249-AC94-AEB0-9A54-BF1281E93526}"/>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8">
            <a:extLst>
              <a:ext uri="{FF2B5EF4-FFF2-40B4-BE49-F238E27FC236}">
                <a16:creationId xmlns:a16="http://schemas.microsoft.com/office/drawing/2014/main" id="{312A9989-B542-6EE0-F4EE-6E20AE0D84BB}"/>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9FB882C-0C97-73D1-35A4-CD905915C311}"/>
              </a:ext>
            </a:extLst>
          </p:cNvPr>
          <p:cNvSpPr txBox="1"/>
          <p:nvPr/>
        </p:nvSpPr>
        <p:spPr>
          <a:xfrm>
            <a:off x="791229" y="258741"/>
            <a:ext cx="344966"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23FD430-D2C3-2192-EC6A-ADE73C06C20F}"/>
              </a:ext>
            </a:extLst>
          </p:cNvPr>
          <p:cNvSpPr txBox="1"/>
          <p:nvPr/>
        </p:nvSpPr>
        <p:spPr>
          <a:xfrm>
            <a:off x="1552331" y="230690"/>
            <a:ext cx="452880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Stocks &amp; Stock Market</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21817641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74">
            <a:extLst>
              <a:ext uri="{FF2B5EF4-FFF2-40B4-BE49-F238E27FC236}">
                <a16:creationId xmlns:a16="http://schemas.microsoft.com/office/drawing/2014/main" id="{295D3942-B20C-DD32-8564-79AB78AACC64}"/>
              </a:ext>
            </a:extLst>
          </p:cNvPr>
          <p:cNvGrpSpPr/>
          <p:nvPr/>
        </p:nvGrpSpPr>
        <p:grpSpPr>
          <a:xfrm>
            <a:off x="3967043" y="1844384"/>
            <a:ext cx="7200000" cy="4324179"/>
            <a:chOff x="0" y="0"/>
            <a:chExt cx="5916305" cy="2975212"/>
          </a:xfrm>
        </p:grpSpPr>
        <p:grpSp>
          <p:nvGrpSpPr>
            <p:cNvPr id="10" name="Group 73">
              <a:extLst>
                <a:ext uri="{FF2B5EF4-FFF2-40B4-BE49-F238E27FC236}">
                  <a16:creationId xmlns:a16="http://schemas.microsoft.com/office/drawing/2014/main" id="{D68D21B2-25AD-288B-B976-E7F17D26BAD1}"/>
                </a:ext>
              </a:extLst>
            </p:cNvPr>
            <p:cNvGrpSpPr/>
            <p:nvPr/>
          </p:nvGrpSpPr>
          <p:grpSpPr>
            <a:xfrm>
              <a:off x="0" y="620973"/>
              <a:ext cx="5916305" cy="2354239"/>
              <a:chOff x="0" y="0"/>
              <a:chExt cx="5916305" cy="2354239"/>
            </a:xfrm>
          </p:grpSpPr>
          <p:sp>
            <p:nvSpPr>
              <p:cNvPr id="14" name="Rectangle 13">
                <a:extLst>
                  <a:ext uri="{FF2B5EF4-FFF2-40B4-BE49-F238E27FC236}">
                    <a16:creationId xmlns:a16="http://schemas.microsoft.com/office/drawing/2014/main" id="{678237A2-F10F-4237-F7D3-1D0F92F0602B}"/>
                  </a:ext>
                </a:extLst>
              </p:cNvPr>
              <p:cNvSpPr/>
              <p:nvPr/>
            </p:nvSpPr>
            <p:spPr>
              <a:xfrm>
                <a:off x="0" y="0"/>
                <a:ext cx="5916305" cy="235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15" name="Group 72">
                <a:extLst>
                  <a:ext uri="{FF2B5EF4-FFF2-40B4-BE49-F238E27FC236}">
                    <a16:creationId xmlns:a16="http://schemas.microsoft.com/office/drawing/2014/main" id="{36537DE1-EBBE-7D38-54E7-5A6039DA1CD4}"/>
                  </a:ext>
                </a:extLst>
              </p:cNvPr>
              <p:cNvGrpSpPr/>
              <p:nvPr/>
            </p:nvGrpSpPr>
            <p:grpSpPr>
              <a:xfrm>
                <a:off x="109182" y="170597"/>
                <a:ext cx="5683497" cy="2050275"/>
                <a:chOff x="0" y="0"/>
                <a:chExt cx="5683497" cy="2050275"/>
              </a:xfrm>
            </p:grpSpPr>
            <p:sp>
              <p:nvSpPr>
                <p:cNvPr id="16" name="Rectangle 15">
                  <a:extLst>
                    <a:ext uri="{FF2B5EF4-FFF2-40B4-BE49-F238E27FC236}">
                      <a16:creationId xmlns:a16="http://schemas.microsoft.com/office/drawing/2014/main" id="{4F359D59-F5F2-F2C5-EDE7-E0AB4C888470}"/>
                    </a:ext>
                  </a:extLst>
                </p:cNvPr>
                <p:cNvSpPr/>
                <p:nvPr/>
              </p:nvSpPr>
              <p:spPr>
                <a:xfrm>
                  <a:off x="0" y="6824"/>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900" b="1" dirty="0">
                      <a:ln>
                        <a:noFill/>
                      </a:ln>
                      <a:solidFill>
                        <a:srgbClr val="000000"/>
                      </a:solidFill>
                      <a:effectLst>
                        <a:outerShdw blurRad="38100" dist="19050" dir="2700000" algn="tl">
                          <a:schemeClr val="dk1">
                            <a:alpha val="40000"/>
                          </a:schemeClr>
                        </a:outerShdw>
                      </a:effectLst>
                      <a:ea typeface="Calibri" panose="020F0502020204030204" pitchFamily="34" charset="0"/>
                      <a:cs typeface="Arial" panose="020B0604020202020204" pitchFamily="34" charset="0"/>
                    </a:rPr>
                    <a:t>1 stock = 1000$</a:t>
                  </a:r>
                  <a:endParaRPr lang="fr-FR" sz="1100" dirty="0">
                    <a:effectLst/>
                    <a:ea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E7BFBC5-70A1-DF97-2152-357E819D60E8}"/>
                    </a:ext>
                  </a:extLst>
                </p:cNvPr>
                <p:cNvSpPr/>
                <p:nvPr/>
              </p:nvSpPr>
              <p:spPr>
                <a:xfrm>
                  <a:off x="0" y="429905"/>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17">
                  <a:extLst>
                    <a:ext uri="{FF2B5EF4-FFF2-40B4-BE49-F238E27FC236}">
                      <a16:creationId xmlns:a16="http://schemas.microsoft.com/office/drawing/2014/main" id="{FAC7137A-2F2A-8BF6-7C97-57A49A55A212}"/>
                    </a:ext>
                  </a:extLst>
                </p:cNvPr>
                <p:cNvSpPr/>
                <p:nvPr/>
              </p:nvSpPr>
              <p:spPr>
                <a:xfrm>
                  <a:off x="0" y="846161"/>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Rectangle 18">
                  <a:extLst>
                    <a:ext uri="{FF2B5EF4-FFF2-40B4-BE49-F238E27FC236}">
                      <a16:creationId xmlns:a16="http://schemas.microsoft.com/office/drawing/2014/main" id="{D068FE52-BE57-AE30-AE7B-8A4C53E22E98}"/>
                    </a:ext>
                  </a:extLst>
                </p:cNvPr>
                <p:cNvSpPr/>
                <p:nvPr/>
              </p:nvSpPr>
              <p:spPr>
                <a:xfrm>
                  <a:off x="6824" y="1262418"/>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0" name="Rectangle 19">
                  <a:extLst>
                    <a:ext uri="{FF2B5EF4-FFF2-40B4-BE49-F238E27FC236}">
                      <a16:creationId xmlns:a16="http://schemas.microsoft.com/office/drawing/2014/main" id="{FED06880-67D8-E8B6-92D8-ECE188BB293E}"/>
                    </a:ext>
                  </a:extLst>
                </p:cNvPr>
                <p:cNvSpPr/>
                <p:nvPr/>
              </p:nvSpPr>
              <p:spPr>
                <a:xfrm>
                  <a:off x="0" y="1699146"/>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1" name="Rectangle 20">
                  <a:extLst>
                    <a:ext uri="{FF2B5EF4-FFF2-40B4-BE49-F238E27FC236}">
                      <a16:creationId xmlns:a16="http://schemas.microsoft.com/office/drawing/2014/main" id="{2D14B491-DB40-9758-A9FE-5A2F694D35BA}"/>
                    </a:ext>
                  </a:extLst>
                </p:cNvPr>
                <p:cNvSpPr/>
                <p:nvPr/>
              </p:nvSpPr>
              <p:spPr>
                <a:xfrm>
                  <a:off x="948520" y="6824"/>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900" b="1" dirty="0">
                      <a:solidFill>
                        <a:srgbClr val="000000"/>
                      </a:solidFill>
                      <a:effectLst>
                        <a:outerShdw blurRad="38100" dist="19050" dir="2700000" algn="tl">
                          <a:schemeClr val="dk1">
                            <a:alpha val="40000"/>
                          </a:schemeClr>
                        </a:outerShdw>
                      </a:effectLst>
                      <a:cs typeface="Arial" panose="020B0604020202020204" pitchFamily="34" charset="0"/>
                    </a:rPr>
                    <a:t>1 stock = 1000$ </a:t>
                  </a:r>
                </a:p>
              </p:txBody>
            </p:sp>
            <p:sp>
              <p:nvSpPr>
                <p:cNvPr id="22" name="Rectangle 21">
                  <a:extLst>
                    <a:ext uri="{FF2B5EF4-FFF2-40B4-BE49-F238E27FC236}">
                      <a16:creationId xmlns:a16="http://schemas.microsoft.com/office/drawing/2014/main" id="{BF57E994-C500-8E61-5B8E-24724F478666}"/>
                    </a:ext>
                  </a:extLst>
                </p:cNvPr>
                <p:cNvSpPr/>
                <p:nvPr/>
              </p:nvSpPr>
              <p:spPr>
                <a:xfrm>
                  <a:off x="955344" y="42308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5" name="Rectangle 24">
                  <a:extLst>
                    <a:ext uri="{FF2B5EF4-FFF2-40B4-BE49-F238E27FC236}">
                      <a16:creationId xmlns:a16="http://schemas.microsoft.com/office/drawing/2014/main" id="{2FA4582C-5EB3-42FF-0407-3DB55823FA01}"/>
                    </a:ext>
                  </a:extLst>
                </p:cNvPr>
                <p:cNvSpPr/>
                <p:nvPr/>
              </p:nvSpPr>
              <p:spPr>
                <a:xfrm>
                  <a:off x="955344" y="84616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6" name="Rectangle 25">
                  <a:extLst>
                    <a:ext uri="{FF2B5EF4-FFF2-40B4-BE49-F238E27FC236}">
                      <a16:creationId xmlns:a16="http://schemas.microsoft.com/office/drawing/2014/main" id="{F9AFB12D-8046-75CC-849C-89952A0700AE}"/>
                    </a:ext>
                  </a:extLst>
                </p:cNvPr>
                <p:cNvSpPr/>
                <p:nvPr/>
              </p:nvSpPr>
              <p:spPr>
                <a:xfrm>
                  <a:off x="962168"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0" name="Rectangle 29">
                  <a:extLst>
                    <a:ext uri="{FF2B5EF4-FFF2-40B4-BE49-F238E27FC236}">
                      <a16:creationId xmlns:a16="http://schemas.microsoft.com/office/drawing/2014/main" id="{039ED8EC-B9FD-3AD8-82D5-BEC4A55E7595}"/>
                    </a:ext>
                  </a:extLst>
                </p:cNvPr>
                <p:cNvSpPr/>
                <p:nvPr/>
              </p:nvSpPr>
              <p:spPr>
                <a:xfrm>
                  <a:off x="955344"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1" name="Rectangle 30">
                  <a:extLst>
                    <a:ext uri="{FF2B5EF4-FFF2-40B4-BE49-F238E27FC236}">
                      <a16:creationId xmlns:a16="http://schemas.microsoft.com/office/drawing/2014/main" id="{388AF724-9FA7-B135-BBCE-2803C7A94CFB}"/>
                    </a:ext>
                  </a:extLst>
                </p:cNvPr>
                <p:cNvSpPr/>
                <p:nvPr/>
              </p:nvSpPr>
              <p:spPr>
                <a:xfrm>
                  <a:off x="1903863" y="6824"/>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2" name="Rectangle 31">
                  <a:extLst>
                    <a:ext uri="{FF2B5EF4-FFF2-40B4-BE49-F238E27FC236}">
                      <a16:creationId xmlns:a16="http://schemas.microsoft.com/office/drawing/2014/main" id="{779007E4-8964-F6F9-E604-05DFF1F8F9AB}"/>
                    </a:ext>
                  </a:extLst>
                </p:cNvPr>
                <p:cNvSpPr/>
                <p:nvPr/>
              </p:nvSpPr>
              <p:spPr>
                <a:xfrm>
                  <a:off x="1910687" y="429905"/>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3" name="Rectangle 32">
                  <a:extLst>
                    <a:ext uri="{FF2B5EF4-FFF2-40B4-BE49-F238E27FC236}">
                      <a16:creationId xmlns:a16="http://schemas.microsoft.com/office/drawing/2014/main" id="{C6132BC9-FABD-0E7D-2BB2-74C4B363B2C9}"/>
                    </a:ext>
                  </a:extLst>
                </p:cNvPr>
                <p:cNvSpPr/>
                <p:nvPr/>
              </p:nvSpPr>
              <p:spPr>
                <a:xfrm>
                  <a:off x="1910687" y="84616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4" name="Rectangle 33">
                  <a:extLst>
                    <a:ext uri="{FF2B5EF4-FFF2-40B4-BE49-F238E27FC236}">
                      <a16:creationId xmlns:a16="http://schemas.microsoft.com/office/drawing/2014/main" id="{9D447503-82C5-0C5C-45F6-C3CB370EAE2B}"/>
                    </a:ext>
                  </a:extLst>
                </p:cNvPr>
                <p:cNvSpPr/>
                <p:nvPr/>
              </p:nvSpPr>
              <p:spPr>
                <a:xfrm>
                  <a:off x="1917511"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5" name="Rectangle 34">
                  <a:extLst>
                    <a:ext uri="{FF2B5EF4-FFF2-40B4-BE49-F238E27FC236}">
                      <a16:creationId xmlns:a16="http://schemas.microsoft.com/office/drawing/2014/main" id="{10B6A111-9E62-9CF3-6DC1-91AD1EC66A9D}"/>
                    </a:ext>
                  </a:extLst>
                </p:cNvPr>
                <p:cNvSpPr/>
                <p:nvPr/>
              </p:nvSpPr>
              <p:spPr>
                <a:xfrm>
                  <a:off x="1910687"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6" name="Rectangle 35">
                  <a:extLst>
                    <a:ext uri="{FF2B5EF4-FFF2-40B4-BE49-F238E27FC236}">
                      <a16:creationId xmlns:a16="http://schemas.microsoft.com/office/drawing/2014/main" id="{44CD838B-D42A-6654-80A6-8FE8199DE7A9}"/>
                    </a:ext>
                  </a:extLst>
                </p:cNvPr>
                <p:cNvSpPr/>
                <p:nvPr/>
              </p:nvSpPr>
              <p:spPr>
                <a:xfrm>
                  <a:off x="2859206" y="6824"/>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7" name="Rectangle 36">
                  <a:extLst>
                    <a:ext uri="{FF2B5EF4-FFF2-40B4-BE49-F238E27FC236}">
                      <a16:creationId xmlns:a16="http://schemas.microsoft.com/office/drawing/2014/main" id="{80FBA3DF-952B-CDD4-58DD-060B241C213B}"/>
                    </a:ext>
                  </a:extLst>
                </p:cNvPr>
                <p:cNvSpPr/>
                <p:nvPr/>
              </p:nvSpPr>
              <p:spPr>
                <a:xfrm>
                  <a:off x="2866030" y="429905"/>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8" name="Rectangle 37">
                  <a:extLst>
                    <a:ext uri="{FF2B5EF4-FFF2-40B4-BE49-F238E27FC236}">
                      <a16:creationId xmlns:a16="http://schemas.microsoft.com/office/drawing/2014/main" id="{57DB7B79-3BD5-9A74-974C-2CBD0B8C81F1}"/>
                    </a:ext>
                  </a:extLst>
                </p:cNvPr>
                <p:cNvSpPr/>
                <p:nvPr/>
              </p:nvSpPr>
              <p:spPr>
                <a:xfrm>
                  <a:off x="2866030" y="84616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9" name="Rectangle 38">
                  <a:extLst>
                    <a:ext uri="{FF2B5EF4-FFF2-40B4-BE49-F238E27FC236}">
                      <a16:creationId xmlns:a16="http://schemas.microsoft.com/office/drawing/2014/main" id="{9F2B4074-795E-71EF-F2FF-B25EB30BAE10}"/>
                    </a:ext>
                  </a:extLst>
                </p:cNvPr>
                <p:cNvSpPr/>
                <p:nvPr/>
              </p:nvSpPr>
              <p:spPr>
                <a:xfrm>
                  <a:off x="2872854"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0" name="Rectangle 39">
                  <a:extLst>
                    <a:ext uri="{FF2B5EF4-FFF2-40B4-BE49-F238E27FC236}">
                      <a16:creationId xmlns:a16="http://schemas.microsoft.com/office/drawing/2014/main" id="{C4207FFF-A826-7B0D-46EE-F2996B50634F}"/>
                    </a:ext>
                  </a:extLst>
                </p:cNvPr>
                <p:cNvSpPr/>
                <p:nvPr/>
              </p:nvSpPr>
              <p:spPr>
                <a:xfrm>
                  <a:off x="2866030"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1" name="Rectangle 40">
                  <a:extLst>
                    <a:ext uri="{FF2B5EF4-FFF2-40B4-BE49-F238E27FC236}">
                      <a16:creationId xmlns:a16="http://schemas.microsoft.com/office/drawing/2014/main" id="{4EDA86D2-AF4B-0486-4748-CB65DFBBEA48}"/>
                    </a:ext>
                  </a:extLst>
                </p:cNvPr>
                <p:cNvSpPr/>
                <p:nvPr/>
              </p:nvSpPr>
              <p:spPr>
                <a:xfrm>
                  <a:off x="3807726" y="0"/>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2" name="Rectangle 41">
                  <a:extLst>
                    <a:ext uri="{FF2B5EF4-FFF2-40B4-BE49-F238E27FC236}">
                      <a16:creationId xmlns:a16="http://schemas.microsoft.com/office/drawing/2014/main" id="{E1F11E9C-A060-C63D-71CB-92DFA77AB5BB}"/>
                    </a:ext>
                  </a:extLst>
                </p:cNvPr>
                <p:cNvSpPr/>
                <p:nvPr/>
              </p:nvSpPr>
              <p:spPr>
                <a:xfrm>
                  <a:off x="3814550" y="42308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5" name="Rectangle 44">
                  <a:extLst>
                    <a:ext uri="{FF2B5EF4-FFF2-40B4-BE49-F238E27FC236}">
                      <a16:creationId xmlns:a16="http://schemas.microsoft.com/office/drawing/2014/main" id="{EB15F60B-4CCA-FC2E-16DE-8815BB779648}"/>
                    </a:ext>
                  </a:extLst>
                </p:cNvPr>
                <p:cNvSpPr/>
                <p:nvPr/>
              </p:nvSpPr>
              <p:spPr>
                <a:xfrm>
                  <a:off x="3814550" y="839337"/>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6" name="Rectangle 45">
                  <a:extLst>
                    <a:ext uri="{FF2B5EF4-FFF2-40B4-BE49-F238E27FC236}">
                      <a16:creationId xmlns:a16="http://schemas.microsoft.com/office/drawing/2014/main" id="{5AB353E6-4EEA-18D5-90BD-E85C888DB047}"/>
                    </a:ext>
                  </a:extLst>
                </p:cNvPr>
                <p:cNvSpPr/>
                <p:nvPr/>
              </p:nvSpPr>
              <p:spPr>
                <a:xfrm>
                  <a:off x="3821373"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ectangle 46">
                  <a:extLst>
                    <a:ext uri="{FF2B5EF4-FFF2-40B4-BE49-F238E27FC236}">
                      <a16:creationId xmlns:a16="http://schemas.microsoft.com/office/drawing/2014/main" id="{100C1645-E3B5-8AE5-11AC-01D37FC0F7D5}"/>
                    </a:ext>
                  </a:extLst>
                </p:cNvPr>
                <p:cNvSpPr/>
                <p:nvPr/>
              </p:nvSpPr>
              <p:spPr>
                <a:xfrm>
                  <a:off x="3814550"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a:extLst>
                    <a:ext uri="{FF2B5EF4-FFF2-40B4-BE49-F238E27FC236}">
                      <a16:creationId xmlns:a16="http://schemas.microsoft.com/office/drawing/2014/main" id="{BA3E9777-02B6-6A35-01AB-F11B4393BFBD}"/>
                    </a:ext>
                  </a:extLst>
                </p:cNvPr>
                <p:cNvSpPr/>
                <p:nvPr/>
              </p:nvSpPr>
              <p:spPr>
                <a:xfrm>
                  <a:off x="4763069" y="0"/>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9" name="Rectangle 48">
                  <a:extLst>
                    <a:ext uri="{FF2B5EF4-FFF2-40B4-BE49-F238E27FC236}">
                      <a16:creationId xmlns:a16="http://schemas.microsoft.com/office/drawing/2014/main" id="{D6446800-BDF4-33D4-6568-FA0074E0A83A}"/>
                    </a:ext>
                  </a:extLst>
                </p:cNvPr>
                <p:cNvSpPr/>
                <p:nvPr/>
              </p:nvSpPr>
              <p:spPr>
                <a:xfrm>
                  <a:off x="4769893" y="42308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0" name="Rectangle 49">
                  <a:extLst>
                    <a:ext uri="{FF2B5EF4-FFF2-40B4-BE49-F238E27FC236}">
                      <a16:creationId xmlns:a16="http://schemas.microsoft.com/office/drawing/2014/main" id="{6324B272-CD30-BCA7-55F2-FF0C3FD71ECE}"/>
                    </a:ext>
                  </a:extLst>
                </p:cNvPr>
                <p:cNvSpPr/>
                <p:nvPr/>
              </p:nvSpPr>
              <p:spPr>
                <a:xfrm>
                  <a:off x="4769893" y="839337"/>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1" name="Rectangle 50">
                  <a:extLst>
                    <a:ext uri="{FF2B5EF4-FFF2-40B4-BE49-F238E27FC236}">
                      <a16:creationId xmlns:a16="http://schemas.microsoft.com/office/drawing/2014/main" id="{E412BC6F-1C37-54AB-0FBA-E73CA4E9666F}"/>
                    </a:ext>
                  </a:extLst>
                </p:cNvPr>
                <p:cNvSpPr/>
                <p:nvPr/>
              </p:nvSpPr>
              <p:spPr>
                <a:xfrm>
                  <a:off x="4776717" y="1255594"/>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Rectangle 51">
                  <a:extLst>
                    <a:ext uri="{FF2B5EF4-FFF2-40B4-BE49-F238E27FC236}">
                      <a16:creationId xmlns:a16="http://schemas.microsoft.com/office/drawing/2014/main" id="{81B4E91C-303D-B6A7-0BD5-CCE69F0A2A89}"/>
                    </a:ext>
                  </a:extLst>
                </p:cNvPr>
                <p:cNvSpPr/>
                <p:nvPr/>
              </p:nvSpPr>
              <p:spPr>
                <a:xfrm>
                  <a:off x="4769893"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900" b="1" dirty="0">
                      <a:ln>
                        <a:noFill/>
                      </a:ln>
                      <a:solidFill>
                        <a:srgbClr val="000000"/>
                      </a:solidFill>
                      <a:effectLst>
                        <a:outerShdw blurRad="38100" dist="19050" dir="2700000" algn="tl">
                          <a:schemeClr val="dk1">
                            <a:alpha val="40000"/>
                          </a:schemeClr>
                        </a:outerShdw>
                      </a:effectLst>
                      <a:ea typeface="Calibri" panose="020F0502020204030204" pitchFamily="34" charset="0"/>
                      <a:cs typeface="Arial" panose="020B0604020202020204" pitchFamily="34" charset="0"/>
                    </a:rPr>
                    <a:t>1 stock = 1000$</a:t>
                  </a:r>
                  <a:r>
                    <a:rPr lang="fr-FR" sz="1100" dirty="0">
                      <a:effectLst/>
                      <a:ea typeface="Calibri" panose="020F0502020204030204" pitchFamily="34" charset="0"/>
                      <a:cs typeface="Arial" panose="020B0604020202020204" pitchFamily="34" charset="0"/>
                    </a:rPr>
                    <a:t> </a:t>
                  </a:r>
                </a:p>
              </p:txBody>
            </p:sp>
          </p:grpSp>
        </p:grpSp>
        <p:grpSp>
          <p:nvGrpSpPr>
            <p:cNvPr id="11" name="Group 67">
              <a:extLst>
                <a:ext uri="{FF2B5EF4-FFF2-40B4-BE49-F238E27FC236}">
                  <a16:creationId xmlns:a16="http://schemas.microsoft.com/office/drawing/2014/main" id="{0D41BA8D-D88E-581B-7393-6CD08954FD4E}"/>
                </a:ext>
              </a:extLst>
            </p:cNvPr>
            <p:cNvGrpSpPr/>
            <p:nvPr/>
          </p:nvGrpSpPr>
          <p:grpSpPr>
            <a:xfrm>
              <a:off x="1648536" y="0"/>
              <a:ext cx="2561002" cy="571547"/>
              <a:chOff x="0" y="0"/>
              <a:chExt cx="2561002" cy="571547"/>
            </a:xfrm>
          </p:grpSpPr>
          <p:sp>
            <p:nvSpPr>
              <p:cNvPr id="12" name="Rectangle: Top Corners Snipped 68">
                <a:extLst>
                  <a:ext uri="{FF2B5EF4-FFF2-40B4-BE49-F238E27FC236}">
                    <a16:creationId xmlns:a16="http://schemas.microsoft.com/office/drawing/2014/main" id="{9E952FA0-F0DF-FD4B-7A45-B99293CCC32D}"/>
                  </a:ext>
                </a:extLst>
              </p:cNvPr>
              <p:cNvSpPr/>
              <p:nvPr/>
            </p:nvSpPr>
            <p:spPr>
              <a:xfrm>
                <a:off x="343562" y="0"/>
                <a:ext cx="307075" cy="503194"/>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3" name="Isosceles Triangle 69">
                <a:extLst>
                  <a:ext uri="{FF2B5EF4-FFF2-40B4-BE49-F238E27FC236}">
                    <a16:creationId xmlns:a16="http://schemas.microsoft.com/office/drawing/2014/main" id="{6B2DD6A9-10C5-7AE0-D0E1-C0CAFCBE271B}"/>
                  </a:ext>
                </a:extLst>
              </p:cNvPr>
              <p:cNvSpPr/>
              <p:nvPr/>
            </p:nvSpPr>
            <p:spPr>
              <a:xfrm>
                <a:off x="0" y="209881"/>
                <a:ext cx="2561002"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p:pic>
        <p:nvPicPr>
          <p:cNvPr id="58" name="Image 57">
            <a:extLst>
              <a:ext uri="{FF2B5EF4-FFF2-40B4-BE49-F238E27FC236}">
                <a16:creationId xmlns:a16="http://schemas.microsoft.com/office/drawing/2014/main" id="{C59A2929-A199-4E30-79B0-22A363D0E0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375863" y="3347034"/>
            <a:ext cx="1214460" cy="1214460"/>
          </a:xfrm>
          <a:prstGeom prst="rect">
            <a:avLst/>
          </a:prstGeom>
        </p:spPr>
      </p:pic>
      <p:pic>
        <p:nvPicPr>
          <p:cNvPr id="59" name="Image 58">
            <a:extLst>
              <a:ext uri="{FF2B5EF4-FFF2-40B4-BE49-F238E27FC236}">
                <a16:creationId xmlns:a16="http://schemas.microsoft.com/office/drawing/2014/main" id="{6422D783-FAF4-2B01-E9F4-2271C75569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5891" y="4952735"/>
            <a:ext cx="1389792" cy="1389792"/>
          </a:xfrm>
          <a:prstGeom prst="rect">
            <a:avLst/>
          </a:prstGeom>
        </p:spPr>
      </p:pic>
      <p:sp>
        <p:nvSpPr>
          <p:cNvPr id="60" name="ZoneTexte 59">
            <a:extLst>
              <a:ext uri="{FF2B5EF4-FFF2-40B4-BE49-F238E27FC236}">
                <a16:creationId xmlns:a16="http://schemas.microsoft.com/office/drawing/2014/main" id="{D9145234-4D9B-475F-A6EE-9767D1FD20AC}"/>
              </a:ext>
            </a:extLst>
          </p:cNvPr>
          <p:cNvSpPr txBox="1"/>
          <p:nvPr/>
        </p:nvSpPr>
        <p:spPr>
          <a:xfrm>
            <a:off x="311766" y="6423489"/>
            <a:ext cx="3627058" cy="369332"/>
          </a:xfrm>
          <a:prstGeom prst="rect">
            <a:avLst/>
          </a:prstGeom>
          <a:noFill/>
        </p:spPr>
        <p:txBody>
          <a:bodyPr wrap="square" rtlCol="0">
            <a:spAutoFit/>
          </a:bodyPr>
          <a:lstStyle/>
          <a:p>
            <a:pPr algn="ctr"/>
            <a:r>
              <a:rPr lang="fr-FR" noProof="1"/>
              <a:t>La bourse   (Stock Market)</a:t>
            </a:r>
          </a:p>
        </p:txBody>
      </p:sp>
      <p:pic>
        <p:nvPicPr>
          <p:cNvPr id="61" name="Image 60">
            <a:extLst>
              <a:ext uri="{FF2B5EF4-FFF2-40B4-BE49-F238E27FC236}">
                <a16:creationId xmlns:a16="http://schemas.microsoft.com/office/drawing/2014/main" id="{B34CE326-74A8-2F2C-B4B7-44A9059277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5891" y="1602573"/>
            <a:ext cx="1214460" cy="1214460"/>
          </a:xfrm>
          <a:prstGeom prst="rect">
            <a:avLst/>
          </a:prstGeom>
        </p:spPr>
      </p:pic>
      <p:sp>
        <p:nvSpPr>
          <p:cNvPr id="62" name="ZoneTexte 61">
            <a:extLst>
              <a:ext uri="{FF2B5EF4-FFF2-40B4-BE49-F238E27FC236}">
                <a16:creationId xmlns:a16="http://schemas.microsoft.com/office/drawing/2014/main" id="{82085EDB-03C9-CAA0-C040-D70D2F107EF7}"/>
              </a:ext>
            </a:extLst>
          </p:cNvPr>
          <p:cNvSpPr txBox="1"/>
          <p:nvPr/>
        </p:nvSpPr>
        <p:spPr>
          <a:xfrm>
            <a:off x="1129687" y="2778364"/>
            <a:ext cx="1963220" cy="369332"/>
          </a:xfrm>
          <a:prstGeom prst="rect">
            <a:avLst/>
          </a:prstGeom>
          <a:noFill/>
        </p:spPr>
        <p:txBody>
          <a:bodyPr wrap="square" rtlCol="0">
            <a:spAutoFit/>
          </a:bodyPr>
          <a:lstStyle/>
          <a:p>
            <a:r>
              <a:rPr lang="fr-FR" dirty="0"/>
              <a:t>Entreprise privée</a:t>
            </a:r>
          </a:p>
        </p:txBody>
      </p:sp>
      <p:sp>
        <p:nvSpPr>
          <p:cNvPr id="63" name="ZoneTexte 62">
            <a:extLst>
              <a:ext uri="{FF2B5EF4-FFF2-40B4-BE49-F238E27FC236}">
                <a16:creationId xmlns:a16="http://schemas.microsoft.com/office/drawing/2014/main" id="{E630732E-444B-8DB7-6B2D-B23D280E9C12}"/>
              </a:ext>
            </a:extLst>
          </p:cNvPr>
          <p:cNvSpPr txBox="1"/>
          <p:nvPr/>
        </p:nvSpPr>
        <p:spPr>
          <a:xfrm>
            <a:off x="4426857" y="2149426"/>
            <a:ext cx="1044966" cy="369332"/>
          </a:xfrm>
          <a:prstGeom prst="rect">
            <a:avLst/>
          </a:prstGeom>
          <a:noFill/>
        </p:spPr>
        <p:txBody>
          <a:bodyPr wrap="none" rtlCol="0">
            <a:spAutoFit/>
          </a:bodyPr>
          <a:lstStyle/>
          <a:p>
            <a:r>
              <a:rPr lang="fr-FR" dirty="0"/>
              <a:t>30 stocks</a:t>
            </a:r>
          </a:p>
        </p:txBody>
      </p:sp>
      <p:sp>
        <p:nvSpPr>
          <p:cNvPr id="2" name="Rectangle 1">
            <a:extLst>
              <a:ext uri="{FF2B5EF4-FFF2-40B4-BE49-F238E27FC236}">
                <a16:creationId xmlns:a16="http://schemas.microsoft.com/office/drawing/2014/main" id="{5FB279BB-7470-F144-4BED-CB0A2DF5AF7A}"/>
              </a:ext>
            </a:extLst>
          </p:cNvPr>
          <p:cNvSpPr/>
          <p:nvPr/>
        </p:nvSpPr>
        <p:spPr>
          <a:xfrm>
            <a:off x="7925810" y="997580"/>
            <a:ext cx="1771686" cy="903488"/>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000" b="1" dirty="0"/>
              <a:t>30/30 = 100%</a:t>
            </a:r>
          </a:p>
        </p:txBody>
      </p:sp>
      <p:sp>
        <p:nvSpPr>
          <p:cNvPr id="3" name="TextBox 2">
            <a:extLst>
              <a:ext uri="{FF2B5EF4-FFF2-40B4-BE49-F238E27FC236}">
                <a16:creationId xmlns:a16="http://schemas.microsoft.com/office/drawing/2014/main" id="{B77FE796-EA34-9078-AF35-1C482C02CC46}"/>
              </a:ext>
            </a:extLst>
          </p:cNvPr>
          <p:cNvSpPr txBox="1"/>
          <p:nvPr/>
        </p:nvSpPr>
        <p:spPr>
          <a:xfrm>
            <a:off x="7925810" y="319191"/>
            <a:ext cx="1771686" cy="646331"/>
          </a:xfrm>
          <a:prstGeom prst="rect">
            <a:avLst/>
          </a:prstGeom>
          <a:noFill/>
        </p:spPr>
        <p:txBody>
          <a:bodyPr wrap="square" rtlCol="0">
            <a:spAutoFit/>
          </a:bodyPr>
          <a:lstStyle/>
          <a:p>
            <a:pPr algn="ctr"/>
            <a:r>
              <a:rPr lang="fr-FR" dirty="0"/>
              <a:t>Pourcentage de propriétaire</a:t>
            </a:r>
          </a:p>
        </p:txBody>
      </p:sp>
      <p:sp>
        <p:nvSpPr>
          <p:cNvPr id="4" name="圆角矩形 26">
            <a:extLst>
              <a:ext uri="{FF2B5EF4-FFF2-40B4-BE49-F238E27FC236}">
                <a16:creationId xmlns:a16="http://schemas.microsoft.com/office/drawing/2014/main" id="{6B83E69B-C81C-7852-00DC-A3590A58BD54}"/>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ABCDA25D-F40D-B235-5091-FAC30851D02A}"/>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8">
            <a:extLst>
              <a:ext uri="{FF2B5EF4-FFF2-40B4-BE49-F238E27FC236}">
                <a16:creationId xmlns:a16="http://schemas.microsoft.com/office/drawing/2014/main" id="{D5DEA2E1-62DC-1470-33BF-8704829CD1D5}"/>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9086963-3BC9-D52D-D176-82E6E7FAA199}"/>
              </a:ext>
            </a:extLst>
          </p:cNvPr>
          <p:cNvSpPr txBox="1"/>
          <p:nvPr/>
        </p:nvSpPr>
        <p:spPr>
          <a:xfrm>
            <a:off x="791229" y="258741"/>
            <a:ext cx="344966"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1CB1459-76BF-0669-A5AA-3EA33502F75E}"/>
              </a:ext>
            </a:extLst>
          </p:cNvPr>
          <p:cNvSpPr txBox="1"/>
          <p:nvPr/>
        </p:nvSpPr>
        <p:spPr>
          <a:xfrm>
            <a:off x="1552331" y="230690"/>
            <a:ext cx="452880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Stocks &amp; Stock Market</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107353469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74">
            <a:extLst>
              <a:ext uri="{FF2B5EF4-FFF2-40B4-BE49-F238E27FC236}">
                <a16:creationId xmlns:a16="http://schemas.microsoft.com/office/drawing/2014/main" id="{295D3942-B20C-DD32-8564-79AB78AACC64}"/>
              </a:ext>
            </a:extLst>
          </p:cNvPr>
          <p:cNvGrpSpPr/>
          <p:nvPr/>
        </p:nvGrpSpPr>
        <p:grpSpPr>
          <a:xfrm>
            <a:off x="3967043" y="1844384"/>
            <a:ext cx="7200000" cy="4324179"/>
            <a:chOff x="0" y="0"/>
            <a:chExt cx="5916305" cy="2975212"/>
          </a:xfrm>
        </p:grpSpPr>
        <p:grpSp>
          <p:nvGrpSpPr>
            <p:cNvPr id="10" name="Group 73">
              <a:extLst>
                <a:ext uri="{FF2B5EF4-FFF2-40B4-BE49-F238E27FC236}">
                  <a16:creationId xmlns:a16="http://schemas.microsoft.com/office/drawing/2014/main" id="{D68D21B2-25AD-288B-B976-E7F17D26BAD1}"/>
                </a:ext>
              </a:extLst>
            </p:cNvPr>
            <p:cNvGrpSpPr/>
            <p:nvPr/>
          </p:nvGrpSpPr>
          <p:grpSpPr>
            <a:xfrm>
              <a:off x="0" y="620973"/>
              <a:ext cx="5916305" cy="2354239"/>
              <a:chOff x="0" y="0"/>
              <a:chExt cx="5916305" cy="2354239"/>
            </a:xfrm>
          </p:grpSpPr>
          <p:sp>
            <p:nvSpPr>
              <p:cNvPr id="14" name="Rectangle 13">
                <a:extLst>
                  <a:ext uri="{FF2B5EF4-FFF2-40B4-BE49-F238E27FC236}">
                    <a16:creationId xmlns:a16="http://schemas.microsoft.com/office/drawing/2014/main" id="{678237A2-F10F-4237-F7D3-1D0F92F0602B}"/>
                  </a:ext>
                </a:extLst>
              </p:cNvPr>
              <p:cNvSpPr/>
              <p:nvPr/>
            </p:nvSpPr>
            <p:spPr>
              <a:xfrm>
                <a:off x="0" y="0"/>
                <a:ext cx="5916305" cy="2354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15" name="Group 72">
                <a:extLst>
                  <a:ext uri="{FF2B5EF4-FFF2-40B4-BE49-F238E27FC236}">
                    <a16:creationId xmlns:a16="http://schemas.microsoft.com/office/drawing/2014/main" id="{36537DE1-EBBE-7D38-54E7-5A6039DA1CD4}"/>
                  </a:ext>
                </a:extLst>
              </p:cNvPr>
              <p:cNvGrpSpPr/>
              <p:nvPr/>
            </p:nvGrpSpPr>
            <p:grpSpPr>
              <a:xfrm>
                <a:off x="109182" y="170597"/>
                <a:ext cx="5683497" cy="2050275"/>
                <a:chOff x="0" y="0"/>
                <a:chExt cx="5683497" cy="2050275"/>
              </a:xfrm>
            </p:grpSpPr>
            <p:sp>
              <p:nvSpPr>
                <p:cNvPr id="16" name="Rectangle 15">
                  <a:extLst>
                    <a:ext uri="{FF2B5EF4-FFF2-40B4-BE49-F238E27FC236}">
                      <a16:creationId xmlns:a16="http://schemas.microsoft.com/office/drawing/2014/main" id="{4F359D59-F5F2-F2C5-EDE7-E0AB4C888470}"/>
                    </a:ext>
                  </a:extLst>
                </p:cNvPr>
                <p:cNvSpPr/>
                <p:nvPr/>
              </p:nvSpPr>
              <p:spPr>
                <a:xfrm>
                  <a:off x="0" y="6824"/>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900" b="1">
                      <a:ln>
                        <a:noFill/>
                      </a:ln>
                      <a:solidFill>
                        <a:srgbClr val="000000"/>
                      </a:solidFill>
                      <a:effectLst>
                        <a:outerShdw blurRad="38100" dist="19050" dir="2700000" algn="tl">
                          <a:schemeClr val="dk1">
                            <a:alpha val="40000"/>
                          </a:schemeClr>
                        </a:outerShdw>
                      </a:effectLst>
                      <a:ea typeface="Calibri" panose="020F0502020204030204" pitchFamily="34" charset="0"/>
                      <a:cs typeface="Arial" panose="020B0604020202020204" pitchFamily="34" charset="0"/>
                    </a:rPr>
                    <a:t>1 stock = 100$</a:t>
                  </a:r>
                  <a:endParaRPr lang="fr-FR" sz="1100">
                    <a:effectLst/>
                    <a:ea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E7BFBC5-70A1-DF97-2152-357E819D60E8}"/>
                    </a:ext>
                  </a:extLst>
                </p:cNvPr>
                <p:cNvSpPr/>
                <p:nvPr/>
              </p:nvSpPr>
              <p:spPr>
                <a:xfrm>
                  <a:off x="0" y="429905"/>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17">
                  <a:extLst>
                    <a:ext uri="{FF2B5EF4-FFF2-40B4-BE49-F238E27FC236}">
                      <a16:creationId xmlns:a16="http://schemas.microsoft.com/office/drawing/2014/main" id="{FAC7137A-2F2A-8BF6-7C97-57A49A55A212}"/>
                    </a:ext>
                  </a:extLst>
                </p:cNvPr>
                <p:cNvSpPr/>
                <p:nvPr/>
              </p:nvSpPr>
              <p:spPr>
                <a:xfrm>
                  <a:off x="0" y="846161"/>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Rectangle 18">
                  <a:extLst>
                    <a:ext uri="{FF2B5EF4-FFF2-40B4-BE49-F238E27FC236}">
                      <a16:creationId xmlns:a16="http://schemas.microsoft.com/office/drawing/2014/main" id="{D068FE52-BE57-AE30-AE7B-8A4C53E22E98}"/>
                    </a:ext>
                  </a:extLst>
                </p:cNvPr>
                <p:cNvSpPr/>
                <p:nvPr/>
              </p:nvSpPr>
              <p:spPr>
                <a:xfrm>
                  <a:off x="6824" y="1262418"/>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0" name="Rectangle 19">
                  <a:extLst>
                    <a:ext uri="{FF2B5EF4-FFF2-40B4-BE49-F238E27FC236}">
                      <a16:creationId xmlns:a16="http://schemas.microsoft.com/office/drawing/2014/main" id="{FED06880-67D8-E8B6-92D8-ECE188BB293E}"/>
                    </a:ext>
                  </a:extLst>
                </p:cNvPr>
                <p:cNvSpPr/>
                <p:nvPr/>
              </p:nvSpPr>
              <p:spPr>
                <a:xfrm>
                  <a:off x="0" y="1699146"/>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1" name="Rectangle 20">
                  <a:extLst>
                    <a:ext uri="{FF2B5EF4-FFF2-40B4-BE49-F238E27FC236}">
                      <a16:creationId xmlns:a16="http://schemas.microsoft.com/office/drawing/2014/main" id="{2D14B491-DB40-9758-A9FE-5A2F694D35BA}"/>
                    </a:ext>
                  </a:extLst>
                </p:cNvPr>
                <p:cNvSpPr/>
                <p:nvPr/>
              </p:nvSpPr>
              <p:spPr>
                <a:xfrm>
                  <a:off x="948520" y="6824"/>
                  <a:ext cx="907085" cy="351129"/>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900" b="1" dirty="0">
                      <a:solidFill>
                        <a:srgbClr val="000000"/>
                      </a:solidFill>
                      <a:effectLst>
                        <a:outerShdw blurRad="38100" dist="19050" dir="2700000" algn="tl">
                          <a:schemeClr val="dk1">
                            <a:alpha val="40000"/>
                          </a:schemeClr>
                        </a:outerShdw>
                      </a:effectLst>
                      <a:cs typeface="Arial" panose="020B0604020202020204" pitchFamily="34" charset="0"/>
                    </a:rPr>
                    <a:t>1 stock = 100$ </a:t>
                  </a:r>
                </a:p>
              </p:txBody>
            </p:sp>
            <p:sp>
              <p:nvSpPr>
                <p:cNvPr id="22" name="Rectangle 21">
                  <a:extLst>
                    <a:ext uri="{FF2B5EF4-FFF2-40B4-BE49-F238E27FC236}">
                      <a16:creationId xmlns:a16="http://schemas.microsoft.com/office/drawing/2014/main" id="{BF57E994-C500-8E61-5B8E-24724F478666}"/>
                    </a:ext>
                  </a:extLst>
                </p:cNvPr>
                <p:cNvSpPr/>
                <p:nvPr/>
              </p:nvSpPr>
              <p:spPr>
                <a:xfrm>
                  <a:off x="955344" y="42308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5" name="Rectangle 24">
                  <a:extLst>
                    <a:ext uri="{FF2B5EF4-FFF2-40B4-BE49-F238E27FC236}">
                      <a16:creationId xmlns:a16="http://schemas.microsoft.com/office/drawing/2014/main" id="{2FA4582C-5EB3-42FF-0407-3DB55823FA01}"/>
                    </a:ext>
                  </a:extLst>
                </p:cNvPr>
                <p:cNvSpPr/>
                <p:nvPr/>
              </p:nvSpPr>
              <p:spPr>
                <a:xfrm>
                  <a:off x="955344" y="84616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6" name="Rectangle 25">
                  <a:extLst>
                    <a:ext uri="{FF2B5EF4-FFF2-40B4-BE49-F238E27FC236}">
                      <a16:creationId xmlns:a16="http://schemas.microsoft.com/office/drawing/2014/main" id="{F9AFB12D-8046-75CC-849C-89952A0700AE}"/>
                    </a:ext>
                  </a:extLst>
                </p:cNvPr>
                <p:cNvSpPr/>
                <p:nvPr/>
              </p:nvSpPr>
              <p:spPr>
                <a:xfrm>
                  <a:off x="962168"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0" name="Rectangle 29">
                  <a:extLst>
                    <a:ext uri="{FF2B5EF4-FFF2-40B4-BE49-F238E27FC236}">
                      <a16:creationId xmlns:a16="http://schemas.microsoft.com/office/drawing/2014/main" id="{039ED8EC-B9FD-3AD8-82D5-BEC4A55E7595}"/>
                    </a:ext>
                  </a:extLst>
                </p:cNvPr>
                <p:cNvSpPr/>
                <p:nvPr/>
              </p:nvSpPr>
              <p:spPr>
                <a:xfrm>
                  <a:off x="955344"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1" name="Rectangle 30">
                  <a:extLst>
                    <a:ext uri="{FF2B5EF4-FFF2-40B4-BE49-F238E27FC236}">
                      <a16:creationId xmlns:a16="http://schemas.microsoft.com/office/drawing/2014/main" id="{388AF724-9FA7-B135-BBCE-2803C7A94CFB}"/>
                    </a:ext>
                  </a:extLst>
                </p:cNvPr>
                <p:cNvSpPr/>
                <p:nvPr/>
              </p:nvSpPr>
              <p:spPr>
                <a:xfrm>
                  <a:off x="1903863" y="6824"/>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2" name="Rectangle 31">
                  <a:extLst>
                    <a:ext uri="{FF2B5EF4-FFF2-40B4-BE49-F238E27FC236}">
                      <a16:creationId xmlns:a16="http://schemas.microsoft.com/office/drawing/2014/main" id="{779007E4-8964-F6F9-E604-05DFF1F8F9AB}"/>
                    </a:ext>
                  </a:extLst>
                </p:cNvPr>
                <p:cNvSpPr/>
                <p:nvPr/>
              </p:nvSpPr>
              <p:spPr>
                <a:xfrm>
                  <a:off x="1910687" y="429905"/>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3" name="Rectangle 32">
                  <a:extLst>
                    <a:ext uri="{FF2B5EF4-FFF2-40B4-BE49-F238E27FC236}">
                      <a16:creationId xmlns:a16="http://schemas.microsoft.com/office/drawing/2014/main" id="{C6132BC9-FABD-0E7D-2BB2-74C4B363B2C9}"/>
                    </a:ext>
                  </a:extLst>
                </p:cNvPr>
                <p:cNvSpPr/>
                <p:nvPr/>
              </p:nvSpPr>
              <p:spPr>
                <a:xfrm>
                  <a:off x="1910687" y="84616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4" name="Rectangle 33">
                  <a:extLst>
                    <a:ext uri="{FF2B5EF4-FFF2-40B4-BE49-F238E27FC236}">
                      <a16:creationId xmlns:a16="http://schemas.microsoft.com/office/drawing/2014/main" id="{9D447503-82C5-0C5C-45F6-C3CB370EAE2B}"/>
                    </a:ext>
                  </a:extLst>
                </p:cNvPr>
                <p:cNvSpPr/>
                <p:nvPr/>
              </p:nvSpPr>
              <p:spPr>
                <a:xfrm>
                  <a:off x="1917511"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5" name="Rectangle 34">
                  <a:extLst>
                    <a:ext uri="{FF2B5EF4-FFF2-40B4-BE49-F238E27FC236}">
                      <a16:creationId xmlns:a16="http://schemas.microsoft.com/office/drawing/2014/main" id="{10B6A111-9E62-9CF3-6DC1-91AD1EC66A9D}"/>
                    </a:ext>
                  </a:extLst>
                </p:cNvPr>
                <p:cNvSpPr/>
                <p:nvPr/>
              </p:nvSpPr>
              <p:spPr>
                <a:xfrm>
                  <a:off x="1910687"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6" name="Rectangle 35">
                  <a:extLst>
                    <a:ext uri="{FF2B5EF4-FFF2-40B4-BE49-F238E27FC236}">
                      <a16:creationId xmlns:a16="http://schemas.microsoft.com/office/drawing/2014/main" id="{44CD838B-D42A-6654-80A6-8FE8199DE7A9}"/>
                    </a:ext>
                  </a:extLst>
                </p:cNvPr>
                <p:cNvSpPr/>
                <p:nvPr/>
              </p:nvSpPr>
              <p:spPr>
                <a:xfrm>
                  <a:off x="2859206" y="6824"/>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7" name="Rectangle 36">
                  <a:extLst>
                    <a:ext uri="{FF2B5EF4-FFF2-40B4-BE49-F238E27FC236}">
                      <a16:creationId xmlns:a16="http://schemas.microsoft.com/office/drawing/2014/main" id="{80FBA3DF-952B-CDD4-58DD-060B241C213B}"/>
                    </a:ext>
                  </a:extLst>
                </p:cNvPr>
                <p:cNvSpPr/>
                <p:nvPr/>
              </p:nvSpPr>
              <p:spPr>
                <a:xfrm>
                  <a:off x="2866030" y="429905"/>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8" name="Rectangle 37">
                  <a:extLst>
                    <a:ext uri="{FF2B5EF4-FFF2-40B4-BE49-F238E27FC236}">
                      <a16:creationId xmlns:a16="http://schemas.microsoft.com/office/drawing/2014/main" id="{57DB7B79-3BD5-9A74-974C-2CBD0B8C81F1}"/>
                    </a:ext>
                  </a:extLst>
                </p:cNvPr>
                <p:cNvSpPr/>
                <p:nvPr/>
              </p:nvSpPr>
              <p:spPr>
                <a:xfrm>
                  <a:off x="2866030" y="84616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9" name="Rectangle 38">
                  <a:extLst>
                    <a:ext uri="{FF2B5EF4-FFF2-40B4-BE49-F238E27FC236}">
                      <a16:creationId xmlns:a16="http://schemas.microsoft.com/office/drawing/2014/main" id="{9F2B4074-795E-71EF-F2FF-B25EB30BAE10}"/>
                    </a:ext>
                  </a:extLst>
                </p:cNvPr>
                <p:cNvSpPr/>
                <p:nvPr/>
              </p:nvSpPr>
              <p:spPr>
                <a:xfrm>
                  <a:off x="2872854"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0" name="Rectangle 39">
                  <a:extLst>
                    <a:ext uri="{FF2B5EF4-FFF2-40B4-BE49-F238E27FC236}">
                      <a16:creationId xmlns:a16="http://schemas.microsoft.com/office/drawing/2014/main" id="{C4207FFF-A826-7B0D-46EE-F2996B50634F}"/>
                    </a:ext>
                  </a:extLst>
                </p:cNvPr>
                <p:cNvSpPr/>
                <p:nvPr/>
              </p:nvSpPr>
              <p:spPr>
                <a:xfrm>
                  <a:off x="2866030" y="1699146"/>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1" name="Rectangle 40">
                  <a:extLst>
                    <a:ext uri="{FF2B5EF4-FFF2-40B4-BE49-F238E27FC236}">
                      <a16:creationId xmlns:a16="http://schemas.microsoft.com/office/drawing/2014/main" id="{4EDA86D2-AF4B-0486-4748-CB65DFBBEA48}"/>
                    </a:ext>
                  </a:extLst>
                </p:cNvPr>
                <p:cNvSpPr/>
                <p:nvPr/>
              </p:nvSpPr>
              <p:spPr>
                <a:xfrm>
                  <a:off x="3807726" y="0"/>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2" name="Rectangle 41">
                  <a:extLst>
                    <a:ext uri="{FF2B5EF4-FFF2-40B4-BE49-F238E27FC236}">
                      <a16:creationId xmlns:a16="http://schemas.microsoft.com/office/drawing/2014/main" id="{E1F11E9C-A060-C63D-71CB-92DFA77AB5BB}"/>
                    </a:ext>
                  </a:extLst>
                </p:cNvPr>
                <p:cNvSpPr/>
                <p:nvPr/>
              </p:nvSpPr>
              <p:spPr>
                <a:xfrm>
                  <a:off x="3814550" y="423081"/>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5" name="Rectangle 44">
                  <a:extLst>
                    <a:ext uri="{FF2B5EF4-FFF2-40B4-BE49-F238E27FC236}">
                      <a16:creationId xmlns:a16="http://schemas.microsoft.com/office/drawing/2014/main" id="{EB15F60B-4CCA-FC2E-16DE-8815BB779648}"/>
                    </a:ext>
                  </a:extLst>
                </p:cNvPr>
                <p:cNvSpPr/>
                <p:nvPr/>
              </p:nvSpPr>
              <p:spPr>
                <a:xfrm>
                  <a:off x="3814550" y="839337"/>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6" name="Rectangle 45">
                  <a:extLst>
                    <a:ext uri="{FF2B5EF4-FFF2-40B4-BE49-F238E27FC236}">
                      <a16:creationId xmlns:a16="http://schemas.microsoft.com/office/drawing/2014/main" id="{5AB353E6-4EEA-18D5-90BD-E85C888DB047}"/>
                    </a:ext>
                  </a:extLst>
                </p:cNvPr>
                <p:cNvSpPr/>
                <p:nvPr/>
              </p:nvSpPr>
              <p:spPr>
                <a:xfrm>
                  <a:off x="3821373" y="1262418"/>
                  <a:ext cx="906780" cy="350520"/>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ectangle 46">
                  <a:extLst>
                    <a:ext uri="{FF2B5EF4-FFF2-40B4-BE49-F238E27FC236}">
                      <a16:creationId xmlns:a16="http://schemas.microsoft.com/office/drawing/2014/main" id="{100C1645-E3B5-8AE5-11AC-01D37FC0F7D5}"/>
                    </a:ext>
                  </a:extLst>
                </p:cNvPr>
                <p:cNvSpPr/>
                <p:nvPr/>
              </p:nvSpPr>
              <p:spPr>
                <a:xfrm>
                  <a:off x="3814550" y="1699146"/>
                  <a:ext cx="906780" cy="350520"/>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2800" b="1">
                    <a:solidFill>
                      <a:schemeClr val="bg1"/>
                    </a:solidFill>
                  </a:endParaRPr>
                </a:p>
              </p:txBody>
            </p:sp>
            <p:sp>
              <p:nvSpPr>
                <p:cNvPr id="48" name="Rectangle 47">
                  <a:extLst>
                    <a:ext uri="{FF2B5EF4-FFF2-40B4-BE49-F238E27FC236}">
                      <a16:creationId xmlns:a16="http://schemas.microsoft.com/office/drawing/2014/main" id="{BA3E9777-02B6-6A35-01AB-F11B4393BFBD}"/>
                    </a:ext>
                  </a:extLst>
                </p:cNvPr>
                <p:cNvSpPr/>
                <p:nvPr/>
              </p:nvSpPr>
              <p:spPr>
                <a:xfrm>
                  <a:off x="4763069" y="0"/>
                  <a:ext cx="906780" cy="350520"/>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2800" b="1">
                    <a:solidFill>
                      <a:schemeClr val="bg1"/>
                    </a:solidFill>
                  </a:endParaRPr>
                </a:p>
              </p:txBody>
            </p:sp>
            <p:sp>
              <p:nvSpPr>
                <p:cNvPr id="49" name="Rectangle 48">
                  <a:extLst>
                    <a:ext uri="{FF2B5EF4-FFF2-40B4-BE49-F238E27FC236}">
                      <a16:creationId xmlns:a16="http://schemas.microsoft.com/office/drawing/2014/main" id="{D6446800-BDF4-33D4-6568-FA0074E0A83A}"/>
                    </a:ext>
                  </a:extLst>
                </p:cNvPr>
                <p:cNvSpPr/>
                <p:nvPr/>
              </p:nvSpPr>
              <p:spPr>
                <a:xfrm>
                  <a:off x="4769893" y="423081"/>
                  <a:ext cx="906780" cy="350520"/>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2800" b="1">
                    <a:solidFill>
                      <a:schemeClr val="bg1"/>
                    </a:solidFill>
                  </a:endParaRPr>
                </a:p>
              </p:txBody>
            </p:sp>
            <p:sp>
              <p:nvSpPr>
                <p:cNvPr id="50" name="Rectangle 49">
                  <a:extLst>
                    <a:ext uri="{FF2B5EF4-FFF2-40B4-BE49-F238E27FC236}">
                      <a16:creationId xmlns:a16="http://schemas.microsoft.com/office/drawing/2014/main" id="{6324B272-CD30-BCA7-55F2-FF0C3FD71ECE}"/>
                    </a:ext>
                  </a:extLst>
                </p:cNvPr>
                <p:cNvSpPr/>
                <p:nvPr/>
              </p:nvSpPr>
              <p:spPr>
                <a:xfrm>
                  <a:off x="4769893" y="839337"/>
                  <a:ext cx="906780" cy="350520"/>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2800" b="1">
                    <a:solidFill>
                      <a:schemeClr val="bg1"/>
                    </a:solidFill>
                  </a:endParaRPr>
                </a:p>
              </p:txBody>
            </p:sp>
            <p:sp>
              <p:nvSpPr>
                <p:cNvPr id="51" name="Rectangle 50">
                  <a:extLst>
                    <a:ext uri="{FF2B5EF4-FFF2-40B4-BE49-F238E27FC236}">
                      <a16:creationId xmlns:a16="http://schemas.microsoft.com/office/drawing/2014/main" id="{E412BC6F-1C37-54AB-0FBA-E73CA4E9666F}"/>
                    </a:ext>
                  </a:extLst>
                </p:cNvPr>
                <p:cNvSpPr/>
                <p:nvPr/>
              </p:nvSpPr>
              <p:spPr>
                <a:xfrm>
                  <a:off x="4776717" y="1255594"/>
                  <a:ext cx="906780" cy="350520"/>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2800" b="1">
                    <a:solidFill>
                      <a:schemeClr val="bg1"/>
                    </a:solidFill>
                  </a:endParaRPr>
                </a:p>
              </p:txBody>
            </p:sp>
            <p:sp>
              <p:nvSpPr>
                <p:cNvPr id="52" name="Rectangle 51">
                  <a:extLst>
                    <a:ext uri="{FF2B5EF4-FFF2-40B4-BE49-F238E27FC236}">
                      <a16:creationId xmlns:a16="http://schemas.microsoft.com/office/drawing/2014/main" id="{81B4E91C-303D-B6A7-0BD5-CCE69F0A2A89}"/>
                    </a:ext>
                  </a:extLst>
                </p:cNvPr>
                <p:cNvSpPr/>
                <p:nvPr/>
              </p:nvSpPr>
              <p:spPr>
                <a:xfrm>
                  <a:off x="4769893" y="1699146"/>
                  <a:ext cx="906780" cy="350520"/>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11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Arial" panose="020B0604020202020204" pitchFamily="34" charset="0"/>
                    </a:rPr>
                    <a:t>1 stock = 100$</a:t>
                  </a:r>
                  <a:r>
                    <a:rPr lang="fr-FR" sz="1600" b="1" dirty="0">
                      <a:solidFill>
                        <a:schemeClr val="bg1"/>
                      </a:solidFill>
                      <a:effectLst/>
                      <a:ea typeface="Calibri" panose="020F0502020204030204" pitchFamily="34" charset="0"/>
                      <a:cs typeface="Arial" panose="020B0604020202020204" pitchFamily="34" charset="0"/>
                    </a:rPr>
                    <a:t> </a:t>
                  </a:r>
                </a:p>
              </p:txBody>
            </p:sp>
          </p:grpSp>
        </p:grpSp>
        <p:grpSp>
          <p:nvGrpSpPr>
            <p:cNvPr id="11" name="Group 67">
              <a:extLst>
                <a:ext uri="{FF2B5EF4-FFF2-40B4-BE49-F238E27FC236}">
                  <a16:creationId xmlns:a16="http://schemas.microsoft.com/office/drawing/2014/main" id="{0D41BA8D-D88E-581B-7393-6CD08954FD4E}"/>
                </a:ext>
              </a:extLst>
            </p:cNvPr>
            <p:cNvGrpSpPr/>
            <p:nvPr/>
          </p:nvGrpSpPr>
          <p:grpSpPr>
            <a:xfrm>
              <a:off x="1648536" y="0"/>
              <a:ext cx="2561002" cy="571547"/>
              <a:chOff x="0" y="0"/>
              <a:chExt cx="2561002" cy="571547"/>
            </a:xfrm>
          </p:grpSpPr>
          <p:sp>
            <p:nvSpPr>
              <p:cNvPr id="12" name="Rectangle: Top Corners Snipped 68">
                <a:extLst>
                  <a:ext uri="{FF2B5EF4-FFF2-40B4-BE49-F238E27FC236}">
                    <a16:creationId xmlns:a16="http://schemas.microsoft.com/office/drawing/2014/main" id="{9E952FA0-F0DF-FD4B-7A45-B99293CCC32D}"/>
                  </a:ext>
                </a:extLst>
              </p:cNvPr>
              <p:cNvSpPr/>
              <p:nvPr/>
            </p:nvSpPr>
            <p:spPr>
              <a:xfrm>
                <a:off x="343562" y="0"/>
                <a:ext cx="307075" cy="503194"/>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3" name="Isosceles Triangle 69">
                <a:extLst>
                  <a:ext uri="{FF2B5EF4-FFF2-40B4-BE49-F238E27FC236}">
                    <a16:creationId xmlns:a16="http://schemas.microsoft.com/office/drawing/2014/main" id="{6B2DD6A9-10C5-7AE0-D0E1-C0CAFCBE271B}"/>
                  </a:ext>
                </a:extLst>
              </p:cNvPr>
              <p:cNvSpPr/>
              <p:nvPr/>
            </p:nvSpPr>
            <p:spPr>
              <a:xfrm>
                <a:off x="0" y="209881"/>
                <a:ext cx="2561002"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p:sp>
        <p:nvSpPr>
          <p:cNvPr id="63" name="ZoneTexte 62">
            <a:extLst>
              <a:ext uri="{FF2B5EF4-FFF2-40B4-BE49-F238E27FC236}">
                <a16:creationId xmlns:a16="http://schemas.microsoft.com/office/drawing/2014/main" id="{E630732E-444B-8DB7-6B2D-B23D280E9C12}"/>
              </a:ext>
            </a:extLst>
          </p:cNvPr>
          <p:cNvSpPr txBox="1"/>
          <p:nvPr/>
        </p:nvSpPr>
        <p:spPr>
          <a:xfrm>
            <a:off x="4426857" y="2149426"/>
            <a:ext cx="1044966" cy="369332"/>
          </a:xfrm>
          <a:prstGeom prst="rect">
            <a:avLst/>
          </a:prstGeom>
          <a:noFill/>
        </p:spPr>
        <p:txBody>
          <a:bodyPr wrap="none" rtlCol="0">
            <a:spAutoFit/>
          </a:bodyPr>
          <a:lstStyle/>
          <a:p>
            <a:r>
              <a:rPr lang="fr-FR" dirty="0"/>
              <a:t>30 stocks</a:t>
            </a:r>
          </a:p>
        </p:txBody>
      </p:sp>
      <p:pic>
        <p:nvPicPr>
          <p:cNvPr id="2" name="Image 8">
            <a:extLst>
              <a:ext uri="{FF2B5EF4-FFF2-40B4-BE49-F238E27FC236}">
                <a16:creationId xmlns:a16="http://schemas.microsoft.com/office/drawing/2014/main" id="{54ED25DF-D704-D648-78BD-DD5E790501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969" y="2389771"/>
            <a:ext cx="1963220" cy="1963220"/>
          </a:xfrm>
          <a:prstGeom prst="rect">
            <a:avLst/>
          </a:prstGeom>
        </p:spPr>
      </p:pic>
      <p:sp>
        <p:nvSpPr>
          <p:cNvPr id="3" name="ZoneTexte 9">
            <a:extLst>
              <a:ext uri="{FF2B5EF4-FFF2-40B4-BE49-F238E27FC236}">
                <a16:creationId xmlns:a16="http://schemas.microsoft.com/office/drawing/2014/main" id="{F0CAB525-8473-DB59-A7E5-497CE2AEB108}"/>
              </a:ext>
            </a:extLst>
          </p:cNvPr>
          <p:cNvSpPr txBox="1"/>
          <p:nvPr/>
        </p:nvSpPr>
        <p:spPr>
          <a:xfrm>
            <a:off x="1787027" y="4406320"/>
            <a:ext cx="1963220" cy="369332"/>
          </a:xfrm>
          <a:prstGeom prst="rect">
            <a:avLst/>
          </a:prstGeom>
          <a:noFill/>
        </p:spPr>
        <p:txBody>
          <a:bodyPr wrap="square" rtlCol="0">
            <a:spAutoFit/>
          </a:bodyPr>
          <a:lstStyle/>
          <a:p>
            <a:r>
              <a:rPr lang="fr-FR" dirty="0"/>
              <a:t>Entreprise public</a:t>
            </a:r>
          </a:p>
        </p:txBody>
      </p:sp>
      <p:sp>
        <p:nvSpPr>
          <p:cNvPr id="4" name="Rectangle 3">
            <a:extLst>
              <a:ext uri="{FF2B5EF4-FFF2-40B4-BE49-F238E27FC236}">
                <a16:creationId xmlns:a16="http://schemas.microsoft.com/office/drawing/2014/main" id="{A9C2C0C7-38E5-6B41-90FE-CD20D762B8E0}"/>
              </a:ext>
            </a:extLst>
          </p:cNvPr>
          <p:cNvSpPr/>
          <p:nvPr/>
        </p:nvSpPr>
        <p:spPr>
          <a:xfrm>
            <a:off x="10002905" y="997580"/>
            <a:ext cx="1771686" cy="903488"/>
          </a:xfrm>
          <a:prstGeom prst="rect">
            <a:avLst/>
          </a:prstGeom>
          <a:solidFill>
            <a:schemeClr val="bg2">
              <a:lumMod val="5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b="1" dirty="0"/>
              <a:t>6/30 = 20%</a:t>
            </a:r>
          </a:p>
        </p:txBody>
      </p:sp>
      <p:sp>
        <p:nvSpPr>
          <p:cNvPr id="5" name="Rectangle 4">
            <a:extLst>
              <a:ext uri="{FF2B5EF4-FFF2-40B4-BE49-F238E27FC236}">
                <a16:creationId xmlns:a16="http://schemas.microsoft.com/office/drawing/2014/main" id="{46FF0F1B-8851-A55F-3C89-F646CEE6D97B}"/>
              </a:ext>
            </a:extLst>
          </p:cNvPr>
          <p:cNvSpPr/>
          <p:nvPr/>
        </p:nvSpPr>
        <p:spPr>
          <a:xfrm>
            <a:off x="7925810" y="997580"/>
            <a:ext cx="1771686" cy="903488"/>
          </a:xfrm>
          <a:prstGeom prst="rect">
            <a:avLst/>
          </a:prstGeom>
          <a:solidFill>
            <a:schemeClr val="accent1">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b="1" dirty="0"/>
              <a:t>24/30 = 80%</a:t>
            </a:r>
          </a:p>
        </p:txBody>
      </p:sp>
      <p:sp>
        <p:nvSpPr>
          <p:cNvPr id="6" name="TextBox 5">
            <a:extLst>
              <a:ext uri="{FF2B5EF4-FFF2-40B4-BE49-F238E27FC236}">
                <a16:creationId xmlns:a16="http://schemas.microsoft.com/office/drawing/2014/main" id="{92A13B6C-7ECB-B2A0-F9CD-51FC8664D531}"/>
              </a:ext>
            </a:extLst>
          </p:cNvPr>
          <p:cNvSpPr txBox="1"/>
          <p:nvPr/>
        </p:nvSpPr>
        <p:spPr>
          <a:xfrm>
            <a:off x="7925810" y="319191"/>
            <a:ext cx="1771686" cy="646331"/>
          </a:xfrm>
          <a:prstGeom prst="rect">
            <a:avLst/>
          </a:prstGeom>
          <a:noFill/>
        </p:spPr>
        <p:txBody>
          <a:bodyPr wrap="square" rtlCol="0">
            <a:spAutoFit/>
          </a:bodyPr>
          <a:lstStyle/>
          <a:p>
            <a:pPr algn="ctr"/>
            <a:r>
              <a:rPr lang="fr-FR" dirty="0"/>
              <a:t>Pourcentage de propriétaire</a:t>
            </a:r>
          </a:p>
        </p:txBody>
      </p:sp>
      <p:sp>
        <p:nvSpPr>
          <p:cNvPr id="7" name="TextBox 6">
            <a:extLst>
              <a:ext uri="{FF2B5EF4-FFF2-40B4-BE49-F238E27FC236}">
                <a16:creationId xmlns:a16="http://schemas.microsoft.com/office/drawing/2014/main" id="{9CAA0825-C2F2-2752-6258-AEF79D81CB2E}"/>
              </a:ext>
            </a:extLst>
          </p:cNvPr>
          <p:cNvSpPr txBox="1"/>
          <p:nvPr/>
        </p:nvSpPr>
        <p:spPr>
          <a:xfrm>
            <a:off x="10002905" y="311401"/>
            <a:ext cx="1771686" cy="646331"/>
          </a:xfrm>
          <a:prstGeom prst="rect">
            <a:avLst/>
          </a:prstGeom>
          <a:noFill/>
        </p:spPr>
        <p:txBody>
          <a:bodyPr wrap="square" rtlCol="0">
            <a:spAutoFit/>
          </a:bodyPr>
          <a:lstStyle/>
          <a:p>
            <a:pPr algn="ctr"/>
            <a:r>
              <a:rPr lang="fr-FR" dirty="0"/>
              <a:t>Pourcentage d'investisseurs</a:t>
            </a:r>
          </a:p>
        </p:txBody>
      </p:sp>
      <p:sp>
        <p:nvSpPr>
          <p:cNvPr id="8" name="圆角矩形 26">
            <a:extLst>
              <a:ext uri="{FF2B5EF4-FFF2-40B4-BE49-F238E27FC236}">
                <a16:creationId xmlns:a16="http://schemas.microsoft.com/office/drawing/2014/main" id="{EFF5BCDE-7DDA-AA1B-AB81-2E656B1CC351}"/>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27">
            <a:extLst>
              <a:ext uri="{FF2B5EF4-FFF2-40B4-BE49-F238E27FC236}">
                <a16:creationId xmlns:a16="http://schemas.microsoft.com/office/drawing/2014/main" id="{0C5610DD-5C3A-7E0F-2A3A-C45EAAD12B60}"/>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28">
            <a:extLst>
              <a:ext uri="{FF2B5EF4-FFF2-40B4-BE49-F238E27FC236}">
                <a16:creationId xmlns:a16="http://schemas.microsoft.com/office/drawing/2014/main" id="{4A38B341-04A1-0803-9701-340C86C9167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4304428-37D0-8C6F-F365-5973240A0AC8}"/>
              </a:ext>
            </a:extLst>
          </p:cNvPr>
          <p:cNvSpPr txBox="1"/>
          <p:nvPr/>
        </p:nvSpPr>
        <p:spPr>
          <a:xfrm>
            <a:off x="791229" y="258741"/>
            <a:ext cx="344966"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56"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E372D57-9A0F-AB73-30CA-1E7D43E7780F}"/>
              </a:ext>
            </a:extLst>
          </p:cNvPr>
          <p:cNvSpPr txBox="1"/>
          <p:nvPr/>
        </p:nvSpPr>
        <p:spPr>
          <a:xfrm>
            <a:off x="1552331" y="230690"/>
            <a:ext cx="452880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Stocks &amp; Stock Market</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1993340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097166" y="961379"/>
            <a:ext cx="1837249" cy="2187019"/>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grpSp>
      <p:grpSp>
        <p:nvGrpSpPr>
          <p:cNvPr id="3" name="组合 2"/>
          <p:cNvGrpSpPr/>
          <p:nvPr/>
        </p:nvGrpSpPr>
        <p:grpSpPr>
          <a:xfrm>
            <a:off x="5418089" y="2565521"/>
            <a:ext cx="2078122" cy="1286825"/>
            <a:chOff x="5498299" y="2485311"/>
            <a:chExt cx="2078122" cy="1286825"/>
          </a:xfrm>
        </p:grpSpPr>
        <p:cxnSp>
          <p:nvCxnSpPr>
            <p:cNvPr id="43" name="直接连接符 42"/>
            <p:cNvCxnSpPr/>
            <p:nvPr/>
          </p:nvCxnSpPr>
          <p:spPr>
            <a:xfrm flipV="1">
              <a:off x="5904868" y="2485311"/>
              <a:ext cx="1671553" cy="862597"/>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98299" y="2909539"/>
              <a:ext cx="1671553" cy="862597"/>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7166" y="80210"/>
            <a:ext cx="1917343" cy="1163268"/>
            <a:chOff x="5177376" y="0"/>
            <a:chExt cx="1917343" cy="1163268"/>
          </a:xfrm>
        </p:grpSpPr>
        <p:cxnSp>
          <p:nvCxnSpPr>
            <p:cNvPr id="53" name="直接连接符 52"/>
            <p:cNvCxnSpPr/>
            <p:nvPr/>
          </p:nvCxnSpPr>
          <p:spPr>
            <a:xfrm flipV="1">
              <a:off x="5177376" y="300671"/>
              <a:ext cx="1671552" cy="862597"/>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423167" y="0"/>
              <a:ext cx="1671552" cy="862597"/>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grpSp>
      <p:sp>
        <p:nvSpPr>
          <p:cNvPr id="4" name="TextBox 1">
            <a:extLst>
              <a:ext uri="{FF2B5EF4-FFF2-40B4-BE49-F238E27FC236}">
                <a16:creationId xmlns:a16="http://schemas.microsoft.com/office/drawing/2014/main" id="{4A7CF19C-1A0B-97E1-1046-CC9FBB2B0772}"/>
              </a:ext>
            </a:extLst>
          </p:cNvPr>
          <p:cNvSpPr txBox="1"/>
          <p:nvPr/>
        </p:nvSpPr>
        <p:spPr>
          <a:xfrm>
            <a:off x="2156752" y="3956600"/>
            <a:ext cx="7718075" cy="1015663"/>
          </a:xfrm>
          <a:prstGeom prst="rect">
            <a:avLst/>
          </a:prstGeom>
          <a:noFill/>
        </p:spPr>
        <p:txBody>
          <a:bodyPr wrap="none" rtlCol="0">
            <a:spAutoFit/>
          </a:bodyPr>
          <a:lstStyle/>
          <a:p>
            <a:pPr marL="0" lvl="1"/>
            <a:r>
              <a:rPr lang="fr-FR" altLang="zh-CN" sz="6000" b="1" dirty="0">
                <a:solidFill>
                  <a:srgbClr val="124062"/>
                </a:solidFill>
                <a:latin typeface="微软雅黑 Light" panose="020B0502040204020203" pitchFamily="34" charset="-122"/>
                <a:ea typeface="创艺简细圆" pitchFamily="2" charset="-122"/>
              </a:rPr>
              <a:t>Trading &amp; Time Series</a:t>
            </a:r>
            <a:endParaRPr lang="zh-CN" altLang="en-US" sz="6000" b="1" dirty="0">
              <a:solidFill>
                <a:srgbClr val="124062"/>
              </a:solidFill>
              <a:latin typeface="微软雅黑 Light" panose="020B0502040204020203" pitchFamily="34" charset="-122"/>
              <a:ea typeface="创艺简细圆" pitchFamily="2" charset="-122"/>
            </a:endParaRPr>
          </a:p>
        </p:txBody>
      </p:sp>
      <p:grpSp>
        <p:nvGrpSpPr>
          <p:cNvPr id="5" name="组合 21">
            <a:extLst>
              <a:ext uri="{FF2B5EF4-FFF2-40B4-BE49-F238E27FC236}">
                <a16:creationId xmlns:a16="http://schemas.microsoft.com/office/drawing/2014/main" id="{93BCF9E0-2C42-E426-1A32-169D3BFBD9F1}"/>
              </a:ext>
            </a:extLst>
          </p:cNvPr>
          <p:cNvGrpSpPr/>
          <p:nvPr/>
        </p:nvGrpSpPr>
        <p:grpSpPr>
          <a:xfrm>
            <a:off x="6469728" y="5000775"/>
            <a:ext cx="3493131" cy="1604722"/>
            <a:chOff x="5940680" y="3199847"/>
            <a:chExt cx="2677254" cy="1604722"/>
          </a:xfrm>
        </p:grpSpPr>
        <p:sp>
          <p:nvSpPr>
            <p:cNvPr id="6" name="文本框 9">
              <a:extLst>
                <a:ext uri="{FF2B5EF4-FFF2-40B4-BE49-F238E27FC236}">
                  <a16:creationId xmlns:a16="http://schemas.microsoft.com/office/drawing/2014/main" id="{FFC997EC-D48A-97E3-A0A5-585B2C43622F}"/>
                </a:ext>
              </a:extLst>
            </p:cNvPr>
            <p:cNvSpPr txBox="1"/>
            <p:nvPr/>
          </p:nvSpPr>
          <p:spPr>
            <a:xfrm>
              <a:off x="5940681" y="319984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Time Series</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7" name="文本框 9">
              <a:extLst>
                <a:ext uri="{FF2B5EF4-FFF2-40B4-BE49-F238E27FC236}">
                  <a16:creationId xmlns:a16="http://schemas.microsoft.com/office/drawing/2014/main" id="{8046CE7F-BFF1-C86B-86AE-1406F4FB1BD3}"/>
                </a:ext>
              </a:extLst>
            </p:cNvPr>
            <p:cNvSpPr txBox="1"/>
            <p:nvPr/>
          </p:nvSpPr>
          <p:spPr>
            <a:xfrm>
              <a:off x="5940680" y="3633767"/>
              <a:ext cx="2677253" cy="615553"/>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Analyse</a:t>
              </a:r>
              <a:r>
                <a:rPr lang="zh-CN" altLang="fr-FR" sz="2000" dirty="0">
                  <a:solidFill>
                    <a:schemeClr val="tx1">
                      <a:lumMod val="85000"/>
                      <a:lumOff val="15000"/>
                    </a:schemeClr>
                  </a:solidFill>
                  <a:latin typeface="微软雅黑" pitchFamily="34" charset="-122"/>
                  <a:ea typeface="微软雅黑" pitchFamily="34" charset="-122"/>
                </a:rPr>
                <a:t> </a:t>
              </a:r>
              <a:r>
                <a:rPr lang="fr-FR" altLang="zh-CN" sz="2000" dirty="0">
                  <a:solidFill>
                    <a:schemeClr val="tx1">
                      <a:lumMod val="85000"/>
                      <a:lumOff val="15000"/>
                    </a:schemeClr>
                  </a:solidFill>
                  <a:latin typeface="微软雅黑" pitchFamily="34" charset="-122"/>
                  <a:ea typeface="微软雅黑" pitchFamily="34" charset="-122"/>
                </a:rPr>
                <a:t>&amp; Time Series</a:t>
              </a:r>
              <a:r>
                <a:rPr lang="zh-CN" altLang="fr-FR" sz="2000" dirty="0">
                  <a:solidFill>
                    <a:schemeClr val="tx1">
                      <a:lumMod val="85000"/>
                      <a:lumOff val="15000"/>
                    </a:schemeClr>
                  </a:solidFill>
                  <a:latin typeface="微软雅黑" pitchFamily="34" charset="-122"/>
                  <a:ea typeface="微软雅黑" pitchFamily="34" charset="-122"/>
                </a:rPr>
                <a:t> </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8" name="文本框 26">
              <a:extLst>
                <a:ext uri="{FF2B5EF4-FFF2-40B4-BE49-F238E27FC236}">
                  <a16:creationId xmlns:a16="http://schemas.microsoft.com/office/drawing/2014/main" id="{38FB0A4A-BA37-483C-28E8-6B1D91DACE3C}"/>
                </a:ext>
              </a:extLst>
            </p:cNvPr>
            <p:cNvSpPr txBox="1"/>
            <p:nvPr/>
          </p:nvSpPr>
          <p:spPr>
            <a:xfrm>
              <a:off x="5940681" y="406828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Prévision &amp; Time Series</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9" name="文本框 9">
              <a:extLst>
                <a:ext uri="{FF2B5EF4-FFF2-40B4-BE49-F238E27FC236}">
                  <a16:creationId xmlns:a16="http://schemas.microsoft.com/office/drawing/2014/main" id="{6241E85D-1162-2C97-E1B9-2F33804DDB6F}"/>
                </a:ext>
              </a:extLst>
            </p:cNvPr>
            <p:cNvSpPr txBox="1"/>
            <p:nvPr/>
          </p:nvSpPr>
          <p:spPr>
            <a:xfrm>
              <a:off x="5940680" y="4496792"/>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Data mining &amp; Time Series</a:t>
              </a:r>
              <a:endParaRPr lang="zh-CN" altLang="en-US" sz="2000" dirty="0">
                <a:solidFill>
                  <a:schemeClr val="tx1">
                    <a:lumMod val="85000"/>
                    <a:lumOff val="15000"/>
                  </a:schemeClr>
                </a:solidFill>
                <a:latin typeface="微软雅黑" pitchFamily="34" charset="-122"/>
                <a:ea typeface="微软雅黑" pitchFamily="34" charset="-122"/>
              </a:endParaRPr>
            </a:p>
          </p:txBody>
        </p:sp>
      </p:grpSp>
      <p:grpSp>
        <p:nvGrpSpPr>
          <p:cNvPr id="10" name="组合 29">
            <a:extLst>
              <a:ext uri="{FF2B5EF4-FFF2-40B4-BE49-F238E27FC236}">
                <a16:creationId xmlns:a16="http://schemas.microsoft.com/office/drawing/2014/main" id="{1B4DC4C8-90C0-42D1-A149-197E8DB5C264}"/>
              </a:ext>
            </a:extLst>
          </p:cNvPr>
          <p:cNvGrpSpPr/>
          <p:nvPr/>
        </p:nvGrpSpPr>
        <p:grpSpPr>
          <a:xfrm>
            <a:off x="2501713" y="5154663"/>
            <a:ext cx="3096986" cy="1170802"/>
            <a:chOff x="8211636" y="3204191"/>
            <a:chExt cx="3096986" cy="1170802"/>
          </a:xfrm>
        </p:grpSpPr>
        <p:sp>
          <p:nvSpPr>
            <p:cNvPr id="11" name="文本框 9">
              <a:extLst>
                <a:ext uri="{FF2B5EF4-FFF2-40B4-BE49-F238E27FC236}">
                  <a16:creationId xmlns:a16="http://schemas.microsoft.com/office/drawing/2014/main" id="{B07E9AC6-1C16-199F-78E2-AC045F48EC3A}"/>
                </a:ext>
              </a:extLst>
            </p:cNvPr>
            <p:cNvSpPr txBox="1"/>
            <p:nvPr/>
          </p:nvSpPr>
          <p:spPr>
            <a:xfrm>
              <a:off x="8211636" y="320419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Trading</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12" name="文本框 9">
              <a:extLst>
                <a:ext uri="{FF2B5EF4-FFF2-40B4-BE49-F238E27FC236}">
                  <a16:creationId xmlns:a16="http://schemas.microsoft.com/office/drawing/2014/main" id="{9A51ABCA-2CB0-7175-53A0-F4B5C46AF0DC}"/>
                </a:ext>
              </a:extLst>
            </p:cNvPr>
            <p:cNvSpPr txBox="1"/>
            <p:nvPr/>
          </p:nvSpPr>
          <p:spPr>
            <a:xfrm>
              <a:off x="8211637" y="3638711"/>
              <a:ext cx="3096985"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Fluctuation des actions </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13" name="文本框 9">
              <a:extLst>
                <a:ext uri="{FF2B5EF4-FFF2-40B4-BE49-F238E27FC236}">
                  <a16:creationId xmlns:a16="http://schemas.microsoft.com/office/drawing/2014/main" id="{A1328375-AAD3-09B6-848C-E323966B2827}"/>
                </a:ext>
              </a:extLst>
            </p:cNvPr>
            <p:cNvSpPr txBox="1"/>
            <p:nvPr/>
          </p:nvSpPr>
          <p:spPr>
            <a:xfrm>
              <a:off x="8211636" y="4067216"/>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Offre et Demande</a:t>
              </a:r>
              <a:endParaRPr lang="zh-CN" altLang="en-US" sz="2000" dirty="0">
                <a:solidFill>
                  <a:schemeClr val="tx1">
                    <a:lumMod val="85000"/>
                    <a:lumOff val="15000"/>
                  </a:schemeClr>
                </a:solidFill>
                <a:latin typeface="微软雅黑" pitchFamily="34" charset="-122"/>
                <a:ea typeface="微软雅黑" pitchFamily="34" charset="-122"/>
              </a:endParaRPr>
            </a:p>
          </p:txBody>
        </p:sp>
      </p:grpSp>
      <p:sp>
        <p:nvSpPr>
          <p:cNvPr id="14" name="ZoneTexte 13">
            <a:extLst>
              <a:ext uri="{FF2B5EF4-FFF2-40B4-BE49-F238E27FC236}">
                <a16:creationId xmlns:a16="http://schemas.microsoft.com/office/drawing/2014/main" id="{8DB53EF1-A80B-1267-C92A-2BA32042D4FF}"/>
              </a:ext>
            </a:extLst>
          </p:cNvPr>
          <p:cNvSpPr txBox="1"/>
          <p:nvPr/>
        </p:nvSpPr>
        <p:spPr>
          <a:xfrm>
            <a:off x="5321837" y="1458574"/>
            <a:ext cx="1425761" cy="1323439"/>
          </a:xfrm>
          <a:prstGeom prst="rect">
            <a:avLst/>
          </a:prstGeom>
          <a:noFill/>
        </p:spPr>
        <p:txBody>
          <a:bodyPr wrap="square" rtlCol="0">
            <a:spAutoFit/>
          </a:bodyPr>
          <a:lstStyle/>
          <a:p>
            <a:r>
              <a:rPr lang="fr-FR" sz="8000" b="1" dirty="0">
                <a:solidFill>
                  <a:srgbClr val="124062"/>
                </a:solidFill>
                <a:latin typeface="微软雅黑 Light" panose="020B0502040204020203" pitchFamily="34" charset="-122"/>
                <a:ea typeface="创艺简细圆" pitchFamily="2" charset="-122"/>
              </a:rPr>
              <a:t>03</a:t>
            </a:r>
          </a:p>
        </p:txBody>
      </p:sp>
    </p:spTree>
    <p:extLst>
      <p:ext uri="{BB962C8B-B14F-4D97-AF65-F5344CB8AC3E}">
        <p14:creationId xmlns:p14="http://schemas.microsoft.com/office/powerpoint/2010/main" val="62054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20" dur="1000" fill="hold"/>
                                        <p:tgtEl>
                                          <p:spTgt spid="1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4"/>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par>
                                <p:cTn id="29" presetID="2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750"/>
                                        <p:tgtEl>
                                          <p:spTgt spid="4"/>
                                        </p:tgtEl>
                                      </p:cBhvr>
                                    </p:animEffect>
                                  </p:childTnLst>
                                </p:cTn>
                              </p:par>
                              <p:par>
                                <p:cTn id="35" presetID="22" presetClass="entr" presetSubtype="1" fill="hold" nodeType="withEffect">
                                  <p:stCondLst>
                                    <p:cond delay="225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1000"/>
                                        <p:tgtEl>
                                          <p:spTgt spid="10"/>
                                        </p:tgtEl>
                                      </p:cBhvr>
                                    </p:animEffect>
                                  </p:childTnLst>
                                </p:cTn>
                              </p:par>
                              <p:par>
                                <p:cTn id="38" presetID="22" presetClass="entr" presetSubtype="1" fill="hold" nodeType="withEffect">
                                  <p:stCondLst>
                                    <p:cond delay="225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2" name="ZoneTexte 1">
            <a:extLst>
              <a:ext uri="{FF2B5EF4-FFF2-40B4-BE49-F238E27FC236}">
                <a16:creationId xmlns:a16="http://schemas.microsoft.com/office/drawing/2014/main" id="{7EFDCF94-FEDF-EEBB-622D-BE0279B74560}"/>
              </a:ext>
            </a:extLst>
          </p:cNvPr>
          <p:cNvSpPr txBox="1"/>
          <p:nvPr/>
        </p:nvSpPr>
        <p:spPr>
          <a:xfrm>
            <a:off x="900015" y="1320505"/>
            <a:ext cx="1843185" cy="646331"/>
          </a:xfrm>
          <a:prstGeom prst="rect">
            <a:avLst/>
          </a:prstGeom>
          <a:noFill/>
        </p:spPr>
        <p:txBody>
          <a:bodyPr wrap="square" rtlCol="0">
            <a:spAutoFit/>
          </a:bodyPr>
          <a:lstStyle/>
          <a:p>
            <a:r>
              <a:rPr lang="fr-FR" sz="3600" b="1" dirty="0">
                <a:solidFill>
                  <a:srgbClr val="537285"/>
                </a:solidFill>
              </a:rPr>
              <a:t>Trading</a:t>
            </a:r>
          </a:p>
        </p:txBody>
      </p:sp>
      <p:sp>
        <p:nvSpPr>
          <p:cNvPr id="6" name="ZoneTexte 5">
            <a:extLst>
              <a:ext uri="{FF2B5EF4-FFF2-40B4-BE49-F238E27FC236}">
                <a16:creationId xmlns:a16="http://schemas.microsoft.com/office/drawing/2014/main" id="{04289843-6DA7-0813-2EEE-0AE2006EFD0B}"/>
              </a:ext>
            </a:extLst>
          </p:cNvPr>
          <p:cNvSpPr txBox="1"/>
          <p:nvPr/>
        </p:nvSpPr>
        <p:spPr>
          <a:xfrm>
            <a:off x="1107642" y="2162057"/>
            <a:ext cx="6849979" cy="375552"/>
          </a:xfrm>
          <a:prstGeom prst="rect">
            <a:avLst/>
          </a:prstGeom>
          <a:noFill/>
        </p:spPr>
        <p:txBody>
          <a:bodyPr wrap="square">
            <a:spAutoFit/>
          </a:bodyPr>
          <a:lstStyle/>
          <a:p>
            <a:pPr marL="0" marR="0">
              <a:lnSpc>
                <a:spcPct val="107000"/>
              </a:lnSpc>
              <a:spcBef>
                <a:spcPts val="0"/>
              </a:spcBef>
              <a:spcAft>
                <a:spcPts val="800"/>
              </a:spcAft>
            </a:pPr>
            <a:r>
              <a:rPr lang="fr-FR" b="1" dirty="0">
                <a:latin typeface="Calibri" panose="020F0502020204030204" pitchFamily="34" charset="0"/>
                <a:ea typeface="Calibri" panose="020F0502020204030204" pitchFamily="34" charset="0"/>
                <a:cs typeface="Arial" panose="020B0604020202020204" pitchFamily="34" charset="0"/>
              </a:rPr>
              <a:t>« T</a:t>
            </a:r>
            <a:r>
              <a:rPr lang="fr-FR" sz="1800" b="1" dirty="0">
                <a:effectLst/>
                <a:latin typeface="Calibri" panose="020F0502020204030204" pitchFamily="34" charset="0"/>
                <a:ea typeface="Calibri" panose="020F0502020204030204" pitchFamily="34" charset="0"/>
                <a:cs typeface="Arial" panose="020B0604020202020204" pitchFamily="34" charset="0"/>
              </a:rPr>
              <a:t>rading</a:t>
            </a:r>
            <a:r>
              <a:rPr lang="fr-FR" b="1" dirty="0">
                <a:latin typeface="Calibri" panose="020F0502020204030204" pitchFamily="34" charset="0"/>
                <a:ea typeface="Calibri" panose="020F0502020204030204" pitchFamily="34" charset="0"/>
                <a:cs typeface="Arial" panose="020B0604020202020204" pitchFamily="34" charset="0"/>
              </a:rPr>
              <a:t> »</a:t>
            </a:r>
            <a:r>
              <a:rPr lang="fr-FR" sz="1800" dirty="0">
                <a:effectLst/>
                <a:latin typeface="Calibri" panose="020F0502020204030204" pitchFamily="34" charset="0"/>
                <a:ea typeface="Calibri" panose="020F0502020204030204" pitchFamily="34" charset="0"/>
                <a:cs typeface="Arial" panose="020B0604020202020204" pitchFamily="34" charset="0"/>
              </a:rPr>
              <a:t> signifie simplement "</a:t>
            </a:r>
            <a:r>
              <a:rPr lang="fr-FR" sz="1800" b="1" i="1" dirty="0">
                <a:effectLst/>
                <a:latin typeface="Calibri" panose="020F0502020204030204" pitchFamily="34" charset="0"/>
                <a:ea typeface="Calibri" panose="020F0502020204030204" pitchFamily="34" charset="0"/>
                <a:cs typeface="Arial" panose="020B0604020202020204" pitchFamily="34" charset="0"/>
              </a:rPr>
              <a:t>échange d'un objet contre un autre</a:t>
            </a: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1A9C6BB-FCA1-53FD-15BD-38CAF4026A0B}"/>
              </a:ext>
            </a:extLst>
          </p:cNvPr>
          <p:cNvSpPr txBox="1"/>
          <p:nvPr/>
        </p:nvSpPr>
        <p:spPr>
          <a:xfrm>
            <a:off x="1107642" y="3033794"/>
            <a:ext cx="6096000" cy="369332"/>
          </a:xfrm>
          <a:prstGeom prst="rect">
            <a:avLst/>
          </a:prstGeom>
          <a:noFill/>
        </p:spPr>
        <p:txBody>
          <a:bodyPr wrap="square">
            <a:spAutoFit/>
          </a:bodyPr>
          <a:lstStyle/>
          <a:p>
            <a:r>
              <a:rPr lang="fr-FR" dirty="0">
                <a:latin typeface="Calibri" panose="020F0502020204030204" pitchFamily="34" charset="0"/>
                <a:ea typeface="Calibri" panose="020F0502020204030204" pitchFamily="34" charset="0"/>
                <a:cs typeface="Arial" panose="020B0604020202020204" pitchFamily="34" charset="0"/>
              </a:rPr>
              <a:t>T</a:t>
            </a:r>
            <a:r>
              <a:rPr lang="fr-FR" sz="1800" dirty="0">
                <a:effectLst/>
                <a:latin typeface="Calibri" panose="020F0502020204030204" pitchFamily="34" charset="0"/>
                <a:ea typeface="Calibri" panose="020F0502020204030204" pitchFamily="34" charset="0"/>
                <a:cs typeface="Arial" panose="020B0604020202020204" pitchFamily="34" charset="0"/>
              </a:rPr>
              <a:t>rading sur les marchés financiers : </a:t>
            </a:r>
          </a:p>
        </p:txBody>
      </p:sp>
      <p:sp>
        <p:nvSpPr>
          <p:cNvPr id="10" name="ZoneTexte 9">
            <a:extLst>
              <a:ext uri="{FF2B5EF4-FFF2-40B4-BE49-F238E27FC236}">
                <a16:creationId xmlns:a16="http://schemas.microsoft.com/office/drawing/2014/main" id="{DBDDD147-164D-458C-6066-156A68C10D1C}"/>
              </a:ext>
            </a:extLst>
          </p:cNvPr>
          <p:cNvSpPr txBox="1"/>
          <p:nvPr/>
        </p:nvSpPr>
        <p:spPr>
          <a:xfrm>
            <a:off x="1367958" y="3557336"/>
            <a:ext cx="6849979" cy="2031325"/>
          </a:xfrm>
          <a:prstGeom prst="rect">
            <a:avLst/>
          </a:prstGeom>
          <a:noFill/>
        </p:spPr>
        <p:txBody>
          <a:bodyPr wrap="square">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Arial" panose="020B0604020202020204" pitchFamily="34" charset="0"/>
              </a:rPr>
              <a:t>A</a:t>
            </a:r>
            <a:r>
              <a:rPr lang="fr-FR" sz="1800" dirty="0">
                <a:effectLst/>
                <a:latin typeface="Calibri" panose="020F0502020204030204" pitchFamily="34" charset="0"/>
                <a:ea typeface="Calibri" panose="020F0502020204030204" pitchFamily="34" charset="0"/>
                <a:cs typeface="Arial" panose="020B0604020202020204" pitchFamily="34" charset="0"/>
              </a:rPr>
              <a:t>cheter des actions d'une société. Si la valeur de ces actions augmente, elle gagne de l'argent en les revendant à un prix plus élevé.</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fr-FR" sz="1800" dirty="0">
                <a:effectLst/>
                <a:latin typeface="Calibri" panose="020F0502020204030204" pitchFamily="34" charset="0"/>
                <a:ea typeface="Calibri" panose="020F0502020204030204" pitchFamily="34" charset="0"/>
                <a:cs typeface="Arial" panose="020B0604020202020204" pitchFamily="34" charset="0"/>
              </a:rPr>
              <a:t>Vous achetez quelque chose à un certain prix et vous le revendez à un autre prix - en espérant qu'il soit plus élevé, ce qui vous permet de réaliser un bénéfice.</a:t>
            </a:r>
            <a:endParaRPr lang="fr-FR"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Image 11">
            <a:extLst>
              <a:ext uri="{FF2B5EF4-FFF2-40B4-BE49-F238E27FC236}">
                <a16:creationId xmlns:a16="http://schemas.microsoft.com/office/drawing/2014/main" id="{D751E7D5-90D6-BD7F-9F70-3E5CFA7B06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2716" y="3557335"/>
            <a:ext cx="2031326" cy="2031326"/>
          </a:xfrm>
          <a:prstGeom prst="rect">
            <a:avLst/>
          </a:prstGeom>
        </p:spPr>
      </p:pic>
    </p:spTree>
    <p:extLst>
      <p:ext uri="{BB962C8B-B14F-4D97-AF65-F5344CB8AC3E}">
        <p14:creationId xmlns:p14="http://schemas.microsoft.com/office/powerpoint/2010/main" val="159933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FDCF94-FEDF-EEBB-622D-BE0279B74560}"/>
              </a:ext>
            </a:extLst>
          </p:cNvPr>
          <p:cNvSpPr txBox="1"/>
          <p:nvPr/>
        </p:nvSpPr>
        <p:spPr>
          <a:xfrm>
            <a:off x="1552331" y="1966836"/>
            <a:ext cx="3709480" cy="461665"/>
          </a:xfrm>
          <a:prstGeom prst="rect">
            <a:avLst/>
          </a:prstGeom>
          <a:noFill/>
        </p:spPr>
        <p:txBody>
          <a:bodyPr wrap="square" rtlCol="0">
            <a:spAutoFit/>
          </a:bodyPr>
          <a:lstStyle/>
          <a:p>
            <a:r>
              <a:rPr lang="fr-FR" sz="2400" b="1" i="1" dirty="0">
                <a:solidFill>
                  <a:schemeClr val="bg2">
                    <a:lumMod val="25000"/>
                  </a:schemeClr>
                </a:solidFill>
              </a:rPr>
              <a:t>Fluctuation des actions </a:t>
            </a:r>
          </a:p>
        </p:txBody>
      </p:sp>
      <p:sp>
        <p:nvSpPr>
          <p:cNvPr id="9" name="ZoneTexte 8">
            <a:extLst>
              <a:ext uri="{FF2B5EF4-FFF2-40B4-BE49-F238E27FC236}">
                <a16:creationId xmlns:a16="http://schemas.microsoft.com/office/drawing/2014/main" id="{33008FFA-4613-0EB3-CCB3-5A633A3383E4}"/>
              </a:ext>
            </a:extLst>
          </p:cNvPr>
          <p:cNvSpPr txBox="1"/>
          <p:nvPr/>
        </p:nvSpPr>
        <p:spPr>
          <a:xfrm>
            <a:off x="737748" y="3855105"/>
            <a:ext cx="10677275" cy="2585323"/>
          </a:xfrm>
          <a:prstGeom prst="rect">
            <a:avLst/>
          </a:prstGeom>
          <a:noFill/>
        </p:spPr>
        <p:txBody>
          <a:bodyPr wrap="square">
            <a:spAutoFit/>
          </a:bodyPr>
          <a:lstStyle/>
          <a:p>
            <a:pPr marL="285750" indent="-285750">
              <a:buFont typeface="Arial" panose="020B0604020202020204" pitchFamily="34" charset="0"/>
              <a:buChar char="•"/>
            </a:pPr>
            <a:r>
              <a:rPr lang="fr-FR" dirty="0"/>
              <a:t>Ils font tous des choix indépendants et le résultat net de ces choix entraîne le mouvement positif ou négatif d'un stock. </a:t>
            </a:r>
          </a:p>
          <a:p>
            <a:endParaRPr lang="fr-FR" dirty="0"/>
          </a:p>
          <a:p>
            <a:pPr marL="285750" indent="-285750">
              <a:buFont typeface="Arial" panose="020B0604020202020204" pitchFamily="34" charset="0"/>
              <a:buChar char="•"/>
            </a:pPr>
            <a:r>
              <a:rPr lang="fr-FR" dirty="0"/>
              <a:t>Si plus de gens achètent, le prix doit grimper, si tout le monde veut quitter une entreprise, le prix baisse en raison du manque de demande d'achat. </a:t>
            </a:r>
          </a:p>
          <a:p>
            <a:endParaRPr lang="fr-FR" dirty="0"/>
          </a:p>
          <a:p>
            <a:pPr marL="285750" indent="-285750">
              <a:buFont typeface="Arial" panose="020B0604020202020204" pitchFamily="34" charset="0"/>
              <a:buChar char="•"/>
            </a:pPr>
            <a:r>
              <a:rPr lang="fr-FR" dirty="0"/>
              <a:t>Ceci est similaire à la façon dont le marché boursier évolue, sauf que la hausse et la baisse des prix ne se font pas consciemment, mais plutôt par des millions de transactions chaque seconde de l'offre et de la demande, ce qui nous amène à ce sujet.</a:t>
            </a: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0109A9D-B585-4B8D-5F87-63AE24E0EC95}"/>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BD89E2FB-79AD-0F88-681F-F32741850C93}"/>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C5BDD893-10CE-610B-3DBE-0CCFF0C0BF1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8">
            <a:extLst>
              <a:ext uri="{FF2B5EF4-FFF2-40B4-BE49-F238E27FC236}">
                <a16:creationId xmlns:a16="http://schemas.microsoft.com/office/drawing/2014/main" id="{A14A63D0-A8F0-93A7-8917-FC62194957A8}"/>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8FAAE4F-AC52-76D3-901A-3FB5F54C9630}"/>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8"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F9DBE89-2F85-32A7-BE1C-9C8B00D1F88C}"/>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95BAE39-7924-6060-9236-52C20ED3AF84}"/>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C53EDBD6-6B6A-22AD-950D-5F592ED14B32}"/>
              </a:ext>
            </a:extLst>
          </p:cNvPr>
          <p:cNvSpPr txBox="1"/>
          <p:nvPr/>
        </p:nvSpPr>
        <p:spPr>
          <a:xfrm>
            <a:off x="900015" y="1320505"/>
            <a:ext cx="1843185" cy="646331"/>
          </a:xfrm>
          <a:prstGeom prst="rect">
            <a:avLst/>
          </a:prstGeom>
          <a:noFill/>
        </p:spPr>
        <p:txBody>
          <a:bodyPr wrap="square" rtlCol="0">
            <a:spAutoFit/>
          </a:bodyPr>
          <a:lstStyle/>
          <a:p>
            <a:r>
              <a:rPr lang="fr-FR" sz="3600" b="1" dirty="0">
                <a:solidFill>
                  <a:srgbClr val="537285"/>
                </a:solidFill>
              </a:rPr>
              <a:t>Trading</a:t>
            </a:r>
          </a:p>
        </p:txBody>
      </p:sp>
      <p:sp>
        <p:nvSpPr>
          <p:cNvPr id="15" name="ZoneTexte 14">
            <a:extLst>
              <a:ext uri="{FF2B5EF4-FFF2-40B4-BE49-F238E27FC236}">
                <a16:creationId xmlns:a16="http://schemas.microsoft.com/office/drawing/2014/main" id="{D90B14D4-CC51-BB5C-343F-728FB6E37765}"/>
              </a:ext>
            </a:extLst>
          </p:cNvPr>
          <p:cNvSpPr txBox="1"/>
          <p:nvPr/>
        </p:nvSpPr>
        <p:spPr>
          <a:xfrm>
            <a:off x="1129406" y="2576094"/>
            <a:ext cx="5800253" cy="923330"/>
          </a:xfrm>
          <a:prstGeom prst="rect">
            <a:avLst/>
          </a:prstGeom>
          <a:noFill/>
        </p:spPr>
        <p:txBody>
          <a:bodyPr wrap="square">
            <a:spAutoFit/>
          </a:bodyPr>
          <a:lstStyle/>
          <a:p>
            <a:r>
              <a:rPr lang="fr-FR" dirty="0"/>
              <a:t>Le marché boursier est composé de millions d'investisseurs et de commerçants individuels qui ont tous des opinions différentes sur une entreprise. </a:t>
            </a:r>
          </a:p>
        </p:txBody>
      </p:sp>
      <p:pic>
        <p:nvPicPr>
          <p:cNvPr id="17" name="Image 16">
            <a:extLst>
              <a:ext uri="{FF2B5EF4-FFF2-40B4-BE49-F238E27FC236}">
                <a16:creationId xmlns:a16="http://schemas.microsoft.com/office/drawing/2014/main" id="{0BD06E57-7995-11C8-CCFD-62FF3AD35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379" y="1998919"/>
            <a:ext cx="2438095" cy="1532587"/>
          </a:xfrm>
          <a:prstGeom prst="rect">
            <a:avLst/>
          </a:prstGeom>
        </p:spPr>
      </p:pic>
      <p:sp>
        <p:nvSpPr>
          <p:cNvPr id="18" name="Rectangle : coins arrondis 17">
            <a:extLst>
              <a:ext uri="{FF2B5EF4-FFF2-40B4-BE49-F238E27FC236}">
                <a16:creationId xmlns:a16="http://schemas.microsoft.com/office/drawing/2014/main" id="{ADE4FCC6-6D0A-6F36-F1A5-199A4160E4EE}"/>
              </a:ext>
            </a:extLst>
          </p:cNvPr>
          <p:cNvSpPr/>
          <p:nvPr/>
        </p:nvSpPr>
        <p:spPr>
          <a:xfrm>
            <a:off x="1129406" y="2576094"/>
            <a:ext cx="5656405" cy="923328"/>
          </a:xfrm>
          <a:prstGeom prst="roundRect">
            <a:avLst/>
          </a:prstGeom>
          <a:noFill/>
          <a:ln w="38100">
            <a:solidFill>
              <a:srgbClr val="1240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1811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A3C1748-CDE3-86AA-803A-391EECF5E58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6B29A001-9898-9CC6-FFB8-8354A9DE4873}"/>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2B40765B-BF98-CBEF-C816-AE24F451C89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590E4838-028A-82A0-F3C0-2808FBB6DBF0}"/>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1E13D82-42D0-6ACD-6C79-F03C2DE089CA}"/>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630829D-F82D-CA99-BEA8-A68145D87078}"/>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46D3B26-942A-0AE3-6520-DD9C4315FCE9}"/>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F8AABA2F-846E-73BC-5763-19D781BC6EEE}"/>
              </a:ext>
            </a:extLst>
          </p:cNvPr>
          <p:cNvSpPr txBox="1"/>
          <p:nvPr/>
        </p:nvSpPr>
        <p:spPr>
          <a:xfrm>
            <a:off x="1552331" y="1966836"/>
            <a:ext cx="3709480" cy="461665"/>
          </a:xfrm>
          <a:prstGeom prst="rect">
            <a:avLst/>
          </a:prstGeom>
          <a:noFill/>
        </p:spPr>
        <p:txBody>
          <a:bodyPr wrap="square" rtlCol="0">
            <a:spAutoFit/>
          </a:bodyPr>
          <a:lstStyle/>
          <a:p>
            <a:r>
              <a:rPr lang="fr-FR" sz="2400" b="1" i="1" dirty="0">
                <a:solidFill>
                  <a:schemeClr val="bg2">
                    <a:lumMod val="25000"/>
                  </a:schemeClr>
                </a:solidFill>
              </a:rPr>
              <a:t>Offre et Demande</a:t>
            </a:r>
          </a:p>
        </p:txBody>
      </p:sp>
      <p:sp>
        <p:nvSpPr>
          <p:cNvPr id="12" name="ZoneTexte 11">
            <a:extLst>
              <a:ext uri="{FF2B5EF4-FFF2-40B4-BE49-F238E27FC236}">
                <a16:creationId xmlns:a16="http://schemas.microsoft.com/office/drawing/2014/main" id="{37CFA9D7-7D1D-A9CB-68CB-40A3DDD29287}"/>
              </a:ext>
            </a:extLst>
          </p:cNvPr>
          <p:cNvSpPr txBox="1"/>
          <p:nvPr/>
        </p:nvSpPr>
        <p:spPr>
          <a:xfrm>
            <a:off x="900015" y="1320505"/>
            <a:ext cx="1843185" cy="646331"/>
          </a:xfrm>
          <a:prstGeom prst="rect">
            <a:avLst/>
          </a:prstGeom>
          <a:noFill/>
        </p:spPr>
        <p:txBody>
          <a:bodyPr wrap="square" rtlCol="0">
            <a:spAutoFit/>
          </a:bodyPr>
          <a:lstStyle/>
          <a:p>
            <a:r>
              <a:rPr lang="fr-FR" sz="3600" b="1" dirty="0">
                <a:solidFill>
                  <a:srgbClr val="537285"/>
                </a:solidFill>
              </a:rPr>
              <a:t>Trading</a:t>
            </a:r>
          </a:p>
        </p:txBody>
      </p:sp>
      <p:pic>
        <p:nvPicPr>
          <p:cNvPr id="14" name="Image 13">
            <a:extLst>
              <a:ext uri="{FF2B5EF4-FFF2-40B4-BE49-F238E27FC236}">
                <a16:creationId xmlns:a16="http://schemas.microsoft.com/office/drawing/2014/main" id="{BCD56CDC-9A12-EC6A-CBC5-89957145D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9188" y="1603410"/>
            <a:ext cx="1427746" cy="1427746"/>
          </a:xfrm>
          <a:prstGeom prst="rect">
            <a:avLst/>
          </a:prstGeom>
        </p:spPr>
      </p:pic>
      <p:pic>
        <p:nvPicPr>
          <p:cNvPr id="18" name="Image 17">
            <a:extLst>
              <a:ext uri="{FF2B5EF4-FFF2-40B4-BE49-F238E27FC236}">
                <a16:creationId xmlns:a16="http://schemas.microsoft.com/office/drawing/2014/main" id="{A7E09445-893B-70EC-DFA1-FAF1288F61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154128" y="3362346"/>
            <a:ext cx="305214" cy="305214"/>
          </a:xfrm>
          <a:prstGeom prst="rect">
            <a:avLst/>
          </a:prstGeom>
        </p:spPr>
      </p:pic>
      <p:pic>
        <p:nvPicPr>
          <p:cNvPr id="19" name="Image 18">
            <a:extLst>
              <a:ext uri="{FF2B5EF4-FFF2-40B4-BE49-F238E27FC236}">
                <a16:creationId xmlns:a16="http://schemas.microsoft.com/office/drawing/2014/main" id="{2D9D5410-96C5-CC6F-1ECA-D834439012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59250" y="3362553"/>
            <a:ext cx="305214" cy="305214"/>
          </a:xfrm>
          <a:prstGeom prst="rect">
            <a:avLst/>
          </a:prstGeom>
        </p:spPr>
      </p:pic>
      <p:pic>
        <p:nvPicPr>
          <p:cNvPr id="20" name="Image 19">
            <a:extLst>
              <a:ext uri="{FF2B5EF4-FFF2-40B4-BE49-F238E27FC236}">
                <a16:creationId xmlns:a16="http://schemas.microsoft.com/office/drawing/2014/main" id="{745EEF34-3631-61A3-11F8-B921652C4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764050" y="3354292"/>
            <a:ext cx="305214" cy="305214"/>
          </a:xfrm>
          <a:prstGeom prst="rect">
            <a:avLst/>
          </a:prstGeom>
        </p:spPr>
      </p:pic>
      <p:pic>
        <p:nvPicPr>
          <p:cNvPr id="21" name="Image 20">
            <a:extLst>
              <a:ext uri="{FF2B5EF4-FFF2-40B4-BE49-F238E27FC236}">
                <a16:creationId xmlns:a16="http://schemas.microsoft.com/office/drawing/2014/main" id="{F6DC8F83-4F42-9C7D-FEEC-4A89BC2236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069586" y="3350490"/>
            <a:ext cx="305214" cy="305214"/>
          </a:xfrm>
          <a:prstGeom prst="rect">
            <a:avLst/>
          </a:prstGeom>
        </p:spPr>
      </p:pic>
      <p:pic>
        <p:nvPicPr>
          <p:cNvPr id="22" name="Image 21">
            <a:extLst>
              <a:ext uri="{FF2B5EF4-FFF2-40B4-BE49-F238E27FC236}">
                <a16:creationId xmlns:a16="http://schemas.microsoft.com/office/drawing/2014/main" id="{AB8D1F6F-1799-D8E4-8767-E51EE6FDC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398034" y="3350490"/>
            <a:ext cx="305214" cy="305214"/>
          </a:xfrm>
          <a:prstGeom prst="rect">
            <a:avLst/>
          </a:prstGeom>
        </p:spPr>
      </p:pic>
      <p:pic>
        <p:nvPicPr>
          <p:cNvPr id="25" name="Image 24">
            <a:extLst>
              <a:ext uri="{FF2B5EF4-FFF2-40B4-BE49-F238E27FC236}">
                <a16:creationId xmlns:a16="http://schemas.microsoft.com/office/drawing/2014/main" id="{09EE584D-82F7-418B-8A73-D1F53219F2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153875" y="3668602"/>
            <a:ext cx="305214" cy="305214"/>
          </a:xfrm>
          <a:prstGeom prst="rect">
            <a:avLst/>
          </a:prstGeom>
        </p:spPr>
      </p:pic>
      <p:pic>
        <p:nvPicPr>
          <p:cNvPr id="26" name="Image 25">
            <a:extLst>
              <a:ext uri="{FF2B5EF4-FFF2-40B4-BE49-F238E27FC236}">
                <a16:creationId xmlns:a16="http://schemas.microsoft.com/office/drawing/2014/main" id="{A815B3AE-E536-6577-633F-461792173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414076" y="3645788"/>
            <a:ext cx="305214" cy="305214"/>
          </a:xfrm>
          <a:prstGeom prst="rect">
            <a:avLst/>
          </a:prstGeom>
        </p:spPr>
      </p:pic>
      <p:pic>
        <p:nvPicPr>
          <p:cNvPr id="30" name="Image 29">
            <a:extLst>
              <a:ext uri="{FF2B5EF4-FFF2-40B4-BE49-F238E27FC236}">
                <a16:creationId xmlns:a16="http://schemas.microsoft.com/office/drawing/2014/main" id="{B845533A-6CB8-FC20-FB04-211E10DBCF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099040" y="3652767"/>
            <a:ext cx="305214" cy="305214"/>
          </a:xfrm>
          <a:prstGeom prst="rect">
            <a:avLst/>
          </a:prstGeom>
        </p:spPr>
      </p:pic>
      <p:pic>
        <p:nvPicPr>
          <p:cNvPr id="31" name="Image 30">
            <a:extLst>
              <a:ext uri="{FF2B5EF4-FFF2-40B4-BE49-F238E27FC236}">
                <a16:creationId xmlns:a16="http://schemas.microsoft.com/office/drawing/2014/main" id="{6065E20F-EFF2-2322-347E-AB9FFB9F25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787284" y="3659506"/>
            <a:ext cx="305214" cy="305214"/>
          </a:xfrm>
          <a:prstGeom prst="rect">
            <a:avLst/>
          </a:prstGeom>
        </p:spPr>
      </p:pic>
      <p:pic>
        <p:nvPicPr>
          <p:cNvPr id="32" name="Image 31">
            <a:extLst>
              <a:ext uri="{FF2B5EF4-FFF2-40B4-BE49-F238E27FC236}">
                <a16:creationId xmlns:a16="http://schemas.microsoft.com/office/drawing/2014/main" id="{14D2392F-1CDD-837C-FD1D-A5AA988F1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72133" y="3669315"/>
            <a:ext cx="305214" cy="305214"/>
          </a:xfrm>
          <a:prstGeom prst="rect">
            <a:avLst/>
          </a:prstGeom>
        </p:spPr>
      </p:pic>
      <p:pic>
        <p:nvPicPr>
          <p:cNvPr id="36" name="Image 35">
            <a:extLst>
              <a:ext uri="{FF2B5EF4-FFF2-40B4-BE49-F238E27FC236}">
                <a16:creationId xmlns:a16="http://schemas.microsoft.com/office/drawing/2014/main" id="{DF57604A-391F-A977-B90A-63538A7DFD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196" y="4864550"/>
            <a:ext cx="1379736" cy="1379736"/>
          </a:xfrm>
          <a:prstGeom prst="rect">
            <a:avLst/>
          </a:prstGeom>
        </p:spPr>
      </p:pic>
      <p:sp>
        <p:nvSpPr>
          <p:cNvPr id="37" name="Rectangle : coins arrondis 36">
            <a:extLst>
              <a:ext uri="{FF2B5EF4-FFF2-40B4-BE49-F238E27FC236}">
                <a16:creationId xmlns:a16="http://schemas.microsoft.com/office/drawing/2014/main" id="{E79B6D53-D12E-ACEB-5ADE-C080DC9A35B6}"/>
              </a:ext>
            </a:extLst>
          </p:cNvPr>
          <p:cNvSpPr/>
          <p:nvPr/>
        </p:nvSpPr>
        <p:spPr>
          <a:xfrm>
            <a:off x="5163697" y="3667287"/>
            <a:ext cx="915389" cy="360257"/>
          </a:xfrm>
          <a:prstGeom prst="roundRect">
            <a:avLst/>
          </a:prstGeom>
          <a:noFill/>
          <a:ln w="28575">
            <a:solidFill>
              <a:srgbClr val="1240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9" name="Image 58">
            <a:extLst>
              <a:ext uri="{FF2B5EF4-FFF2-40B4-BE49-F238E27FC236}">
                <a16:creationId xmlns:a16="http://schemas.microsoft.com/office/drawing/2014/main" id="{0978054B-CD3F-BD10-2E68-CE5EA9FBE6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94738" y="5123770"/>
            <a:ext cx="950000" cy="950000"/>
          </a:xfrm>
          <a:prstGeom prst="rect">
            <a:avLst/>
          </a:prstGeom>
        </p:spPr>
      </p:pic>
      <p:pic>
        <p:nvPicPr>
          <p:cNvPr id="61" name="Image 60">
            <a:extLst>
              <a:ext uri="{FF2B5EF4-FFF2-40B4-BE49-F238E27FC236}">
                <a16:creationId xmlns:a16="http://schemas.microsoft.com/office/drawing/2014/main" id="{5B4A9CC9-CEAA-AA82-9312-78CA230D38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47264" y="4563765"/>
            <a:ext cx="644038" cy="644038"/>
          </a:xfrm>
          <a:prstGeom prst="rect">
            <a:avLst/>
          </a:prstGeom>
        </p:spPr>
      </p:pic>
      <p:pic>
        <p:nvPicPr>
          <p:cNvPr id="67" name="Image 66">
            <a:extLst>
              <a:ext uri="{FF2B5EF4-FFF2-40B4-BE49-F238E27FC236}">
                <a16:creationId xmlns:a16="http://schemas.microsoft.com/office/drawing/2014/main" id="{6537D86E-5F34-B0E3-E3A5-F82BE1B043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830703" y="4585002"/>
            <a:ext cx="494307" cy="494307"/>
          </a:xfrm>
          <a:prstGeom prst="rect">
            <a:avLst/>
          </a:prstGeom>
        </p:spPr>
      </p:pic>
      <p:pic>
        <p:nvPicPr>
          <p:cNvPr id="68" name="Image 67">
            <a:extLst>
              <a:ext uri="{FF2B5EF4-FFF2-40B4-BE49-F238E27FC236}">
                <a16:creationId xmlns:a16="http://schemas.microsoft.com/office/drawing/2014/main" id="{0DEE0E85-65FF-5157-254A-62C06EAE4A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341418" y="4585002"/>
            <a:ext cx="494307" cy="494307"/>
          </a:xfrm>
          <a:prstGeom prst="rect">
            <a:avLst/>
          </a:prstGeom>
        </p:spPr>
      </p:pic>
      <p:pic>
        <p:nvPicPr>
          <p:cNvPr id="69" name="Image 68">
            <a:extLst>
              <a:ext uri="{FF2B5EF4-FFF2-40B4-BE49-F238E27FC236}">
                <a16:creationId xmlns:a16="http://schemas.microsoft.com/office/drawing/2014/main" id="{9B701693-3ADB-B829-AB16-2C1743FE0A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52133" y="4585002"/>
            <a:ext cx="494307" cy="494307"/>
          </a:xfrm>
          <a:prstGeom prst="rect">
            <a:avLst/>
          </a:prstGeom>
        </p:spPr>
      </p:pic>
      <p:pic>
        <p:nvPicPr>
          <p:cNvPr id="70" name="Image 69">
            <a:extLst>
              <a:ext uri="{FF2B5EF4-FFF2-40B4-BE49-F238E27FC236}">
                <a16:creationId xmlns:a16="http://schemas.microsoft.com/office/drawing/2014/main" id="{5AEF238A-800D-5F37-498D-CBFFD5ED14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394932" y="4590299"/>
            <a:ext cx="494307" cy="494307"/>
          </a:xfrm>
          <a:prstGeom prst="rect">
            <a:avLst/>
          </a:prstGeom>
        </p:spPr>
      </p:pic>
      <p:pic>
        <p:nvPicPr>
          <p:cNvPr id="71" name="Image 70">
            <a:extLst>
              <a:ext uri="{FF2B5EF4-FFF2-40B4-BE49-F238E27FC236}">
                <a16:creationId xmlns:a16="http://schemas.microsoft.com/office/drawing/2014/main" id="{58868DB0-07A3-6AF7-829F-1221DE67DB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838726" y="5327260"/>
            <a:ext cx="494307" cy="494307"/>
          </a:xfrm>
          <a:prstGeom prst="rect">
            <a:avLst/>
          </a:prstGeom>
        </p:spPr>
      </p:pic>
      <p:pic>
        <p:nvPicPr>
          <p:cNvPr id="72" name="Image 71">
            <a:extLst>
              <a:ext uri="{FF2B5EF4-FFF2-40B4-BE49-F238E27FC236}">
                <a16:creationId xmlns:a16="http://schemas.microsoft.com/office/drawing/2014/main" id="{6E624182-F392-D677-4EC6-BE408E8B1C5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349441" y="5327260"/>
            <a:ext cx="494307" cy="494307"/>
          </a:xfrm>
          <a:prstGeom prst="rect">
            <a:avLst/>
          </a:prstGeom>
        </p:spPr>
      </p:pic>
      <p:pic>
        <p:nvPicPr>
          <p:cNvPr id="73" name="Image 72">
            <a:extLst>
              <a:ext uri="{FF2B5EF4-FFF2-40B4-BE49-F238E27FC236}">
                <a16:creationId xmlns:a16="http://schemas.microsoft.com/office/drawing/2014/main" id="{E149C9A9-B8D1-C361-875E-5431CB5C34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60156" y="5327260"/>
            <a:ext cx="494307" cy="494307"/>
          </a:xfrm>
          <a:prstGeom prst="rect">
            <a:avLst/>
          </a:prstGeom>
        </p:spPr>
      </p:pic>
      <p:pic>
        <p:nvPicPr>
          <p:cNvPr id="74" name="Image 73">
            <a:extLst>
              <a:ext uri="{FF2B5EF4-FFF2-40B4-BE49-F238E27FC236}">
                <a16:creationId xmlns:a16="http://schemas.microsoft.com/office/drawing/2014/main" id="{9B377861-077F-9A4C-C15C-88442DD4CA3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402955" y="5332557"/>
            <a:ext cx="494307" cy="494307"/>
          </a:xfrm>
          <a:prstGeom prst="rect">
            <a:avLst/>
          </a:prstGeom>
        </p:spPr>
      </p:pic>
      <p:pic>
        <p:nvPicPr>
          <p:cNvPr id="75" name="Image 74">
            <a:extLst>
              <a:ext uri="{FF2B5EF4-FFF2-40B4-BE49-F238E27FC236}">
                <a16:creationId xmlns:a16="http://schemas.microsoft.com/office/drawing/2014/main" id="{6BBF5D0F-F7D8-7CB1-8F75-7153B4ACED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838726" y="6069518"/>
            <a:ext cx="494307" cy="494307"/>
          </a:xfrm>
          <a:prstGeom prst="rect">
            <a:avLst/>
          </a:prstGeom>
        </p:spPr>
      </p:pic>
      <p:pic>
        <p:nvPicPr>
          <p:cNvPr id="76" name="Image 75">
            <a:extLst>
              <a:ext uri="{FF2B5EF4-FFF2-40B4-BE49-F238E27FC236}">
                <a16:creationId xmlns:a16="http://schemas.microsoft.com/office/drawing/2014/main" id="{5D4368C7-582D-6926-0D87-1E229DE86BC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349441" y="6069518"/>
            <a:ext cx="494307" cy="494307"/>
          </a:xfrm>
          <a:prstGeom prst="rect">
            <a:avLst/>
          </a:prstGeom>
        </p:spPr>
      </p:pic>
      <p:pic>
        <p:nvPicPr>
          <p:cNvPr id="77" name="Image 76">
            <a:extLst>
              <a:ext uri="{FF2B5EF4-FFF2-40B4-BE49-F238E27FC236}">
                <a16:creationId xmlns:a16="http://schemas.microsoft.com/office/drawing/2014/main" id="{3BBCAA7A-C46A-F4B5-8906-272F528A36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60156" y="6069518"/>
            <a:ext cx="494307" cy="494307"/>
          </a:xfrm>
          <a:prstGeom prst="rect">
            <a:avLst/>
          </a:prstGeom>
        </p:spPr>
      </p:pic>
      <p:pic>
        <p:nvPicPr>
          <p:cNvPr id="78" name="Image 77">
            <a:extLst>
              <a:ext uri="{FF2B5EF4-FFF2-40B4-BE49-F238E27FC236}">
                <a16:creationId xmlns:a16="http://schemas.microsoft.com/office/drawing/2014/main" id="{E730EB75-61D9-A3D3-4E1C-BACDC0E74A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402955" y="6074815"/>
            <a:ext cx="494307" cy="494307"/>
          </a:xfrm>
          <a:prstGeom prst="rect">
            <a:avLst/>
          </a:prstGeom>
        </p:spPr>
      </p:pic>
      <p:pic>
        <p:nvPicPr>
          <p:cNvPr id="80" name="Image 79">
            <a:extLst>
              <a:ext uri="{FF2B5EF4-FFF2-40B4-BE49-F238E27FC236}">
                <a16:creationId xmlns:a16="http://schemas.microsoft.com/office/drawing/2014/main" id="{8F92BAFD-02DA-FEFC-D66B-FC6BFEA17D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73599" y="4056859"/>
            <a:ext cx="1311742" cy="1311742"/>
          </a:xfrm>
          <a:prstGeom prst="rect">
            <a:avLst/>
          </a:prstGeom>
        </p:spPr>
      </p:pic>
      <p:sp>
        <p:nvSpPr>
          <p:cNvPr id="81" name="Flèche : droite 80">
            <a:extLst>
              <a:ext uri="{FF2B5EF4-FFF2-40B4-BE49-F238E27FC236}">
                <a16:creationId xmlns:a16="http://schemas.microsoft.com/office/drawing/2014/main" id="{D2972B8D-D515-DCC2-5972-C2858C99A825}"/>
              </a:ext>
            </a:extLst>
          </p:cNvPr>
          <p:cNvSpPr/>
          <p:nvPr/>
        </p:nvSpPr>
        <p:spPr>
          <a:xfrm>
            <a:off x="5059751" y="4712730"/>
            <a:ext cx="685966" cy="360257"/>
          </a:xfrm>
          <a:prstGeom prst="rightArrow">
            <a:avLst/>
          </a:prstGeom>
          <a:solidFill>
            <a:srgbClr val="124062"/>
          </a:solidFill>
          <a:ln w="28575">
            <a:solidFill>
              <a:srgbClr val="5372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5" name="Image 84">
            <a:extLst>
              <a:ext uri="{FF2B5EF4-FFF2-40B4-BE49-F238E27FC236}">
                <a16:creationId xmlns:a16="http://schemas.microsoft.com/office/drawing/2014/main" id="{2265CA3F-E400-7A68-76F1-7545A49B1C3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67638" y="5008141"/>
            <a:ext cx="1132543" cy="1132543"/>
          </a:xfrm>
          <a:prstGeom prst="rect">
            <a:avLst/>
          </a:prstGeom>
        </p:spPr>
      </p:pic>
      <p:sp>
        <p:nvSpPr>
          <p:cNvPr id="91" name="Flèche : angle droit 90">
            <a:extLst>
              <a:ext uri="{FF2B5EF4-FFF2-40B4-BE49-F238E27FC236}">
                <a16:creationId xmlns:a16="http://schemas.microsoft.com/office/drawing/2014/main" id="{904504B1-D190-95DB-41FA-438D273DF93E}"/>
              </a:ext>
            </a:extLst>
          </p:cNvPr>
          <p:cNvSpPr/>
          <p:nvPr/>
        </p:nvSpPr>
        <p:spPr>
          <a:xfrm rot="10800000">
            <a:off x="2018860" y="3635255"/>
            <a:ext cx="2905370" cy="494307"/>
          </a:xfrm>
          <a:prstGeom prst="bentUpArrow">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lèche : angle droit 91">
            <a:extLst>
              <a:ext uri="{FF2B5EF4-FFF2-40B4-BE49-F238E27FC236}">
                <a16:creationId xmlns:a16="http://schemas.microsoft.com/office/drawing/2014/main" id="{6A7227A0-4611-BB8C-A4BC-A225E46963E6}"/>
              </a:ext>
            </a:extLst>
          </p:cNvPr>
          <p:cNvSpPr/>
          <p:nvPr/>
        </p:nvSpPr>
        <p:spPr>
          <a:xfrm rot="10800000" flipH="1">
            <a:off x="6867555" y="3603171"/>
            <a:ext cx="2905370" cy="494307"/>
          </a:xfrm>
          <a:prstGeom prst="bentUpArrow">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65727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53"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par>
                                <p:cTn id="13" presetID="53" presetClass="entr" presetSubtype="16"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par>
                                <p:cTn id="28" presetID="53" presetClass="entr" presetSubtype="16"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par>
                                <p:cTn id="33" presetID="53" presetClass="entr" presetSubtype="16"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par>
                                <p:cTn id="38" presetID="53" presetClass="entr" presetSubtype="16"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par>
                                <p:cTn id="43" presetID="53" presetClass="entr" presetSubtype="16"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par>
                                <p:cTn id="53" presetID="53" presetClass="entr" presetSubtype="16"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childTnLst>
                          </p:cTn>
                        </p:par>
                        <p:par>
                          <p:cTn id="58" fill="hold">
                            <p:stCondLst>
                              <p:cond delay="500"/>
                            </p:stCondLst>
                            <p:childTnLst>
                              <p:par>
                                <p:cTn id="59" presetID="47" presetClass="entr" presetSubtype="0" fill="hold" grpId="0"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fade">
                                      <p:cBhvr>
                                        <p:cTn id="61" dur="500"/>
                                        <p:tgtEl>
                                          <p:spTgt spid="91"/>
                                        </p:tgtEl>
                                      </p:cBhvr>
                                    </p:animEffect>
                                    <p:anim calcmode="lin" valueType="num">
                                      <p:cBhvr>
                                        <p:cTn id="62" dur="500" fill="hold"/>
                                        <p:tgtEl>
                                          <p:spTgt spid="91"/>
                                        </p:tgtEl>
                                        <p:attrNameLst>
                                          <p:attrName>ppt_x</p:attrName>
                                        </p:attrNameLst>
                                      </p:cBhvr>
                                      <p:tavLst>
                                        <p:tav tm="0">
                                          <p:val>
                                            <p:strVal val="#ppt_x"/>
                                          </p:val>
                                        </p:tav>
                                        <p:tav tm="100000">
                                          <p:val>
                                            <p:strVal val="#ppt_x"/>
                                          </p:val>
                                        </p:tav>
                                      </p:tavLst>
                                    </p:anim>
                                    <p:anim calcmode="lin" valueType="num">
                                      <p:cBhvr>
                                        <p:cTn id="63" dur="500" fill="hold"/>
                                        <p:tgtEl>
                                          <p:spTgt spid="91"/>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barn(inVertical)">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p:val>
                                            <p:fltVal val="0"/>
                                          </p:val>
                                        </p:tav>
                                        <p:tav tm="100000">
                                          <p:val>
                                            <p:strVal val="#ppt_w"/>
                                          </p:val>
                                        </p:tav>
                                      </p:tavLst>
                                    </p:anim>
                                    <p:anim calcmode="lin" valueType="num">
                                      <p:cBhvr>
                                        <p:cTn id="78" dur="500" fill="hold"/>
                                        <p:tgtEl>
                                          <p:spTgt spid="59"/>
                                        </p:tgtEl>
                                        <p:attrNameLst>
                                          <p:attrName>ppt_h</p:attrName>
                                        </p:attrNameLst>
                                      </p:cBhvr>
                                      <p:tavLst>
                                        <p:tav tm="0">
                                          <p:val>
                                            <p:fltVal val="0"/>
                                          </p:val>
                                        </p:tav>
                                        <p:tav tm="100000">
                                          <p:val>
                                            <p:strVal val="#ppt_h"/>
                                          </p:val>
                                        </p:tav>
                                      </p:tavLst>
                                    </p:anim>
                                    <p:animEffect transition="in" filter="fade">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500" fill="hold"/>
                                        <p:tgtEl>
                                          <p:spTgt spid="61"/>
                                        </p:tgtEl>
                                        <p:attrNameLst>
                                          <p:attrName>ppt_w</p:attrName>
                                        </p:attrNameLst>
                                      </p:cBhvr>
                                      <p:tavLst>
                                        <p:tav tm="0">
                                          <p:val>
                                            <p:fltVal val="0"/>
                                          </p:val>
                                        </p:tav>
                                        <p:tav tm="100000">
                                          <p:val>
                                            <p:strVal val="#ppt_w"/>
                                          </p:val>
                                        </p:tav>
                                      </p:tavLst>
                                    </p:anim>
                                    <p:anim calcmode="lin" valueType="num">
                                      <p:cBhvr>
                                        <p:cTn id="85" dur="500" fill="hold"/>
                                        <p:tgtEl>
                                          <p:spTgt spid="61"/>
                                        </p:tgtEl>
                                        <p:attrNameLst>
                                          <p:attrName>ppt_h</p:attrName>
                                        </p:attrNameLst>
                                      </p:cBhvr>
                                      <p:tavLst>
                                        <p:tav tm="0">
                                          <p:val>
                                            <p:fltVal val="0"/>
                                          </p:val>
                                        </p:tav>
                                        <p:tav tm="100000">
                                          <p:val>
                                            <p:strVal val="#ppt_h"/>
                                          </p:val>
                                        </p:tav>
                                      </p:tavLst>
                                    </p:anim>
                                    <p:anim calcmode="lin" valueType="num">
                                      <p:cBhvr>
                                        <p:cTn id="86" dur="500" fill="hold"/>
                                        <p:tgtEl>
                                          <p:spTgt spid="61"/>
                                        </p:tgtEl>
                                        <p:attrNameLst>
                                          <p:attrName>style.rotation</p:attrName>
                                        </p:attrNameLst>
                                      </p:cBhvr>
                                      <p:tavLst>
                                        <p:tav tm="0">
                                          <p:val>
                                            <p:fltVal val="90"/>
                                          </p:val>
                                        </p:tav>
                                        <p:tav tm="100000">
                                          <p:val>
                                            <p:fltVal val="0"/>
                                          </p:val>
                                        </p:tav>
                                      </p:tavLst>
                                    </p:anim>
                                    <p:animEffect transition="in" filter="fade">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grpId="0" nodeType="click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fade">
                                      <p:cBhvr>
                                        <p:cTn id="92" dur="500"/>
                                        <p:tgtEl>
                                          <p:spTgt spid="92"/>
                                        </p:tgtEl>
                                      </p:cBhvr>
                                    </p:animEffect>
                                    <p:anim calcmode="lin" valueType="num">
                                      <p:cBhvr>
                                        <p:cTn id="93" dur="500" fill="hold"/>
                                        <p:tgtEl>
                                          <p:spTgt spid="92"/>
                                        </p:tgtEl>
                                        <p:attrNameLst>
                                          <p:attrName>ppt_x</p:attrName>
                                        </p:attrNameLst>
                                      </p:cBhvr>
                                      <p:tavLst>
                                        <p:tav tm="0">
                                          <p:val>
                                            <p:strVal val="#ppt_x"/>
                                          </p:val>
                                        </p:tav>
                                        <p:tav tm="100000">
                                          <p:val>
                                            <p:strVal val="#ppt_x"/>
                                          </p:val>
                                        </p:tav>
                                      </p:tavLst>
                                    </p:anim>
                                    <p:anim calcmode="lin" valueType="num">
                                      <p:cBhvr>
                                        <p:cTn id="94" dur="500" fill="hold"/>
                                        <p:tgtEl>
                                          <p:spTgt spid="92"/>
                                        </p:tgtEl>
                                        <p:attrNameLst>
                                          <p:attrName>ppt_y</p:attrName>
                                        </p:attrNameLst>
                                      </p:cBhvr>
                                      <p:tavLst>
                                        <p:tav tm="0">
                                          <p:val>
                                            <p:strVal val="#ppt_y-.1"/>
                                          </p:val>
                                        </p:tav>
                                        <p:tav tm="100000">
                                          <p:val>
                                            <p:strVal val="#ppt_y"/>
                                          </p:val>
                                        </p:tav>
                                      </p:tavLst>
                                    </p:anim>
                                  </p:childTnLst>
                                </p:cTn>
                              </p:par>
                              <p:par>
                                <p:cTn id="95" presetID="10" presetClass="entr" presetSubtype="0" fill="hold" nodeType="with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par>
                                <p:cTn id="98" presetID="10" presetClass="entr" presetSubtype="0" fill="hold"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fade">
                                      <p:cBhvr>
                                        <p:cTn id="100" dur="500"/>
                                        <p:tgtEl>
                                          <p:spTgt spid="68"/>
                                        </p:tgtEl>
                                      </p:cBhvr>
                                    </p:animEffect>
                                  </p:childTnLst>
                                </p:cTn>
                              </p:par>
                              <p:par>
                                <p:cTn id="101" presetID="10" presetClass="entr" presetSubtype="0" fill="hold" nodeType="withEffect">
                                  <p:stCondLst>
                                    <p:cond delay="0"/>
                                  </p:stCondLst>
                                  <p:childTnLst>
                                    <p:set>
                                      <p:cBhvr>
                                        <p:cTn id="102" dur="1" fill="hold">
                                          <p:stCondLst>
                                            <p:cond delay="0"/>
                                          </p:stCondLst>
                                        </p:cTn>
                                        <p:tgtEl>
                                          <p:spTgt spid="69"/>
                                        </p:tgtEl>
                                        <p:attrNameLst>
                                          <p:attrName>style.visibility</p:attrName>
                                        </p:attrNameLst>
                                      </p:cBhvr>
                                      <p:to>
                                        <p:strVal val="visible"/>
                                      </p:to>
                                    </p:set>
                                    <p:animEffect transition="in" filter="fade">
                                      <p:cBhvr>
                                        <p:cTn id="103" dur="500"/>
                                        <p:tgtEl>
                                          <p:spTgt spid="69"/>
                                        </p:tgtEl>
                                      </p:cBhvr>
                                    </p:animEffect>
                                  </p:childTnLst>
                                </p:cTn>
                              </p:par>
                              <p:par>
                                <p:cTn id="104" presetID="10" presetClass="entr" presetSubtype="0" fill="hold" nodeType="withEffect">
                                  <p:stCondLst>
                                    <p:cond delay="0"/>
                                  </p:stCondLst>
                                  <p:childTnLst>
                                    <p:set>
                                      <p:cBhvr>
                                        <p:cTn id="105" dur="1" fill="hold">
                                          <p:stCondLst>
                                            <p:cond delay="0"/>
                                          </p:stCondLst>
                                        </p:cTn>
                                        <p:tgtEl>
                                          <p:spTgt spid="70"/>
                                        </p:tgtEl>
                                        <p:attrNameLst>
                                          <p:attrName>style.visibility</p:attrName>
                                        </p:attrNameLst>
                                      </p:cBhvr>
                                      <p:to>
                                        <p:strVal val="visible"/>
                                      </p:to>
                                    </p:set>
                                    <p:animEffect transition="in" filter="fade">
                                      <p:cBhvr>
                                        <p:cTn id="106" dur="500"/>
                                        <p:tgtEl>
                                          <p:spTgt spid="70"/>
                                        </p:tgtEl>
                                      </p:cBhvr>
                                    </p:animEffect>
                                  </p:childTnLst>
                                </p:cTn>
                              </p:par>
                              <p:par>
                                <p:cTn id="107" presetID="10" presetClass="entr" presetSubtype="0" fill="hold"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fade">
                                      <p:cBhvr>
                                        <p:cTn id="109" dur="500"/>
                                        <p:tgtEl>
                                          <p:spTgt spid="71"/>
                                        </p:tgtEl>
                                      </p:cBhvr>
                                    </p:animEffect>
                                  </p:childTnLst>
                                </p:cTn>
                              </p:par>
                              <p:par>
                                <p:cTn id="110" presetID="10"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500"/>
                                        <p:tgtEl>
                                          <p:spTgt spid="72"/>
                                        </p:tgtEl>
                                      </p:cBhvr>
                                    </p:animEffect>
                                  </p:childTnLst>
                                </p:cTn>
                              </p:par>
                              <p:par>
                                <p:cTn id="113" presetID="10"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par>
                                <p:cTn id="116" presetID="10" presetClass="entr" presetSubtype="0" fill="hold"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fade">
                                      <p:cBhvr>
                                        <p:cTn id="118" dur="500"/>
                                        <p:tgtEl>
                                          <p:spTgt spid="74"/>
                                        </p:tgtEl>
                                      </p:cBhvr>
                                    </p:animEffect>
                                  </p:childTnLst>
                                </p:cTn>
                              </p:par>
                              <p:par>
                                <p:cTn id="119" presetID="10" presetClass="entr" presetSubtype="0" fill="hold"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fade">
                                      <p:cBhvr>
                                        <p:cTn id="121" dur="500"/>
                                        <p:tgtEl>
                                          <p:spTgt spid="75"/>
                                        </p:tgtEl>
                                      </p:cBhvr>
                                    </p:animEffect>
                                  </p:childTnLst>
                                </p:cTn>
                              </p:par>
                              <p:par>
                                <p:cTn id="122" presetID="10" presetClass="entr" presetSubtype="0" fill="hold"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fade">
                                      <p:cBhvr>
                                        <p:cTn id="124" dur="500"/>
                                        <p:tgtEl>
                                          <p:spTgt spid="76"/>
                                        </p:tgtEl>
                                      </p:cBhvr>
                                    </p:animEffect>
                                  </p:childTnLst>
                                </p:cTn>
                              </p:par>
                              <p:par>
                                <p:cTn id="125" presetID="10" presetClass="entr" presetSubtype="0" fill="hold"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500"/>
                                        <p:tgtEl>
                                          <p:spTgt spid="77"/>
                                        </p:tgtEl>
                                      </p:cBhvr>
                                    </p:animEffect>
                                  </p:childTnLst>
                                </p:cTn>
                              </p:par>
                              <p:par>
                                <p:cTn id="128" presetID="10" presetClass="entr" presetSubtype="0" fill="hold"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fade">
                                      <p:cBhvr>
                                        <p:cTn id="130" dur="500"/>
                                        <p:tgtEl>
                                          <p:spTgt spid="78"/>
                                        </p:tgtEl>
                                      </p:cBhvr>
                                    </p:animEffect>
                                  </p:childTnLst>
                                </p:cTn>
                              </p:par>
                            </p:childTnLst>
                          </p:cTn>
                        </p:par>
                      </p:childTnLst>
                    </p:cTn>
                  </p:par>
                  <p:par>
                    <p:cTn id="131" fill="hold">
                      <p:stCondLst>
                        <p:cond delay="indefinite"/>
                      </p:stCondLst>
                      <p:childTnLst>
                        <p:par>
                          <p:cTn id="132" fill="hold">
                            <p:stCondLst>
                              <p:cond delay="0"/>
                            </p:stCondLst>
                            <p:childTnLst>
                              <p:par>
                                <p:cTn id="133" presetID="53" presetClass="entr" presetSubtype="16" fill="hold" nodeType="clickEffect">
                                  <p:stCondLst>
                                    <p:cond delay="0"/>
                                  </p:stCondLst>
                                  <p:childTnLst>
                                    <p:set>
                                      <p:cBhvr>
                                        <p:cTn id="134" dur="1" fill="hold">
                                          <p:stCondLst>
                                            <p:cond delay="0"/>
                                          </p:stCondLst>
                                        </p:cTn>
                                        <p:tgtEl>
                                          <p:spTgt spid="85"/>
                                        </p:tgtEl>
                                        <p:attrNameLst>
                                          <p:attrName>style.visibility</p:attrName>
                                        </p:attrNameLst>
                                      </p:cBhvr>
                                      <p:to>
                                        <p:strVal val="visible"/>
                                      </p:to>
                                    </p:set>
                                    <p:anim calcmode="lin" valueType="num">
                                      <p:cBhvr>
                                        <p:cTn id="135" dur="500" fill="hold"/>
                                        <p:tgtEl>
                                          <p:spTgt spid="85"/>
                                        </p:tgtEl>
                                        <p:attrNameLst>
                                          <p:attrName>ppt_w</p:attrName>
                                        </p:attrNameLst>
                                      </p:cBhvr>
                                      <p:tavLst>
                                        <p:tav tm="0">
                                          <p:val>
                                            <p:fltVal val="0"/>
                                          </p:val>
                                        </p:tav>
                                        <p:tav tm="100000">
                                          <p:val>
                                            <p:strVal val="#ppt_w"/>
                                          </p:val>
                                        </p:tav>
                                      </p:tavLst>
                                    </p:anim>
                                    <p:anim calcmode="lin" valueType="num">
                                      <p:cBhvr>
                                        <p:cTn id="136" dur="500" fill="hold"/>
                                        <p:tgtEl>
                                          <p:spTgt spid="85"/>
                                        </p:tgtEl>
                                        <p:attrNameLst>
                                          <p:attrName>ppt_h</p:attrName>
                                        </p:attrNameLst>
                                      </p:cBhvr>
                                      <p:tavLst>
                                        <p:tav tm="0">
                                          <p:val>
                                            <p:fltVal val="0"/>
                                          </p:val>
                                        </p:tav>
                                        <p:tav tm="100000">
                                          <p:val>
                                            <p:strVal val="#ppt_h"/>
                                          </p:val>
                                        </p:tav>
                                      </p:tavLst>
                                    </p:anim>
                                    <p:animEffect transition="in" filter="fade">
                                      <p:cBhvr>
                                        <p:cTn id="137" dur="500"/>
                                        <p:tgtEl>
                                          <p:spTgt spid="8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par>
                          <p:cTn id="143" fill="hold">
                            <p:stCondLst>
                              <p:cond delay="500"/>
                            </p:stCondLst>
                            <p:childTnLst>
                              <p:par>
                                <p:cTn id="144" presetID="31" presetClass="entr" presetSubtype="0" fill="hold" nodeType="afterEffect">
                                  <p:stCondLst>
                                    <p:cond delay="0"/>
                                  </p:stCondLst>
                                  <p:childTnLst>
                                    <p:set>
                                      <p:cBhvr>
                                        <p:cTn id="145" dur="1" fill="hold">
                                          <p:stCondLst>
                                            <p:cond delay="0"/>
                                          </p:stCondLst>
                                        </p:cTn>
                                        <p:tgtEl>
                                          <p:spTgt spid="80"/>
                                        </p:tgtEl>
                                        <p:attrNameLst>
                                          <p:attrName>style.visibility</p:attrName>
                                        </p:attrNameLst>
                                      </p:cBhvr>
                                      <p:to>
                                        <p:strVal val="visible"/>
                                      </p:to>
                                    </p:set>
                                    <p:anim calcmode="lin" valueType="num">
                                      <p:cBhvr>
                                        <p:cTn id="146" dur="500" fill="hold"/>
                                        <p:tgtEl>
                                          <p:spTgt spid="80"/>
                                        </p:tgtEl>
                                        <p:attrNameLst>
                                          <p:attrName>ppt_w</p:attrName>
                                        </p:attrNameLst>
                                      </p:cBhvr>
                                      <p:tavLst>
                                        <p:tav tm="0">
                                          <p:val>
                                            <p:fltVal val="0"/>
                                          </p:val>
                                        </p:tav>
                                        <p:tav tm="100000">
                                          <p:val>
                                            <p:strVal val="#ppt_w"/>
                                          </p:val>
                                        </p:tav>
                                      </p:tavLst>
                                    </p:anim>
                                    <p:anim calcmode="lin" valueType="num">
                                      <p:cBhvr>
                                        <p:cTn id="147" dur="500" fill="hold"/>
                                        <p:tgtEl>
                                          <p:spTgt spid="80"/>
                                        </p:tgtEl>
                                        <p:attrNameLst>
                                          <p:attrName>ppt_h</p:attrName>
                                        </p:attrNameLst>
                                      </p:cBhvr>
                                      <p:tavLst>
                                        <p:tav tm="0">
                                          <p:val>
                                            <p:fltVal val="0"/>
                                          </p:val>
                                        </p:tav>
                                        <p:tav tm="100000">
                                          <p:val>
                                            <p:strVal val="#ppt_h"/>
                                          </p:val>
                                        </p:tav>
                                      </p:tavLst>
                                    </p:anim>
                                    <p:anim calcmode="lin" valueType="num">
                                      <p:cBhvr>
                                        <p:cTn id="148" dur="500" fill="hold"/>
                                        <p:tgtEl>
                                          <p:spTgt spid="80"/>
                                        </p:tgtEl>
                                        <p:attrNameLst>
                                          <p:attrName>style.rotation</p:attrName>
                                        </p:attrNameLst>
                                      </p:cBhvr>
                                      <p:tavLst>
                                        <p:tav tm="0">
                                          <p:val>
                                            <p:fltVal val="90"/>
                                          </p:val>
                                        </p:tav>
                                        <p:tav tm="100000">
                                          <p:val>
                                            <p:fltVal val="0"/>
                                          </p:val>
                                        </p:tav>
                                      </p:tavLst>
                                    </p:anim>
                                    <p:animEffect transition="in" filter="fade">
                                      <p:cBhvr>
                                        <p:cTn id="14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1" grpId="0" animBg="1"/>
      <p:bldP spid="91" grpId="0" animBg="1"/>
      <p:bldP spid="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A3C1748-CDE3-86AA-803A-391EECF5E58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6B29A001-9898-9CC6-FFB8-8354A9DE4873}"/>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2B40765B-BF98-CBEF-C816-AE24F451C89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590E4838-028A-82A0-F3C0-2808FBB6DBF0}"/>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1E13D82-42D0-6ACD-6C79-F03C2DE089CA}"/>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630829D-F82D-CA99-BEA8-A68145D87078}"/>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46D3B26-942A-0AE3-6520-DD9C4315FCE9}"/>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F8AABA2F-846E-73BC-5763-19D781BC6EEE}"/>
              </a:ext>
            </a:extLst>
          </p:cNvPr>
          <p:cNvSpPr txBox="1"/>
          <p:nvPr/>
        </p:nvSpPr>
        <p:spPr>
          <a:xfrm>
            <a:off x="1552331" y="1966836"/>
            <a:ext cx="3709480" cy="461665"/>
          </a:xfrm>
          <a:prstGeom prst="rect">
            <a:avLst/>
          </a:prstGeom>
          <a:noFill/>
        </p:spPr>
        <p:txBody>
          <a:bodyPr wrap="square" rtlCol="0">
            <a:spAutoFit/>
          </a:bodyPr>
          <a:lstStyle/>
          <a:p>
            <a:r>
              <a:rPr lang="fr-FR" sz="2400" b="1" i="1" dirty="0">
                <a:solidFill>
                  <a:schemeClr val="bg2">
                    <a:lumMod val="25000"/>
                  </a:schemeClr>
                </a:solidFill>
              </a:rPr>
              <a:t>Offre et Demande</a:t>
            </a:r>
          </a:p>
        </p:txBody>
      </p:sp>
      <p:sp>
        <p:nvSpPr>
          <p:cNvPr id="12" name="ZoneTexte 11">
            <a:extLst>
              <a:ext uri="{FF2B5EF4-FFF2-40B4-BE49-F238E27FC236}">
                <a16:creationId xmlns:a16="http://schemas.microsoft.com/office/drawing/2014/main" id="{37CFA9D7-7D1D-A9CB-68CB-40A3DDD29287}"/>
              </a:ext>
            </a:extLst>
          </p:cNvPr>
          <p:cNvSpPr txBox="1"/>
          <p:nvPr/>
        </p:nvSpPr>
        <p:spPr>
          <a:xfrm>
            <a:off x="900015" y="1320505"/>
            <a:ext cx="1843185" cy="646331"/>
          </a:xfrm>
          <a:prstGeom prst="rect">
            <a:avLst/>
          </a:prstGeom>
          <a:noFill/>
        </p:spPr>
        <p:txBody>
          <a:bodyPr wrap="square" rtlCol="0">
            <a:spAutoFit/>
          </a:bodyPr>
          <a:lstStyle/>
          <a:p>
            <a:r>
              <a:rPr lang="fr-FR" sz="3600" b="1" dirty="0">
                <a:solidFill>
                  <a:srgbClr val="537285"/>
                </a:solidFill>
              </a:rPr>
              <a:t>Trading</a:t>
            </a:r>
          </a:p>
        </p:txBody>
      </p:sp>
      <p:pic>
        <p:nvPicPr>
          <p:cNvPr id="14" name="Image 13">
            <a:extLst>
              <a:ext uri="{FF2B5EF4-FFF2-40B4-BE49-F238E27FC236}">
                <a16:creationId xmlns:a16="http://schemas.microsoft.com/office/drawing/2014/main" id="{BCD56CDC-9A12-EC6A-CBC5-89957145D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9188" y="1603410"/>
            <a:ext cx="1427746" cy="1427746"/>
          </a:xfrm>
          <a:prstGeom prst="rect">
            <a:avLst/>
          </a:prstGeom>
        </p:spPr>
      </p:pic>
      <p:pic>
        <p:nvPicPr>
          <p:cNvPr id="18" name="Image 17">
            <a:extLst>
              <a:ext uri="{FF2B5EF4-FFF2-40B4-BE49-F238E27FC236}">
                <a16:creationId xmlns:a16="http://schemas.microsoft.com/office/drawing/2014/main" id="{A7E09445-893B-70EC-DFA1-FAF1288F61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154128" y="3362346"/>
            <a:ext cx="305214" cy="305214"/>
          </a:xfrm>
          <a:prstGeom prst="rect">
            <a:avLst/>
          </a:prstGeom>
        </p:spPr>
      </p:pic>
      <p:pic>
        <p:nvPicPr>
          <p:cNvPr id="19" name="Image 18">
            <a:extLst>
              <a:ext uri="{FF2B5EF4-FFF2-40B4-BE49-F238E27FC236}">
                <a16:creationId xmlns:a16="http://schemas.microsoft.com/office/drawing/2014/main" id="{2D9D5410-96C5-CC6F-1ECA-D834439012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59250" y="3362553"/>
            <a:ext cx="305214" cy="305214"/>
          </a:xfrm>
          <a:prstGeom prst="rect">
            <a:avLst/>
          </a:prstGeom>
        </p:spPr>
      </p:pic>
      <p:pic>
        <p:nvPicPr>
          <p:cNvPr id="20" name="Image 19">
            <a:extLst>
              <a:ext uri="{FF2B5EF4-FFF2-40B4-BE49-F238E27FC236}">
                <a16:creationId xmlns:a16="http://schemas.microsoft.com/office/drawing/2014/main" id="{745EEF34-3631-61A3-11F8-B921652C4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764050" y="3354292"/>
            <a:ext cx="305214" cy="305214"/>
          </a:xfrm>
          <a:prstGeom prst="rect">
            <a:avLst/>
          </a:prstGeom>
        </p:spPr>
      </p:pic>
      <p:pic>
        <p:nvPicPr>
          <p:cNvPr id="21" name="Image 20">
            <a:extLst>
              <a:ext uri="{FF2B5EF4-FFF2-40B4-BE49-F238E27FC236}">
                <a16:creationId xmlns:a16="http://schemas.microsoft.com/office/drawing/2014/main" id="{F6DC8F83-4F42-9C7D-FEEC-4A89BC2236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069586" y="3350490"/>
            <a:ext cx="305214" cy="305214"/>
          </a:xfrm>
          <a:prstGeom prst="rect">
            <a:avLst/>
          </a:prstGeom>
        </p:spPr>
      </p:pic>
      <p:pic>
        <p:nvPicPr>
          <p:cNvPr id="22" name="Image 21">
            <a:extLst>
              <a:ext uri="{FF2B5EF4-FFF2-40B4-BE49-F238E27FC236}">
                <a16:creationId xmlns:a16="http://schemas.microsoft.com/office/drawing/2014/main" id="{AB8D1F6F-1799-D8E4-8767-E51EE6FDC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398034" y="3350490"/>
            <a:ext cx="305214" cy="305214"/>
          </a:xfrm>
          <a:prstGeom prst="rect">
            <a:avLst/>
          </a:prstGeom>
        </p:spPr>
      </p:pic>
      <p:pic>
        <p:nvPicPr>
          <p:cNvPr id="25" name="Image 24">
            <a:extLst>
              <a:ext uri="{FF2B5EF4-FFF2-40B4-BE49-F238E27FC236}">
                <a16:creationId xmlns:a16="http://schemas.microsoft.com/office/drawing/2014/main" id="{09EE584D-82F7-418B-8A73-D1F53219F2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153875" y="3668602"/>
            <a:ext cx="305214" cy="305214"/>
          </a:xfrm>
          <a:prstGeom prst="rect">
            <a:avLst/>
          </a:prstGeom>
        </p:spPr>
      </p:pic>
      <p:pic>
        <p:nvPicPr>
          <p:cNvPr id="26" name="Image 25">
            <a:extLst>
              <a:ext uri="{FF2B5EF4-FFF2-40B4-BE49-F238E27FC236}">
                <a16:creationId xmlns:a16="http://schemas.microsoft.com/office/drawing/2014/main" id="{A815B3AE-E536-6577-633F-461792173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414076" y="3645788"/>
            <a:ext cx="305214" cy="305214"/>
          </a:xfrm>
          <a:prstGeom prst="rect">
            <a:avLst/>
          </a:prstGeom>
        </p:spPr>
      </p:pic>
      <p:pic>
        <p:nvPicPr>
          <p:cNvPr id="30" name="Image 29">
            <a:extLst>
              <a:ext uri="{FF2B5EF4-FFF2-40B4-BE49-F238E27FC236}">
                <a16:creationId xmlns:a16="http://schemas.microsoft.com/office/drawing/2014/main" id="{B845533A-6CB8-FC20-FB04-211E10DBCF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099040" y="3652767"/>
            <a:ext cx="305214" cy="305214"/>
          </a:xfrm>
          <a:prstGeom prst="rect">
            <a:avLst/>
          </a:prstGeom>
        </p:spPr>
      </p:pic>
      <p:pic>
        <p:nvPicPr>
          <p:cNvPr id="31" name="Image 30">
            <a:extLst>
              <a:ext uri="{FF2B5EF4-FFF2-40B4-BE49-F238E27FC236}">
                <a16:creationId xmlns:a16="http://schemas.microsoft.com/office/drawing/2014/main" id="{6065E20F-EFF2-2322-347E-AB9FFB9F25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787284" y="3659506"/>
            <a:ext cx="305214" cy="305214"/>
          </a:xfrm>
          <a:prstGeom prst="rect">
            <a:avLst/>
          </a:prstGeom>
        </p:spPr>
      </p:pic>
      <p:pic>
        <p:nvPicPr>
          <p:cNvPr id="32" name="Image 31">
            <a:extLst>
              <a:ext uri="{FF2B5EF4-FFF2-40B4-BE49-F238E27FC236}">
                <a16:creationId xmlns:a16="http://schemas.microsoft.com/office/drawing/2014/main" id="{14D2392F-1CDD-837C-FD1D-A5AA988F1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472133" y="3669315"/>
            <a:ext cx="305214" cy="305214"/>
          </a:xfrm>
          <a:prstGeom prst="rect">
            <a:avLst/>
          </a:prstGeom>
        </p:spPr>
      </p:pic>
      <p:pic>
        <p:nvPicPr>
          <p:cNvPr id="36" name="Image 35">
            <a:extLst>
              <a:ext uri="{FF2B5EF4-FFF2-40B4-BE49-F238E27FC236}">
                <a16:creationId xmlns:a16="http://schemas.microsoft.com/office/drawing/2014/main" id="{DF57604A-391F-A977-B90A-63538A7DFD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196" y="4864550"/>
            <a:ext cx="1379736" cy="1379736"/>
          </a:xfrm>
          <a:prstGeom prst="rect">
            <a:avLst/>
          </a:prstGeom>
        </p:spPr>
      </p:pic>
      <p:pic>
        <p:nvPicPr>
          <p:cNvPr id="59" name="Image 58">
            <a:extLst>
              <a:ext uri="{FF2B5EF4-FFF2-40B4-BE49-F238E27FC236}">
                <a16:creationId xmlns:a16="http://schemas.microsoft.com/office/drawing/2014/main" id="{0978054B-CD3F-BD10-2E68-CE5EA9FBE6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94738" y="5123770"/>
            <a:ext cx="950000" cy="950000"/>
          </a:xfrm>
          <a:prstGeom prst="rect">
            <a:avLst/>
          </a:prstGeom>
        </p:spPr>
      </p:pic>
      <p:pic>
        <p:nvPicPr>
          <p:cNvPr id="61" name="Image 60">
            <a:extLst>
              <a:ext uri="{FF2B5EF4-FFF2-40B4-BE49-F238E27FC236}">
                <a16:creationId xmlns:a16="http://schemas.microsoft.com/office/drawing/2014/main" id="{5B4A9CC9-CEAA-AA82-9312-78CA230D38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47264" y="4563765"/>
            <a:ext cx="644038" cy="644038"/>
          </a:xfrm>
          <a:prstGeom prst="rect">
            <a:avLst/>
          </a:prstGeom>
        </p:spPr>
      </p:pic>
      <p:pic>
        <p:nvPicPr>
          <p:cNvPr id="67" name="Image 66">
            <a:extLst>
              <a:ext uri="{FF2B5EF4-FFF2-40B4-BE49-F238E27FC236}">
                <a16:creationId xmlns:a16="http://schemas.microsoft.com/office/drawing/2014/main" id="{6537D86E-5F34-B0E3-E3A5-F82BE1B043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830703" y="4585002"/>
            <a:ext cx="494307" cy="494307"/>
          </a:xfrm>
          <a:prstGeom prst="rect">
            <a:avLst/>
          </a:prstGeom>
        </p:spPr>
      </p:pic>
      <p:pic>
        <p:nvPicPr>
          <p:cNvPr id="68" name="Image 67">
            <a:extLst>
              <a:ext uri="{FF2B5EF4-FFF2-40B4-BE49-F238E27FC236}">
                <a16:creationId xmlns:a16="http://schemas.microsoft.com/office/drawing/2014/main" id="{0DEE0E85-65FF-5157-254A-62C06EAE4A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341418" y="4585002"/>
            <a:ext cx="494307" cy="494307"/>
          </a:xfrm>
          <a:prstGeom prst="rect">
            <a:avLst/>
          </a:prstGeom>
        </p:spPr>
      </p:pic>
      <p:pic>
        <p:nvPicPr>
          <p:cNvPr id="69" name="Image 68">
            <a:extLst>
              <a:ext uri="{FF2B5EF4-FFF2-40B4-BE49-F238E27FC236}">
                <a16:creationId xmlns:a16="http://schemas.microsoft.com/office/drawing/2014/main" id="{9B701693-3ADB-B829-AB16-2C1743FE0AD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52133" y="4585002"/>
            <a:ext cx="494307" cy="494307"/>
          </a:xfrm>
          <a:prstGeom prst="rect">
            <a:avLst/>
          </a:prstGeom>
        </p:spPr>
      </p:pic>
      <p:pic>
        <p:nvPicPr>
          <p:cNvPr id="70" name="Image 69">
            <a:extLst>
              <a:ext uri="{FF2B5EF4-FFF2-40B4-BE49-F238E27FC236}">
                <a16:creationId xmlns:a16="http://schemas.microsoft.com/office/drawing/2014/main" id="{5AEF238A-800D-5F37-498D-CBFFD5ED14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394932" y="4590299"/>
            <a:ext cx="494307" cy="494307"/>
          </a:xfrm>
          <a:prstGeom prst="rect">
            <a:avLst/>
          </a:prstGeom>
        </p:spPr>
      </p:pic>
      <p:pic>
        <p:nvPicPr>
          <p:cNvPr id="71" name="Image 70">
            <a:extLst>
              <a:ext uri="{FF2B5EF4-FFF2-40B4-BE49-F238E27FC236}">
                <a16:creationId xmlns:a16="http://schemas.microsoft.com/office/drawing/2014/main" id="{58868DB0-07A3-6AF7-829F-1221DE67DB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838726" y="5327260"/>
            <a:ext cx="494307" cy="494307"/>
          </a:xfrm>
          <a:prstGeom prst="rect">
            <a:avLst/>
          </a:prstGeom>
        </p:spPr>
      </p:pic>
      <p:pic>
        <p:nvPicPr>
          <p:cNvPr id="72" name="Image 71">
            <a:extLst>
              <a:ext uri="{FF2B5EF4-FFF2-40B4-BE49-F238E27FC236}">
                <a16:creationId xmlns:a16="http://schemas.microsoft.com/office/drawing/2014/main" id="{6E624182-F392-D677-4EC6-BE408E8B1C5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349441" y="5327260"/>
            <a:ext cx="494307" cy="494307"/>
          </a:xfrm>
          <a:prstGeom prst="rect">
            <a:avLst/>
          </a:prstGeom>
        </p:spPr>
      </p:pic>
      <p:pic>
        <p:nvPicPr>
          <p:cNvPr id="73" name="Image 72">
            <a:extLst>
              <a:ext uri="{FF2B5EF4-FFF2-40B4-BE49-F238E27FC236}">
                <a16:creationId xmlns:a16="http://schemas.microsoft.com/office/drawing/2014/main" id="{E149C9A9-B8D1-C361-875E-5431CB5C34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60156" y="5327260"/>
            <a:ext cx="494307" cy="494307"/>
          </a:xfrm>
          <a:prstGeom prst="rect">
            <a:avLst/>
          </a:prstGeom>
        </p:spPr>
      </p:pic>
      <p:pic>
        <p:nvPicPr>
          <p:cNvPr id="74" name="Image 73">
            <a:extLst>
              <a:ext uri="{FF2B5EF4-FFF2-40B4-BE49-F238E27FC236}">
                <a16:creationId xmlns:a16="http://schemas.microsoft.com/office/drawing/2014/main" id="{9B377861-077F-9A4C-C15C-88442DD4CA3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402955" y="5332557"/>
            <a:ext cx="494307" cy="494307"/>
          </a:xfrm>
          <a:prstGeom prst="rect">
            <a:avLst/>
          </a:prstGeom>
        </p:spPr>
      </p:pic>
      <p:pic>
        <p:nvPicPr>
          <p:cNvPr id="75" name="Image 74">
            <a:extLst>
              <a:ext uri="{FF2B5EF4-FFF2-40B4-BE49-F238E27FC236}">
                <a16:creationId xmlns:a16="http://schemas.microsoft.com/office/drawing/2014/main" id="{6BBF5D0F-F7D8-7CB1-8F75-7153B4ACED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838726" y="6069518"/>
            <a:ext cx="494307" cy="494307"/>
          </a:xfrm>
          <a:prstGeom prst="rect">
            <a:avLst/>
          </a:prstGeom>
        </p:spPr>
      </p:pic>
      <p:pic>
        <p:nvPicPr>
          <p:cNvPr id="76" name="Image 75">
            <a:extLst>
              <a:ext uri="{FF2B5EF4-FFF2-40B4-BE49-F238E27FC236}">
                <a16:creationId xmlns:a16="http://schemas.microsoft.com/office/drawing/2014/main" id="{5D4368C7-582D-6926-0D87-1E229DE86BC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349441" y="6069518"/>
            <a:ext cx="494307" cy="494307"/>
          </a:xfrm>
          <a:prstGeom prst="rect">
            <a:avLst/>
          </a:prstGeom>
        </p:spPr>
      </p:pic>
      <p:pic>
        <p:nvPicPr>
          <p:cNvPr id="77" name="Image 76">
            <a:extLst>
              <a:ext uri="{FF2B5EF4-FFF2-40B4-BE49-F238E27FC236}">
                <a16:creationId xmlns:a16="http://schemas.microsoft.com/office/drawing/2014/main" id="{3BBCAA7A-C46A-F4B5-8906-272F528A36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860156" y="6069518"/>
            <a:ext cx="494307" cy="494307"/>
          </a:xfrm>
          <a:prstGeom prst="rect">
            <a:avLst/>
          </a:prstGeom>
        </p:spPr>
      </p:pic>
      <p:pic>
        <p:nvPicPr>
          <p:cNvPr id="78" name="Image 77">
            <a:extLst>
              <a:ext uri="{FF2B5EF4-FFF2-40B4-BE49-F238E27FC236}">
                <a16:creationId xmlns:a16="http://schemas.microsoft.com/office/drawing/2014/main" id="{E730EB75-61D9-A3D3-4E1C-BACDC0E74A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402955" y="6074815"/>
            <a:ext cx="494307" cy="494307"/>
          </a:xfrm>
          <a:prstGeom prst="rect">
            <a:avLst/>
          </a:prstGeom>
        </p:spPr>
      </p:pic>
      <p:pic>
        <p:nvPicPr>
          <p:cNvPr id="80" name="Image 79">
            <a:extLst>
              <a:ext uri="{FF2B5EF4-FFF2-40B4-BE49-F238E27FC236}">
                <a16:creationId xmlns:a16="http://schemas.microsoft.com/office/drawing/2014/main" id="{8F92BAFD-02DA-FEFC-D66B-FC6BFEA17D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73599" y="4056859"/>
            <a:ext cx="1311742" cy="1311742"/>
          </a:xfrm>
          <a:prstGeom prst="rect">
            <a:avLst/>
          </a:prstGeom>
        </p:spPr>
      </p:pic>
      <p:sp>
        <p:nvSpPr>
          <p:cNvPr id="81" name="Flèche : droite 80">
            <a:extLst>
              <a:ext uri="{FF2B5EF4-FFF2-40B4-BE49-F238E27FC236}">
                <a16:creationId xmlns:a16="http://schemas.microsoft.com/office/drawing/2014/main" id="{D2972B8D-D515-DCC2-5972-C2858C99A825}"/>
              </a:ext>
            </a:extLst>
          </p:cNvPr>
          <p:cNvSpPr/>
          <p:nvPr/>
        </p:nvSpPr>
        <p:spPr>
          <a:xfrm>
            <a:off x="5059751" y="4712730"/>
            <a:ext cx="685966" cy="360257"/>
          </a:xfrm>
          <a:prstGeom prst="rightArrow">
            <a:avLst/>
          </a:prstGeom>
          <a:solidFill>
            <a:srgbClr val="124062"/>
          </a:solidFill>
          <a:ln w="28575">
            <a:solidFill>
              <a:srgbClr val="5372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5" name="Image 84">
            <a:extLst>
              <a:ext uri="{FF2B5EF4-FFF2-40B4-BE49-F238E27FC236}">
                <a16:creationId xmlns:a16="http://schemas.microsoft.com/office/drawing/2014/main" id="{2265CA3F-E400-7A68-76F1-7545A49B1C3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67638" y="5008141"/>
            <a:ext cx="1132543" cy="1132543"/>
          </a:xfrm>
          <a:prstGeom prst="rect">
            <a:avLst/>
          </a:prstGeom>
        </p:spPr>
      </p:pic>
      <p:sp>
        <p:nvSpPr>
          <p:cNvPr id="91" name="Flèche : angle droit 90">
            <a:extLst>
              <a:ext uri="{FF2B5EF4-FFF2-40B4-BE49-F238E27FC236}">
                <a16:creationId xmlns:a16="http://schemas.microsoft.com/office/drawing/2014/main" id="{904504B1-D190-95DB-41FA-438D273DF93E}"/>
              </a:ext>
            </a:extLst>
          </p:cNvPr>
          <p:cNvSpPr/>
          <p:nvPr/>
        </p:nvSpPr>
        <p:spPr>
          <a:xfrm rot="10800000">
            <a:off x="2018860" y="3635255"/>
            <a:ext cx="2905370" cy="494307"/>
          </a:xfrm>
          <a:prstGeom prst="bentUpArrow">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lèche : angle droit 91">
            <a:extLst>
              <a:ext uri="{FF2B5EF4-FFF2-40B4-BE49-F238E27FC236}">
                <a16:creationId xmlns:a16="http://schemas.microsoft.com/office/drawing/2014/main" id="{6A7227A0-4611-BB8C-A4BC-A225E46963E6}"/>
              </a:ext>
            </a:extLst>
          </p:cNvPr>
          <p:cNvSpPr/>
          <p:nvPr/>
        </p:nvSpPr>
        <p:spPr>
          <a:xfrm rot="10800000" flipH="1">
            <a:off x="6867555" y="3603171"/>
            <a:ext cx="2905370" cy="494307"/>
          </a:xfrm>
          <a:prstGeom prst="bentUpArrow">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Signe de multiplication 92">
            <a:extLst>
              <a:ext uri="{FF2B5EF4-FFF2-40B4-BE49-F238E27FC236}">
                <a16:creationId xmlns:a16="http://schemas.microsoft.com/office/drawing/2014/main" id="{A62B1A3A-7C29-60CB-27C2-3BB4537F06D8}"/>
              </a:ext>
            </a:extLst>
          </p:cNvPr>
          <p:cNvSpPr/>
          <p:nvPr/>
        </p:nvSpPr>
        <p:spPr>
          <a:xfrm>
            <a:off x="4996173" y="4551932"/>
            <a:ext cx="694616" cy="655871"/>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802634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85"/>
                                        </p:tgtEl>
                                        <p:attrNameLst>
                                          <p:attrName>ppt_w</p:attrName>
                                        </p:attrNameLst>
                                      </p:cBhvr>
                                      <p:tavLst>
                                        <p:tav tm="0">
                                          <p:val>
                                            <p:strVal val="ppt_w"/>
                                          </p:val>
                                        </p:tav>
                                        <p:tav tm="100000">
                                          <p:val>
                                            <p:fltVal val="0"/>
                                          </p:val>
                                        </p:tav>
                                      </p:tavLst>
                                    </p:anim>
                                    <p:anim calcmode="lin" valueType="num">
                                      <p:cBhvr>
                                        <p:cTn id="7" dur="500"/>
                                        <p:tgtEl>
                                          <p:spTgt spid="85"/>
                                        </p:tgtEl>
                                        <p:attrNameLst>
                                          <p:attrName>ppt_h</p:attrName>
                                        </p:attrNameLst>
                                      </p:cBhvr>
                                      <p:tavLst>
                                        <p:tav tm="0">
                                          <p:val>
                                            <p:strVal val="ppt_h"/>
                                          </p:val>
                                        </p:tav>
                                        <p:tav tm="100000">
                                          <p:val>
                                            <p:fltVal val="0"/>
                                          </p:val>
                                        </p:tav>
                                      </p:tavLst>
                                    </p:anim>
                                    <p:animEffect transition="out" filter="fade">
                                      <p:cBhvr>
                                        <p:cTn id="8" dur="500"/>
                                        <p:tgtEl>
                                          <p:spTgt spid="85"/>
                                        </p:tgtEl>
                                      </p:cBhvr>
                                    </p:animEffect>
                                    <p:set>
                                      <p:cBhvr>
                                        <p:cTn id="9" dur="1" fill="hold">
                                          <p:stCondLst>
                                            <p:cond delay="499"/>
                                          </p:stCondLst>
                                        </p:cTn>
                                        <p:tgtEl>
                                          <p:spTgt spid="85"/>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59"/>
                                        </p:tgtEl>
                                        <p:attrNameLst>
                                          <p:attrName>ppt_w</p:attrName>
                                        </p:attrNameLst>
                                      </p:cBhvr>
                                      <p:tavLst>
                                        <p:tav tm="0">
                                          <p:val>
                                            <p:strVal val="ppt_w"/>
                                          </p:val>
                                        </p:tav>
                                        <p:tav tm="100000">
                                          <p:val>
                                            <p:fltVal val="0"/>
                                          </p:val>
                                        </p:tav>
                                      </p:tavLst>
                                    </p:anim>
                                    <p:anim calcmode="lin" valueType="num">
                                      <p:cBhvr>
                                        <p:cTn id="12" dur="500"/>
                                        <p:tgtEl>
                                          <p:spTgt spid="59"/>
                                        </p:tgtEl>
                                        <p:attrNameLst>
                                          <p:attrName>ppt_h</p:attrName>
                                        </p:attrNameLst>
                                      </p:cBhvr>
                                      <p:tavLst>
                                        <p:tav tm="0">
                                          <p:val>
                                            <p:strVal val="ppt_h"/>
                                          </p:val>
                                        </p:tav>
                                        <p:tav tm="100000">
                                          <p:val>
                                            <p:fltVal val="0"/>
                                          </p:val>
                                        </p:tav>
                                      </p:tavLst>
                                    </p:anim>
                                    <p:animEffect transition="out" filter="fade">
                                      <p:cBhvr>
                                        <p:cTn id="13" dur="500"/>
                                        <p:tgtEl>
                                          <p:spTgt spid="59"/>
                                        </p:tgtEl>
                                      </p:cBhvr>
                                    </p:animEffect>
                                    <p:set>
                                      <p:cBhvr>
                                        <p:cTn id="14" dur="1" fill="hold">
                                          <p:stCondLst>
                                            <p:cond delay="499"/>
                                          </p:stCondLst>
                                        </p:cTn>
                                        <p:tgtEl>
                                          <p:spTgt spid="5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A3C1748-CDE3-86AA-803A-391EECF5E58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6B29A001-9898-9CC6-FFB8-8354A9DE4873}"/>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2B40765B-BF98-CBEF-C816-AE24F451C89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590E4838-028A-82A0-F3C0-2808FBB6DBF0}"/>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1E13D82-42D0-6ACD-6C79-F03C2DE089CA}"/>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630829D-F82D-CA99-BEA8-A68145D87078}"/>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46D3B26-942A-0AE3-6520-DD9C4315FCE9}"/>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F8AABA2F-846E-73BC-5763-19D781BC6EEE}"/>
              </a:ext>
            </a:extLst>
          </p:cNvPr>
          <p:cNvSpPr txBox="1"/>
          <p:nvPr/>
        </p:nvSpPr>
        <p:spPr>
          <a:xfrm>
            <a:off x="1552331" y="1966836"/>
            <a:ext cx="3709480" cy="461665"/>
          </a:xfrm>
          <a:prstGeom prst="rect">
            <a:avLst/>
          </a:prstGeom>
          <a:noFill/>
        </p:spPr>
        <p:txBody>
          <a:bodyPr wrap="square" rtlCol="0">
            <a:spAutoFit/>
          </a:bodyPr>
          <a:lstStyle/>
          <a:p>
            <a:r>
              <a:rPr lang="fr-FR" sz="2400" b="1" i="1" dirty="0">
                <a:solidFill>
                  <a:schemeClr val="bg2">
                    <a:lumMod val="25000"/>
                  </a:schemeClr>
                </a:solidFill>
              </a:rPr>
              <a:t>Offre et Demande</a:t>
            </a:r>
          </a:p>
        </p:txBody>
      </p:sp>
      <p:sp>
        <p:nvSpPr>
          <p:cNvPr id="12" name="ZoneTexte 11">
            <a:extLst>
              <a:ext uri="{FF2B5EF4-FFF2-40B4-BE49-F238E27FC236}">
                <a16:creationId xmlns:a16="http://schemas.microsoft.com/office/drawing/2014/main" id="{37CFA9D7-7D1D-A9CB-68CB-40A3DDD29287}"/>
              </a:ext>
            </a:extLst>
          </p:cNvPr>
          <p:cNvSpPr txBox="1"/>
          <p:nvPr/>
        </p:nvSpPr>
        <p:spPr>
          <a:xfrm>
            <a:off x="900015" y="1320505"/>
            <a:ext cx="1843185" cy="646331"/>
          </a:xfrm>
          <a:prstGeom prst="rect">
            <a:avLst/>
          </a:prstGeom>
          <a:noFill/>
        </p:spPr>
        <p:txBody>
          <a:bodyPr wrap="square" rtlCol="0">
            <a:spAutoFit/>
          </a:bodyPr>
          <a:lstStyle/>
          <a:p>
            <a:r>
              <a:rPr lang="fr-FR" sz="3600" b="1" dirty="0">
                <a:solidFill>
                  <a:srgbClr val="537285"/>
                </a:solidFill>
              </a:rPr>
              <a:t>Trading</a:t>
            </a:r>
          </a:p>
        </p:txBody>
      </p:sp>
      <p:pic>
        <p:nvPicPr>
          <p:cNvPr id="14" name="Image 13">
            <a:extLst>
              <a:ext uri="{FF2B5EF4-FFF2-40B4-BE49-F238E27FC236}">
                <a16:creationId xmlns:a16="http://schemas.microsoft.com/office/drawing/2014/main" id="{BCD56CDC-9A12-EC6A-CBC5-89957145D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6151" y="2503903"/>
            <a:ext cx="1427746" cy="1427746"/>
          </a:xfrm>
          <a:prstGeom prst="rect">
            <a:avLst/>
          </a:prstGeom>
        </p:spPr>
      </p:pic>
      <p:pic>
        <p:nvPicPr>
          <p:cNvPr id="18" name="Image 17">
            <a:extLst>
              <a:ext uri="{FF2B5EF4-FFF2-40B4-BE49-F238E27FC236}">
                <a16:creationId xmlns:a16="http://schemas.microsoft.com/office/drawing/2014/main" id="{A7E09445-893B-70EC-DFA1-FAF1288F61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45293" y="4036501"/>
            <a:ext cx="305214" cy="305214"/>
          </a:xfrm>
          <a:prstGeom prst="rect">
            <a:avLst/>
          </a:prstGeom>
        </p:spPr>
      </p:pic>
      <p:pic>
        <p:nvPicPr>
          <p:cNvPr id="19" name="Image 18">
            <a:extLst>
              <a:ext uri="{FF2B5EF4-FFF2-40B4-BE49-F238E27FC236}">
                <a16:creationId xmlns:a16="http://schemas.microsoft.com/office/drawing/2014/main" id="{2D9D5410-96C5-CC6F-1ECA-D834439012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150415" y="4036708"/>
            <a:ext cx="305214" cy="305214"/>
          </a:xfrm>
          <a:prstGeom prst="rect">
            <a:avLst/>
          </a:prstGeom>
        </p:spPr>
      </p:pic>
      <p:pic>
        <p:nvPicPr>
          <p:cNvPr id="20" name="Image 19">
            <a:extLst>
              <a:ext uri="{FF2B5EF4-FFF2-40B4-BE49-F238E27FC236}">
                <a16:creationId xmlns:a16="http://schemas.microsoft.com/office/drawing/2014/main" id="{745EEF34-3631-61A3-11F8-B921652C45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455215" y="4028447"/>
            <a:ext cx="305214" cy="305214"/>
          </a:xfrm>
          <a:prstGeom prst="rect">
            <a:avLst/>
          </a:prstGeom>
        </p:spPr>
      </p:pic>
      <p:pic>
        <p:nvPicPr>
          <p:cNvPr id="21" name="Image 20">
            <a:extLst>
              <a:ext uri="{FF2B5EF4-FFF2-40B4-BE49-F238E27FC236}">
                <a16:creationId xmlns:a16="http://schemas.microsoft.com/office/drawing/2014/main" id="{F6DC8F83-4F42-9C7D-FEEC-4A89BC2236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60751" y="4024645"/>
            <a:ext cx="305214" cy="305214"/>
          </a:xfrm>
          <a:prstGeom prst="rect">
            <a:avLst/>
          </a:prstGeom>
        </p:spPr>
      </p:pic>
      <p:pic>
        <p:nvPicPr>
          <p:cNvPr id="22" name="Image 21">
            <a:extLst>
              <a:ext uri="{FF2B5EF4-FFF2-40B4-BE49-F238E27FC236}">
                <a16:creationId xmlns:a16="http://schemas.microsoft.com/office/drawing/2014/main" id="{AB8D1F6F-1799-D8E4-8767-E51EE6FDC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89199" y="4024645"/>
            <a:ext cx="305214" cy="305214"/>
          </a:xfrm>
          <a:prstGeom prst="rect">
            <a:avLst/>
          </a:prstGeom>
        </p:spPr>
      </p:pic>
      <p:pic>
        <p:nvPicPr>
          <p:cNvPr id="25" name="Image 24">
            <a:extLst>
              <a:ext uri="{FF2B5EF4-FFF2-40B4-BE49-F238E27FC236}">
                <a16:creationId xmlns:a16="http://schemas.microsoft.com/office/drawing/2014/main" id="{09EE584D-82F7-418B-8A73-D1F53219F2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45040" y="4342757"/>
            <a:ext cx="305214" cy="305214"/>
          </a:xfrm>
          <a:prstGeom prst="rect">
            <a:avLst/>
          </a:prstGeom>
        </p:spPr>
      </p:pic>
      <p:pic>
        <p:nvPicPr>
          <p:cNvPr id="26" name="Image 25">
            <a:extLst>
              <a:ext uri="{FF2B5EF4-FFF2-40B4-BE49-F238E27FC236}">
                <a16:creationId xmlns:a16="http://schemas.microsoft.com/office/drawing/2014/main" id="{A815B3AE-E536-6577-633F-461792173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105241" y="4319943"/>
            <a:ext cx="305214" cy="305214"/>
          </a:xfrm>
          <a:prstGeom prst="rect">
            <a:avLst/>
          </a:prstGeom>
        </p:spPr>
      </p:pic>
      <p:pic>
        <p:nvPicPr>
          <p:cNvPr id="30" name="Image 29">
            <a:extLst>
              <a:ext uri="{FF2B5EF4-FFF2-40B4-BE49-F238E27FC236}">
                <a16:creationId xmlns:a16="http://schemas.microsoft.com/office/drawing/2014/main" id="{B845533A-6CB8-FC20-FB04-211E10DBCF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90205" y="4326922"/>
            <a:ext cx="305214" cy="305214"/>
          </a:xfrm>
          <a:prstGeom prst="rect">
            <a:avLst/>
          </a:prstGeom>
        </p:spPr>
      </p:pic>
      <p:pic>
        <p:nvPicPr>
          <p:cNvPr id="31" name="Image 30">
            <a:extLst>
              <a:ext uri="{FF2B5EF4-FFF2-40B4-BE49-F238E27FC236}">
                <a16:creationId xmlns:a16="http://schemas.microsoft.com/office/drawing/2014/main" id="{6065E20F-EFF2-2322-347E-AB9FFB9F25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478449" y="4333661"/>
            <a:ext cx="305214" cy="305214"/>
          </a:xfrm>
          <a:prstGeom prst="rect">
            <a:avLst/>
          </a:prstGeom>
        </p:spPr>
      </p:pic>
      <p:pic>
        <p:nvPicPr>
          <p:cNvPr id="32" name="Image 31">
            <a:extLst>
              <a:ext uri="{FF2B5EF4-FFF2-40B4-BE49-F238E27FC236}">
                <a16:creationId xmlns:a16="http://schemas.microsoft.com/office/drawing/2014/main" id="{14D2392F-1CDD-837C-FD1D-A5AA988F1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163298" y="4343470"/>
            <a:ext cx="305214" cy="305214"/>
          </a:xfrm>
          <a:prstGeom prst="rect">
            <a:avLst/>
          </a:prstGeom>
        </p:spPr>
      </p:pic>
      <p:pic>
        <p:nvPicPr>
          <p:cNvPr id="67" name="Image 66">
            <a:extLst>
              <a:ext uri="{FF2B5EF4-FFF2-40B4-BE49-F238E27FC236}">
                <a16:creationId xmlns:a16="http://schemas.microsoft.com/office/drawing/2014/main" id="{6537D86E-5F34-B0E3-E3A5-F82BE1B043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148797" y="4784929"/>
            <a:ext cx="494307" cy="494307"/>
          </a:xfrm>
          <a:prstGeom prst="rect">
            <a:avLst/>
          </a:prstGeom>
        </p:spPr>
      </p:pic>
      <p:pic>
        <p:nvPicPr>
          <p:cNvPr id="68" name="Image 67">
            <a:extLst>
              <a:ext uri="{FF2B5EF4-FFF2-40B4-BE49-F238E27FC236}">
                <a16:creationId xmlns:a16="http://schemas.microsoft.com/office/drawing/2014/main" id="{0DEE0E85-65FF-5157-254A-62C06EAE4A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9512" y="4784929"/>
            <a:ext cx="494307" cy="494307"/>
          </a:xfrm>
          <a:prstGeom prst="rect">
            <a:avLst/>
          </a:prstGeom>
        </p:spPr>
      </p:pic>
      <p:pic>
        <p:nvPicPr>
          <p:cNvPr id="69" name="Image 68">
            <a:extLst>
              <a:ext uri="{FF2B5EF4-FFF2-40B4-BE49-F238E27FC236}">
                <a16:creationId xmlns:a16="http://schemas.microsoft.com/office/drawing/2014/main" id="{9B701693-3ADB-B829-AB16-2C1743FE0A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70227" y="4784929"/>
            <a:ext cx="494307" cy="494307"/>
          </a:xfrm>
          <a:prstGeom prst="rect">
            <a:avLst/>
          </a:prstGeom>
        </p:spPr>
      </p:pic>
      <p:pic>
        <p:nvPicPr>
          <p:cNvPr id="70" name="Image 69">
            <a:extLst>
              <a:ext uri="{FF2B5EF4-FFF2-40B4-BE49-F238E27FC236}">
                <a16:creationId xmlns:a16="http://schemas.microsoft.com/office/drawing/2014/main" id="{5AEF238A-800D-5F37-498D-CBFFD5ED14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713026" y="4790226"/>
            <a:ext cx="494307" cy="494307"/>
          </a:xfrm>
          <a:prstGeom prst="rect">
            <a:avLst/>
          </a:prstGeom>
        </p:spPr>
      </p:pic>
      <p:pic>
        <p:nvPicPr>
          <p:cNvPr id="71" name="Image 70">
            <a:extLst>
              <a:ext uri="{FF2B5EF4-FFF2-40B4-BE49-F238E27FC236}">
                <a16:creationId xmlns:a16="http://schemas.microsoft.com/office/drawing/2014/main" id="{58868DB0-07A3-6AF7-829F-1221DE67DB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156820" y="5527187"/>
            <a:ext cx="494307" cy="494307"/>
          </a:xfrm>
          <a:prstGeom prst="rect">
            <a:avLst/>
          </a:prstGeom>
        </p:spPr>
      </p:pic>
      <p:pic>
        <p:nvPicPr>
          <p:cNvPr id="72" name="Image 71">
            <a:extLst>
              <a:ext uri="{FF2B5EF4-FFF2-40B4-BE49-F238E27FC236}">
                <a16:creationId xmlns:a16="http://schemas.microsoft.com/office/drawing/2014/main" id="{6E624182-F392-D677-4EC6-BE408E8B1C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67535" y="5527187"/>
            <a:ext cx="494307" cy="494307"/>
          </a:xfrm>
          <a:prstGeom prst="rect">
            <a:avLst/>
          </a:prstGeom>
        </p:spPr>
      </p:pic>
      <p:pic>
        <p:nvPicPr>
          <p:cNvPr id="73" name="Image 72">
            <a:extLst>
              <a:ext uri="{FF2B5EF4-FFF2-40B4-BE49-F238E27FC236}">
                <a16:creationId xmlns:a16="http://schemas.microsoft.com/office/drawing/2014/main" id="{E149C9A9-B8D1-C361-875E-5431CB5C34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78250" y="5527187"/>
            <a:ext cx="494307" cy="494307"/>
          </a:xfrm>
          <a:prstGeom prst="rect">
            <a:avLst/>
          </a:prstGeom>
        </p:spPr>
      </p:pic>
      <p:pic>
        <p:nvPicPr>
          <p:cNvPr id="74" name="Image 73">
            <a:extLst>
              <a:ext uri="{FF2B5EF4-FFF2-40B4-BE49-F238E27FC236}">
                <a16:creationId xmlns:a16="http://schemas.microsoft.com/office/drawing/2014/main" id="{9B377861-077F-9A4C-C15C-88442DD4CA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721049" y="5532484"/>
            <a:ext cx="494307" cy="494307"/>
          </a:xfrm>
          <a:prstGeom prst="rect">
            <a:avLst/>
          </a:prstGeom>
        </p:spPr>
      </p:pic>
      <p:pic>
        <p:nvPicPr>
          <p:cNvPr id="75" name="Image 74">
            <a:extLst>
              <a:ext uri="{FF2B5EF4-FFF2-40B4-BE49-F238E27FC236}">
                <a16:creationId xmlns:a16="http://schemas.microsoft.com/office/drawing/2014/main" id="{6BBF5D0F-F7D8-7CB1-8F75-7153B4ACED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156820" y="6269445"/>
            <a:ext cx="494307" cy="494307"/>
          </a:xfrm>
          <a:prstGeom prst="rect">
            <a:avLst/>
          </a:prstGeom>
        </p:spPr>
      </p:pic>
      <p:pic>
        <p:nvPicPr>
          <p:cNvPr id="76" name="Image 75">
            <a:extLst>
              <a:ext uri="{FF2B5EF4-FFF2-40B4-BE49-F238E27FC236}">
                <a16:creationId xmlns:a16="http://schemas.microsoft.com/office/drawing/2014/main" id="{5D4368C7-582D-6926-0D87-1E229DE86B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67535" y="6269445"/>
            <a:ext cx="494307" cy="494307"/>
          </a:xfrm>
          <a:prstGeom prst="rect">
            <a:avLst/>
          </a:prstGeom>
        </p:spPr>
      </p:pic>
      <p:pic>
        <p:nvPicPr>
          <p:cNvPr id="77" name="Image 76">
            <a:extLst>
              <a:ext uri="{FF2B5EF4-FFF2-40B4-BE49-F238E27FC236}">
                <a16:creationId xmlns:a16="http://schemas.microsoft.com/office/drawing/2014/main" id="{3BBCAA7A-C46A-F4B5-8906-272F528A36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78250" y="6269445"/>
            <a:ext cx="494307" cy="494307"/>
          </a:xfrm>
          <a:prstGeom prst="rect">
            <a:avLst/>
          </a:prstGeom>
        </p:spPr>
      </p:pic>
      <p:pic>
        <p:nvPicPr>
          <p:cNvPr id="78" name="Image 77">
            <a:extLst>
              <a:ext uri="{FF2B5EF4-FFF2-40B4-BE49-F238E27FC236}">
                <a16:creationId xmlns:a16="http://schemas.microsoft.com/office/drawing/2014/main" id="{E730EB75-61D9-A3D3-4E1C-BACDC0E74A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721049" y="6274742"/>
            <a:ext cx="494307" cy="494307"/>
          </a:xfrm>
          <a:prstGeom prst="rect">
            <a:avLst/>
          </a:prstGeom>
        </p:spPr>
      </p:pic>
      <p:pic>
        <p:nvPicPr>
          <p:cNvPr id="80" name="Image 79">
            <a:extLst>
              <a:ext uri="{FF2B5EF4-FFF2-40B4-BE49-F238E27FC236}">
                <a16:creationId xmlns:a16="http://schemas.microsoft.com/office/drawing/2014/main" id="{8F92BAFD-02DA-FEFC-D66B-FC6BFEA17D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5496" y="3829287"/>
            <a:ext cx="889029" cy="889029"/>
          </a:xfrm>
          <a:prstGeom prst="rect">
            <a:avLst/>
          </a:prstGeom>
        </p:spPr>
      </p:pic>
      <p:pic>
        <p:nvPicPr>
          <p:cNvPr id="2" name="Image 1">
            <a:extLst>
              <a:ext uri="{FF2B5EF4-FFF2-40B4-BE49-F238E27FC236}">
                <a16:creationId xmlns:a16="http://schemas.microsoft.com/office/drawing/2014/main" id="{C8BB6907-C7CE-4863-F469-071F78E8BD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400" y="2428501"/>
            <a:ext cx="1427746" cy="1427746"/>
          </a:xfrm>
          <a:prstGeom prst="rect">
            <a:avLst/>
          </a:prstGeom>
        </p:spPr>
      </p:pic>
      <p:pic>
        <p:nvPicPr>
          <p:cNvPr id="6" name="Image 5">
            <a:extLst>
              <a:ext uri="{FF2B5EF4-FFF2-40B4-BE49-F238E27FC236}">
                <a16:creationId xmlns:a16="http://schemas.microsoft.com/office/drawing/2014/main" id="{8EC77A91-89B4-3ED1-71B0-E9C99DED69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167542" y="3961099"/>
            <a:ext cx="305214" cy="305214"/>
          </a:xfrm>
          <a:prstGeom prst="rect">
            <a:avLst/>
          </a:prstGeom>
        </p:spPr>
      </p:pic>
      <p:pic>
        <p:nvPicPr>
          <p:cNvPr id="13" name="Image 12">
            <a:extLst>
              <a:ext uri="{FF2B5EF4-FFF2-40B4-BE49-F238E27FC236}">
                <a16:creationId xmlns:a16="http://schemas.microsoft.com/office/drawing/2014/main" id="{61E97360-6602-AB09-CBB4-51D20EF305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472664" y="3961306"/>
            <a:ext cx="305214" cy="305214"/>
          </a:xfrm>
          <a:prstGeom prst="rect">
            <a:avLst/>
          </a:prstGeom>
        </p:spPr>
      </p:pic>
      <p:pic>
        <p:nvPicPr>
          <p:cNvPr id="15" name="Image 14">
            <a:extLst>
              <a:ext uri="{FF2B5EF4-FFF2-40B4-BE49-F238E27FC236}">
                <a16:creationId xmlns:a16="http://schemas.microsoft.com/office/drawing/2014/main" id="{47071603-35A5-D8D7-20BE-2C3120252D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777464" y="3953045"/>
            <a:ext cx="305214" cy="305214"/>
          </a:xfrm>
          <a:prstGeom prst="rect">
            <a:avLst/>
          </a:prstGeom>
        </p:spPr>
      </p:pic>
      <p:pic>
        <p:nvPicPr>
          <p:cNvPr id="16" name="Image 15">
            <a:extLst>
              <a:ext uri="{FF2B5EF4-FFF2-40B4-BE49-F238E27FC236}">
                <a16:creationId xmlns:a16="http://schemas.microsoft.com/office/drawing/2014/main" id="{E423655C-411A-4A33-8FAF-91AD1284CE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083000" y="3949243"/>
            <a:ext cx="305214" cy="305214"/>
          </a:xfrm>
          <a:prstGeom prst="rect">
            <a:avLst/>
          </a:prstGeom>
        </p:spPr>
      </p:pic>
      <p:pic>
        <p:nvPicPr>
          <p:cNvPr id="17" name="Image 16">
            <a:extLst>
              <a:ext uri="{FF2B5EF4-FFF2-40B4-BE49-F238E27FC236}">
                <a16:creationId xmlns:a16="http://schemas.microsoft.com/office/drawing/2014/main" id="{56DC6776-01DE-DDC0-6B1B-86EA95037F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11448" y="3949243"/>
            <a:ext cx="305214" cy="305214"/>
          </a:xfrm>
          <a:prstGeom prst="rect">
            <a:avLst/>
          </a:prstGeom>
        </p:spPr>
      </p:pic>
      <p:pic>
        <p:nvPicPr>
          <p:cNvPr id="23" name="Image 22">
            <a:extLst>
              <a:ext uri="{FF2B5EF4-FFF2-40B4-BE49-F238E27FC236}">
                <a16:creationId xmlns:a16="http://schemas.microsoft.com/office/drawing/2014/main" id="{C334114D-6FDB-1488-249D-2B29264CB5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167289" y="4267355"/>
            <a:ext cx="305214" cy="305214"/>
          </a:xfrm>
          <a:prstGeom prst="rect">
            <a:avLst/>
          </a:prstGeom>
        </p:spPr>
      </p:pic>
      <p:pic>
        <p:nvPicPr>
          <p:cNvPr id="24" name="Image 23">
            <a:extLst>
              <a:ext uri="{FF2B5EF4-FFF2-40B4-BE49-F238E27FC236}">
                <a16:creationId xmlns:a16="http://schemas.microsoft.com/office/drawing/2014/main" id="{0EB0BA94-D60E-3024-06DF-186AF690B1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27490" y="4244541"/>
            <a:ext cx="305214" cy="305214"/>
          </a:xfrm>
          <a:prstGeom prst="rect">
            <a:avLst/>
          </a:prstGeom>
        </p:spPr>
      </p:pic>
      <p:pic>
        <p:nvPicPr>
          <p:cNvPr id="27" name="Image 26">
            <a:extLst>
              <a:ext uri="{FF2B5EF4-FFF2-40B4-BE49-F238E27FC236}">
                <a16:creationId xmlns:a16="http://schemas.microsoft.com/office/drawing/2014/main" id="{AAC04FD7-CD98-87BD-76F3-352FEE650D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112454" y="4251520"/>
            <a:ext cx="305214" cy="305214"/>
          </a:xfrm>
          <a:prstGeom prst="rect">
            <a:avLst/>
          </a:prstGeom>
        </p:spPr>
      </p:pic>
      <p:pic>
        <p:nvPicPr>
          <p:cNvPr id="28" name="Image 27">
            <a:extLst>
              <a:ext uri="{FF2B5EF4-FFF2-40B4-BE49-F238E27FC236}">
                <a16:creationId xmlns:a16="http://schemas.microsoft.com/office/drawing/2014/main" id="{27AA470B-F6A3-9AC5-E7BB-99BBFDFEEC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800698" y="4258259"/>
            <a:ext cx="305214" cy="305214"/>
          </a:xfrm>
          <a:prstGeom prst="rect">
            <a:avLst/>
          </a:prstGeom>
        </p:spPr>
      </p:pic>
      <p:pic>
        <p:nvPicPr>
          <p:cNvPr id="29" name="Image 28">
            <a:extLst>
              <a:ext uri="{FF2B5EF4-FFF2-40B4-BE49-F238E27FC236}">
                <a16:creationId xmlns:a16="http://schemas.microsoft.com/office/drawing/2014/main" id="{CA861901-AFCE-99B5-EF97-9D6A0F0D4A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485547" y="4268068"/>
            <a:ext cx="305214" cy="305214"/>
          </a:xfrm>
          <a:prstGeom prst="rect">
            <a:avLst/>
          </a:prstGeom>
        </p:spPr>
      </p:pic>
      <p:sp>
        <p:nvSpPr>
          <p:cNvPr id="33" name="Signe Plus 32">
            <a:extLst>
              <a:ext uri="{FF2B5EF4-FFF2-40B4-BE49-F238E27FC236}">
                <a16:creationId xmlns:a16="http://schemas.microsoft.com/office/drawing/2014/main" id="{18DD7521-045D-F888-7FBC-CFD57EA03003}"/>
              </a:ext>
            </a:extLst>
          </p:cNvPr>
          <p:cNvSpPr/>
          <p:nvPr/>
        </p:nvSpPr>
        <p:spPr>
          <a:xfrm>
            <a:off x="5261811" y="3017286"/>
            <a:ext cx="734365" cy="713872"/>
          </a:xfrm>
          <a:prstGeom prst="mathPlus">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5" name="Image 34">
            <a:extLst>
              <a:ext uri="{FF2B5EF4-FFF2-40B4-BE49-F238E27FC236}">
                <a16:creationId xmlns:a16="http://schemas.microsoft.com/office/drawing/2014/main" id="{766A2ECB-6BF6-5929-EC83-4DB66A258CA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18147" y="2808308"/>
            <a:ext cx="1976621" cy="1976621"/>
          </a:xfrm>
          <a:prstGeom prst="rect">
            <a:avLst/>
          </a:prstGeom>
        </p:spPr>
      </p:pic>
      <p:pic>
        <p:nvPicPr>
          <p:cNvPr id="37" name="Image 36">
            <a:extLst>
              <a:ext uri="{FF2B5EF4-FFF2-40B4-BE49-F238E27FC236}">
                <a16:creationId xmlns:a16="http://schemas.microsoft.com/office/drawing/2014/main" id="{ECAC8372-A2A0-793B-F701-A83836CABF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62047" y="3808357"/>
            <a:ext cx="1139637" cy="1139637"/>
          </a:xfrm>
          <a:prstGeom prst="rect">
            <a:avLst/>
          </a:prstGeom>
        </p:spPr>
      </p:pic>
    </p:spTree>
    <p:extLst>
      <p:ext uri="{BB962C8B-B14F-4D97-AF65-F5344CB8AC3E}">
        <p14:creationId xmlns:p14="http://schemas.microsoft.com/office/powerpoint/2010/main" val="3905925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3.125E-6 3.7037E-6 L 0.35039 3.7037E-6 " pathEditMode="relative" rAng="0" ptsTypes="AA">
                                      <p:cBhvr>
                                        <p:cTn id="53" dur="2000" fill="hold"/>
                                        <p:tgtEl>
                                          <p:spTgt spid="67"/>
                                        </p:tgtEl>
                                        <p:attrNameLst>
                                          <p:attrName>ppt_x</p:attrName>
                                          <p:attrName>ppt_y</p:attrName>
                                        </p:attrNameLst>
                                      </p:cBhvr>
                                      <p:rCtr x="17513" y="0"/>
                                    </p:animMotion>
                                  </p:childTnLst>
                                </p:cTn>
                              </p:par>
                              <p:par>
                                <p:cTn id="54" presetID="63" presetClass="path" presetSubtype="0" accel="50000" decel="50000" fill="hold" nodeType="withEffect">
                                  <p:stCondLst>
                                    <p:cond delay="0"/>
                                  </p:stCondLst>
                                  <p:childTnLst>
                                    <p:animMotion origin="layout" path="M -2.70833E-6 3.7037E-6 L 0.35196 -0.0007 " pathEditMode="relative" rAng="0" ptsTypes="AA">
                                      <p:cBhvr>
                                        <p:cTn id="55" dur="2000" fill="hold"/>
                                        <p:tgtEl>
                                          <p:spTgt spid="68"/>
                                        </p:tgtEl>
                                        <p:attrNameLst>
                                          <p:attrName>ppt_x</p:attrName>
                                          <p:attrName>ppt_y</p:attrName>
                                        </p:attrNameLst>
                                      </p:cBhvr>
                                      <p:rCtr x="17591" y="-46"/>
                                    </p:animMotion>
                                  </p:childTnLst>
                                </p:cTn>
                              </p:par>
                              <p:par>
                                <p:cTn id="56" presetID="63" presetClass="path" presetSubtype="0" accel="50000" decel="50000" fill="hold" nodeType="withEffect">
                                  <p:stCondLst>
                                    <p:cond delay="0"/>
                                  </p:stCondLst>
                                  <p:childTnLst>
                                    <p:animMotion origin="layout" path="M 1.66667E-6 3.7037E-6 L 0.3543 -0.00116 " pathEditMode="relative" rAng="0" ptsTypes="AA">
                                      <p:cBhvr>
                                        <p:cTn id="57" dur="2000" fill="hold"/>
                                        <p:tgtEl>
                                          <p:spTgt spid="69"/>
                                        </p:tgtEl>
                                        <p:attrNameLst>
                                          <p:attrName>ppt_x</p:attrName>
                                          <p:attrName>ppt_y</p:attrName>
                                        </p:attrNameLst>
                                      </p:cBhvr>
                                      <p:rCtr x="17708" y="-69"/>
                                    </p:animMotion>
                                  </p:childTnLst>
                                </p:cTn>
                              </p:par>
                              <p:par>
                                <p:cTn id="58" presetID="63" presetClass="path" presetSubtype="0" accel="50000" decel="50000" fill="hold" nodeType="withEffect">
                                  <p:stCondLst>
                                    <p:cond delay="0"/>
                                  </p:stCondLst>
                                  <p:childTnLst>
                                    <p:animMotion origin="layout" path="M 1.66667E-6 -7.40741E-7 L 0.35338 -0.00046 " pathEditMode="relative" rAng="0" ptsTypes="AA">
                                      <p:cBhvr>
                                        <p:cTn id="59" dur="2000" fill="hold"/>
                                        <p:tgtEl>
                                          <p:spTgt spid="70"/>
                                        </p:tgtEl>
                                        <p:attrNameLst>
                                          <p:attrName>ppt_x</p:attrName>
                                          <p:attrName>ppt_y</p:attrName>
                                        </p:attrNameLst>
                                      </p:cBhvr>
                                      <p:rCtr x="17669" y="-23"/>
                                    </p:animMotion>
                                  </p:childTnLst>
                                </p:cTn>
                              </p:par>
                              <p:par>
                                <p:cTn id="60" presetID="63" presetClass="path" presetSubtype="0" accel="50000" decel="50000" fill="hold" nodeType="withEffect">
                                  <p:stCondLst>
                                    <p:cond delay="0"/>
                                  </p:stCondLst>
                                  <p:childTnLst>
                                    <p:animMotion origin="layout" path="M 2.08333E-6 1.85185E-6 L 0.34974 0.00254 " pathEditMode="relative" rAng="0" ptsTypes="AA">
                                      <p:cBhvr>
                                        <p:cTn id="61" dur="2000" fill="hold"/>
                                        <p:tgtEl>
                                          <p:spTgt spid="71"/>
                                        </p:tgtEl>
                                        <p:attrNameLst>
                                          <p:attrName>ppt_x</p:attrName>
                                          <p:attrName>ppt_y</p:attrName>
                                        </p:attrNameLst>
                                      </p:cBhvr>
                                      <p:rCtr x="17487" y="116"/>
                                    </p:animMotion>
                                  </p:childTnLst>
                                </p:cTn>
                              </p:par>
                              <p:par>
                                <p:cTn id="62" presetID="63" presetClass="path" presetSubtype="0" accel="50000" decel="50000" fill="hold" nodeType="withEffect">
                                  <p:stCondLst>
                                    <p:cond delay="0"/>
                                  </p:stCondLst>
                                  <p:childTnLst>
                                    <p:animMotion origin="layout" path="M -3.75E-6 1.85185E-6 L 0.35 -0.00023 " pathEditMode="relative" rAng="0" ptsTypes="AA">
                                      <p:cBhvr>
                                        <p:cTn id="63" dur="2000" fill="hold"/>
                                        <p:tgtEl>
                                          <p:spTgt spid="72"/>
                                        </p:tgtEl>
                                        <p:attrNameLst>
                                          <p:attrName>ppt_x</p:attrName>
                                          <p:attrName>ppt_y</p:attrName>
                                        </p:attrNameLst>
                                      </p:cBhvr>
                                      <p:rCtr x="17500" y="-23"/>
                                    </p:animMotion>
                                  </p:childTnLst>
                                </p:cTn>
                              </p:par>
                              <p:par>
                                <p:cTn id="64" presetID="63" presetClass="path" presetSubtype="0" accel="50000" decel="50000" fill="hold" nodeType="withEffect">
                                  <p:stCondLst>
                                    <p:cond delay="0"/>
                                  </p:stCondLst>
                                  <p:childTnLst>
                                    <p:animMotion origin="layout" path="M 6.25E-7 1.85185E-6 L 0.35182 -0.00023 " pathEditMode="relative" rAng="0" ptsTypes="AA">
                                      <p:cBhvr>
                                        <p:cTn id="65" dur="2000" fill="hold"/>
                                        <p:tgtEl>
                                          <p:spTgt spid="73"/>
                                        </p:tgtEl>
                                        <p:attrNameLst>
                                          <p:attrName>ppt_x</p:attrName>
                                          <p:attrName>ppt_y</p:attrName>
                                        </p:attrNameLst>
                                      </p:cBhvr>
                                      <p:rCtr x="17591" y="-23"/>
                                    </p:animMotion>
                                  </p:childTnLst>
                                </p:cTn>
                              </p:par>
                              <p:par>
                                <p:cTn id="66" presetID="63" presetClass="path" presetSubtype="0" accel="50000" decel="50000" fill="hold" nodeType="withEffect">
                                  <p:stCondLst>
                                    <p:cond delay="0"/>
                                  </p:stCondLst>
                                  <p:childTnLst>
                                    <p:animMotion origin="layout" path="M 6.25E-7 -2.59259E-6 L 0.35404 -0.00231 " pathEditMode="relative" rAng="0" ptsTypes="AA">
                                      <p:cBhvr>
                                        <p:cTn id="67" dur="2000" fill="hold"/>
                                        <p:tgtEl>
                                          <p:spTgt spid="74"/>
                                        </p:tgtEl>
                                        <p:attrNameLst>
                                          <p:attrName>ppt_x</p:attrName>
                                          <p:attrName>ppt_y</p:attrName>
                                        </p:attrNameLst>
                                      </p:cBhvr>
                                      <p:rCtr x="17695" y="-116"/>
                                    </p:animMotion>
                                  </p:childTnLst>
                                </p:cTn>
                              </p:par>
                              <p:par>
                                <p:cTn id="68" presetID="63" presetClass="path" presetSubtype="0" accel="50000" decel="50000" fill="hold" nodeType="withEffect">
                                  <p:stCondLst>
                                    <p:cond delay="0"/>
                                  </p:stCondLst>
                                  <p:childTnLst>
                                    <p:animMotion origin="layout" path="M 2.08333E-6 -1.48148E-6 L 0.34844 -0.00278 " pathEditMode="relative" rAng="0" ptsTypes="AA">
                                      <p:cBhvr>
                                        <p:cTn id="69" dur="2000" fill="hold"/>
                                        <p:tgtEl>
                                          <p:spTgt spid="75"/>
                                        </p:tgtEl>
                                        <p:attrNameLst>
                                          <p:attrName>ppt_x</p:attrName>
                                          <p:attrName>ppt_y</p:attrName>
                                        </p:attrNameLst>
                                      </p:cBhvr>
                                      <p:rCtr x="17422" y="-139"/>
                                    </p:animMotion>
                                  </p:childTnLst>
                                </p:cTn>
                              </p:par>
                              <p:par>
                                <p:cTn id="70" presetID="63" presetClass="path" presetSubtype="0" accel="50000" decel="50000" fill="hold" nodeType="withEffect">
                                  <p:stCondLst>
                                    <p:cond delay="0"/>
                                  </p:stCondLst>
                                  <p:childTnLst>
                                    <p:animMotion origin="layout" path="M -3.75E-6 0.00463 L 0.3487 -0.00301 " pathEditMode="relative" rAng="0" ptsTypes="AA">
                                      <p:cBhvr>
                                        <p:cTn id="71" dur="2000" fill="hold"/>
                                        <p:tgtEl>
                                          <p:spTgt spid="76"/>
                                        </p:tgtEl>
                                        <p:attrNameLst>
                                          <p:attrName>ppt_x</p:attrName>
                                          <p:attrName>ppt_y</p:attrName>
                                        </p:attrNameLst>
                                      </p:cBhvr>
                                      <p:rCtr x="17435" y="-394"/>
                                    </p:animMotion>
                                  </p:childTnLst>
                                </p:cTn>
                              </p:par>
                              <p:par>
                                <p:cTn id="72" presetID="63" presetClass="path" presetSubtype="0" accel="50000" decel="50000" fill="hold" nodeType="withEffect">
                                  <p:stCondLst>
                                    <p:cond delay="0"/>
                                  </p:stCondLst>
                                  <p:childTnLst>
                                    <p:animMotion origin="layout" path="M -3.54167E-6 1.48148E-6 L 0.35182 -1.48148E-6 " pathEditMode="relative" rAng="0" ptsTypes="AA">
                                      <p:cBhvr>
                                        <p:cTn id="73" dur="2000" fill="hold"/>
                                        <p:tgtEl>
                                          <p:spTgt spid="77"/>
                                        </p:tgtEl>
                                        <p:attrNameLst>
                                          <p:attrName>ppt_x</p:attrName>
                                          <p:attrName>ppt_y</p:attrName>
                                        </p:attrNameLst>
                                      </p:cBhvr>
                                      <p:rCtr x="17461" y="23"/>
                                    </p:animMotion>
                                  </p:childTnLst>
                                </p:cTn>
                              </p:par>
                              <p:par>
                                <p:cTn id="74" presetID="63" presetClass="path" presetSubtype="0" accel="50000" decel="50000" fill="hold" nodeType="withEffect">
                                  <p:stCondLst>
                                    <p:cond delay="0"/>
                                  </p:stCondLst>
                                  <p:childTnLst>
                                    <p:animMotion origin="layout" path="M 6.25E-7 4.07407E-6 L 0.35404 -0.00348 " pathEditMode="relative" rAng="0" ptsTypes="AA">
                                      <p:cBhvr>
                                        <p:cTn id="75" dur="2000" fill="hold"/>
                                        <p:tgtEl>
                                          <p:spTgt spid="78"/>
                                        </p:tgtEl>
                                        <p:attrNameLst>
                                          <p:attrName>ppt_x</p:attrName>
                                          <p:attrName>ppt_y</p:attrName>
                                        </p:attrNameLst>
                                      </p:cBhvr>
                                      <p:rCtr x="17695" y="-185"/>
                                    </p:animMotion>
                                  </p:childTnLst>
                                </p:cTn>
                              </p:par>
                            </p:childTnLst>
                          </p:cTn>
                        </p:par>
                      </p:childTnLst>
                    </p:cTn>
                  </p:par>
                  <p:par>
                    <p:cTn id="76" fill="hold">
                      <p:stCondLst>
                        <p:cond delay="indefinite"/>
                      </p:stCondLst>
                      <p:childTnLst>
                        <p:par>
                          <p:cTn id="77" fill="hold">
                            <p:stCondLst>
                              <p:cond delay="0"/>
                            </p:stCondLst>
                            <p:childTnLst>
                              <p:par>
                                <p:cTn id="78" presetID="47" presetClass="exit" presetSubtype="0" fill="hold" nodeType="clickEffect">
                                  <p:stCondLst>
                                    <p:cond delay="0"/>
                                  </p:stCondLst>
                                  <p:childTnLst>
                                    <p:animEffect transition="out" filter="fade">
                                      <p:cBhvr>
                                        <p:cTn id="79" dur="1000"/>
                                        <p:tgtEl>
                                          <p:spTgt spid="80"/>
                                        </p:tgtEl>
                                      </p:cBhvr>
                                    </p:animEffect>
                                    <p:anim calcmode="lin" valueType="num">
                                      <p:cBhvr>
                                        <p:cTn id="80" dur="1000"/>
                                        <p:tgtEl>
                                          <p:spTgt spid="80"/>
                                        </p:tgtEl>
                                        <p:attrNameLst>
                                          <p:attrName>ppt_x</p:attrName>
                                        </p:attrNameLst>
                                      </p:cBhvr>
                                      <p:tavLst>
                                        <p:tav tm="0">
                                          <p:val>
                                            <p:strVal val="ppt_x"/>
                                          </p:val>
                                        </p:tav>
                                        <p:tav tm="100000">
                                          <p:val>
                                            <p:strVal val="ppt_x"/>
                                          </p:val>
                                        </p:tav>
                                      </p:tavLst>
                                    </p:anim>
                                    <p:anim calcmode="lin" valueType="num">
                                      <p:cBhvr>
                                        <p:cTn id="81" dur="1000"/>
                                        <p:tgtEl>
                                          <p:spTgt spid="80"/>
                                        </p:tgtEl>
                                        <p:attrNameLst>
                                          <p:attrName>ppt_y</p:attrName>
                                        </p:attrNameLst>
                                      </p:cBhvr>
                                      <p:tavLst>
                                        <p:tav tm="0">
                                          <p:val>
                                            <p:strVal val="ppt_y"/>
                                          </p:val>
                                        </p:tav>
                                        <p:tav tm="100000">
                                          <p:val>
                                            <p:strVal val="ppt_y-.1"/>
                                          </p:val>
                                        </p:tav>
                                      </p:tavLst>
                                    </p:anim>
                                    <p:set>
                                      <p:cBhvr>
                                        <p:cTn id="82" dur="1" fill="hold">
                                          <p:stCondLst>
                                            <p:cond delay="999"/>
                                          </p:stCondLst>
                                        </p:cTn>
                                        <p:tgtEl>
                                          <p:spTgt spid="8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CF3F8FA-CCDE-5861-0A72-70D3C1231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35" y="2111280"/>
            <a:ext cx="10972683" cy="4343877"/>
          </a:xfrm>
          <a:prstGeom prst="rect">
            <a:avLst/>
          </a:prstGeom>
          <a:ln>
            <a:noFill/>
          </a:ln>
          <a:effectLst>
            <a:softEdge rad="112500"/>
          </a:effectLst>
        </p:spPr>
      </p:pic>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FCAE444-D498-1778-C692-A489A28CA537}"/>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26">
            <a:extLst>
              <a:ext uri="{FF2B5EF4-FFF2-40B4-BE49-F238E27FC236}">
                <a16:creationId xmlns:a16="http://schemas.microsoft.com/office/drawing/2014/main" id="{CB5BB1CF-6B58-6842-44CA-6DE5B675A7A9}"/>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7">
            <a:extLst>
              <a:ext uri="{FF2B5EF4-FFF2-40B4-BE49-F238E27FC236}">
                <a16:creationId xmlns:a16="http://schemas.microsoft.com/office/drawing/2014/main" id="{9A61A738-60F7-A12E-FF36-61E206E5AD7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5F1C7B6F-DBCE-85F5-E94C-14AA7E6FF34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4A64D8A-F249-B320-D264-62278A7ED9BA}"/>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3F65E60-61B2-998A-4FFA-EABE4C69F09A}"/>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B086DC27-ADB8-2373-244F-EC5805E46C15}"/>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84F8B1D5-6F2D-E800-4E45-262B2D7413D4}"/>
              </a:ext>
            </a:extLst>
          </p:cNvPr>
          <p:cNvSpPr txBox="1"/>
          <p:nvPr/>
        </p:nvSpPr>
        <p:spPr>
          <a:xfrm>
            <a:off x="900015" y="1320505"/>
            <a:ext cx="1843185" cy="646331"/>
          </a:xfrm>
          <a:prstGeom prst="rect">
            <a:avLst/>
          </a:prstGeom>
          <a:noFill/>
        </p:spPr>
        <p:txBody>
          <a:bodyPr wrap="square" rtlCol="0">
            <a:spAutoFit/>
          </a:bodyPr>
          <a:lstStyle/>
          <a:p>
            <a:r>
              <a:rPr lang="fr-FR" sz="3600" b="1" dirty="0">
                <a:solidFill>
                  <a:srgbClr val="537285"/>
                </a:solidFill>
              </a:rPr>
              <a:t>Trading</a:t>
            </a:r>
          </a:p>
        </p:txBody>
      </p:sp>
    </p:spTree>
    <p:extLst>
      <p:ext uri="{BB962C8B-B14F-4D97-AF65-F5344CB8AC3E}">
        <p14:creationId xmlns:p14="http://schemas.microsoft.com/office/powerpoint/2010/main" val="1856413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69231" y="450795"/>
            <a:ext cx="3345605" cy="74898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783" fontAlgn="base">
              <a:spcBef>
                <a:spcPct val="0"/>
              </a:spcBef>
              <a:spcAft>
                <a:spcPct val="0"/>
              </a:spcAft>
            </a:pPr>
            <a:r>
              <a:rPr lang="en-US" altLang="zh-CN" sz="4267" dirty="0">
                <a:solidFill>
                  <a:srgbClr val="124062"/>
                </a:solidFill>
                <a:latin typeface="+mj-lt"/>
                <a:ea typeface="+mn-ea"/>
                <a:sym typeface="Calibri" panose="020F0502020204030204" pitchFamily="34" charset="0"/>
              </a:rPr>
              <a:t>CONTENTS</a:t>
            </a:r>
            <a:endParaRPr lang="en-US" altLang="zh-CN" sz="3733" dirty="0">
              <a:solidFill>
                <a:srgbClr val="124062"/>
              </a:solidFill>
              <a:latin typeface="+mj-lt"/>
              <a:ea typeface="+mn-ea"/>
              <a:sym typeface="Calibri" panose="020F0502020204030204" pitchFamily="34" charset="0"/>
            </a:endParaRPr>
          </a:p>
        </p:txBody>
      </p:sp>
      <p:cxnSp>
        <p:nvCxnSpPr>
          <p:cNvPr id="4" name="直接连接符 3"/>
          <p:cNvCxnSpPr/>
          <p:nvPr/>
        </p:nvCxnSpPr>
        <p:spPr>
          <a:xfrm>
            <a:off x="325865" y="1219345"/>
            <a:ext cx="421359" cy="0"/>
          </a:xfrm>
          <a:prstGeom prst="line">
            <a:avLst/>
          </a:prstGeom>
          <a:ln w="28575">
            <a:solidFill>
              <a:srgbClr val="537285"/>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152072" y="1805711"/>
            <a:ext cx="624189" cy="736484"/>
            <a:chOff x="2521038" y="2206761"/>
            <a:chExt cx="624189" cy="736484"/>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2" name="矩形 21"/>
            <p:cNvSpPr/>
            <p:nvPr/>
          </p:nvSpPr>
          <p:spPr>
            <a:xfrm>
              <a:off x="2548803" y="2342077"/>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01</a:t>
              </a:r>
              <a:endParaRPr lang="zh-CN" altLang="en-US" sz="2400" b="1" dirty="0">
                <a:solidFill>
                  <a:srgbClr val="124062"/>
                </a:solidFill>
              </a:endParaRPr>
            </a:p>
          </p:txBody>
        </p:sp>
      </p:grpSp>
      <p:grpSp>
        <p:nvGrpSpPr>
          <p:cNvPr id="5" name="组合 4"/>
          <p:cNvGrpSpPr/>
          <p:nvPr/>
        </p:nvGrpSpPr>
        <p:grpSpPr>
          <a:xfrm>
            <a:off x="2134785" y="5005645"/>
            <a:ext cx="624189" cy="736484"/>
            <a:chOff x="2503751" y="5406695"/>
            <a:chExt cx="624189" cy="736484"/>
          </a:xfrm>
        </p:grpSpPr>
        <p:sp>
          <p:nvSpPr>
            <p:cNvPr id="24" name="任意多边形 23"/>
            <p:cNvSpPr/>
            <p:nvPr/>
          </p:nvSpPr>
          <p:spPr>
            <a:xfrm>
              <a:off x="2503751" y="5406695"/>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5" name="矩形 24"/>
            <p:cNvSpPr/>
            <p:nvPr/>
          </p:nvSpPr>
          <p:spPr>
            <a:xfrm>
              <a:off x="2531516" y="5542011"/>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03</a:t>
              </a:r>
              <a:endParaRPr lang="zh-CN" altLang="en-US" sz="2400" b="1" dirty="0">
                <a:solidFill>
                  <a:srgbClr val="124062"/>
                </a:solidFill>
              </a:endParaRPr>
            </a:p>
          </p:txBody>
        </p:sp>
      </p:grpSp>
      <p:grpSp>
        <p:nvGrpSpPr>
          <p:cNvPr id="3" name="组合 2"/>
          <p:cNvGrpSpPr/>
          <p:nvPr/>
        </p:nvGrpSpPr>
        <p:grpSpPr>
          <a:xfrm>
            <a:off x="2152072" y="3405678"/>
            <a:ext cx="624189" cy="736484"/>
            <a:chOff x="2521038" y="3806728"/>
            <a:chExt cx="624189" cy="736484"/>
          </a:xfrm>
        </p:grpSpPr>
        <p:sp>
          <p:nvSpPr>
            <p:cNvPr id="27" name="任意多边形 26"/>
            <p:cNvSpPr/>
            <p:nvPr/>
          </p:nvSpPr>
          <p:spPr>
            <a:xfrm>
              <a:off x="2521038" y="3806728"/>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矩形 28"/>
            <p:cNvSpPr/>
            <p:nvPr/>
          </p:nvSpPr>
          <p:spPr>
            <a:xfrm>
              <a:off x="2548803" y="3942044"/>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02</a:t>
              </a:r>
              <a:endParaRPr lang="zh-CN" altLang="en-US" sz="2400" b="1" dirty="0">
                <a:solidFill>
                  <a:srgbClr val="124062"/>
                </a:solidFill>
              </a:endParaRPr>
            </a:p>
          </p:txBody>
        </p:sp>
      </p:grpSp>
      <p:grpSp>
        <p:nvGrpSpPr>
          <p:cNvPr id="6" name="组合 5"/>
          <p:cNvGrpSpPr/>
          <p:nvPr/>
        </p:nvGrpSpPr>
        <p:grpSpPr>
          <a:xfrm>
            <a:off x="6386818" y="1805711"/>
            <a:ext cx="624189" cy="736484"/>
            <a:chOff x="6854649" y="2984810"/>
            <a:chExt cx="624189" cy="736484"/>
          </a:xfrm>
        </p:grpSpPr>
        <p:sp>
          <p:nvSpPr>
            <p:cNvPr id="31" name="任意多边形 30"/>
            <p:cNvSpPr/>
            <p:nvPr/>
          </p:nvSpPr>
          <p:spPr>
            <a:xfrm>
              <a:off x="6854649" y="2984810"/>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32" name="矩形 31"/>
            <p:cNvSpPr/>
            <p:nvPr/>
          </p:nvSpPr>
          <p:spPr>
            <a:xfrm>
              <a:off x="6882414" y="3120126"/>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04</a:t>
              </a:r>
              <a:endParaRPr lang="zh-CN" altLang="en-US" sz="2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386818" y="3405678"/>
            <a:ext cx="624189" cy="736484"/>
            <a:chOff x="6854649" y="4584777"/>
            <a:chExt cx="624189" cy="736484"/>
          </a:xfrm>
        </p:grpSpPr>
        <p:sp>
          <p:nvSpPr>
            <p:cNvPr id="45" name="任意多边形 44"/>
            <p:cNvSpPr/>
            <p:nvPr/>
          </p:nvSpPr>
          <p:spPr>
            <a:xfrm>
              <a:off x="6854649" y="4584777"/>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46" name="矩形 45"/>
            <p:cNvSpPr/>
            <p:nvPr/>
          </p:nvSpPr>
          <p:spPr>
            <a:xfrm>
              <a:off x="6882414" y="4720093"/>
              <a:ext cx="566181" cy="502765"/>
            </a:xfrm>
            <a:prstGeom prst="rect">
              <a:avLst/>
            </a:prstGeom>
          </p:spPr>
          <p:txBody>
            <a:bodyPr wrap="none">
              <a:spAutoFit/>
            </a:bodyPr>
            <a:lstStyle/>
            <a:p>
              <a:pPr algn="ctr"/>
              <a:r>
                <a:rPr lang="en-US" altLang="zh-CN" sz="2667" b="1" dirty="0">
                  <a:solidFill>
                    <a:srgbClr val="124062"/>
                  </a:solidFill>
                  <a:latin typeface="Arial" panose="020B0604020202020204"/>
                  <a:ea typeface="微软雅黑" panose="020B0503020204020204" charset="-122"/>
                  <a:sym typeface="Calibri" panose="020F0502020204030204" pitchFamily="34" charset="0"/>
                </a:rPr>
                <a:t>05</a:t>
              </a:r>
              <a:endParaRPr lang="zh-CN" altLang="en-US" sz="2400" b="1" dirty="0">
                <a:solidFill>
                  <a:srgbClr val="124062"/>
                </a:solidFill>
              </a:endParaRPr>
            </a:p>
          </p:txBody>
        </p:sp>
      </p:grpSp>
      <p:sp>
        <p:nvSpPr>
          <p:cNvPr id="47" name="TextBox 6"/>
          <p:cNvSpPr txBox="1">
            <a:spLocks noChangeArrowheads="1"/>
          </p:cNvSpPr>
          <p:nvPr/>
        </p:nvSpPr>
        <p:spPr bwMode="auto">
          <a:xfrm>
            <a:off x="2996051" y="1955481"/>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fr-FR" altLang="zh-CN" sz="2667" dirty="0">
                <a:solidFill>
                  <a:srgbClr val="124062"/>
                </a:solidFill>
                <a:latin typeface="微软雅黑" pitchFamily="34" charset="-122"/>
                <a:ea typeface="微软雅黑" pitchFamily="34" charset="-122"/>
              </a:rPr>
              <a:t>Introduction</a:t>
            </a:r>
            <a:endParaRPr lang="zh-CN" altLang="en-US" sz="2667" dirty="0">
              <a:solidFill>
                <a:srgbClr val="124062"/>
              </a:solidFill>
              <a:latin typeface="微软雅黑" pitchFamily="34" charset="-122"/>
              <a:ea typeface="微软雅黑" pitchFamily="34" charset="-122"/>
            </a:endParaRPr>
          </a:p>
        </p:txBody>
      </p:sp>
      <p:sp>
        <p:nvSpPr>
          <p:cNvPr id="49" name="TextBox 6"/>
          <p:cNvSpPr txBox="1">
            <a:spLocks noChangeArrowheads="1"/>
          </p:cNvSpPr>
          <p:nvPr/>
        </p:nvSpPr>
        <p:spPr bwMode="auto">
          <a:xfrm>
            <a:off x="2999330" y="3540994"/>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fr-FR" altLang="zh-CN" sz="2667" dirty="0">
                <a:solidFill>
                  <a:srgbClr val="124062"/>
                </a:solidFill>
                <a:latin typeface="微软雅黑" pitchFamily="34" charset="-122"/>
                <a:ea typeface="微软雅黑" pitchFamily="34" charset="-122"/>
              </a:rPr>
              <a:t>Stock Market</a:t>
            </a:r>
            <a:endParaRPr lang="zh-CN" altLang="en-US" sz="2667" dirty="0">
              <a:solidFill>
                <a:srgbClr val="124062"/>
              </a:solidFill>
              <a:latin typeface="微软雅黑" pitchFamily="34" charset="-122"/>
              <a:ea typeface="微软雅黑" pitchFamily="34" charset="-122"/>
            </a:endParaRPr>
          </a:p>
        </p:txBody>
      </p:sp>
      <p:sp>
        <p:nvSpPr>
          <p:cNvPr id="51" name="TextBox 6"/>
          <p:cNvSpPr txBox="1">
            <a:spLocks noChangeArrowheads="1"/>
          </p:cNvSpPr>
          <p:nvPr/>
        </p:nvSpPr>
        <p:spPr bwMode="auto">
          <a:xfrm>
            <a:off x="2915465" y="5140961"/>
            <a:ext cx="3782208"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fr-FR" altLang="zh-CN" sz="2667" dirty="0">
                <a:solidFill>
                  <a:srgbClr val="124062"/>
                </a:solidFill>
                <a:latin typeface="微软雅黑" pitchFamily="34" charset="-122"/>
                <a:ea typeface="微软雅黑" pitchFamily="34" charset="-122"/>
              </a:rPr>
              <a:t>Trading &amp; Time Series</a:t>
            </a:r>
            <a:endParaRPr lang="zh-CN" altLang="en-US" sz="2667" dirty="0">
              <a:solidFill>
                <a:srgbClr val="124062"/>
              </a:solidFill>
              <a:latin typeface="微软雅黑" pitchFamily="34" charset="-122"/>
              <a:ea typeface="微软雅黑" pitchFamily="34" charset="-122"/>
            </a:endParaRPr>
          </a:p>
        </p:txBody>
      </p:sp>
      <p:sp>
        <p:nvSpPr>
          <p:cNvPr id="53" name="TextBox 40"/>
          <p:cNvSpPr txBox="1">
            <a:spLocks noChangeArrowheads="1"/>
          </p:cNvSpPr>
          <p:nvPr/>
        </p:nvSpPr>
        <p:spPr bwMode="auto">
          <a:xfrm>
            <a:off x="7230798" y="1950089"/>
            <a:ext cx="1223392"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fr-FR" altLang="zh-CN" sz="2667" dirty="0">
                <a:solidFill>
                  <a:srgbClr val="124062"/>
                </a:solidFill>
                <a:latin typeface="微软雅黑" pitchFamily="34" charset="-122"/>
                <a:ea typeface="微软雅黑" pitchFamily="34" charset="-122"/>
              </a:rPr>
              <a:t>ForEx</a:t>
            </a:r>
            <a:endParaRPr lang="zh-CN" altLang="en-US" sz="2667" dirty="0">
              <a:solidFill>
                <a:srgbClr val="124062"/>
              </a:solidFill>
              <a:latin typeface="微软雅黑" pitchFamily="34" charset="-122"/>
              <a:ea typeface="微软雅黑" pitchFamily="34" charset="-122"/>
            </a:endParaRPr>
          </a:p>
        </p:txBody>
      </p:sp>
      <p:sp>
        <p:nvSpPr>
          <p:cNvPr id="55" name="TextBox 6"/>
          <p:cNvSpPr txBox="1">
            <a:spLocks noChangeArrowheads="1"/>
          </p:cNvSpPr>
          <p:nvPr/>
        </p:nvSpPr>
        <p:spPr bwMode="auto">
          <a:xfrm>
            <a:off x="7230797" y="3540994"/>
            <a:ext cx="143249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fr-FR" altLang="zh-CN" sz="2667" dirty="0">
                <a:solidFill>
                  <a:srgbClr val="124062"/>
                </a:solidFill>
                <a:latin typeface="微软雅黑" pitchFamily="34" charset="-122"/>
                <a:ea typeface="微软雅黑" pitchFamily="34" charset="-122"/>
              </a:rPr>
              <a:t>Atelier</a:t>
            </a:r>
            <a:endParaRPr lang="zh-CN" altLang="en-US" sz="2667" dirty="0">
              <a:solidFill>
                <a:srgbClr val="124062"/>
              </a:solidFill>
              <a:latin typeface="微软雅黑" pitchFamily="34" charset="-122"/>
              <a:ea typeface="微软雅黑" pitchFamily="34" charset="-122"/>
            </a:endParaRPr>
          </a:p>
        </p:txBody>
      </p:sp>
    </p:spTree>
    <p:extLst>
      <p:ext uri="{BB962C8B-B14F-4D97-AF65-F5344CB8AC3E}">
        <p14:creationId xmlns:p14="http://schemas.microsoft.com/office/powerpoint/2010/main" val="3286851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500"/>
                                        <p:tgtEl>
                                          <p:spTgt spid="42"/>
                                        </p:tgtEl>
                                      </p:cBhvr>
                                    </p:animEffect>
                                  </p:childTnLst>
                                </p:cTn>
                              </p:par>
                              <p:par>
                                <p:cTn id="16" presetID="22" presetClass="entr" presetSubtype="1"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par>
                                <p:cTn id="23" presetID="22" presetClass="entr" presetSubtype="1"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up)">
                                      <p:cBhvr>
                                        <p:cTn id="25" dur="500"/>
                                        <p:tgtEl>
                                          <p:spTgt spid="43"/>
                                        </p:tgtEl>
                                      </p:cBhvr>
                                    </p:animEffect>
                                  </p:childTnLst>
                                </p:cTn>
                              </p:par>
                            </p:childTnLst>
                          </p:cTn>
                        </p:par>
                        <p:par>
                          <p:cTn id="26" fill="hold">
                            <p:stCondLst>
                              <p:cond delay="2000"/>
                            </p:stCondLst>
                            <p:childTnLst>
                              <p:par>
                                <p:cTn id="27" presetID="25"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32" dur="1000" fill="hold"/>
                                        <p:tgtEl>
                                          <p:spTgt spid="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2"/>
                                        </p:tgtEl>
                                      </p:cBhvr>
                                    </p:animEffect>
                                  </p:childTnLst>
                                </p:cTn>
                              </p:par>
                              <p:par>
                                <p:cTn id="37" presetID="25"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42" dur="1000" fill="hold"/>
                                        <p:tgtEl>
                                          <p:spTgt spid="47"/>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47"/>
                                        </p:tgtEl>
                                      </p:cBhvr>
                                    </p:animEffect>
                                  </p:childTnLst>
                                </p:cTn>
                              </p:par>
                              <p:par>
                                <p:cTn id="47" presetID="25" presetClass="entr" presetSubtype="0" fill="hold" nodeType="withEffect">
                                  <p:stCondLst>
                                    <p:cond delay="25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52" dur="1000" fill="hold"/>
                                        <p:tgtEl>
                                          <p:spTgt spid="3"/>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gtEl>
                                      </p:cBhvr>
                                    </p:animEffect>
                                  </p:childTnLst>
                                </p:cTn>
                              </p:par>
                              <p:par>
                                <p:cTn id="57" presetID="25" presetClass="entr" presetSubtype="0" fill="hold" grpId="0" nodeType="withEffect">
                                  <p:stCondLst>
                                    <p:cond delay="25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62" dur="1000" fill="hold"/>
                                        <p:tgtEl>
                                          <p:spTgt spid="49"/>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49"/>
                                        </p:tgtEl>
                                      </p:cBhvr>
                                    </p:animEffect>
                                  </p:childTnLst>
                                </p:cTn>
                              </p:par>
                              <p:par>
                                <p:cTn id="67" presetID="25" presetClass="entr" presetSubtype="0" fill="hold" nodeType="withEffect">
                                  <p:stCondLst>
                                    <p:cond delay="500"/>
                                  </p:stCondLst>
                                  <p:childTnLst>
                                    <p:set>
                                      <p:cBhvr>
                                        <p:cTn id="68" dur="1" fill="hold">
                                          <p:stCondLst>
                                            <p:cond delay="0"/>
                                          </p:stCondLst>
                                        </p:cTn>
                                        <p:tgtEl>
                                          <p:spTgt spid="5"/>
                                        </p:tgtEl>
                                        <p:attrNameLst>
                                          <p:attrName>style.visibility</p:attrName>
                                        </p:attrNameLst>
                                      </p:cBhvr>
                                      <p:to>
                                        <p:strVal val="visible"/>
                                      </p:to>
                                    </p:set>
                                    <p:anim calcmode="lin" valueType="num">
                                      <p:cBhvr>
                                        <p:cTn id="69"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72" dur="1000" fill="hold"/>
                                        <p:tgtEl>
                                          <p:spTgt spid="5"/>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5"/>
                                        </p:tgtEl>
                                      </p:cBhvr>
                                    </p:animEffect>
                                  </p:childTnLst>
                                </p:cTn>
                              </p:par>
                              <p:par>
                                <p:cTn id="77" presetID="25" presetClass="entr" presetSubtype="0"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 calcmode="lin" valueType="num">
                                      <p:cBhvr>
                                        <p:cTn id="79" dur="500" decel="50000" fill="hold">
                                          <p:stCondLst>
                                            <p:cond delay="0"/>
                                          </p:stCondLst>
                                        </p:cTn>
                                        <p:tgtEl>
                                          <p:spTgt spid="51"/>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1"/>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1"/>
                                        </p:tgtEl>
                                        <p:attrNameLst>
                                          <p:attrName>ppt_w</p:attrName>
                                        </p:attrNameLst>
                                      </p:cBhvr>
                                      <p:tavLst>
                                        <p:tav tm="0">
                                          <p:val>
                                            <p:strVal val="#ppt_w*.05"/>
                                          </p:val>
                                        </p:tav>
                                        <p:tav tm="100000">
                                          <p:val>
                                            <p:strVal val="#ppt_w"/>
                                          </p:val>
                                        </p:tav>
                                      </p:tavLst>
                                    </p:anim>
                                    <p:anim calcmode="lin" valueType="num">
                                      <p:cBhvr>
                                        <p:cTn id="82" dur="1000" fill="hold"/>
                                        <p:tgtEl>
                                          <p:spTgt spid="51"/>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1"/>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1"/>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1"/>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1"/>
                                        </p:tgtEl>
                                      </p:cBhvr>
                                    </p:animEffect>
                                  </p:childTnLst>
                                </p:cTn>
                              </p:par>
                              <p:par>
                                <p:cTn id="87" presetID="25" presetClass="entr" presetSubtype="0" fill="hold" nodeType="withEffect">
                                  <p:stCondLst>
                                    <p:cond delay="750"/>
                                  </p:stCondLst>
                                  <p:childTnLst>
                                    <p:set>
                                      <p:cBhvr>
                                        <p:cTn id="88" dur="1" fill="hold">
                                          <p:stCondLst>
                                            <p:cond delay="0"/>
                                          </p:stCondLst>
                                        </p:cTn>
                                        <p:tgtEl>
                                          <p:spTgt spid="6"/>
                                        </p:tgtEl>
                                        <p:attrNameLst>
                                          <p:attrName>style.visibility</p:attrName>
                                        </p:attrNameLst>
                                      </p:cBhvr>
                                      <p:to>
                                        <p:strVal val="visible"/>
                                      </p:to>
                                    </p:set>
                                    <p:anim calcmode="lin" valueType="num">
                                      <p:cBhvr>
                                        <p:cTn id="8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9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92" dur="1000" fill="hold"/>
                                        <p:tgtEl>
                                          <p:spTgt spid="6"/>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6"/>
                                        </p:tgtEl>
                                      </p:cBhvr>
                                    </p:animEffect>
                                  </p:childTnLst>
                                </p:cTn>
                              </p:par>
                              <p:par>
                                <p:cTn id="97" presetID="25" presetClass="entr" presetSubtype="0" fill="hold" grpId="0" nodeType="withEffect">
                                  <p:stCondLst>
                                    <p:cond delay="750"/>
                                  </p:stCondLst>
                                  <p:childTnLst>
                                    <p:set>
                                      <p:cBhvr>
                                        <p:cTn id="98" dur="1" fill="hold">
                                          <p:stCondLst>
                                            <p:cond delay="0"/>
                                          </p:stCondLst>
                                        </p:cTn>
                                        <p:tgtEl>
                                          <p:spTgt spid="53"/>
                                        </p:tgtEl>
                                        <p:attrNameLst>
                                          <p:attrName>style.visibility</p:attrName>
                                        </p:attrNameLst>
                                      </p:cBhvr>
                                      <p:to>
                                        <p:strVal val="visible"/>
                                      </p:to>
                                    </p:set>
                                    <p:anim calcmode="lin" valueType="num">
                                      <p:cBhvr>
                                        <p:cTn id="99" dur="500" decel="50000" fill="hold">
                                          <p:stCondLst>
                                            <p:cond delay="0"/>
                                          </p:stCondLst>
                                        </p:cTn>
                                        <p:tgtEl>
                                          <p:spTgt spid="53"/>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53"/>
                                        </p:tgtEl>
                                        <p:attrNameLst>
                                          <p:attrName>ppt_w</p:attrName>
                                        </p:attrNameLst>
                                      </p:cBhvr>
                                      <p:tavLst>
                                        <p:tav tm="0">
                                          <p:val>
                                            <p:strVal val="#ppt_w*.05"/>
                                          </p:val>
                                        </p:tav>
                                        <p:tav tm="100000">
                                          <p:val>
                                            <p:strVal val="#ppt_w"/>
                                          </p:val>
                                        </p:tav>
                                      </p:tavLst>
                                    </p:anim>
                                    <p:anim calcmode="lin" valueType="num">
                                      <p:cBhvr>
                                        <p:cTn id="102" dur="1000" fill="hold"/>
                                        <p:tgtEl>
                                          <p:spTgt spid="53"/>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53"/>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53"/>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53"/>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53"/>
                                        </p:tgtEl>
                                      </p:cBhvr>
                                    </p:animEffect>
                                  </p:childTnLst>
                                </p:cTn>
                              </p:par>
                              <p:par>
                                <p:cTn id="107" presetID="25" presetClass="entr" presetSubtype="0" fill="hold" nodeType="withEffect">
                                  <p:stCondLst>
                                    <p:cond delay="100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1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12" dur="1000" fill="hold"/>
                                        <p:tgtEl>
                                          <p:spTgt spid="7"/>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7"/>
                                        </p:tgtEl>
                                      </p:cBhvr>
                                    </p:animEffect>
                                  </p:childTnLst>
                                </p:cTn>
                              </p:par>
                              <p:par>
                                <p:cTn id="117" presetID="25" presetClass="entr" presetSubtype="0" fill="hold" grpId="0" nodeType="withEffect">
                                  <p:stCondLst>
                                    <p:cond delay="1000"/>
                                  </p:stCondLst>
                                  <p:childTnLst>
                                    <p:set>
                                      <p:cBhvr>
                                        <p:cTn id="118" dur="1" fill="hold">
                                          <p:stCondLst>
                                            <p:cond delay="0"/>
                                          </p:stCondLst>
                                        </p:cTn>
                                        <p:tgtEl>
                                          <p:spTgt spid="55"/>
                                        </p:tgtEl>
                                        <p:attrNameLst>
                                          <p:attrName>style.visibility</p:attrName>
                                        </p:attrNameLst>
                                      </p:cBhvr>
                                      <p:to>
                                        <p:strVal val="visible"/>
                                      </p:to>
                                    </p:set>
                                    <p:anim calcmode="lin" valueType="num">
                                      <p:cBhvr>
                                        <p:cTn id="119" dur="5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120" dur="5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p:cTn id="122" dur="1000" fill="hold"/>
                                        <p:tgtEl>
                                          <p:spTgt spid="55"/>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55"/>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7" grpId="0"/>
      <p:bldP spid="49" grpId="0"/>
      <p:bldP spid="51" grpId="0"/>
      <p:bldP spid="53"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9D15554-EA4A-AE01-0A43-2E41307C877F}"/>
              </a:ext>
            </a:extLst>
          </p:cNvPr>
          <p:cNvSpPr txBox="1"/>
          <p:nvPr/>
        </p:nvSpPr>
        <p:spPr>
          <a:xfrm>
            <a:off x="420914" y="2265349"/>
            <a:ext cx="11350171" cy="1416670"/>
          </a:xfrm>
          <a:prstGeom prst="rect">
            <a:avLst/>
          </a:prstGeom>
          <a:noFill/>
        </p:spPr>
        <p:txBody>
          <a:bodyPr wrap="square" rtlCol="0">
            <a:spAutoFit/>
          </a:bodyPr>
          <a:lstStyle/>
          <a:p>
            <a:pPr marL="285750" marR="0" indent="-285750">
              <a:lnSpc>
                <a:spcPct val="107000"/>
              </a:lnSpc>
              <a:spcBef>
                <a:spcPts val="0"/>
              </a:spcBef>
              <a:spcAft>
                <a:spcPts val="1200"/>
              </a:spcAft>
              <a:buFont typeface="Arial" panose="020B0604020202020204" pitchFamily="34" charset="0"/>
              <a:buChar char="•"/>
            </a:pPr>
            <a:r>
              <a:rPr lang="fr-FR" sz="1800" dirty="0">
                <a:effectLst/>
                <a:latin typeface="Segoe UI" panose="020B0502040204020203" pitchFamily="34" charset="0"/>
                <a:ea typeface="Times New Roman" panose="02020603050405020304" pitchFamily="18" charset="0"/>
                <a:cs typeface="Arial" panose="020B0604020202020204" pitchFamily="34" charset="0"/>
              </a:rPr>
              <a:t>Les </a:t>
            </a:r>
            <a:r>
              <a:rPr lang="fr-FR" sz="1800" b="1" dirty="0">
                <a:effectLst/>
                <a:latin typeface="Segoe UI" panose="020B0502040204020203" pitchFamily="34" charset="0"/>
                <a:ea typeface="Times New Roman" panose="02020603050405020304" pitchFamily="18" charset="0"/>
                <a:cs typeface="Arial" panose="020B0604020202020204" pitchFamily="34" charset="0"/>
              </a:rPr>
              <a:t>time series</a:t>
            </a:r>
            <a:r>
              <a:rPr lang="fr-FR" sz="1800" dirty="0">
                <a:effectLst/>
                <a:latin typeface="Segoe UI" panose="020B0502040204020203" pitchFamily="34" charset="0"/>
                <a:ea typeface="Times New Roman" panose="02020603050405020304" pitchFamily="18" charset="0"/>
                <a:cs typeface="Arial" panose="020B0604020202020204" pitchFamily="34" charset="0"/>
              </a:rPr>
              <a:t> (que l'on traduit par séries chronologiques ou </a:t>
            </a:r>
            <a:r>
              <a:rPr lang="fr-FR" sz="1800" b="1" dirty="0">
                <a:effectLst/>
                <a:latin typeface="Segoe UI" panose="020B0502040204020203" pitchFamily="34" charset="0"/>
                <a:ea typeface="Times New Roman" panose="02020603050405020304" pitchFamily="18" charset="0"/>
                <a:cs typeface="Arial" panose="020B0604020202020204" pitchFamily="34" charset="0"/>
              </a:rPr>
              <a:t>séries temporelles</a:t>
            </a:r>
            <a:r>
              <a:rPr lang="fr-FR" sz="1800" dirty="0">
                <a:effectLst/>
                <a:latin typeface="Segoe UI" panose="020B0502040204020203" pitchFamily="34" charset="0"/>
                <a:ea typeface="Times New Roman" panose="02020603050405020304" pitchFamily="18" charset="0"/>
                <a:cs typeface="Arial" panose="020B0604020202020204" pitchFamily="34" charset="0"/>
              </a:rPr>
              <a:t>) se présentent sous la forme d'une suite de valeurs numériques correspondant à l'évolution d'une variable dans le temps. </a:t>
            </a:r>
          </a:p>
          <a:p>
            <a:pPr marL="285750" marR="0" indent="-285750">
              <a:lnSpc>
                <a:spcPct val="107000"/>
              </a:lnSpc>
              <a:spcBef>
                <a:spcPts val="0"/>
              </a:spcBef>
              <a:spcAft>
                <a:spcPts val="1200"/>
              </a:spcAft>
              <a:buFont typeface="Arial" panose="020B0604020202020204" pitchFamily="34" charset="0"/>
              <a:buChar char="•"/>
            </a:pPr>
            <a:r>
              <a:rPr lang="fr-FR" sz="1800" dirty="0">
                <a:effectLst/>
                <a:latin typeface="Segoe UI" panose="020B0502040204020203" pitchFamily="34" charset="0"/>
                <a:ea typeface="Times New Roman" panose="02020603050405020304" pitchFamily="18" charset="0"/>
                <a:cs typeface="Arial" panose="020B0604020202020204" pitchFamily="34" charset="0"/>
              </a:rPr>
              <a:t>Historiquement utilisées en économétrie, elles sont conçues pour analyser une tendance passée et prévoir son évolution dans le futur par le biais de statistiques ou de probabilités.</a:t>
            </a: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95A381E3-FB5D-FD2A-27BB-66BF438758F6}"/>
              </a:ext>
            </a:extLst>
          </p:cNvPr>
          <p:cNvSpPr txBox="1"/>
          <p:nvPr/>
        </p:nvSpPr>
        <p:spPr>
          <a:xfrm>
            <a:off x="3614057" y="4592651"/>
            <a:ext cx="4194629" cy="369332"/>
          </a:xfrm>
          <a:prstGeom prst="rect">
            <a:avLst/>
          </a:prstGeom>
          <a:noFill/>
        </p:spPr>
        <p:txBody>
          <a:bodyPr wrap="square" rtlCol="0">
            <a:spAutoFit/>
          </a:bodyPr>
          <a:lstStyle/>
          <a:p>
            <a:r>
              <a:rPr lang="fr-FR" dirty="0"/>
              <a:t>Time series image !!!!</a:t>
            </a: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C05327B2-AB6F-4ACD-B85E-D2A38A5A8742}"/>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5262CF5D-3115-1B27-2D25-4129D21F8236}"/>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5957F4BF-C087-63F7-0D43-CE18A2767BD8}"/>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2448DE8F-4FBB-7EB1-D6BC-82AC13BB1C2B}"/>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D7DC445-750D-73D1-8D92-AA731F46DE65}"/>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3207E91-E4C7-85BE-4363-7DD675157AD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6EE56D3-C030-8C6A-266E-EC3F530A3198}"/>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2" name="ZoneTexte 11">
            <a:extLst>
              <a:ext uri="{FF2B5EF4-FFF2-40B4-BE49-F238E27FC236}">
                <a16:creationId xmlns:a16="http://schemas.microsoft.com/office/drawing/2014/main" id="{AC674998-C935-93FA-94DA-F30CEFFB9740}"/>
              </a:ext>
            </a:extLst>
          </p:cNvPr>
          <p:cNvSpPr txBox="1"/>
          <p:nvPr/>
        </p:nvSpPr>
        <p:spPr>
          <a:xfrm>
            <a:off x="900015" y="1320505"/>
            <a:ext cx="2549038" cy="646331"/>
          </a:xfrm>
          <a:prstGeom prst="rect">
            <a:avLst/>
          </a:prstGeom>
          <a:noFill/>
        </p:spPr>
        <p:txBody>
          <a:bodyPr wrap="square" rtlCol="0">
            <a:spAutoFit/>
          </a:bodyPr>
          <a:lstStyle/>
          <a:p>
            <a:r>
              <a:rPr lang="fr-FR" sz="3600" b="1" dirty="0">
                <a:solidFill>
                  <a:srgbClr val="537285"/>
                </a:solidFill>
              </a:rPr>
              <a:t>Time Series</a:t>
            </a:r>
          </a:p>
        </p:txBody>
      </p:sp>
      <p:pic>
        <p:nvPicPr>
          <p:cNvPr id="18" name="Image 17">
            <a:extLst>
              <a:ext uri="{FF2B5EF4-FFF2-40B4-BE49-F238E27FC236}">
                <a16:creationId xmlns:a16="http://schemas.microsoft.com/office/drawing/2014/main" id="{CFC1E087-561F-CF24-1C9E-FA8B83274CF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978624" y="3820371"/>
            <a:ext cx="5465494" cy="2806939"/>
          </a:xfrm>
          <a:prstGeom prst="rect">
            <a:avLst/>
          </a:prstGeom>
        </p:spPr>
      </p:pic>
    </p:spTree>
    <p:extLst>
      <p:ext uri="{BB962C8B-B14F-4D97-AF65-F5344CB8AC3E}">
        <p14:creationId xmlns:p14="http://schemas.microsoft.com/office/powerpoint/2010/main" val="3170600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1EA7ACA-E4E5-465E-A98B-88704EB05884}"/>
              </a:ext>
            </a:extLst>
          </p:cNvPr>
          <p:cNvSpPr txBox="1"/>
          <p:nvPr/>
        </p:nvSpPr>
        <p:spPr>
          <a:xfrm>
            <a:off x="657635" y="2192242"/>
            <a:ext cx="11037060" cy="3632661"/>
          </a:xfrm>
          <a:prstGeom prst="rect">
            <a:avLst/>
          </a:prstGeom>
          <a:noFill/>
        </p:spPr>
        <p:txBody>
          <a:bodyPr wrap="square">
            <a:spAutoFit/>
          </a:bodyPr>
          <a:lstStyle/>
          <a:p>
            <a:pPr marL="285750" indent="-285750">
              <a:buFont typeface="Wingdings" panose="05000000000000000000" pitchFamily="2" charset="2"/>
              <a:buChar char="q"/>
            </a:pPr>
            <a:r>
              <a:rPr lang="fr-FR" dirty="0"/>
              <a:t>Supposons que vous souhaitiez analyser une série chronologique de cours de clôture quotidiens pour une action donnée sur une période d'un an. </a:t>
            </a:r>
          </a:p>
          <a:p>
            <a:pPr marL="285750" indent="-285750">
              <a:buFont typeface="Wingdings" panose="05000000000000000000" pitchFamily="2" charset="2"/>
              <a:buChar char="q"/>
            </a:pPr>
            <a:r>
              <a:rPr lang="fr-FR" dirty="0"/>
              <a:t>Vous obtiendriez une liste de tous les cours de clôture des actions de chaque jour de l'année écoulée et les listeriez par ordre chronologique. Il s'agirait d'une série chronologique des cours de clôture quotidiens sur un an pour l'action.</a:t>
            </a:r>
          </a:p>
          <a:p>
            <a:pPr marL="285750" indent="-285750">
              <a:buFont typeface="Wingdings" panose="05000000000000000000" pitchFamily="2" charset="2"/>
              <a:buChar char="q"/>
            </a:pPr>
            <a:r>
              <a:rPr lang="fr-FR" dirty="0"/>
              <a:t>Cela aidera à déterminer si le stock connaît des pics et des creux à des moments réguliers chaque année.</a:t>
            </a:r>
          </a:p>
          <a:p>
            <a:pPr marL="285750" indent="-285750">
              <a:buFont typeface="Wingdings" panose="05000000000000000000" pitchFamily="2" charset="2"/>
              <a:buChar char="q"/>
            </a:pPr>
            <a:endParaRPr lang="fr-FR" dirty="0"/>
          </a:p>
          <a:p>
            <a:pPr marL="285750" marR="0" indent="-285750">
              <a:spcBef>
                <a:spcPts val="600"/>
              </a:spcBef>
              <a:spcAft>
                <a:spcPts val="600"/>
              </a:spcAft>
              <a:buFont typeface="Wingdings" panose="05000000000000000000" pitchFamily="2" charset="2"/>
              <a:buChar char="q"/>
            </a:pPr>
            <a:r>
              <a:rPr lang="fr-FR" sz="1800" dirty="0">
                <a:solidFill>
                  <a:srgbClr val="000000"/>
                </a:solidFill>
                <a:effectLst/>
                <a:latin typeface="Segoe UI" panose="020B0502040204020203" pitchFamily="34" charset="0"/>
                <a:ea typeface="Times New Roman" panose="02020603050405020304" pitchFamily="18" charset="0"/>
              </a:rPr>
              <a:t>Les principaux éléments d’étude de la time series analysis sont les suivants :</a:t>
            </a:r>
            <a:endParaRPr lang="fr-FR" sz="1800" dirty="0">
              <a:effectLst/>
              <a:latin typeface="Times New Roman" panose="02020603050405020304" pitchFamily="18" charset="0"/>
              <a:ea typeface="Times New Roman" panose="02020603050405020304" pitchFamily="18" charset="0"/>
            </a:endParaRPr>
          </a:p>
          <a:p>
            <a:pPr marL="800100" lvl="1" indent="-342900">
              <a:lnSpc>
                <a:spcPct val="107000"/>
              </a:lnSpc>
              <a:buSzPts val="1000"/>
              <a:buFont typeface="Wingdings" panose="05000000000000000000" pitchFamily="2" charset="2"/>
              <a:buChar char="§"/>
              <a:tabLst>
                <a:tab pos="457200" algn="l"/>
              </a:tabLst>
            </a:pPr>
            <a:r>
              <a:rPr lang="en-US"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La valeur numérique;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SzPts val="1000"/>
              <a:buFont typeface="Wingdings" panose="05000000000000000000" pitchFamily="2" charset="2"/>
              <a:buChar char="§"/>
              <a:tabLst>
                <a:tab pos="457200" algn="l"/>
              </a:tabLst>
            </a:pPr>
            <a:r>
              <a:rPr lang="en-US"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La saisonnalité ;</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SzPts val="1000"/>
              <a:buFont typeface="Wingdings" panose="05000000000000000000" pitchFamily="2" charset="2"/>
              <a:buChar char="§"/>
              <a:tabLst>
                <a:tab pos="457200" algn="l"/>
              </a:tabLst>
            </a:pPr>
            <a:r>
              <a:rPr lang="en-US"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Les cycles ;</a:t>
            </a:r>
            <a:endParaRPr lang="fr-FR"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800100" lvl="1" indent="-342900">
              <a:lnSpc>
                <a:spcPct val="107000"/>
              </a:lnSpc>
              <a:buSzPts val="1000"/>
              <a:buFont typeface="Wingdings" panose="05000000000000000000" pitchFamily="2" charset="2"/>
              <a:buChar char="§"/>
              <a:tabLst>
                <a:tab pos="457200" algn="l"/>
              </a:tabLst>
            </a:pPr>
            <a:r>
              <a:rPr lang="en-US" sz="1800" dirty="0">
                <a:effectLst/>
                <a:latin typeface="Segoe UI" panose="020B0502040204020203" pitchFamily="34" charset="0"/>
                <a:ea typeface="Times New Roman" panose="02020603050405020304" pitchFamily="18" charset="0"/>
              </a:rPr>
              <a:t>Les tendances.</a:t>
            </a:r>
            <a:endParaRPr lang="fr-FR" dirty="0"/>
          </a:p>
        </p:txBody>
      </p:sp>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21107EE-9F5C-FC46-F7DA-3AB5051F69F1}"/>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D51EA146-6159-93C6-DC82-D11CB07591CC}"/>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7">
            <a:extLst>
              <a:ext uri="{FF2B5EF4-FFF2-40B4-BE49-F238E27FC236}">
                <a16:creationId xmlns:a16="http://schemas.microsoft.com/office/drawing/2014/main" id="{090FF38F-E39F-BB20-A4D1-9C03BEDEC629}"/>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7319C6C5-C452-C751-2293-8DB49B3B465D}"/>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5F29157-A222-4B8A-9135-4E359E5512C8}"/>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94A03FC-FABE-70F5-1806-D02DF649228B}"/>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CFEE401-7159-7899-A4AE-45CF53724FFF}"/>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1C1D5FC6-74DC-92C6-80C0-B726042CF0C3}"/>
              </a:ext>
            </a:extLst>
          </p:cNvPr>
          <p:cNvSpPr txBox="1"/>
          <p:nvPr/>
        </p:nvSpPr>
        <p:spPr>
          <a:xfrm>
            <a:off x="900014" y="1320505"/>
            <a:ext cx="8869627" cy="646331"/>
          </a:xfrm>
          <a:prstGeom prst="rect">
            <a:avLst/>
          </a:prstGeom>
          <a:noFill/>
        </p:spPr>
        <p:txBody>
          <a:bodyPr wrap="square" rtlCol="0">
            <a:spAutoFit/>
          </a:bodyPr>
          <a:lstStyle/>
          <a:p>
            <a:r>
              <a:rPr lang="fr-FR" sz="3600" b="1" dirty="0">
                <a:solidFill>
                  <a:srgbClr val="537285"/>
                </a:solidFill>
              </a:rPr>
              <a:t>Analyse dans les problèmes des Time Series</a:t>
            </a:r>
          </a:p>
        </p:txBody>
      </p:sp>
    </p:spTree>
    <p:extLst>
      <p:ext uri="{BB962C8B-B14F-4D97-AF65-F5344CB8AC3E}">
        <p14:creationId xmlns:p14="http://schemas.microsoft.com/office/powerpoint/2010/main" val="2418419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83F5581-C4CD-2AA6-9649-2B188FDEBA83}"/>
              </a:ext>
            </a:extLst>
          </p:cNvPr>
          <p:cNvSpPr txBox="1"/>
          <p:nvPr/>
        </p:nvSpPr>
        <p:spPr>
          <a:xfrm>
            <a:off x="610310" y="2797401"/>
            <a:ext cx="10971380" cy="2585323"/>
          </a:xfrm>
          <a:prstGeom prst="rect">
            <a:avLst/>
          </a:prstGeom>
          <a:noFill/>
        </p:spPr>
        <p:txBody>
          <a:bodyPr wrap="square">
            <a:spAutoFit/>
          </a:bodyPr>
          <a:lstStyle/>
          <a:p>
            <a:pPr marL="285750" indent="-285750">
              <a:buFont typeface="Wingdings" panose="05000000000000000000" pitchFamily="2" charset="2"/>
              <a:buChar char="§"/>
            </a:pPr>
            <a:r>
              <a:rPr lang="fr-FR" dirty="0"/>
              <a:t>L'exploration de données est un processus qui transforme des tonnes de données brutes en informations utiles. </a:t>
            </a:r>
          </a:p>
          <a:p>
            <a:endParaRPr lang="fr-FR" dirty="0"/>
          </a:p>
          <a:p>
            <a:pPr marL="285750" indent="-285750">
              <a:buFont typeface="Wingdings" panose="05000000000000000000" pitchFamily="2" charset="2"/>
              <a:buChar char="§"/>
            </a:pPr>
            <a:r>
              <a:rPr lang="fr-FR" dirty="0"/>
              <a:t>En utilisant un logiciel pour rechercher des modèles dans de gros lots de données, les entreprises peuvent en savoir plus sur leurs clients afin de développer des stratégies marketing plus efficaces, d'augmenter les ventes et de réduire les coûts. </a:t>
            </a:r>
          </a:p>
          <a:p>
            <a:endParaRPr lang="fr-FR" dirty="0"/>
          </a:p>
          <a:p>
            <a:pPr marL="285750" indent="-285750">
              <a:buFont typeface="Wingdings" panose="05000000000000000000" pitchFamily="2" charset="2"/>
              <a:buChar char="§"/>
            </a:pPr>
            <a:r>
              <a:rPr lang="fr-FR" dirty="0"/>
              <a:t>Les séries chronologiques, telles qu'un historique des documents déposés par les entreprises ou des états financiers, sont particulièrement utiles ici pour identifier les tendances et les modèles qui peuvent être prévus dans le futur.</a:t>
            </a:r>
          </a:p>
        </p:txBody>
      </p:sp>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FF35F09-D623-F6D7-3A23-F72A86A7F575}"/>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39A56455-6E32-CB7E-9731-DAB2D95713D1}"/>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7">
            <a:extLst>
              <a:ext uri="{FF2B5EF4-FFF2-40B4-BE49-F238E27FC236}">
                <a16:creationId xmlns:a16="http://schemas.microsoft.com/office/drawing/2014/main" id="{A28B6B36-ACBF-12A3-8741-DDBECE753B90}"/>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6A4EE2F0-410B-1F71-CC51-A757D65EBE51}"/>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F3767DC-21B1-EEDF-2C32-FB563F4FF22F}"/>
              </a:ext>
            </a:extLst>
          </p:cNvPr>
          <p:cNvSpPr txBox="1"/>
          <p:nvPr/>
        </p:nvSpPr>
        <p:spPr>
          <a:xfrm>
            <a:off x="791229" y="258741"/>
            <a:ext cx="35779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9952EBB-EB40-1275-EE1D-BB184D71C3D4}"/>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B54D774-504A-B653-4FDE-EC311CA7999D}"/>
              </a:ext>
            </a:extLst>
          </p:cNvPr>
          <p:cNvSpPr txBox="1"/>
          <p:nvPr/>
        </p:nvSpPr>
        <p:spPr>
          <a:xfrm>
            <a:off x="1552331" y="230690"/>
            <a:ext cx="44438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Trading &amp; Time Series</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1" name="ZoneTexte 10">
            <a:extLst>
              <a:ext uri="{FF2B5EF4-FFF2-40B4-BE49-F238E27FC236}">
                <a16:creationId xmlns:a16="http://schemas.microsoft.com/office/drawing/2014/main" id="{54D6B04D-E6FE-922D-94BF-A2BD02A787D8}"/>
              </a:ext>
            </a:extLst>
          </p:cNvPr>
          <p:cNvSpPr txBox="1"/>
          <p:nvPr/>
        </p:nvSpPr>
        <p:spPr>
          <a:xfrm>
            <a:off x="900014" y="1320505"/>
            <a:ext cx="8869627" cy="1200329"/>
          </a:xfrm>
          <a:prstGeom prst="rect">
            <a:avLst/>
          </a:prstGeom>
          <a:noFill/>
        </p:spPr>
        <p:txBody>
          <a:bodyPr wrap="square" rtlCol="0">
            <a:spAutoFit/>
          </a:bodyPr>
          <a:lstStyle/>
          <a:p>
            <a:r>
              <a:rPr lang="fr-FR" sz="3600" b="1" dirty="0">
                <a:solidFill>
                  <a:srgbClr val="537285"/>
                </a:solidFill>
              </a:rPr>
              <a:t>Comment Les Time Series sont-elles utilisées dans Data Mining ?</a:t>
            </a:r>
          </a:p>
        </p:txBody>
      </p:sp>
    </p:spTree>
    <p:extLst>
      <p:ext uri="{BB962C8B-B14F-4D97-AF65-F5344CB8AC3E}">
        <p14:creationId xmlns:p14="http://schemas.microsoft.com/office/powerpoint/2010/main" val="2915254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113208" y="1538896"/>
            <a:ext cx="1837249" cy="2187019"/>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grpSp>
      <p:grpSp>
        <p:nvGrpSpPr>
          <p:cNvPr id="3" name="组合 2"/>
          <p:cNvGrpSpPr/>
          <p:nvPr/>
        </p:nvGrpSpPr>
        <p:grpSpPr>
          <a:xfrm>
            <a:off x="5434131" y="3143038"/>
            <a:ext cx="2078122" cy="1286825"/>
            <a:chOff x="5498299" y="2485311"/>
            <a:chExt cx="2078122" cy="1286825"/>
          </a:xfrm>
        </p:grpSpPr>
        <p:cxnSp>
          <p:nvCxnSpPr>
            <p:cNvPr id="43" name="直接连接符 42"/>
            <p:cNvCxnSpPr/>
            <p:nvPr/>
          </p:nvCxnSpPr>
          <p:spPr>
            <a:xfrm flipV="1">
              <a:off x="5904868" y="2485311"/>
              <a:ext cx="1671553" cy="862597"/>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98299" y="2909539"/>
              <a:ext cx="1671553" cy="862597"/>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113208" y="657727"/>
            <a:ext cx="1917343" cy="1163268"/>
            <a:chOff x="5177376" y="0"/>
            <a:chExt cx="1917343" cy="1163268"/>
          </a:xfrm>
        </p:grpSpPr>
        <p:cxnSp>
          <p:nvCxnSpPr>
            <p:cNvPr id="53" name="直接连接符 52"/>
            <p:cNvCxnSpPr/>
            <p:nvPr/>
          </p:nvCxnSpPr>
          <p:spPr>
            <a:xfrm flipV="1">
              <a:off x="5177376" y="300671"/>
              <a:ext cx="1671552" cy="862597"/>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423167" y="0"/>
              <a:ext cx="1671552" cy="862597"/>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sp>
        <p:nvSpPr>
          <p:cNvPr id="20" name="TextBox 1"/>
          <p:cNvSpPr txBox="1"/>
          <p:nvPr/>
        </p:nvSpPr>
        <p:spPr>
          <a:xfrm>
            <a:off x="4910879" y="4456523"/>
            <a:ext cx="2076209" cy="1015663"/>
          </a:xfrm>
          <a:prstGeom prst="rect">
            <a:avLst/>
          </a:prstGeom>
          <a:noFill/>
        </p:spPr>
        <p:txBody>
          <a:bodyPr wrap="none" rtlCol="0">
            <a:spAutoFit/>
          </a:bodyPr>
          <a:lstStyle/>
          <a:p>
            <a:pPr marL="0" lvl="1"/>
            <a:r>
              <a:rPr lang="fr-FR" altLang="zh-CN" sz="6000" b="1" dirty="0">
                <a:solidFill>
                  <a:srgbClr val="124062"/>
                </a:solidFill>
                <a:latin typeface="微软雅黑 Light" panose="020B0502040204020203" pitchFamily="34" charset="-122"/>
                <a:ea typeface="创艺简细圆" pitchFamily="2" charset="-122"/>
              </a:rPr>
              <a:t>ForEx</a:t>
            </a:r>
            <a:endParaRPr lang="zh-CN" altLang="en-US" sz="6000" b="1" dirty="0">
              <a:solidFill>
                <a:srgbClr val="124062"/>
              </a:solidFill>
              <a:latin typeface="微软雅黑 Light" panose="020B0502040204020203" pitchFamily="34" charset="-122"/>
              <a:ea typeface="创艺简细圆" pitchFamily="2" charset="-122"/>
            </a:endParaRPr>
          </a:p>
        </p:txBody>
      </p:sp>
      <p:sp>
        <p:nvSpPr>
          <p:cNvPr id="31" name="矩形 30"/>
          <p:cNvSpPr/>
          <p:nvPr/>
        </p:nvSpPr>
        <p:spPr>
          <a:xfrm>
            <a:off x="-970670" y="1406769"/>
            <a:ext cx="647114" cy="956603"/>
          </a:xfrm>
          <a:prstGeom prst="rect">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70670" y="2363372"/>
            <a:ext cx="647114" cy="956603"/>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ZoneTexte 3">
            <a:extLst>
              <a:ext uri="{FF2B5EF4-FFF2-40B4-BE49-F238E27FC236}">
                <a16:creationId xmlns:a16="http://schemas.microsoft.com/office/drawing/2014/main" id="{B4B49530-26A2-03EB-95B7-C222AFE0BDD4}"/>
              </a:ext>
            </a:extLst>
          </p:cNvPr>
          <p:cNvSpPr txBox="1"/>
          <p:nvPr/>
        </p:nvSpPr>
        <p:spPr>
          <a:xfrm>
            <a:off x="5337879" y="2036091"/>
            <a:ext cx="1425761" cy="1323439"/>
          </a:xfrm>
          <a:prstGeom prst="rect">
            <a:avLst/>
          </a:prstGeom>
          <a:noFill/>
        </p:spPr>
        <p:txBody>
          <a:bodyPr wrap="square" rtlCol="0">
            <a:spAutoFit/>
          </a:bodyPr>
          <a:lstStyle/>
          <a:p>
            <a:r>
              <a:rPr lang="fr-FR" sz="8000" b="1" dirty="0">
                <a:solidFill>
                  <a:srgbClr val="124062"/>
                </a:solidFill>
                <a:latin typeface="微软雅黑 Light" panose="020B0502040204020203" pitchFamily="34" charset="-122"/>
                <a:ea typeface="创艺简细圆" pitchFamily="2" charset="-122"/>
              </a:rPr>
              <a:t>04</a:t>
            </a:r>
          </a:p>
        </p:txBody>
      </p:sp>
    </p:spTree>
    <p:extLst>
      <p:ext uri="{BB962C8B-B14F-4D97-AF65-F5344CB8AC3E}">
        <p14:creationId xmlns:p14="http://schemas.microsoft.com/office/powerpoint/2010/main" val="1976105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par>
                                <p:cTn id="29" presetID="22" presetClass="entr" presetSubtype="1"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BC6A63E-E867-06CE-3F40-9F0EC98930F2}"/>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50B1C5F6-398E-8716-177C-35E0871BB288}"/>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7">
            <a:extLst>
              <a:ext uri="{FF2B5EF4-FFF2-40B4-BE49-F238E27FC236}">
                <a16:creationId xmlns:a16="http://schemas.microsoft.com/office/drawing/2014/main" id="{5F988D49-973F-214A-A779-BABBF3D6622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8">
            <a:extLst>
              <a:ext uri="{FF2B5EF4-FFF2-40B4-BE49-F238E27FC236}">
                <a16:creationId xmlns:a16="http://schemas.microsoft.com/office/drawing/2014/main" id="{3A5662CE-7D09-F85B-C846-1BEAF49911B5}"/>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37182C5-4123-5C90-FD4B-9929D65049EA}"/>
              </a:ext>
            </a:extLst>
          </p:cNvPr>
          <p:cNvSpPr txBox="1"/>
          <p:nvPr/>
        </p:nvSpPr>
        <p:spPr>
          <a:xfrm>
            <a:off x="791229" y="258741"/>
            <a:ext cx="34176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4</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8"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83022FD-FB47-9204-2630-72DF7B81B1B5}"/>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17B7FE7-D3BD-9F8D-7959-0AD435AA886F}"/>
              </a:ext>
            </a:extLst>
          </p:cNvPr>
          <p:cNvSpPr txBox="1"/>
          <p:nvPr/>
        </p:nvSpPr>
        <p:spPr>
          <a:xfrm>
            <a:off x="1552331" y="230690"/>
            <a:ext cx="12410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ForEx</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0" name="Freeform 19">
            <a:extLst>
              <a:ext uri="{FF2B5EF4-FFF2-40B4-BE49-F238E27FC236}">
                <a16:creationId xmlns:a16="http://schemas.microsoft.com/office/drawing/2014/main" id="{515B0CA5-EFC6-C061-5095-FE983CDB77A2}"/>
              </a:ext>
            </a:extLst>
          </p:cNvPr>
          <p:cNvSpPr>
            <a:spLocks noEditPoints="1"/>
          </p:cNvSpPr>
          <p:nvPr/>
        </p:nvSpPr>
        <p:spPr bwMode="auto">
          <a:xfrm>
            <a:off x="4117871" y="1801903"/>
            <a:ext cx="4080646" cy="3670738"/>
          </a:xfrm>
          <a:custGeom>
            <a:avLst/>
            <a:gdLst>
              <a:gd name="T0" fmla="*/ 233 w 747"/>
              <a:gd name="T1" fmla="*/ 0 h 672"/>
              <a:gd name="T2" fmla="*/ 306 w 747"/>
              <a:gd name="T3" fmla="*/ 37 h 672"/>
              <a:gd name="T4" fmla="*/ 374 w 747"/>
              <a:gd name="T5" fmla="*/ 66 h 672"/>
              <a:gd name="T6" fmla="*/ 444 w 747"/>
              <a:gd name="T7" fmla="*/ 33 h 672"/>
              <a:gd name="T8" fmla="*/ 514 w 747"/>
              <a:gd name="T9" fmla="*/ 0 h 672"/>
              <a:gd name="T10" fmla="*/ 606 w 747"/>
              <a:gd name="T11" fmla="*/ 92 h 672"/>
              <a:gd name="T12" fmla="*/ 601 w 747"/>
              <a:gd name="T13" fmla="*/ 122 h 672"/>
              <a:gd name="T14" fmla="*/ 594 w 747"/>
              <a:gd name="T15" fmla="*/ 154 h 672"/>
              <a:gd name="T16" fmla="*/ 643 w 747"/>
              <a:gd name="T17" fmla="*/ 237 h 672"/>
              <a:gd name="T18" fmla="*/ 681 w 747"/>
              <a:gd name="T19" fmla="*/ 248 h 672"/>
              <a:gd name="T20" fmla="*/ 747 w 747"/>
              <a:gd name="T21" fmla="*/ 336 h 672"/>
              <a:gd name="T22" fmla="*/ 679 w 747"/>
              <a:gd name="T23" fmla="*/ 424 h 672"/>
              <a:gd name="T24" fmla="*/ 644 w 747"/>
              <a:gd name="T25" fmla="*/ 434 h 672"/>
              <a:gd name="T26" fmla="*/ 594 w 747"/>
              <a:gd name="T27" fmla="*/ 517 h 672"/>
              <a:gd name="T28" fmla="*/ 602 w 747"/>
              <a:gd name="T29" fmla="*/ 552 h 672"/>
              <a:gd name="T30" fmla="*/ 606 w 747"/>
              <a:gd name="T31" fmla="*/ 580 h 672"/>
              <a:gd name="T32" fmla="*/ 514 w 747"/>
              <a:gd name="T33" fmla="*/ 672 h 672"/>
              <a:gd name="T34" fmla="*/ 449 w 747"/>
              <a:gd name="T35" fmla="*/ 644 h 672"/>
              <a:gd name="T36" fmla="*/ 422 w 747"/>
              <a:gd name="T37" fmla="*/ 620 h 672"/>
              <a:gd name="T38" fmla="*/ 373 w 747"/>
              <a:gd name="T39" fmla="*/ 606 h 672"/>
              <a:gd name="T40" fmla="*/ 323 w 747"/>
              <a:gd name="T41" fmla="*/ 621 h 672"/>
              <a:gd name="T42" fmla="*/ 284 w 747"/>
              <a:gd name="T43" fmla="*/ 655 h 672"/>
              <a:gd name="T44" fmla="*/ 233 w 747"/>
              <a:gd name="T45" fmla="*/ 672 h 672"/>
              <a:gd name="T46" fmla="*/ 141 w 747"/>
              <a:gd name="T47" fmla="*/ 580 h 672"/>
              <a:gd name="T48" fmla="*/ 146 w 747"/>
              <a:gd name="T49" fmla="*/ 551 h 672"/>
              <a:gd name="T50" fmla="*/ 152 w 747"/>
              <a:gd name="T51" fmla="*/ 528 h 672"/>
              <a:gd name="T52" fmla="*/ 153 w 747"/>
              <a:gd name="T53" fmla="*/ 519 h 672"/>
              <a:gd name="T54" fmla="*/ 69 w 747"/>
              <a:gd name="T55" fmla="*/ 425 h 672"/>
              <a:gd name="T56" fmla="*/ 0 w 747"/>
              <a:gd name="T57" fmla="*/ 336 h 672"/>
              <a:gd name="T58" fmla="*/ 74 w 747"/>
              <a:gd name="T59" fmla="*/ 246 h 672"/>
              <a:gd name="T60" fmla="*/ 153 w 747"/>
              <a:gd name="T61" fmla="*/ 153 h 672"/>
              <a:gd name="T62" fmla="*/ 147 w 747"/>
              <a:gd name="T63" fmla="*/ 124 h 672"/>
              <a:gd name="T64" fmla="*/ 141 w 747"/>
              <a:gd name="T65" fmla="*/ 92 h 672"/>
              <a:gd name="T66" fmla="*/ 233 w 747"/>
              <a:gd name="T67" fmla="*/ 0 h 672"/>
              <a:gd name="T68" fmla="*/ 180 w 747"/>
              <a:gd name="T69" fmla="*/ 310 h 672"/>
              <a:gd name="T70" fmla="*/ 184 w 747"/>
              <a:gd name="T71" fmla="*/ 336 h 672"/>
              <a:gd name="T72" fmla="*/ 180 w 747"/>
              <a:gd name="T73" fmla="*/ 364 h 672"/>
              <a:gd name="T74" fmla="*/ 220 w 747"/>
              <a:gd name="T75" fmla="*/ 482 h 672"/>
              <a:gd name="T76" fmla="*/ 247 w 747"/>
              <a:gd name="T77" fmla="*/ 490 h 672"/>
              <a:gd name="T78" fmla="*/ 278 w 747"/>
              <a:gd name="T79" fmla="*/ 500 h 672"/>
              <a:gd name="T80" fmla="*/ 304 w 747"/>
              <a:gd name="T81" fmla="*/ 524 h 672"/>
              <a:gd name="T82" fmla="*/ 319 w 747"/>
              <a:gd name="T83" fmla="*/ 538 h 672"/>
              <a:gd name="T84" fmla="*/ 373 w 747"/>
              <a:gd name="T85" fmla="*/ 555 h 672"/>
              <a:gd name="T86" fmla="*/ 429 w 747"/>
              <a:gd name="T87" fmla="*/ 537 h 672"/>
              <a:gd name="T88" fmla="*/ 445 w 747"/>
              <a:gd name="T89" fmla="*/ 521 h 672"/>
              <a:gd name="T90" fmla="*/ 470 w 747"/>
              <a:gd name="T91" fmla="*/ 500 h 672"/>
              <a:gd name="T92" fmla="*/ 503 w 747"/>
              <a:gd name="T93" fmla="*/ 490 h 672"/>
              <a:gd name="T94" fmla="*/ 523 w 747"/>
              <a:gd name="T95" fmla="*/ 484 h 672"/>
              <a:gd name="T96" fmla="*/ 576 w 747"/>
              <a:gd name="T97" fmla="*/ 398 h 672"/>
              <a:gd name="T98" fmla="*/ 569 w 747"/>
              <a:gd name="T99" fmla="*/ 368 h 672"/>
              <a:gd name="T100" fmla="*/ 563 w 747"/>
              <a:gd name="T101" fmla="*/ 336 h 672"/>
              <a:gd name="T102" fmla="*/ 569 w 747"/>
              <a:gd name="T103" fmla="*/ 304 h 672"/>
              <a:gd name="T104" fmla="*/ 575 w 747"/>
              <a:gd name="T105" fmla="*/ 274 h 672"/>
              <a:gd name="T106" fmla="*/ 524 w 747"/>
              <a:gd name="T107" fmla="*/ 190 h 672"/>
              <a:gd name="T108" fmla="*/ 500 w 747"/>
              <a:gd name="T109" fmla="*/ 182 h 672"/>
              <a:gd name="T110" fmla="*/ 472 w 747"/>
              <a:gd name="T111" fmla="*/ 173 h 672"/>
              <a:gd name="T112" fmla="*/ 445 w 747"/>
              <a:gd name="T113" fmla="*/ 152 h 672"/>
              <a:gd name="T114" fmla="*/ 374 w 747"/>
              <a:gd name="T115" fmla="*/ 119 h 672"/>
              <a:gd name="T116" fmla="*/ 302 w 747"/>
              <a:gd name="T117" fmla="*/ 152 h 672"/>
              <a:gd name="T118" fmla="*/ 253 w 747"/>
              <a:gd name="T119" fmla="*/ 182 h 672"/>
              <a:gd name="T120" fmla="*/ 173 w 747"/>
              <a:gd name="T121" fmla="*/ 275 h 672"/>
              <a:gd name="T122" fmla="*/ 180 w 747"/>
              <a:gd name="T123" fmla="*/ 31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7" h="672">
                <a:moveTo>
                  <a:pt x="233" y="0"/>
                </a:moveTo>
                <a:cubicBezTo>
                  <a:pt x="262" y="0"/>
                  <a:pt x="289" y="14"/>
                  <a:pt x="306" y="37"/>
                </a:cubicBezTo>
                <a:cubicBezTo>
                  <a:pt x="321" y="57"/>
                  <a:pt x="349" y="66"/>
                  <a:pt x="374" y="66"/>
                </a:cubicBezTo>
                <a:cubicBezTo>
                  <a:pt x="402" y="66"/>
                  <a:pt x="426" y="55"/>
                  <a:pt x="444" y="33"/>
                </a:cubicBezTo>
                <a:cubicBezTo>
                  <a:pt x="461" y="12"/>
                  <a:pt x="487" y="0"/>
                  <a:pt x="514" y="0"/>
                </a:cubicBezTo>
                <a:cubicBezTo>
                  <a:pt x="565" y="0"/>
                  <a:pt x="606" y="41"/>
                  <a:pt x="606" y="92"/>
                </a:cubicBezTo>
                <a:cubicBezTo>
                  <a:pt x="606" y="103"/>
                  <a:pt x="604" y="112"/>
                  <a:pt x="601" y="122"/>
                </a:cubicBezTo>
                <a:cubicBezTo>
                  <a:pt x="598" y="133"/>
                  <a:pt x="594" y="143"/>
                  <a:pt x="594" y="154"/>
                </a:cubicBezTo>
                <a:cubicBezTo>
                  <a:pt x="594" y="189"/>
                  <a:pt x="613" y="220"/>
                  <a:pt x="643" y="237"/>
                </a:cubicBezTo>
                <a:cubicBezTo>
                  <a:pt x="655" y="244"/>
                  <a:pt x="669" y="244"/>
                  <a:pt x="681" y="248"/>
                </a:cubicBezTo>
                <a:cubicBezTo>
                  <a:pt x="720" y="259"/>
                  <a:pt x="747" y="295"/>
                  <a:pt x="747" y="336"/>
                </a:cubicBezTo>
                <a:cubicBezTo>
                  <a:pt x="747" y="377"/>
                  <a:pt x="719" y="414"/>
                  <a:pt x="679" y="424"/>
                </a:cubicBezTo>
                <a:cubicBezTo>
                  <a:pt x="667" y="428"/>
                  <a:pt x="655" y="428"/>
                  <a:pt x="644" y="434"/>
                </a:cubicBezTo>
                <a:cubicBezTo>
                  <a:pt x="613" y="450"/>
                  <a:pt x="594" y="482"/>
                  <a:pt x="594" y="517"/>
                </a:cubicBezTo>
                <a:cubicBezTo>
                  <a:pt x="594" y="529"/>
                  <a:pt x="598" y="541"/>
                  <a:pt x="602" y="552"/>
                </a:cubicBezTo>
                <a:cubicBezTo>
                  <a:pt x="604" y="561"/>
                  <a:pt x="606" y="570"/>
                  <a:pt x="606" y="580"/>
                </a:cubicBezTo>
                <a:cubicBezTo>
                  <a:pt x="606" y="631"/>
                  <a:pt x="565" y="672"/>
                  <a:pt x="514" y="672"/>
                </a:cubicBezTo>
                <a:cubicBezTo>
                  <a:pt x="490" y="672"/>
                  <a:pt x="466" y="662"/>
                  <a:pt x="449" y="644"/>
                </a:cubicBezTo>
                <a:cubicBezTo>
                  <a:pt x="440" y="635"/>
                  <a:pt x="433" y="626"/>
                  <a:pt x="422" y="620"/>
                </a:cubicBezTo>
                <a:cubicBezTo>
                  <a:pt x="407" y="611"/>
                  <a:pt x="390" y="606"/>
                  <a:pt x="373" y="606"/>
                </a:cubicBezTo>
                <a:cubicBezTo>
                  <a:pt x="355" y="606"/>
                  <a:pt x="338" y="611"/>
                  <a:pt x="323" y="621"/>
                </a:cubicBezTo>
                <a:cubicBezTo>
                  <a:pt x="308" y="630"/>
                  <a:pt x="297" y="644"/>
                  <a:pt x="284" y="655"/>
                </a:cubicBezTo>
                <a:cubicBezTo>
                  <a:pt x="268" y="667"/>
                  <a:pt x="253" y="672"/>
                  <a:pt x="233" y="672"/>
                </a:cubicBezTo>
                <a:cubicBezTo>
                  <a:pt x="182" y="672"/>
                  <a:pt x="141" y="631"/>
                  <a:pt x="141" y="580"/>
                </a:cubicBezTo>
                <a:cubicBezTo>
                  <a:pt x="141" y="570"/>
                  <a:pt x="144" y="561"/>
                  <a:pt x="146" y="551"/>
                </a:cubicBezTo>
                <a:cubicBezTo>
                  <a:pt x="149" y="543"/>
                  <a:pt x="151" y="536"/>
                  <a:pt x="152" y="528"/>
                </a:cubicBezTo>
                <a:cubicBezTo>
                  <a:pt x="152" y="525"/>
                  <a:pt x="153" y="522"/>
                  <a:pt x="153" y="519"/>
                </a:cubicBezTo>
                <a:cubicBezTo>
                  <a:pt x="153" y="466"/>
                  <a:pt x="117" y="437"/>
                  <a:pt x="69" y="425"/>
                </a:cubicBezTo>
                <a:cubicBezTo>
                  <a:pt x="29" y="414"/>
                  <a:pt x="0" y="378"/>
                  <a:pt x="0" y="336"/>
                </a:cubicBezTo>
                <a:cubicBezTo>
                  <a:pt x="0" y="292"/>
                  <a:pt x="31" y="254"/>
                  <a:pt x="74" y="246"/>
                </a:cubicBezTo>
                <a:cubicBezTo>
                  <a:pt x="120" y="236"/>
                  <a:pt x="153" y="201"/>
                  <a:pt x="153" y="153"/>
                </a:cubicBezTo>
                <a:cubicBezTo>
                  <a:pt x="153" y="142"/>
                  <a:pt x="150" y="134"/>
                  <a:pt x="147" y="124"/>
                </a:cubicBezTo>
                <a:cubicBezTo>
                  <a:pt x="143" y="113"/>
                  <a:pt x="141" y="103"/>
                  <a:pt x="141" y="92"/>
                </a:cubicBezTo>
                <a:cubicBezTo>
                  <a:pt x="141" y="41"/>
                  <a:pt x="182" y="0"/>
                  <a:pt x="233" y="0"/>
                </a:cubicBezTo>
                <a:close/>
                <a:moveTo>
                  <a:pt x="180" y="310"/>
                </a:moveTo>
                <a:cubicBezTo>
                  <a:pt x="183" y="318"/>
                  <a:pt x="184" y="327"/>
                  <a:pt x="184" y="336"/>
                </a:cubicBezTo>
                <a:cubicBezTo>
                  <a:pt x="184" y="345"/>
                  <a:pt x="183" y="355"/>
                  <a:pt x="180" y="364"/>
                </a:cubicBezTo>
                <a:cubicBezTo>
                  <a:pt x="165" y="409"/>
                  <a:pt x="176" y="458"/>
                  <a:pt x="220" y="482"/>
                </a:cubicBezTo>
                <a:cubicBezTo>
                  <a:pt x="228" y="486"/>
                  <a:pt x="238" y="488"/>
                  <a:pt x="247" y="490"/>
                </a:cubicBezTo>
                <a:cubicBezTo>
                  <a:pt x="258" y="492"/>
                  <a:pt x="268" y="495"/>
                  <a:pt x="278" y="500"/>
                </a:cubicBezTo>
                <a:cubicBezTo>
                  <a:pt x="289" y="506"/>
                  <a:pt x="296" y="514"/>
                  <a:pt x="304" y="524"/>
                </a:cubicBezTo>
                <a:cubicBezTo>
                  <a:pt x="309" y="529"/>
                  <a:pt x="313" y="534"/>
                  <a:pt x="319" y="538"/>
                </a:cubicBezTo>
                <a:cubicBezTo>
                  <a:pt x="335" y="549"/>
                  <a:pt x="354" y="555"/>
                  <a:pt x="373" y="555"/>
                </a:cubicBezTo>
                <a:cubicBezTo>
                  <a:pt x="393" y="555"/>
                  <a:pt x="412" y="549"/>
                  <a:pt x="429" y="537"/>
                </a:cubicBezTo>
                <a:cubicBezTo>
                  <a:pt x="435" y="533"/>
                  <a:pt x="440" y="527"/>
                  <a:pt x="445" y="521"/>
                </a:cubicBezTo>
                <a:cubicBezTo>
                  <a:pt x="453" y="513"/>
                  <a:pt x="460" y="506"/>
                  <a:pt x="470" y="500"/>
                </a:cubicBezTo>
                <a:cubicBezTo>
                  <a:pt x="480" y="494"/>
                  <a:pt x="491" y="492"/>
                  <a:pt x="503" y="490"/>
                </a:cubicBezTo>
                <a:cubicBezTo>
                  <a:pt x="509" y="489"/>
                  <a:pt x="516" y="487"/>
                  <a:pt x="523" y="484"/>
                </a:cubicBezTo>
                <a:cubicBezTo>
                  <a:pt x="555" y="468"/>
                  <a:pt x="576" y="435"/>
                  <a:pt x="576" y="398"/>
                </a:cubicBezTo>
                <a:cubicBezTo>
                  <a:pt x="576" y="388"/>
                  <a:pt x="573" y="378"/>
                  <a:pt x="569" y="368"/>
                </a:cubicBezTo>
                <a:cubicBezTo>
                  <a:pt x="566" y="357"/>
                  <a:pt x="563" y="347"/>
                  <a:pt x="563" y="336"/>
                </a:cubicBezTo>
                <a:cubicBezTo>
                  <a:pt x="563" y="325"/>
                  <a:pt x="566" y="315"/>
                  <a:pt x="569" y="304"/>
                </a:cubicBezTo>
                <a:cubicBezTo>
                  <a:pt x="572" y="295"/>
                  <a:pt x="575" y="285"/>
                  <a:pt x="575" y="274"/>
                </a:cubicBezTo>
                <a:cubicBezTo>
                  <a:pt x="575" y="239"/>
                  <a:pt x="555" y="206"/>
                  <a:pt x="524" y="190"/>
                </a:cubicBezTo>
                <a:cubicBezTo>
                  <a:pt x="516" y="186"/>
                  <a:pt x="508" y="184"/>
                  <a:pt x="500" y="182"/>
                </a:cubicBezTo>
                <a:cubicBezTo>
                  <a:pt x="490" y="180"/>
                  <a:pt x="481" y="178"/>
                  <a:pt x="472" y="173"/>
                </a:cubicBezTo>
                <a:cubicBezTo>
                  <a:pt x="462" y="168"/>
                  <a:pt x="453" y="161"/>
                  <a:pt x="445" y="152"/>
                </a:cubicBezTo>
                <a:cubicBezTo>
                  <a:pt x="426" y="130"/>
                  <a:pt x="402" y="119"/>
                  <a:pt x="374" y="119"/>
                </a:cubicBezTo>
                <a:cubicBezTo>
                  <a:pt x="345" y="119"/>
                  <a:pt x="321" y="131"/>
                  <a:pt x="302" y="152"/>
                </a:cubicBezTo>
                <a:cubicBezTo>
                  <a:pt x="289" y="167"/>
                  <a:pt x="272" y="177"/>
                  <a:pt x="253" y="182"/>
                </a:cubicBezTo>
                <a:cubicBezTo>
                  <a:pt x="206" y="192"/>
                  <a:pt x="173" y="225"/>
                  <a:pt x="173" y="275"/>
                </a:cubicBezTo>
                <a:cubicBezTo>
                  <a:pt x="173" y="288"/>
                  <a:pt x="177" y="298"/>
                  <a:pt x="180" y="310"/>
                </a:cubicBezTo>
                <a:close/>
              </a:path>
            </a:pathLst>
          </a:custGeom>
          <a:solidFill>
            <a:schemeClr val="bg1">
              <a:lumMod val="8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endParaRPr lang="zh-CN" altLang="en-US">
              <a:solidFill>
                <a:srgbClr val="3F7EE5"/>
              </a:solidFill>
              <a:latin typeface="Bebas" pitchFamily="2" charset="0"/>
              <a:ea typeface="微软雅黑" panose="020B0503020204020204" pitchFamily="34" charset="-122"/>
              <a:sym typeface="Bebas" pitchFamily="2" charset="0"/>
            </a:endParaRPr>
          </a:p>
        </p:txBody>
      </p:sp>
      <p:sp>
        <p:nvSpPr>
          <p:cNvPr id="11" name="Oval 6">
            <a:extLst>
              <a:ext uri="{FF2B5EF4-FFF2-40B4-BE49-F238E27FC236}">
                <a16:creationId xmlns:a16="http://schemas.microsoft.com/office/drawing/2014/main" id="{975DE545-7C7B-33C8-D7C2-118492F2C237}"/>
              </a:ext>
            </a:extLst>
          </p:cNvPr>
          <p:cNvSpPr>
            <a:spLocks noChangeArrowheads="1"/>
          </p:cNvSpPr>
          <p:nvPr/>
        </p:nvSpPr>
        <p:spPr bwMode="auto">
          <a:xfrm>
            <a:off x="5002686" y="1919002"/>
            <a:ext cx="768033" cy="7657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rgbClr val="FEFABC"/>
                </a:solidFill>
                <a:latin typeface="Bebas" pitchFamily="2" charset="0"/>
                <a:ea typeface="微软雅黑" panose="020B0503020204020204" pitchFamily="34" charset="-122"/>
                <a:sym typeface="Bebas" pitchFamily="2" charset="0"/>
              </a:rPr>
              <a:t>A</a:t>
            </a:r>
            <a:endParaRPr lang="zh-CN" altLang="en-US" sz="2400" dirty="0">
              <a:solidFill>
                <a:srgbClr val="FEFABC"/>
              </a:solidFill>
              <a:latin typeface="Bebas" pitchFamily="2" charset="0"/>
              <a:ea typeface="微软雅黑" panose="020B0503020204020204" pitchFamily="34" charset="-122"/>
              <a:sym typeface="Bebas" pitchFamily="2" charset="0"/>
            </a:endParaRPr>
          </a:p>
        </p:txBody>
      </p:sp>
      <p:sp>
        <p:nvSpPr>
          <p:cNvPr id="12" name="Oval 7">
            <a:extLst>
              <a:ext uri="{FF2B5EF4-FFF2-40B4-BE49-F238E27FC236}">
                <a16:creationId xmlns:a16="http://schemas.microsoft.com/office/drawing/2014/main" id="{CB77C1CE-9914-D6DC-4F30-976B397B59A3}"/>
              </a:ext>
            </a:extLst>
          </p:cNvPr>
          <p:cNvSpPr>
            <a:spLocks noChangeArrowheads="1"/>
          </p:cNvSpPr>
          <p:nvPr/>
        </p:nvSpPr>
        <p:spPr bwMode="auto">
          <a:xfrm>
            <a:off x="6541058" y="1919002"/>
            <a:ext cx="770339" cy="7657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rgbClr val="FEFABC"/>
                </a:solidFill>
                <a:latin typeface="Bebas" pitchFamily="2" charset="0"/>
                <a:ea typeface="微软雅黑" panose="020B0503020204020204" pitchFamily="34" charset="-122"/>
                <a:sym typeface="Bebas" pitchFamily="2" charset="0"/>
              </a:rPr>
              <a:t>B</a:t>
            </a:r>
            <a:endParaRPr lang="zh-CN" altLang="en-US" sz="2400" dirty="0">
              <a:solidFill>
                <a:srgbClr val="FEFABC"/>
              </a:solidFill>
              <a:latin typeface="Bebas" pitchFamily="2" charset="0"/>
              <a:ea typeface="微软雅黑" panose="020B0503020204020204" pitchFamily="34" charset="-122"/>
              <a:sym typeface="Bebas" pitchFamily="2" charset="0"/>
            </a:endParaRPr>
          </a:p>
        </p:txBody>
      </p:sp>
      <p:sp>
        <p:nvSpPr>
          <p:cNvPr id="13" name="Oval 8">
            <a:extLst>
              <a:ext uri="{FF2B5EF4-FFF2-40B4-BE49-F238E27FC236}">
                <a16:creationId xmlns:a16="http://schemas.microsoft.com/office/drawing/2014/main" id="{DE415B58-9F9F-D59B-2609-4D75BAA9CDAD}"/>
              </a:ext>
            </a:extLst>
          </p:cNvPr>
          <p:cNvSpPr>
            <a:spLocks noChangeArrowheads="1"/>
          </p:cNvSpPr>
          <p:nvPr/>
        </p:nvSpPr>
        <p:spPr bwMode="auto">
          <a:xfrm>
            <a:off x="7311396" y="3249796"/>
            <a:ext cx="772646" cy="770338"/>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rgbClr val="FEFABC"/>
                </a:solidFill>
                <a:latin typeface="Bebas" pitchFamily="2" charset="0"/>
                <a:ea typeface="微软雅黑" panose="020B0503020204020204" pitchFamily="34" charset="-122"/>
                <a:sym typeface="Bebas" pitchFamily="2" charset="0"/>
              </a:rPr>
              <a:t>C</a:t>
            </a:r>
            <a:endParaRPr lang="zh-CN" altLang="en-US" sz="2400" dirty="0">
              <a:solidFill>
                <a:srgbClr val="FEFABC"/>
              </a:solidFill>
              <a:latin typeface="Bebas" pitchFamily="2" charset="0"/>
              <a:ea typeface="微软雅黑" panose="020B0503020204020204" pitchFamily="34" charset="-122"/>
              <a:sym typeface="Bebas" pitchFamily="2" charset="0"/>
            </a:endParaRPr>
          </a:p>
        </p:txBody>
      </p:sp>
      <p:sp>
        <p:nvSpPr>
          <p:cNvPr id="14" name="Oval 9">
            <a:extLst>
              <a:ext uri="{FF2B5EF4-FFF2-40B4-BE49-F238E27FC236}">
                <a16:creationId xmlns:a16="http://schemas.microsoft.com/office/drawing/2014/main" id="{23EE1C43-4873-A05C-2EBB-765E43A26006}"/>
              </a:ext>
            </a:extLst>
          </p:cNvPr>
          <p:cNvSpPr>
            <a:spLocks noChangeArrowheads="1"/>
          </p:cNvSpPr>
          <p:nvPr/>
        </p:nvSpPr>
        <p:spPr bwMode="auto">
          <a:xfrm>
            <a:off x="4232348" y="3249796"/>
            <a:ext cx="770339" cy="770338"/>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rgbClr val="FEFABC"/>
                </a:solidFill>
                <a:latin typeface="Bebas" pitchFamily="2" charset="0"/>
                <a:ea typeface="微软雅黑" panose="020B0503020204020204" pitchFamily="34" charset="-122"/>
                <a:sym typeface="Bebas" pitchFamily="2" charset="0"/>
              </a:rPr>
              <a:t>F</a:t>
            </a:r>
            <a:endParaRPr lang="zh-CN" altLang="en-US" sz="2400" dirty="0">
              <a:solidFill>
                <a:srgbClr val="FEFABC"/>
              </a:solidFill>
              <a:latin typeface="Bebas" pitchFamily="2" charset="0"/>
              <a:ea typeface="微软雅黑" panose="020B0503020204020204" pitchFamily="34" charset="-122"/>
              <a:sym typeface="Bebas" pitchFamily="2" charset="0"/>
            </a:endParaRPr>
          </a:p>
        </p:txBody>
      </p:sp>
      <p:sp>
        <p:nvSpPr>
          <p:cNvPr id="15" name="Oval 10">
            <a:extLst>
              <a:ext uri="{FF2B5EF4-FFF2-40B4-BE49-F238E27FC236}">
                <a16:creationId xmlns:a16="http://schemas.microsoft.com/office/drawing/2014/main" id="{01F8E6AE-A7F4-940F-539A-976F4D45BA25}"/>
              </a:ext>
            </a:extLst>
          </p:cNvPr>
          <p:cNvSpPr>
            <a:spLocks noChangeArrowheads="1"/>
          </p:cNvSpPr>
          <p:nvPr/>
        </p:nvSpPr>
        <p:spPr bwMode="auto">
          <a:xfrm>
            <a:off x="5002686" y="4589815"/>
            <a:ext cx="768033" cy="770338"/>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rgbClr val="FEFABC"/>
                </a:solidFill>
                <a:latin typeface="Bebas" pitchFamily="2" charset="0"/>
                <a:ea typeface="微软雅黑" panose="020B0503020204020204" pitchFamily="34" charset="-122"/>
                <a:sym typeface="Bebas" pitchFamily="2" charset="0"/>
              </a:rPr>
              <a:t>E</a:t>
            </a:r>
            <a:endParaRPr lang="zh-CN" altLang="en-US" sz="2400" dirty="0">
              <a:solidFill>
                <a:srgbClr val="FEFABC"/>
              </a:solidFill>
              <a:latin typeface="Bebas" pitchFamily="2" charset="0"/>
              <a:ea typeface="微软雅黑" panose="020B0503020204020204" pitchFamily="34" charset="-122"/>
              <a:sym typeface="Bebas" pitchFamily="2" charset="0"/>
            </a:endParaRPr>
          </a:p>
        </p:txBody>
      </p:sp>
      <p:sp>
        <p:nvSpPr>
          <p:cNvPr id="16" name="Oval 11">
            <a:extLst>
              <a:ext uri="{FF2B5EF4-FFF2-40B4-BE49-F238E27FC236}">
                <a16:creationId xmlns:a16="http://schemas.microsoft.com/office/drawing/2014/main" id="{45207B26-AD85-CB31-CCB9-4044E2C95EFE}"/>
              </a:ext>
            </a:extLst>
          </p:cNvPr>
          <p:cNvSpPr>
            <a:spLocks noChangeArrowheads="1"/>
          </p:cNvSpPr>
          <p:nvPr/>
        </p:nvSpPr>
        <p:spPr bwMode="auto">
          <a:xfrm>
            <a:off x="6541058" y="4589815"/>
            <a:ext cx="770339" cy="770338"/>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rgbClr val="FEFABC"/>
                </a:solidFill>
                <a:latin typeface="Bebas" pitchFamily="2" charset="0"/>
                <a:ea typeface="微软雅黑" panose="020B0503020204020204" pitchFamily="34" charset="-122"/>
                <a:sym typeface="Bebas" pitchFamily="2" charset="0"/>
              </a:rPr>
              <a:t>D</a:t>
            </a:r>
            <a:endParaRPr lang="zh-CN" altLang="en-US" sz="2400" dirty="0">
              <a:solidFill>
                <a:srgbClr val="FEFABC"/>
              </a:solidFill>
              <a:latin typeface="Bebas" pitchFamily="2" charset="0"/>
              <a:ea typeface="微软雅黑" panose="020B0503020204020204" pitchFamily="34" charset="-122"/>
              <a:sym typeface="Bebas" pitchFamily="2" charset="0"/>
            </a:endParaRPr>
          </a:p>
        </p:txBody>
      </p:sp>
      <p:sp>
        <p:nvSpPr>
          <p:cNvPr id="17" name="TextBox 11">
            <a:extLst>
              <a:ext uri="{FF2B5EF4-FFF2-40B4-BE49-F238E27FC236}">
                <a16:creationId xmlns:a16="http://schemas.microsoft.com/office/drawing/2014/main" id="{D02EB18C-30A4-6950-6B9C-9E419178DCCB}"/>
              </a:ext>
            </a:extLst>
          </p:cNvPr>
          <p:cNvSpPr txBox="1"/>
          <p:nvPr/>
        </p:nvSpPr>
        <p:spPr>
          <a:xfrm>
            <a:off x="1422608" y="2016536"/>
            <a:ext cx="3503878" cy="584775"/>
          </a:xfrm>
          <a:prstGeom prst="rect">
            <a:avLst/>
          </a:prstGeom>
          <a:noFill/>
        </p:spPr>
        <p:txBody>
          <a:bodyPr wrap="square" rtlCol="0">
            <a:spAutoFit/>
          </a:bodyPr>
          <a:lstStyle/>
          <a:p>
            <a:pPr algn="ctr"/>
            <a:r>
              <a:rPr lang="fr-FR" sz="1600" b="1" dirty="0">
                <a:solidFill>
                  <a:srgbClr val="124062"/>
                </a:solidFill>
                <a:latin typeface="Calibri" panose="020F0502020204030204" pitchFamily="34" charset="0"/>
                <a:ea typeface="Calibri" panose="020F0502020204030204" pitchFamily="34" charset="0"/>
                <a:cs typeface="Arial" panose="020B0604020202020204" pitchFamily="34" charset="0"/>
              </a:rPr>
              <a:t>Le Forex trading est le trading sur le marché des devises.</a:t>
            </a:r>
          </a:p>
        </p:txBody>
      </p:sp>
      <p:sp>
        <p:nvSpPr>
          <p:cNvPr id="18" name="TextBox 11">
            <a:extLst>
              <a:ext uri="{FF2B5EF4-FFF2-40B4-BE49-F238E27FC236}">
                <a16:creationId xmlns:a16="http://schemas.microsoft.com/office/drawing/2014/main" id="{239514A4-7835-8BA6-4694-F0DF9BA17B8D}"/>
              </a:ext>
            </a:extLst>
          </p:cNvPr>
          <p:cNvSpPr txBox="1"/>
          <p:nvPr/>
        </p:nvSpPr>
        <p:spPr>
          <a:xfrm>
            <a:off x="7530390" y="1923045"/>
            <a:ext cx="3812746" cy="830997"/>
          </a:xfrm>
          <a:prstGeom prst="rect">
            <a:avLst/>
          </a:prstGeom>
          <a:noFill/>
        </p:spPr>
        <p:txBody>
          <a:bodyPr wrap="square" rtlCol="0">
            <a:spAutoFit/>
          </a:bodyPr>
          <a:lstStyle/>
          <a:p>
            <a:pPr algn="ctr"/>
            <a:r>
              <a:rPr lang="fr-FR" sz="1600" b="1" dirty="0">
                <a:solidFill>
                  <a:srgbClr val="124062"/>
                </a:solidFill>
                <a:latin typeface="Calibri" panose="020F0502020204030204" pitchFamily="34" charset="0"/>
                <a:ea typeface="Calibri" panose="020F0502020204030204" pitchFamily="34" charset="0"/>
                <a:cs typeface="Arial" panose="020B0604020202020204" pitchFamily="34" charset="0"/>
              </a:rPr>
              <a:t>FOREX est une version abrégée de Foreign Exchange et c'est le plus grand marché d'actifs financiers au monde.  </a:t>
            </a:r>
          </a:p>
        </p:txBody>
      </p:sp>
      <p:sp>
        <p:nvSpPr>
          <p:cNvPr id="19" name="TextBox 11">
            <a:extLst>
              <a:ext uri="{FF2B5EF4-FFF2-40B4-BE49-F238E27FC236}">
                <a16:creationId xmlns:a16="http://schemas.microsoft.com/office/drawing/2014/main" id="{F5AD7040-1CDD-04B4-29FD-0E69FF414149}"/>
              </a:ext>
            </a:extLst>
          </p:cNvPr>
          <p:cNvSpPr txBox="1"/>
          <p:nvPr/>
        </p:nvSpPr>
        <p:spPr>
          <a:xfrm>
            <a:off x="80371" y="2955189"/>
            <a:ext cx="4080646" cy="1666867"/>
          </a:xfrm>
          <a:prstGeom prst="rect">
            <a:avLst/>
          </a:prstGeom>
          <a:noFill/>
        </p:spPr>
        <p:txBody>
          <a:bodyPr wrap="square" rtlCol="0">
            <a:spAutoFit/>
          </a:bodyPr>
          <a:lstStyle/>
          <a:p>
            <a:pPr algn="ctr">
              <a:lnSpc>
                <a:spcPct val="130000"/>
              </a:lnSpc>
            </a:pPr>
            <a:r>
              <a:rPr lang="fr-FR" sz="1600" b="1" dirty="0">
                <a:solidFill>
                  <a:srgbClr val="124062"/>
                </a:solidFill>
                <a:latin typeface="Calibri" panose="020F0502020204030204" pitchFamily="34" charset="0"/>
                <a:ea typeface="Calibri" panose="020F0502020204030204" pitchFamily="34" charset="0"/>
                <a:cs typeface="Arial" panose="020B0604020202020204" pitchFamily="34" charset="0"/>
              </a:rPr>
              <a:t>Le Forex est principalement affecté par les lois de l'offre et de la demande, et il est important de comprendre ce que sont ces lois et comment les fluctuations de prix sont causées.</a:t>
            </a:r>
            <a:endParaRPr lang="zh-CN" altLang="en-US" sz="1600" b="1" dirty="0">
              <a:solidFill>
                <a:srgbClr val="124062"/>
              </a:solidFill>
              <a:latin typeface="Calibri" panose="020F0502020204030204" pitchFamily="34" charset="0"/>
              <a:ea typeface="Calibri" panose="020F0502020204030204" pitchFamily="34" charset="0"/>
              <a:cs typeface="Arial" panose="020B0604020202020204" pitchFamily="34" charset="0"/>
              <a:sym typeface="Bebas" pitchFamily="2" charset="0"/>
            </a:endParaRPr>
          </a:p>
        </p:txBody>
      </p:sp>
      <p:sp>
        <p:nvSpPr>
          <p:cNvPr id="20" name="TextBox 11">
            <a:extLst>
              <a:ext uri="{FF2B5EF4-FFF2-40B4-BE49-F238E27FC236}">
                <a16:creationId xmlns:a16="http://schemas.microsoft.com/office/drawing/2014/main" id="{CF5F70B4-FE6A-510F-660D-555DC19DAFCF}"/>
              </a:ext>
            </a:extLst>
          </p:cNvPr>
          <p:cNvSpPr txBox="1"/>
          <p:nvPr/>
        </p:nvSpPr>
        <p:spPr>
          <a:xfrm>
            <a:off x="8198517" y="3250570"/>
            <a:ext cx="3812746" cy="1077218"/>
          </a:xfrm>
          <a:prstGeom prst="rect">
            <a:avLst/>
          </a:prstGeom>
          <a:noFill/>
        </p:spPr>
        <p:txBody>
          <a:bodyPr wrap="square" rtlCol="0">
            <a:spAutoFit/>
          </a:bodyPr>
          <a:lstStyle/>
          <a:p>
            <a:pPr algn="ctr"/>
            <a:r>
              <a:rPr lang="fr-FR" sz="1600" b="1" dirty="0">
                <a:solidFill>
                  <a:srgbClr val="124062"/>
                </a:solidFill>
                <a:latin typeface="Calibri" panose="020F0502020204030204" pitchFamily="34" charset="0"/>
                <a:ea typeface="Calibri" panose="020F0502020204030204" pitchFamily="34" charset="0"/>
                <a:cs typeface="Arial" panose="020B0604020202020204" pitchFamily="34" charset="0"/>
              </a:rPr>
              <a:t>Le forex trading est basé sur la vente de devises à travers le monde, avec un volume d'échange quotidien de plus de 5 trillions de dollars.</a:t>
            </a:r>
          </a:p>
        </p:txBody>
      </p:sp>
      <p:sp>
        <p:nvSpPr>
          <p:cNvPr id="21" name="TextBox 11">
            <a:extLst>
              <a:ext uri="{FF2B5EF4-FFF2-40B4-BE49-F238E27FC236}">
                <a16:creationId xmlns:a16="http://schemas.microsoft.com/office/drawing/2014/main" id="{2BF34233-6A63-38CF-12F4-8B1CFED3B18E}"/>
              </a:ext>
            </a:extLst>
          </p:cNvPr>
          <p:cNvSpPr txBox="1"/>
          <p:nvPr/>
        </p:nvSpPr>
        <p:spPr>
          <a:xfrm>
            <a:off x="354164" y="4888137"/>
            <a:ext cx="4508530" cy="1346779"/>
          </a:xfrm>
          <a:prstGeom prst="rect">
            <a:avLst/>
          </a:prstGeom>
          <a:noFill/>
        </p:spPr>
        <p:txBody>
          <a:bodyPr wrap="square" rtlCol="0">
            <a:spAutoFit/>
          </a:bodyPr>
          <a:lstStyle/>
          <a:p>
            <a:pPr algn="ctr">
              <a:lnSpc>
                <a:spcPct val="130000"/>
              </a:lnSpc>
            </a:pPr>
            <a:r>
              <a:rPr lang="fr-FR" sz="1600" b="1" dirty="0">
                <a:solidFill>
                  <a:srgbClr val="124062"/>
                </a:solidFill>
                <a:latin typeface="Calibri" panose="020F0502020204030204" pitchFamily="34" charset="0"/>
                <a:ea typeface="Calibri" panose="020F0502020204030204" pitchFamily="34" charset="0"/>
                <a:cs typeface="Arial" panose="020B0604020202020204" pitchFamily="34" charset="0"/>
              </a:rPr>
              <a:t>Les valeurs des devises augmentent (s'apprécient) et baissent (se déprécient) les unes par rapport aux autres en raison d'un certain nombre de facteurs économiques, géopolitiques et techniques.</a:t>
            </a:r>
          </a:p>
        </p:txBody>
      </p:sp>
      <p:sp>
        <p:nvSpPr>
          <p:cNvPr id="22" name="TextBox 11">
            <a:extLst>
              <a:ext uri="{FF2B5EF4-FFF2-40B4-BE49-F238E27FC236}">
                <a16:creationId xmlns:a16="http://schemas.microsoft.com/office/drawing/2014/main" id="{1AFE1033-89E3-4D3B-0AF2-C90E9CA23A31}"/>
              </a:ext>
            </a:extLst>
          </p:cNvPr>
          <p:cNvSpPr txBox="1"/>
          <p:nvPr/>
        </p:nvSpPr>
        <p:spPr>
          <a:xfrm>
            <a:off x="7530390" y="4974984"/>
            <a:ext cx="4226394" cy="830997"/>
          </a:xfrm>
          <a:prstGeom prst="rect">
            <a:avLst/>
          </a:prstGeom>
          <a:noFill/>
        </p:spPr>
        <p:txBody>
          <a:bodyPr wrap="square" rtlCol="0">
            <a:spAutoFit/>
          </a:bodyPr>
          <a:lstStyle/>
          <a:p>
            <a:pPr algn="ctr"/>
            <a:r>
              <a:rPr lang="fr-FR" sz="1600" b="1" dirty="0">
                <a:solidFill>
                  <a:srgbClr val="124062"/>
                </a:solidFill>
                <a:latin typeface="Calibri" panose="020F0502020204030204" pitchFamily="34" charset="0"/>
                <a:ea typeface="Calibri" panose="020F0502020204030204" pitchFamily="34" charset="0"/>
                <a:cs typeface="Arial" panose="020B0604020202020204" pitchFamily="34" charset="0"/>
              </a:rPr>
              <a:t>Le trading sur le Forex consiste à spéculer sur l'évolution des prix des devises en achetant une devise et en vendant simultanément une autre.</a:t>
            </a:r>
          </a:p>
        </p:txBody>
      </p:sp>
      <p:sp>
        <p:nvSpPr>
          <p:cNvPr id="23" name="Freeform 5">
            <a:extLst>
              <a:ext uri="{FF2B5EF4-FFF2-40B4-BE49-F238E27FC236}">
                <a16:creationId xmlns:a16="http://schemas.microsoft.com/office/drawing/2014/main" id="{8FC39764-EE32-CF5C-973C-E48167CE7F34}"/>
              </a:ext>
            </a:extLst>
          </p:cNvPr>
          <p:cNvSpPr>
            <a:spLocks noEditPoints="1"/>
          </p:cNvSpPr>
          <p:nvPr/>
        </p:nvSpPr>
        <p:spPr bwMode="auto">
          <a:xfrm>
            <a:off x="5629715" y="3108946"/>
            <a:ext cx="1056959" cy="1056652"/>
          </a:xfrm>
          <a:custGeom>
            <a:avLst/>
            <a:gdLst>
              <a:gd name="T0" fmla="*/ 1243 w 1456"/>
              <a:gd name="T1" fmla="*/ 213 h 1456"/>
              <a:gd name="T2" fmla="*/ 1243 w 1456"/>
              <a:gd name="T3" fmla="*/ 1243 h 1456"/>
              <a:gd name="T4" fmla="*/ 213 w 1456"/>
              <a:gd name="T5" fmla="*/ 1243 h 1456"/>
              <a:gd name="T6" fmla="*/ 213 w 1456"/>
              <a:gd name="T7" fmla="*/ 213 h 1456"/>
              <a:gd name="T8" fmla="*/ 1200 w 1456"/>
              <a:gd name="T9" fmla="*/ 256 h 1456"/>
              <a:gd name="T10" fmla="*/ 1020 w 1456"/>
              <a:gd name="T11" fmla="*/ 220 h 1456"/>
              <a:gd name="T12" fmla="*/ 1318 w 1456"/>
              <a:gd name="T13" fmla="*/ 414 h 1456"/>
              <a:gd name="T14" fmla="*/ 1395 w 1456"/>
              <a:gd name="T15" fmla="*/ 698 h 1456"/>
              <a:gd name="T16" fmla="*/ 1109 w 1456"/>
              <a:gd name="T17" fmla="*/ 475 h 1456"/>
              <a:gd name="T18" fmla="*/ 1395 w 1456"/>
              <a:gd name="T19" fmla="*/ 698 h 1456"/>
              <a:gd name="T20" fmla="*/ 1319 w 1456"/>
              <a:gd name="T21" fmla="*/ 1039 h 1456"/>
              <a:gd name="T22" fmla="*/ 1020 w 1456"/>
              <a:gd name="T23" fmla="*/ 1236 h 1456"/>
              <a:gd name="T24" fmla="*/ 1200 w 1456"/>
              <a:gd name="T25" fmla="*/ 1200 h 1456"/>
              <a:gd name="T26" fmla="*/ 1395 w 1456"/>
              <a:gd name="T27" fmla="*/ 758 h 1456"/>
              <a:gd name="T28" fmla="*/ 1109 w 1456"/>
              <a:gd name="T29" fmla="*/ 979 h 1456"/>
              <a:gd name="T30" fmla="*/ 256 w 1456"/>
              <a:gd name="T31" fmla="*/ 1200 h 1456"/>
              <a:gd name="T32" fmla="*/ 436 w 1456"/>
              <a:gd name="T33" fmla="*/ 1236 h 1456"/>
              <a:gd name="T34" fmla="*/ 137 w 1456"/>
              <a:gd name="T35" fmla="*/ 1039 h 1456"/>
              <a:gd name="T36" fmla="*/ 61 w 1456"/>
              <a:gd name="T37" fmla="*/ 758 h 1456"/>
              <a:gd name="T38" fmla="*/ 347 w 1456"/>
              <a:gd name="T39" fmla="*/ 979 h 1456"/>
              <a:gd name="T40" fmla="*/ 61 w 1456"/>
              <a:gd name="T41" fmla="*/ 758 h 1456"/>
              <a:gd name="T42" fmla="*/ 138 w 1456"/>
              <a:gd name="T43" fmla="*/ 414 h 1456"/>
              <a:gd name="T44" fmla="*/ 436 w 1456"/>
              <a:gd name="T45" fmla="*/ 220 h 1456"/>
              <a:gd name="T46" fmla="*/ 256 w 1456"/>
              <a:gd name="T47" fmla="*/ 256 h 1456"/>
              <a:gd name="T48" fmla="*/ 61 w 1456"/>
              <a:gd name="T49" fmla="*/ 698 h 1456"/>
              <a:gd name="T50" fmla="*/ 347 w 1456"/>
              <a:gd name="T51" fmla="*/ 475 h 1456"/>
              <a:gd name="T52" fmla="*/ 383 w 1456"/>
              <a:gd name="T53" fmla="*/ 698 h 1456"/>
              <a:gd name="T54" fmla="*/ 698 w 1456"/>
              <a:gd name="T55" fmla="*/ 475 h 1456"/>
              <a:gd name="T56" fmla="*/ 383 w 1456"/>
              <a:gd name="T57" fmla="*/ 698 h 1456"/>
              <a:gd name="T58" fmla="*/ 1073 w 1456"/>
              <a:gd name="T59" fmla="*/ 698 h 1456"/>
              <a:gd name="T60" fmla="*/ 758 w 1456"/>
              <a:gd name="T61" fmla="*/ 475 h 1456"/>
              <a:gd name="T62" fmla="*/ 1073 w 1456"/>
              <a:gd name="T63" fmla="*/ 758 h 1456"/>
              <a:gd name="T64" fmla="*/ 758 w 1456"/>
              <a:gd name="T65" fmla="*/ 979 h 1456"/>
              <a:gd name="T66" fmla="*/ 1073 w 1456"/>
              <a:gd name="T67" fmla="*/ 758 h 1456"/>
              <a:gd name="T68" fmla="*/ 383 w 1456"/>
              <a:gd name="T69" fmla="*/ 758 h 1456"/>
              <a:gd name="T70" fmla="*/ 698 w 1456"/>
              <a:gd name="T71" fmla="*/ 979 h 1456"/>
              <a:gd name="T72" fmla="*/ 967 w 1456"/>
              <a:gd name="T73" fmla="*/ 249 h 1456"/>
              <a:gd name="T74" fmla="*/ 758 w 1456"/>
              <a:gd name="T75" fmla="*/ 414 h 1456"/>
              <a:gd name="T76" fmla="*/ 967 w 1456"/>
              <a:gd name="T77" fmla="*/ 249 h 1456"/>
              <a:gd name="T78" fmla="*/ 1033 w 1456"/>
              <a:gd name="T79" fmla="*/ 1039 h 1456"/>
              <a:gd name="T80" fmla="*/ 758 w 1456"/>
              <a:gd name="T81" fmla="*/ 1393 h 1456"/>
              <a:gd name="T82" fmla="*/ 489 w 1456"/>
              <a:gd name="T83" fmla="*/ 1207 h 1456"/>
              <a:gd name="T84" fmla="*/ 698 w 1456"/>
              <a:gd name="T85" fmla="*/ 1039 h 1456"/>
              <a:gd name="T86" fmla="*/ 489 w 1456"/>
              <a:gd name="T87" fmla="*/ 1207 h 1456"/>
              <a:gd name="T88" fmla="*/ 423 w 1456"/>
              <a:gd name="T89" fmla="*/ 414 h 1456"/>
              <a:gd name="T90" fmla="*/ 698 w 1456"/>
              <a:gd name="T91" fmla="*/ 6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56" h="1456">
                <a:moveTo>
                  <a:pt x="728" y="0"/>
                </a:moveTo>
                <a:cubicBezTo>
                  <a:pt x="929" y="0"/>
                  <a:pt x="1111" y="81"/>
                  <a:pt x="1243" y="213"/>
                </a:cubicBezTo>
                <a:cubicBezTo>
                  <a:pt x="1375" y="345"/>
                  <a:pt x="1456" y="527"/>
                  <a:pt x="1456" y="728"/>
                </a:cubicBezTo>
                <a:cubicBezTo>
                  <a:pt x="1456" y="929"/>
                  <a:pt x="1375" y="1111"/>
                  <a:pt x="1243" y="1243"/>
                </a:cubicBezTo>
                <a:cubicBezTo>
                  <a:pt x="1111" y="1375"/>
                  <a:pt x="929" y="1456"/>
                  <a:pt x="728" y="1456"/>
                </a:cubicBezTo>
                <a:cubicBezTo>
                  <a:pt x="527" y="1456"/>
                  <a:pt x="345" y="1375"/>
                  <a:pt x="213" y="1243"/>
                </a:cubicBezTo>
                <a:cubicBezTo>
                  <a:pt x="81" y="1111"/>
                  <a:pt x="0" y="929"/>
                  <a:pt x="0" y="728"/>
                </a:cubicBezTo>
                <a:cubicBezTo>
                  <a:pt x="0" y="527"/>
                  <a:pt x="81" y="345"/>
                  <a:pt x="213" y="213"/>
                </a:cubicBezTo>
                <a:cubicBezTo>
                  <a:pt x="345" y="81"/>
                  <a:pt x="527" y="0"/>
                  <a:pt x="728" y="0"/>
                </a:cubicBezTo>
                <a:close/>
                <a:moveTo>
                  <a:pt x="1200" y="256"/>
                </a:moveTo>
                <a:cubicBezTo>
                  <a:pt x="1124" y="180"/>
                  <a:pt x="1030" y="122"/>
                  <a:pt x="925" y="89"/>
                </a:cubicBezTo>
                <a:cubicBezTo>
                  <a:pt x="960" y="124"/>
                  <a:pt x="992" y="169"/>
                  <a:pt x="1020" y="220"/>
                </a:cubicBezTo>
                <a:cubicBezTo>
                  <a:pt x="1050" y="277"/>
                  <a:pt x="1076" y="342"/>
                  <a:pt x="1095" y="414"/>
                </a:cubicBezTo>
                <a:cubicBezTo>
                  <a:pt x="1318" y="414"/>
                  <a:pt x="1318" y="414"/>
                  <a:pt x="1318" y="414"/>
                </a:cubicBezTo>
                <a:cubicBezTo>
                  <a:pt x="1287" y="356"/>
                  <a:pt x="1247" y="302"/>
                  <a:pt x="1200" y="256"/>
                </a:cubicBezTo>
                <a:close/>
                <a:moveTo>
                  <a:pt x="1395" y="698"/>
                </a:moveTo>
                <a:cubicBezTo>
                  <a:pt x="1392" y="619"/>
                  <a:pt x="1375" y="544"/>
                  <a:pt x="1346" y="475"/>
                </a:cubicBezTo>
                <a:cubicBezTo>
                  <a:pt x="1109" y="475"/>
                  <a:pt x="1109" y="475"/>
                  <a:pt x="1109" y="475"/>
                </a:cubicBezTo>
                <a:cubicBezTo>
                  <a:pt x="1123" y="545"/>
                  <a:pt x="1131" y="620"/>
                  <a:pt x="1133" y="698"/>
                </a:cubicBezTo>
                <a:cubicBezTo>
                  <a:pt x="1395" y="698"/>
                  <a:pt x="1395" y="698"/>
                  <a:pt x="1395" y="698"/>
                </a:cubicBezTo>
                <a:close/>
                <a:moveTo>
                  <a:pt x="1200" y="1200"/>
                </a:moveTo>
                <a:cubicBezTo>
                  <a:pt x="1248" y="1153"/>
                  <a:pt x="1288" y="1099"/>
                  <a:pt x="1319" y="1039"/>
                </a:cubicBezTo>
                <a:cubicBezTo>
                  <a:pt x="1095" y="1039"/>
                  <a:pt x="1095" y="1039"/>
                  <a:pt x="1095" y="1039"/>
                </a:cubicBezTo>
                <a:cubicBezTo>
                  <a:pt x="1076" y="1112"/>
                  <a:pt x="1051" y="1179"/>
                  <a:pt x="1020" y="1236"/>
                </a:cubicBezTo>
                <a:cubicBezTo>
                  <a:pt x="992" y="1287"/>
                  <a:pt x="960" y="1332"/>
                  <a:pt x="925" y="1367"/>
                </a:cubicBezTo>
                <a:cubicBezTo>
                  <a:pt x="1030" y="1334"/>
                  <a:pt x="1124" y="1276"/>
                  <a:pt x="1200" y="1200"/>
                </a:cubicBezTo>
                <a:close/>
                <a:moveTo>
                  <a:pt x="1347" y="979"/>
                </a:moveTo>
                <a:cubicBezTo>
                  <a:pt x="1375" y="910"/>
                  <a:pt x="1392" y="836"/>
                  <a:pt x="1395" y="758"/>
                </a:cubicBezTo>
                <a:cubicBezTo>
                  <a:pt x="1133" y="758"/>
                  <a:pt x="1133" y="758"/>
                  <a:pt x="1133" y="758"/>
                </a:cubicBezTo>
                <a:cubicBezTo>
                  <a:pt x="1131" y="835"/>
                  <a:pt x="1123" y="909"/>
                  <a:pt x="1109" y="979"/>
                </a:cubicBezTo>
                <a:cubicBezTo>
                  <a:pt x="1347" y="979"/>
                  <a:pt x="1347" y="979"/>
                  <a:pt x="1347" y="979"/>
                </a:cubicBezTo>
                <a:close/>
                <a:moveTo>
                  <a:pt x="256" y="1200"/>
                </a:moveTo>
                <a:cubicBezTo>
                  <a:pt x="332" y="1276"/>
                  <a:pt x="426" y="1334"/>
                  <a:pt x="531" y="1367"/>
                </a:cubicBezTo>
                <a:cubicBezTo>
                  <a:pt x="496" y="1332"/>
                  <a:pt x="464" y="1287"/>
                  <a:pt x="436" y="1236"/>
                </a:cubicBezTo>
                <a:cubicBezTo>
                  <a:pt x="405" y="1179"/>
                  <a:pt x="380" y="1112"/>
                  <a:pt x="361" y="1039"/>
                </a:cubicBezTo>
                <a:cubicBezTo>
                  <a:pt x="137" y="1039"/>
                  <a:pt x="137" y="1039"/>
                  <a:pt x="137" y="1039"/>
                </a:cubicBezTo>
                <a:cubicBezTo>
                  <a:pt x="168" y="1099"/>
                  <a:pt x="208" y="1153"/>
                  <a:pt x="256" y="1200"/>
                </a:cubicBezTo>
                <a:close/>
                <a:moveTo>
                  <a:pt x="61" y="758"/>
                </a:moveTo>
                <a:cubicBezTo>
                  <a:pt x="64" y="836"/>
                  <a:pt x="81" y="910"/>
                  <a:pt x="109" y="979"/>
                </a:cubicBezTo>
                <a:cubicBezTo>
                  <a:pt x="347" y="979"/>
                  <a:pt x="347" y="979"/>
                  <a:pt x="347" y="979"/>
                </a:cubicBezTo>
                <a:cubicBezTo>
                  <a:pt x="333" y="909"/>
                  <a:pt x="324" y="835"/>
                  <a:pt x="323" y="758"/>
                </a:cubicBezTo>
                <a:cubicBezTo>
                  <a:pt x="61" y="758"/>
                  <a:pt x="61" y="758"/>
                  <a:pt x="61" y="758"/>
                </a:cubicBezTo>
                <a:close/>
                <a:moveTo>
                  <a:pt x="256" y="256"/>
                </a:moveTo>
                <a:cubicBezTo>
                  <a:pt x="209" y="302"/>
                  <a:pt x="169" y="356"/>
                  <a:pt x="138" y="414"/>
                </a:cubicBezTo>
                <a:cubicBezTo>
                  <a:pt x="361" y="414"/>
                  <a:pt x="361" y="414"/>
                  <a:pt x="361" y="414"/>
                </a:cubicBezTo>
                <a:cubicBezTo>
                  <a:pt x="380" y="342"/>
                  <a:pt x="406" y="277"/>
                  <a:pt x="436" y="220"/>
                </a:cubicBezTo>
                <a:cubicBezTo>
                  <a:pt x="464" y="169"/>
                  <a:pt x="496" y="124"/>
                  <a:pt x="531" y="89"/>
                </a:cubicBezTo>
                <a:cubicBezTo>
                  <a:pt x="426" y="122"/>
                  <a:pt x="332" y="180"/>
                  <a:pt x="256" y="256"/>
                </a:cubicBezTo>
                <a:close/>
                <a:moveTo>
                  <a:pt x="110" y="475"/>
                </a:moveTo>
                <a:cubicBezTo>
                  <a:pt x="81" y="544"/>
                  <a:pt x="64" y="619"/>
                  <a:pt x="61" y="698"/>
                </a:cubicBezTo>
                <a:cubicBezTo>
                  <a:pt x="323" y="698"/>
                  <a:pt x="323" y="698"/>
                  <a:pt x="323" y="698"/>
                </a:cubicBezTo>
                <a:cubicBezTo>
                  <a:pt x="324" y="620"/>
                  <a:pt x="333" y="545"/>
                  <a:pt x="347" y="475"/>
                </a:cubicBezTo>
                <a:cubicBezTo>
                  <a:pt x="110" y="475"/>
                  <a:pt x="110" y="475"/>
                  <a:pt x="110" y="475"/>
                </a:cubicBezTo>
                <a:close/>
                <a:moveTo>
                  <a:pt x="383" y="698"/>
                </a:moveTo>
                <a:cubicBezTo>
                  <a:pt x="698" y="698"/>
                  <a:pt x="698" y="698"/>
                  <a:pt x="698" y="698"/>
                </a:cubicBezTo>
                <a:cubicBezTo>
                  <a:pt x="698" y="475"/>
                  <a:pt x="698" y="475"/>
                  <a:pt x="698" y="475"/>
                </a:cubicBezTo>
                <a:cubicBezTo>
                  <a:pt x="409" y="475"/>
                  <a:pt x="409" y="475"/>
                  <a:pt x="409" y="475"/>
                </a:cubicBezTo>
                <a:cubicBezTo>
                  <a:pt x="394" y="544"/>
                  <a:pt x="385" y="619"/>
                  <a:pt x="383" y="698"/>
                </a:cubicBezTo>
                <a:close/>
                <a:moveTo>
                  <a:pt x="758" y="698"/>
                </a:moveTo>
                <a:cubicBezTo>
                  <a:pt x="1073" y="698"/>
                  <a:pt x="1073" y="698"/>
                  <a:pt x="1073" y="698"/>
                </a:cubicBezTo>
                <a:cubicBezTo>
                  <a:pt x="1071" y="619"/>
                  <a:pt x="1062" y="544"/>
                  <a:pt x="1047" y="475"/>
                </a:cubicBezTo>
                <a:cubicBezTo>
                  <a:pt x="758" y="475"/>
                  <a:pt x="758" y="475"/>
                  <a:pt x="758" y="475"/>
                </a:cubicBezTo>
                <a:cubicBezTo>
                  <a:pt x="758" y="698"/>
                  <a:pt x="758" y="698"/>
                  <a:pt x="758" y="698"/>
                </a:cubicBezTo>
                <a:close/>
                <a:moveTo>
                  <a:pt x="1073" y="758"/>
                </a:moveTo>
                <a:cubicBezTo>
                  <a:pt x="758" y="758"/>
                  <a:pt x="758" y="758"/>
                  <a:pt x="758" y="758"/>
                </a:cubicBezTo>
                <a:cubicBezTo>
                  <a:pt x="758" y="979"/>
                  <a:pt x="758" y="979"/>
                  <a:pt x="758" y="979"/>
                </a:cubicBezTo>
                <a:cubicBezTo>
                  <a:pt x="1048" y="979"/>
                  <a:pt x="1048" y="979"/>
                  <a:pt x="1048" y="979"/>
                </a:cubicBezTo>
                <a:cubicBezTo>
                  <a:pt x="1063" y="910"/>
                  <a:pt x="1071" y="836"/>
                  <a:pt x="1073" y="758"/>
                </a:cubicBezTo>
                <a:close/>
                <a:moveTo>
                  <a:pt x="698" y="758"/>
                </a:moveTo>
                <a:cubicBezTo>
                  <a:pt x="383" y="758"/>
                  <a:pt x="383" y="758"/>
                  <a:pt x="383" y="758"/>
                </a:cubicBezTo>
                <a:cubicBezTo>
                  <a:pt x="385" y="836"/>
                  <a:pt x="393" y="910"/>
                  <a:pt x="408" y="979"/>
                </a:cubicBezTo>
                <a:cubicBezTo>
                  <a:pt x="698" y="979"/>
                  <a:pt x="698" y="979"/>
                  <a:pt x="698" y="979"/>
                </a:cubicBezTo>
                <a:cubicBezTo>
                  <a:pt x="698" y="758"/>
                  <a:pt x="698" y="758"/>
                  <a:pt x="698" y="758"/>
                </a:cubicBezTo>
                <a:close/>
                <a:moveTo>
                  <a:pt x="967" y="249"/>
                </a:moveTo>
                <a:cubicBezTo>
                  <a:pt x="911" y="145"/>
                  <a:pt x="838" y="76"/>
                  <a:pt x="758" y="63"/>
                </a:cubicBezTo>
                <a:cubicBezTo>
                  <a:pt x="758" y="414"/>
                  <a:pt x="758" y="414"/>
                  <a:pt x="758" y="414"/>
                </a:cubicBezTo>
                <a:cubicBezTo>
                  <a:pt x="1032" y="414"/>
                  <a:pt x="1032" y="414"/>
                  <a:pt x="1032" y="414"/>
                </a:cubicBezTo>
                <a:cubicBezTo>
                  <a:pt x="1015" y="353"/>
                  <a:pt x="993" y="297"/>
                  <a:pt x="967" y="249"/>
                </a:cubicBezTo>
                <a:close/>
                <a:moveTo>
                  <a:pt x="967" y="1207"/>
                </a:moveTo>
                <a:cubicBezTo>
                  <a:pt x="994" y="1158"/>
                  <a:pt x="1016" y="1101"/>
                  <a:pt x="1033" y="1039"/>
                </a:cubicBezTo>
                <a:cubicBezTo>
                  <a:pt x="758" y="1039"/>
                  <a:pt x="758" y="1039"/>
                  <a:pt x="758" y="1039"/>
                </a:cubicBezTo>
                <a:cubicBezTo>
                  <a:pt x="758" y="1393"/>
                  <a:pt x="758" y="1393"/>
                  <a:pt x="758" y="1393"/>
                </a:cubicBezTo>
                <a:cubicBezTo>
                  <a:pt x="838" y="1380"/>
                  <a:pt x="911" y="1311"/>
                  <a:pt x="967" y="1207"/>
                </a:cubicBezTo>
                <a:close/>
                <a:moveTo>
                  <a:pt x="489" y="1207"/>
                </a:moveTo>
                <a:cubicBezTo>
                  <a:pt x="545" y="1311"/>
                  <a:pt x="618" y="1380"/>
                  <a:pt x="698" y="1393"/>
                </a:cubicBezTo>
                <a:cubicBezTo>
                  <a:pt x="698" y="1039"/>
                  <a:pt x="698" y="1039"/>
                  <a:pt x="698" y="1039"/>
                </a:cubicBezTo>
                <a:cubicBezTo>
                  <a:pt x="423" y="1039"/>
                  <a:pt x="423" y="1039"/>
                  <a:pt x="423" y="1039"/>
                </a:cubicBezTo>
                <a:cubicBezTo>
                  <a:pt x="440" y="1101"/>
                  <a:pt x="462" y="1158"/>
                  <a:pt x="489" y="1207"/>
                </a:cubicBezTo>
                <a:close/>
                <a:moveTo>
                  <a:pt x="489" y="249"/>
                </a:moveTo>
                <a:cubicBezTo>
                  <a:pt x="463" y="297"/>
                  <a:pt x="441" y="353"/>
                  <a:pt x="423" y="414"/>
                </a:cubicBezTo>
                <a:cubicBezTo>
                  <a:pt x="698" y="414"/>
                  <a:pt x="698" y="414"/>
                  <a:pt x="698" y="414"/>
                </a:cubicBezTo>
                <a:cubicBezTo>
                  <a:pt x="698" y="63"/>
                  <a:pt x="698" y="63"/>
                  <a:pt x="698" y="63"/>
                </a:cubicBezTo>
                <a:cubicBezTo>
                  <a:pt x="618" y="76"/>
                  <a:pt x="545" y="145"/>
                  <a:pt x="489" y="249"/>
                </a:cubicBezTo>
                <a:close/>
              </a:path>
            </a:pathLst>
          </a:custGeom>
          <a:solidFill>
            <a:srgbClr val="124062"/>
          </a:solidFill>
          <a:ln>
            <a:noFill/>
          </a:ln>
          <a:effectLst>
            <a:reflection blurRad="152400" stA="70000" endPos="54000" dist="88900" dir="5400000" sy="-100000" algn="bl" rotWithShape="0"/>
          </a:effec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323129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23" presetClass="entr" presetSubtype="52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1000" fill="hold"/>
                                        <p:tgtEl>
                                          <p:spTgt spid="11"/>
                                        </p:tgtEl>
                                        <p:attrNameLst>
                                          <p:attrName>ppt_w</p:attrName>
                                        </p:attrNameLst>
                                      </p:cBhvr>
                                      <p:tavLst>
                                        <p:tav tm="0">
                                          <p:val>
                                            <p:fltVal val="0"/>
                                          </p:val>
                                        </p:tav>
                                        <p:tav tm="100000">
                                          <p:val>
                                            <p:strVal val="#ppt_w"/>
                                          </p:val>
                                        </p:tav>
                                      </p:tavLst>
                                    </p:anim>
                                    <p:anim calcmode="lin" valueType="num">
                                      <p:cBhvr>
                                        <p:cTn id="11" dur="1000" fill="hold"/>
                                        <p:tgtEl>
                                          <p:spTgt spid="11"/>
                                        </p:tgtEl>
                                        <p:attrNameLst>
                                          <p:attrName>ppt_h</p:attrName>
                                        </p:attrNameLst>
                                      </p:cBhvr>
                                      <p:tavLst>
                                        <p:tav tm="0">
                                          <p:val>
                                            <p:fltVal val="0"/>
                                          </p:val>
                                        </p:tav>
                                        <p:tav tm="100000">
                                          <p:val>
                                            <p:strVal val="#ppt_h"/>
                                          </p:val>
                                        </p:tav>
                                      </p:tavLst>
                                    </p:anim>
                                    <p:anim calcmode="lin" valueType="num">
                                      <p:cBhvr>
                                        <p:cTn id="12" dur="1000" fill="hold"/>
                                        <p:tgtEl>
                                          <p:spTgt spid="11"/>
                                        </p:tgtEl>
                                        <p:attrNameLst>
                                          <p:attrName>ppt_x</p:attrName>
                                        </p:attrNameLst>
                                      </p:cBhvr>
                                      <p:tavLst>
                                        <p:tav tm="0">
                                          <p:val>
                                            <p:fltVal val="0.5"/>
                                          </p:val>
                                        </p:tav>
                                        <p:tav tm="100000">
                                          <p:val>
                                            <p:strVal val="#ppt_x"/>
                                          </p:val>
                                        </p:tav>
                                      </p:tavLst>
                                    </p:anim>
                                    <p:anim calcmode="lin" valueType="num">
                                      <p:cBhvr>
                                        <p:cTn id="13" dur="1000" fill="hold"/>
                                        <p:tgtEl>
                                          <p:spTgt spid="11"/>
                                        </p:tgtEl>
                                        <p:attrNameLst>
                                          <p:attrName>ppt_y</p:attrName>
                                        </p:attrNameLst>
                                      </p:cBhvr>
                                      <p:tavLst>
                                        <p:tav tm="0">
                                          <p:val>
                                            <p:fltVal val="0.5"/>
                                          </p:val>
                                        </p:tav>
                                        <p:tav tm="100000">
                                          <p:val>
                                            <p:strVal val="#ppt_y"/>
                                          </p:val>
                                        </p:tav>
                                      </p:tavLst>
                                    </p:anim>
                                  </p:childTnLst>
                                </p:cTn>
                              </p:par>
                              <p:par>
                                <p:cTn id="14" presetID="23" presetClass="entr" presetSubtype="528" fill="hold" grpId="0" nodeType="withEffect">
                                  <p:stCondLst>
                                    <p:cond delay="10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 calcmode="lin" valueType="num">
                                      <p:cBhvr>
                                        <p:cTn id="18" dur="1000" fill="hold"/>
                                        <p:tgtEl>
                                          <p:spTgt spid="12"/>
                                        </p:tgtEl>
                                        <p:attrNameLst>
                                          <p:attrName>ppt_x</p:attrName>
                                        </p:attrNameLst>
                                      </p:cBhvr>
                                      <p:tavLst>
                                        <p:tav tm="0">
                                          <p:val>
                                            <p:fltVal val="0.5"/>
                                          </p:val>
                                        </p:tav>
                                        <p:tav tm="100000">
                                          <p:val>
                                            <p:strVal val="#ppt_x"/>
                                          </p:val>
                                        </p:tav>
                                      </p:tavLst>
                                    </p:anim>
                                    <p:anim calcmode="lin" valueType="num">
                                      <p:cBhvr>
                                        <p:cTn id="19" dur="1000" fill="hold"/>
                                        <p:tgtEl>
                                          <p:spTgt spid="12"/>
                                        </p:tgtEl>
                                        <p:attrNameLst>
                                          <p:attrName>ppt_y</p:attrName>
                                        </p:attrNameLst>
                                      </p:cBhvr>
                                      <p:tavLst>
                                        <p:tav tm="0">
                                          <p:val>
                                            <p:fltVal val="0.5"/>
                                          </p:val>
                                        </p:tav>
                                        <p:tav tm="100000">
                                          <p:val>
                                            <p:strVal val="#ppt_y"/>
                                          </p:val>
                                        </p:tav>
                                      </p:tavLst>
                                    </p:anim>
                                  </p:childTnLst>
                                </p:cTn>
                              </p:par>
                              <p:par>
                                <p:cTn id="20" presetID="23" presetClass="entr" presetSubtype="528" fill="hold" grpId="0" nodeType="withEffect">
                                  <p:stCondLst>
                                    <p:cond delay="2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 calcmode="lin" valueType="num">
                                      <p:cBhvr>
                                        <p:cTn id="24" dur="1000" fill="hold"/>
                                        <p:tgtEl>
                                          <p:spTgt spid="13"/>
                                        </p:tgtEl>
                                        <p:attrNameLst>
                                          <p:attrName>ppt_x</p:attrName>
                                        </p:attrNameLst>
                                      </p:cBhvr>
                                      <p:tavLst>
                                        <p:tav tm="0">
                                          <p:val>
                                            <p:fltVal val="0.5"/>
                                          </p:val>
                                        </p:tav>
                                        <p:tav tm="100000">
                                          <p:val>
                                            <p:strVal val="#ppt_x"/>
                                          </p:val>
                                        </p:tav>
                                      </p:tavLst>
                                    </p:anim>
                                    <p:anim calcmode="lin" valueType="num">
                                      <p:cBhvr>
                                        <p:cTn id="25" dur="1000" fill="hold"/>
                                        <p:tgtEl>
                                          <p:spTgt spid="13"/>
                                        </p:tgtEl>
                                        <p:attrNameLst>
                                          <p:attrName>ppt_y</p:attrName>
                                        </p:attrNameLst>
                                      </p:cBhvr>
                                      <p:tavLst>
                                        <p:tav tm="0">
                                          <p:val>
                                            <p:fltVal val="0.5"/>
                                          </p:val>
                                        </p:tav>
                                        <p:tav tm="100000">
                                          <p:val>
                                            <p:strVal val="#ppt_y"/>
                                          </p:val>
                                        </p:tav>
                                      </p:tavLst>
                                    </p:anim>
                                  </p:childTnLst>
                                </p:cTn>
                              </p:par>
                              <p:par>
                                <p:cTn id="26" presetID="23" presetClass="entr" presetSubtype="528" fill="hold" grpId="0" nodeType="withEffect">
                                  <p:stCondLst>
                                    <p:cond delay="3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fltVal val="0"/>
                                          </p:val>
                                        </p:tav>
                                        <p:tav tm="100000">
                                          <p:val>
                                            <p:strVal val="#ppt_w"/>
                                          </p:val>
                                        </p:tav>
                                      </p:tavLst>
                                    </p:anim>
                                    <p:anim calcmode="lin" valueType="num">
                                      <p:cBhvr>
                                        <p:cTn id="29" dur="1000" fill="hold"/>
                                        <p:tgtEl>
                                          <p:spTgt spid="16"/>
                                        </p:tgtEl>
                                        <p:attrNameLst>
                                          <p:attrName>ppt_h</p:attrName>
                                        </p:attrNameLst>
                                      </p:cBhvr>
                                      <p:tavLst>
                                        <p:tav tm="0">
                                          <p:val>
                                            <p:fltVal val="0"/>
                                          </p:val>
                                        </p:tav>
                                        <p:tav tm="100000">
                                          <p:val>
                                            <p:strVal val="#ppt_h"/>
                                          </p:val>
                                        </p:tav>
                                      </p:tavLst>
                                    </p:anim>
                                    <p:anim calcmode="lin" valueType="num">
                                      <p:cBhvr>
                                        <p:cTn id="30" dur="1000" fill="hold"/>
                                        <p:tgtEl>
                                          <p:spTgt spid="16"/>
                                        </p:tgtEl>
                                        <p:attrNameLst>
                                          <p:attrName>ppt_x</p:attrName>
                                        </p:attrNameLst>
                                      </p:cBhvr>
                                      <p:tavLst>
                                        <p:tav tm="0">
                                          <p:val>
                                            <p:fltVal val="0.5"/>
                                          </p:val>
                                        </p:tav>
                                        <p:tav tm="100000">
                                          <p:val>
                                            <p:strVal val="#ppt_x"/>
                                          </p:val>
                                        </p:tav>
                                      </p:tavLst>
                                    </p:anim>
                                    <p:anim calcmode="lin" valueType="num">
                                      <p:cBhvr>
                                        <p:cTn id="31" dur="1000" fill="hold"/>
                                        <p:tgtEl>
                                          <p:spTgt spid="16"/>
                                        </p:tgtEl>
                                        <p:attrNameLst>
                                          <p:attrName>ppt_y</p:attrName>
                                        </p:attrNameLst>
                                      </p:cBhvr>
                                      <p:tavLst>
                                        <p:tav tm="0">
                                          <p:val>
                                            <p:fltVal val="0.5"/>
                                          </p:val>
                                        </p:tav>
                                        <p:tav tm="100000">
                                          <p:val>
                                            <p:strVal val="#ppt_y"/>
                                          </p:val>
                                        </p:tav>
                                      </p:tavLst>
                                    </p:anim>
                                  </p:childTnLst>
                                </p:cTn>
                              </p:par>
                              <p:par>
                                <p:cTn id="32" presetID="23" presetClass="entr" presetSubtype="528" fill="hold" grpId="0" nodeType="withEffect">
                                  <p:stCondLst>
                                    <p:cond delay="400"/>
                                  </p:stCondLst>
                                  <p:childTnLst>
                                    <p:set>
                                      <p:cBhvr>
                                        <p:cTn id="33" dur="1" fill="hold">
                                          <p:stCondLst>
                                            <p:cond delay="0"/>
                                          </p:stCondLst>
                                        </p:cTn>
                                        <p:tgtEl>
                                          <p:spTgt spid="15"/>
                                        </p:tgtEl>
                                        <p:attrNameLst>
                                          <p:attrName>style.visibility</p:attrName>
                                        </p:attrNameLst>
                                      </p:cBhvr>
                                      <p:to>
                                        <p:strVal val="visible"/>
                                      </p:to>
                                    </p:set>
                                    <p:anim calcmode="lin" valueType="num">
                                      <p:cBhvr>
                                        <p:cTn id="34" dur="1000" fill="hold"/>
                                        <p:tgtEl>
                                          <p:spTgt spid="15"/>
                                        </p:tgtEl>
                                        <p:attrNameLst>
                                          <p:attrName>ppt_w</p:attrName>
                                        </p:attrNameLst>
                                      </p:cBhvr>
                                      <p:tavLst>
                                        <p:tav tm="0">
                                          <p:val>
                                            <p:fltVal val="0"/>
                                          </p:val>
                                        </p:tav>
                                        <p:tav tm="100000">
                                          <p:val>
                                            <p:strVal val="#ppt_w"/>
                                          </p:val>
                                        </p:tav>
                                      </p:tavLst>
                                    </p:anim>
                                    <p:anim calcmode="lin" valueType="num">
                                      <p:cBhvr>
                                        <p:cTn id="35" dur="1000" fill="hold"/>
                                        <p:tgtEl>
                                          <p:spTgt spid="15"/>
                                        </p:tgtEl>
                                        <p:attrNameLst>
                                          <p:attrName>ppt_h</p:attrName>
                                        </p:attrNameLst>
                                      </p:cBhvr>
                                      <p:tavLst>
                                        <p:tav tm="0">
                                          <p:val>
                                            <p:fltVal val="0"/>
                                          </p:val>
                                        </p:tav>
                                        <p:tav tm="100000">
                                          <p:val>
                                            <p:strVal val="#ppt_h"/>
                                          </p:val>
                                        </p:tav>
                                      </p:tavLst>
                                    </p:anim>
                                    <p:anim calcmode="lin" valueType="num">
                                      <p:cBhvr>
                                        <p:cTn id="36" dur="1000" fill="hold"/>
                                        <p:tgtEl>
                                          <p:spTgt spid="15"/>
                                        </p:tgtEl>
                                        <p:attrNameLst>
                                          <p:attrName>ppt_x</p:attrName>
                                        </p:attrNameLst>
                                      </p:cBhvr>
                                      <p:tavLst>
                                        <p:tav tm="0">
                                          <p:val>
                                            <p:fltVal val="0.5"/>
                                          </p:val>
                                        </p:tav>
                                        <p:tav tm="100000">
                                          <p:val>
                                            <p:strVal val="#ppt_x"/>
                                          </p:val>
                                        </p:tav>
                                      </p:tavLst>
                                    </p:anim>
                                    <p:anim calcmode="lin" valueType="num">
                                      <p:cBhvr>
                                        <p:cTn id="37" dur="1000" fill="hold"/>
                                        <p:tgtEl>
                                          <p:spTgt spid="15"/>
                                        </p:tgtEl>
                                        <p:attrNameLst>
                                          <p:attrName>ppt_y</p:attrName>
                                        </p:attrNameLst>
                                      </p:cBhvr>
                                      <p:tavLst>
                                        <p:tav tm="0">
                                          <p:val>
                                            <p:fltVal val="0.5"/>
                                          </p:val>
                                        </p:tav>
                                        <p:tav tm="100000">
                                          <p:val>
                                            <p:strVal val="#ppt_y"/>
                                          </p:val>
                                        </p:tav>
                                      </p:tavLst>
                                    </p:anim>
                                  </p:childTnLst>
                                </p:cTn>
                              </p:par>
                              <p:par>
                                <p:cTn id="38" presetID="23" presetClass="entr" presetSubtype="528" fill="hold" grpId="0" nodeType="withEffect">
                                  <p:stCondLst>
                                    <p:cond delay="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1000" fill="hold"/>
                                        <p:tgtEl>
                                          <p:spTgt spid="14"/>
                                        </p:tgtEl>
                                        <p:attrNameLst>
                                          <p:attrName>ppt_w</p:attrName>
                                        </p:attrNameLst>
                                      </p:cBhvr>
                                      <p:tavLst>
                                        <p:tav tm="0">
                                          <p:val>
                                            <p:fltVal val="0"/>
                                          </p:val>
                                        </p:tav>
                                        <p:tav tm="100000">
                                          <p:val>
                                            <p:strVal val="#ppt_w"/>
                                          </p:val>
                                        </p:tav>
                                      </p:tavLst>
                                    </p:anim>
                                    <p:anim calcmode="lin" valueType="num">
                                      <p:cBhvr>
                                        <p:cTn id="41" dur="1000" fill="hold"/>
                                        <p:tgtEl>
                                          <p:spTgt spid="14"/>
                                        </p:tgtEl>
                                        <p:attrNameLst>
                                          <p:attrName>ppt_h</p:attrName>
                                        </p:attrNameLst>
                                      </p:cBhvr>
                                      <p:tavLst>
                                        <p:tav tm="0">
                                          <p:val>
                                            <p:fltVal val="0"/>
                                          </p:val>
                                        </p:tav>
                                        <p:tav tm="100000">
                                          <p:val>
                                            <p:strVal val="#ppt_h"/>
                                          </p:val>
                                        </p:tav>
                                      </p:tavLst>
                                    </p:anim>
                                    <p:anim calcmode="lin" valueType="num">
                                      <p:cBhvr>
                                        <p:cTn id="42" dur="1000" fill="hold"/>
                                        <p:tgtEl>
                                          <p:spTgt spid="14"/>
                                        </p:tgtEl>
                                        <p:attrNameLst>
                                          <p:attrName>ppt_x</p:attrName>
                                        </p:attrNameLst>
                                      </p:cBhvr>
                                      <p:tavLst>
                                        <p:tav tm="0">
                                          <p:val>
                                            <p:fltVal val="0.5"/>
                                          </p:val>
                                        </p:tav>
                                        <p:tav tm="100000">
                                          <p:val>
                                            <p:strVal val="#ppt_x"/>
                                          </p:val>
                                        </p:tav>
                                      </p:tavLst>
                                    </p:anim>
                                    <p:anim calcmode="lin" valueType="num">
                                      <p:cBhvr>
                                        <p:cTn id="43" dur="1000" fill="hold"/>
                                        <p:tgtEl>
                                          <p:spTgt spid="14"/>
                                        </p:tgtEl>
                                        <p:attrNameLst>
                                          <p:attrName>ppt_y</p:attrName>
                                        </p:attrNameLst>
                                      </p:cBhvr>
                                      <p:tavLst>
                                        <p:tav tm="0">
                                          <p:val>
                                            <p:fltVal val="0.5"/>
                                          </p:val>
                                        </p:tav>
                                        <p:tav tm="100000">
                                          <p:val>
                                            <p:strVal val="#ppt_y"/>
                                          </p:val>
                                        </p:tav>
                                      </p:tavLst>
                                    </p:anim>
                                  </p:childTnLst>
                                </p:cTn>
                              </p:par>
                            </p:childTnLst>
                          </p:cTn>
                        </p:par>
                        <p:par>
                          <p:cTn id="44" fill="hold">
                            <p:stCondLst>
                              <p:cond delay="1500"/>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000"/>
                                        <p:tgtEl>
                                          <p:spTgt spid="10"/>
                                        </p:tgtEl>
                                      </p:cBhvr>
                                    </p:animEffect>
                                  </p:childTnLst>
                                </p:cTn>
                              </p:par>
                            </p:childTnLst>
                          </p:cTn>
                        </p:par>
                        <p:par>
                          <p:cTn id="48" fill="hold">
                            <p:stCondLst>
                              <p:cond delay="2500"/>
                            </p:stCondLst>
                            <p:childTnLst>
                              <p:par>
                                <p:cTn id="49" presetID="2" presetClass="entr" presetSubtype="2" decel="10000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1+#ppt_w/2"/>
                                          </p:val>
                                        </p:tav>
                                        <p:tav tm="100000">
                                          <p:val>
                                            <p:strVal val="#ppt_x"/>
                                          </p:val>
                                        </p:tav>
                                      </p:tavLst>
                                    </p:anim>
                                    <p:anim calcmode="lin" valueType="num">
                                      <p:cBhvr additive="base">
                                        <p:cTn id="52" dur="10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1000" fill="hold"/>
                                        <p:tgtEl>
                                          <p:spTgt spid="18"/>
                                        </p:tgtEl>
                                        <p:attrNameLst>
                                          <p:attrName>ppt_x</p:attrName>
                                        </p:attrNameLst>
                                      </p:cBhvr>
                                      <p:tavLst>
                                        <p:tav tm="0">
                                          <p:val>
                                            <p:strVal val="0-#ppt_w/2"/>
                                          </p:val>
                                        </p:tav>
                                        <p:tav tm="100000">
                                          <p:val>
                                            <p:strVal val="#ppt_x"/>
                                          </p:val>
                                        </p:tav>
                                      </p:tavLst>
                                    </p:anim>
                                    <p:anim calcmode="lin" valueType="num">
                                      <p:cBhvr additive="base">
                                        <p:cTn id="56" dur="1000" fill="hold"/>
                                        <p:tgtEl>
                                          <p:spTgt spid="18"/>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1000" fill="hold"/>
                                        <p:tgtEl>
                                          <p:spTgt spid="19"/>
                                        </p:tgtEl>
                                        <p:attrNameLst>
                                          <p:attrName>ppt_x</p:attrName>
                                        </p:attrNameLst>
                                      </p:cBhvr>
                                      <p:tavLst>
                                        <p:tav tm="0">
                                          <p:val>
                                            <p:strVal val="1+#ppt_w/2"/>
                                          </p:val>
                                        </p:tav>
                                        <p:tav tm="100000">
                                          <p:val>
                                            <p:strVal val="#ppt_x"/>
                                          </p:val>
                                        </p:tav>
                                      </p:tavLst>
                                    </p:anim>
                                    <p:anim calcmode="lin" valueType="num">
                                      <p:cBhvr additive="base">
                                        <p:cTn id="60" dur="1000" fill="hold"/>
                                        <p:tgtEl>
                                          <p:spTgt spid="19"/>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1000" fill="hold"/>
                                        <p:tgtEl>
                                          <p:spTgt spid="20"/>
                                        </p:tgtEl>
                                        <p:attrNameLst>
                                          <p:attrName>ppt_x</p:attrName>
                                        </p:attrNameLst>
                                      </p:cBhvr>
                                      <p:tavLst>
                                        <p:tav tm="0">
                                          <p:val>
                                            <p:strVal val="0-#ppt_w/2"/>
                                          </p:val>
                                        </p:tav>
                                        <p:tav tm="100000">
                                          <p:val>
                                            <p:strVal val="#ppt_x"/>
                                          </p:val>
                                        </p:tav>
                                      </p:tavLst>
                                    </p:anim>
                                    <p:anim calcmode="lin" valueType="num">
                                      <p:cBhvr additive="base">
                                        <p:cTn id="64" dur="1000" fill="hold"/>
                                        <p:tgtEl>
                                          <p:spTgt spid="20"/>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1000" fill="hold"/>
                                        <p:tgtEl>
                                          <p:spTgt spid="21"/>
                                        </p:tgtEl>
                                        <p:attrNameLst>
                                          <p:attrName>ppt_x</p:attrName>
                                        </p:attrNameLst>
                                      </p:cBhvr>
                                      <p:tavLst>
                                        <p:tav tm="0">
                                          <p:val>
                                            <p:strVal val="1+#ppt_w/2"/>
                                          </p:val>
                                        </p:tav>
                                        <p:tav tm="100000">
                                          <p:val>
                                            <p:strVal val="#ppt_x"/>
                                          </p:val>
                                        </p:tav>
                                      </p:tavLst>
                                    </p:anim>
                                    <p:anim calcmode="lin" valueType="num">
                                      <p:cBhvr additive="base">
                                        <p:cTn id="68" dur="10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1000" fill="hold"/>
                                        <p:tgtEl>
                                          <p:spTgt spid="22"/>
                                        </p:tgtEl>
                                        <p:attrNameLst>
                                          <p:attrName>ppt_x</p:attrName>
                                        </p:attrNameLst>
                                      </p:cBhvr>
                                      <p:tavLst>
                                        <p:tav tm="0">
                                          <p:val>
                                            <p:strVal val="0-#ppt_w/2"/>
                                          </p:val>
                                        </p:tav>
                                        <p:tav tm="100000">
                                          <p:val>
                                            <p:strVal val="#ppt_x"/>
                                          </p:val>
                                        </p:tav>
                                      </p:tavLst>
                                    </p:anim>
                                    <p:anim calcmode="lin" valueType="num">
                                      <p:cBhvr additive="base">
                                        <p:cTn id="72"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ED694D1F-B97D-F3DB-3422-767689AFF84F}"/>
              </a:ext>
            </a:extLst>
          </p:cNvPr>
          <p:cNvSpPr txBox="1"/>
          <p:nvPr/>
        </p:nvSpPr>
        <p:spPr>
          <a:xfrm>
            <a:off x="699524" y="2192242"/>
            <a:ext cx="10773527" cy="3373359"/>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1800" dirty="0">
                <a:effectLst/>
                <a:latin typeface="Calibri" panose="020F0502020204030204" pitchFamily="34" charset="0"/>
                <a:ea typeface="Calibri" panose="020F0502020204030204" pitchFamily="34" charset="0"/>
                <a:cs typeface="Arial" panose="020B0604020202020204" pitchFamily="34" charset="0"/>
              </a:rPr>
              <a:t>Une paire de devises est un actif financier composé de deux devises qui est négocié sur le marché des devises.</a:t>
            </a:r>
          </a:p>
          <a:p>
            <a:pPr marL="285750" indent="-285750">
              <a:lnSpc>
                <a:spcPct val="150000"/>
              </a:lnSpc>
              <a:buFont typeface="Wingdings" panose="05000000000000000000" pitchFamily="2" charset="2"/>
              <a:buChar char="q"/>
            </a:pPr>
            <a:r>
              <a:rPr lang="fr-FR" sz="1800" dirty="0">
                <a:effectLst/>
                <a:latin typeface="Calibri" panose="020F0502020204030204" pitchFamily="34" charset="0"/>
                <a:ea typeface="Calibri" panose="020F0502020204030204" pitchFamily="34" charset="0"/>
                <a:cs typeface="Arial" panose="020B0604020202020204" pitchFamily="34" charset="0"/>
              </a:rPr>
              <a:t>Une paire de devises, comme son nom l'indique (paire) est composée de deux devises. Le terme « crossover » est également utilisé dans le jargon financier. Une paire de devises et une croix sont exactement les mêmes. Par exemple :</a:t>
            </a: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sz="1800" dirty="0">
                <a:effectLst/>
                <a:latin typeface="Calibri" panose="020F0502020204030204" pitchFamily="34" charset="0"/>
                <a:ea typeface="Calibri" panose="020F0502020204030204" pitchFamily="34" charset="0"/>
                <a:cs typeface="Arial" panose="020B0604020202020204" pitchFamily="34" charset="0"/>
              </a:rPr>
              <a:t>		La paire de devises EUR/USD ou le cross EUR/USD. Il est également courant de dire simplement « même ». Par exemple, la paire EUR/USD.</a:t>
            </a: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sz="1800" dirty="0">
                <a:effectLst/>
                <a:latin typeface="Calibri" panose="020F0502020204030204" pitchFamily="34" charset="0"/>
                <a:ea typeface="Calibri" panose="020F0502020204030204" pitchFamily="34" charset="0"/>
                <a:cs typeface="Arial" panose="020B0604020202020204" pitchFamily="34" charset="0"/>
              </a:rPr>
              <a:t>		L'EUR/USD se négocie à 1,10, cela signifie que 1,10 dollar (USD) est échangé contre un euro (EUR). Vu sous un autre angle, on pourrait dire que pour chaque euro (EUR) ils nous donnent 1,10 $.</a:t>
            </a:r>
          </a:p>
        </p:txBody>
      </p:sp>
      <p:sp>
        <p:nvSpPr>
          <p:cNvPr id="2" name="ZoneTexte 1">
            <a:extLst>
              <a:ext uri="{FF2B5EF4-FFF2-40B4-BE49-F238E27FC236}">
                <a16:creationId xmlns:a16="http://schemas.microsoft.com/office/drawing/2014/main" id="{FF827BEC-9398-EC23-C1E3-7813D66AB96B}"/>
              </a:ext>
            </a:extLst>
          </p:cNvPr>
          <p:cNvSpPr txBox="1"/>
          <p:nvPr/>
        </p:nvSpPr>
        <p:spPr>
          <a:xfrm>
            <a:off x="900014" y="1320505"/>
            <a:ext cx="8869627" cy="646331"/>
          </a:xfrm>
          <a:prstGeom prst="rect">
            <a:avLst/>
          </a:prstGeom>
          <a:noFill/>
        </p:spPr>
        <p:txBody>
          <a:bodyPr wrap="square" rtlCol="0">
            <a:spAutoFit/>
          </a:bodyPr>
          <a:lstStyle/>
          <a:p>
            <a:r>
              <a:rPr lang="fr-FR" sz="3600" b="1" dirty="0">
                <a:solidFill>
                  <a:srgbClr val="537285"/>
                </a:solidFill>
              </a:rPr>
              <a:t>Currency pair (Paire de devises)</a:t>
            </a: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A8873DD-CB2E-53AE-D5E8-3405F27C8D79}"/>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26">
            <a:extLst>
              <a:ext uri="{FF2B5EF4-FFF2-40B4-BE49-F238E27FC236}">
                <a16:creationId xmlns:a16="http://schemas.microsoft.com/office/drawing/2014/main" id="{EAE91BE3-080E-812C-A36C-B39F7DBCAB71}"/>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A6D92A80-BFFE-8C0E-143C-7A22B95AE21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45B4C745-D2B6-6742-DF58-A88387852D81}"/>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5388E78-9D17-C273-7636-FDCF116A8657}"/>
              </a:ext>
            </a:extLst>
          </p:cNvPr>
          <p:cNvSpPr txBox="1"/>
          <p:nvPr/>
        </p:nvSpPr>
        <p:spPr>
          <a:xfrm>
            <a:off x="791229" y="258741"/>
            <a:ext cx="34176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4</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45641D3-FA58-F968-8524-843A48408F63}"/>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9C45CCB-B573-674D-E9E0-89CD9A29CB70}"/>
              </a:ext>
            </a:extLst>
          </p:cNvPr>
          <p:cNvSpPr txBox="1"/>
          <p:nvPr/>
        </p:nvSpPr>
        <p:spPr>
          <a:xfrm>
            <a:off x="1552331" y="230690"/>
            <a:ext cx="12410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ForEx</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325120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C886B2-2060-CBB4-0707-1A9EFADD84D6}"/>
              </a:ext>
            </a:extLst>
          </p:cNvPr>
          <p:cNvPicPr>
            <a:picLocks noChangeAspect="1"/>
          </p:cNvPicPr>
          <p:nvPr/>
        </p:nvPicPr>
        <p:blipFill rotWithShape="1">
          <a:blip r:embed="rId3">
            <a:extLst>
              <a:ext uri="{28A0092B-C50C-407E-A947-70E740481C1C}">
                <a14:useLocalDpi xmlns:a14="http://schemas.microsoft.com/office/drawing/2010/main" val="0"/>
              </a:ext>
            </a:extLst>
          </a:blip>
          <a:srcRect l="-7486" t="56480" r="-1"/>
          <a:stretch/>
        </p:blipFill>
        <p:spPr bwMode="auto">
          <a:xfrm>
            <a:off x="6096000" y="2533544"/>
            <a:ext cx="3317902" cy="3433430"/>
          </a:xfrm>
          <a:prstGeom prst="rect">
            <a:avLst/>
          </a:prstGeom>
          <a:noFill/>
          <a:ln>
            <a:noFill/>
          </a:ln>
        </p:spPr>
      </p:pic>
      <p:pic>
        <p:nvPicPr>
          <p:cNvPr id="3" name="Picture 1">
            <a:extLst>
              <a:ext uri="{FF2B5EF4-FFF2-40B4-BE49-F238E27FC236}">
                <a16:creationId xmlns:a16="http://schemas.microsoft.com/office/drawing/2014/main" id="{19468DD8-0721-2D74-C142-A89FFC003F4A}"/>
              </a:ext>
            </a:extLst>
          </p:cNvPr>
          <p:cNvPicPr>
            <a:picLocks noChangeAspect="1"/>
          </p:cNvPicPr>
          <p:nvPr/>
        </p:nvPicPr>
        <p:blipFill rotWithShape="1">
          <a:blip r:embed="rId3">
            <a:extLst>
              <a:ext uri="{28A0092B-C50C-407E-A947-70E740481C1C}">
                <a14:useLocalDpi xmlns:a14="http://schemas.microsoft.com/office/drawing/2010/main" val="0"/>
              </a:ext>
            </a:extLst>
          </a:blip>
          <a:srcRect l="799" b="43929"/>
          <a:stretch/>
        </p:blipFill>
        <p:spPr bwMode="auto">
          <a:xfrm>
            <a:off x="1804112" y="2533544"/>
            <a:ext cx="2849147" cy="3828786"/>
          </a:xfrm>
          <a:prstGeom prst="rect">
            <a:avLst/>
          </a:prstGeom>
          <a:noFill/>
          <a:ln>
            <a:noFill/>
          </a:ln>
        </p:spPr>
      </p:pic>
      <p:cxnSp>
        <p:nvCxnSpPr>
          <p:cNvPr id="5"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42CA64F-5C2F-CAE7-BAB9-4B4DDEBA9BB9}"/>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BF0C5E77-CB5D-286B-42AC-85128EE35AB5}"/>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D0125FB1-F628-C953-DF0A-CC7B9C327A4A}"/>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E8F77562-787B-C45A-0C93-A0D1139C2815}"/>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6C35C37-448F-A2AC-4D6B-E600A8545557}"/>
              </a:ext>
            </a:extLst>
          </p:cNvPr>
          <p:cNvSpPr txBox="1"/>
          <p:nvPr/>
        </p:nvSpPr>
        <p:spPr>
          <a:xfrm>
            <a:off x="791229" y="258741"/>
            <a:ext cx="341760"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4</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56251BC-32E2-76F3-3FEA-D7B5FAAF62D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0E9323B-CC18-533C-0302-F0C981BE3C66}"/>
              </a:ext>
            </a:extLst>
          </p:cNvPr>
          <p:cNvSpPr txBox="1"/>
          <p:nvPr/>
        </p:nvSpPr>
        <p:spPr>
          <a:xfrm>
            <a:off x="1552331" y="230690"/>
            <a:ext cx="1241045"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ForEx</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2" name="ZoneTexte 11">
            <a:extLst>
              <a:ext uri="{FF2B5EF4-FFF2-40B4-BE49-F238E27FC236}">
                <a16:creationId xmlns:a16="http://schemas.microsoft.com/office/drawing/2014/main" id="{65E4924D-8C4F-F855-A702-4880A6BA8AA5}"/>
              </a:ext>
            </a:extLst>
          </p:cNvPr>
          <p:cNvSpPr txBox="1"/>
          <p:nvPr/>
        </p:nvSpPr>
        <p:spPr>
          <a:xfrm>
            <a:off x="900014" y="1320505"/>
            <a:ext cx="8869627" cy="646331"/>
          </a:xfrm>
          <a:prstGeom prst="rect">
            <a:avLst/>
          </a:prstGeom>
          <a:noFill/>
        </p:spPr>
        <p:txBody>
          <a:bodyPr wrap="square" rtlCol="0">
            <a:spAutoFit/>
          </a:bodyPr>
          <a:lstStyle/>
          <a:p>
            <a:r>
              <a:rPr lang="fr-FR" sz="3600" b="1" dirty="0">
                <a:solidFill>
                  <a:srgbClr val="537285"/>
                </a:solidFill>
              </a:rPr>
              <a:t>Currency pair (Paire de devises)</a:t>
            </a:r>
          </a:p>
        </p:txBody>
      </p:sp>
    </p:spTree>
    <p:extLst>
      <p:ext uri="{BB962C8B-B14F-4D97-AF65-F5344CB8AC3E}">
        <p14:creationId xmlns:p14="http://schemas.microsoft.com/office/powerpoint/2010/main" val="38133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113208" y="1490765"/>
            <a:ext cx="1837249" cy="2187019"/>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grpSp>
      <p:grpSp>
        <p:nvGrpSpPr>
          <p:cNvPr id="3" name="组合 2"/>
          <p:cNvGrpSpPr/>
          <p:nvPr/>
        </p:nvGrpSpPr>
        <p:grpSpPr>
          <a:xfrm>
            <a:off x="5434131" y="3094907"/>
            <a:ext cx="2078122" cy="1286825"/>
            <a:chOff x="5498299" y="2485311"/>
            <a:chExt cx="2078122" cy="1286825"/>
          </a:xfrm>
        </p:grpSpPr>
        <p:cxnSp>
          <p:nvCxnSpPr>
            <p:cNvPr id="43" name="直接连接符 42"/>
            <p:cNvCxnSpPr/>
            <p:nvPr/>
          </p:nvCxnSpPr>
          <p:spPr>
            <a:xfrm flipV="1">
              <a:off x="5904868" y="2485311"/>
              <a:ext cx="1671553" cy="862597"/>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98299" y="2909539"/>
              <a:ext cx="1671553" cy="862597"/>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113208" y="609596"/>
            <a:ext cx="1917343" cy="1163268"/>
            <a:chOff x="5177376" y="0"/>
            <a:chExt cx="1917343" cy="1163268"/>
          </a:xfrm>
        </p:grpSpPr>
        <p:cxnSp>
          <p:nvCxnSpPr>
            <p:cNvPr id="53" name="直接连接符 52"/>
            <p:cNvCxnSpPr/>
            <p:nvPr/>
          </p:nvCxnSpPr>
          <p:spPr>
            <a:xfrm flipV="1">
              <a:off x="5177376" y="300671"/>
              <a:ext cx="1671552" cy="862597"/>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423167" y="0"/>
              <a:ext cx="1671552" cy="862597"/>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sp>
        <p:nvSpPr>
          <p:cNvPr id="20" name="TextBox 1"/>
          <p:cNvSpPr txBox="1"/>
          <p:nvPr/>
        </p:nvSpPr>
        <p:spPr>
          <a:xfrm>
            <a:off x="4766501" y="4408392"/>
            <a:ext cx="2394695" cy="1015663"/>
          </a:xfrm>
          <a:prstGeom prst="rect">
            <a:avLst/>
          </a:prstGeom>
          <a:noFill/>
        </p:spPr>
        <p:txBody>
          <a:bodyPr wrap="none" rtlCol="0">
            <a:spAutoFit/>
          </a:bodyPr>
          <a:lstStyle/>
          <a:p>
            <a:pPr marL="0" lvl="1"/>
            <a:r>
              <a:rPr lang="fr-FR" altLang="zh-CN" sz="6000" b="1" dirty="0">
                <a:solidFill>
                  <a:srgbClr val="124062"/>
                </a:solidFill>
                <a:latin typeface="微软雅黑 Light" panose="020B0502040204020203" pitchFamily="34" charset="-122"/>
                <a:ea typeface="创艺简细圆" pitchFamily="2" charset="-122"/>
              </a:rPr>
              <a:t>Atelier</a:t>
            </a:r>
            <a:endParaRPr lang="zh-CN" altLang="en-US" sz="6000" b="1" dirty="0">
              <a:solidFill>
                <a:srgbClr val="124062"/>
              </a:solidFill>
              <a:latin typeface="微软雅黑 Light" panose="020B0502040204020203" pitchFamily="34" charset="-122"/>
              <a:ea typeface="创艺简细圆" pitchFamily="2" charset="-122"/>
            </a:endParaRPr>
          </a:p>
        </p:txBody>
      </p:sp>
      <p:sp>
        <p:nvSpPr>
          <p:cNvPr id="31" name="矩形 30"/>
          <p:cNvSpPr/>
          <p:nvPr/>
        </p:nvSpPr>
        <p:spPr>
          <a:xfrm>
            <a:off x="-970670" y="1406769"/>
            <a:ext cx="647114" cy="956603"/>
          </a:xfrm>
          <a:prstGeom prst="rect">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70670" y="2363372"/>
            <a:ext cx="647114" cy="956603"/>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ZoneTexte 3">
            <a:extLst>
              <a:ext uri="{FF2B5EF4-FFF2-40B4-BE49-F238E27FC236}">
                <a16:creationId xmlns:a16="http://schemas.microsoft.com/office/drawing/2014/main" id="{B4B49530-26A2-03EB-95B7-C222AFE0BDD4}"/>
              </a:ext>
            </a:extLst>
          </p:cNvPr>
          <p:cNvSpPr txBox="1"/>
          <p:nvPr/>
        </p:nvSpPr>
        <p:spPr>
          <a:xfrm>
            <a:off x="5337879" y="1987960"/>
            <a:ext cx="1425761" cy="1323439"/>
          </a:xfrm>
          <a:prstGeom prst="rect">
            <a:avLst/>
          </a:prstGeom>
          <a:noFill/>
        </p:spPr>
        <p:txBody>
          <a:bodyPr wrap="square" rtlCol="0">
            <a:spAutoFit/>
          </a:bodyPr>
          <a:lstStyle/>
          <a:p>
            <a:r>
              <a:rPr lang="fr-FR" sz="8000" b="1" dirty="0">
                <a:solidFill>
                  <a:srgbClr val="124062"/>
                </a:solidFill>
                <a:latin typeface="微软雅黑 Light" panose="020B0502040204020203" pitchFamily="34" charset="-122"/>
                <a:ea typeface="创艺简细圆" pitchFamily="2" charset="-122"/>
              </a:rPr>
              <a:t>05</a:t>
            </a:r>
          </a:p>
        </p:txBody>
      </p:sp>
    </p:spTree>
    <p:extLst>
      <p:ext uri="{BB962C8B-B14F-4D97-AF65-F5344CB8AC3E}">
        <p14:creationId xmlns:p14="http://schemas.microsoft.com/office/powerpoint/2010/main" val="2451364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par>
                                <p:cTn id="29" presetID="22" presetClass="entr" presetSubtype="1"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E2379-DF87-5006-DEC1-AE785AE83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18" y="1643429"/>
            <a:ext cx="5963482" cy="2886478"/>
          </a:xfrm>
          <a:prstGeom prst="rect">
            <a:avLst/>
          </a:prstGeom>
        </p:spPr>
      </p:pic>
      <p:pic>
        <p:nvPicPr>
          <p:cNvPr id="4" name="Picture 3">
            <a:extLst>
              <a:ext uri="{FF2B5EF4-FFF2-40B4-BE49-F238E27FC236}">
                <a16:creationId xmlns:a16="http://schemas.microsoft.com/office/drawing/2014/main" id="{8D7F4FA2-80E2-523D-0263-D98618C30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242" y="3086668"/>
            <a:ext cx="5153744" cy="3677163"/>
          </a:xfrm>
          <a:prstGeom prst="rect">
            <a:avLst/>
          </a:prstGeom>
        </p:spPr>
      </p:pic>
      <p:sp>
        <p:nvSpPr>
          <p:cNvPr id="5" name="Arrow: Bent-Up 4">
            <a:extLst>
              <a:ext uri="{FF2B5EF4-FFF2-40B4-BE49-F238E27FC236}">
                <a16:creationId xmlns:a16="http://schemas.microsoft.com/office/drawing/2014/main" id="{DD2B4827-2463-F0F2-A02C-E94CC0E822CE}"/>
              </a:ext>
            </a:extLst>
          </p:cNvPr>
          <p:cNvSpPr/>
          <p:nvPr/>
        </p:nvSpPr>
        <p:spPr>
          <a:xfrm rot="5400000">
            <a:off x="4263906" y="4135317"/>
            <a:ext cx="1311194" cy="2585935"/>
          </a:xfrm>
          <a:prstGeom prst="bentUpArrow">
            <a:avLst>
              <a:gd name="adj1" fmla="val 11986"/>
              <a:gd name="adj2" fmla="val 21555"/>
              <a:gd name="adj3" fmla="val 50000"/>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E45DF9AD-67FE-1DBD-F4CF-D62C33689494}"/>
              </a:ext>
            </a:extLst>
          </p:cNvPr>
          <p:cNvSpPr txBox="1"/>
          <p:nvPr/>
        </p:nvSpPr>
        <p:spPr>
          <a:xfrm>
            <a:off x="7960221" y="1758010"/>
            <a:ext cx="2302489" cy="1200329"/>
          </a:xfrm>
          <a:prstGeom prst="rect">
            <a:avLst/>
          </a:prstGeom>
          <a:noFill/>
        </p:spPr>
        <p:txBody>
          <a:bodyPr wrap="none" rtlCol="0">
            <a:spAutoFit/>
          </a:bodyPr>
          <a:lstStyle/>
          <a:p>
            <a:pPr algn="ctr"/>
            <a:r>
              <a:rPr lang="fr-FR" sz="2400" b="1" dirty="0"/>
              <a:t>Microsoft Stocks</a:t>
            </a:r>
          </a:p>
          <a:p>
            <a:pPr algn="ctr"/>
            <a:r>
              <a:rPr lang="fr-FR" sz="2400" b="1" dirty="0"/>
              <a:t>MSFT</a:t>
            </a:r>
          </a:p>
          <a:p>
            <a:pPr algn="ctr"/>
            <a:r>
              <a:rPr lang="fr-FR" sz="2400" b="1" dirty="0"/>
              <a:t>(1986 - 2022)</a:t>
            </a:r>
          </a:p>
        </p:txBody>
      </p:sp>
      <p:sp>
        <p:nvSpPr>
          <p:cNvPr id="7" name="Rectangle 6">
            <a:extLst>
              <a:ext uri="{FF2B5EF4-FFF2-40B4-BE49-F238E27FC236}">
                <a16:creationId xmlns:a16="http://schemas.microsoft.com/office/drawing/2014/main" id="{8726A17B-1D15-E1C6-5C9F-E3C2CFFF176A}"/>
              </a:ext>
            </a:extLst>
          </p:cNvPr>
          <p:cNvSpPr/>
          <p:nvPr/>
        </p:nvSpPr>
        <p:spPr>
          <a:xfrm>
            <a:off x="6716492" y="3291840"/>
            <a:ext cx="731711" cy="3142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86FFAD1-17C9-BA5A-A737-CFE58D9F730F}"/>
              </a:ext>
            </a:extLst>
          </p:cNvPr>
          <p:cNvSpPr/>
          <p:nvPr/>
        </p:nvSpPr>
        <p:spPr>
          <a:xfrm>
            <a:off x="7481454" y="3086668"/>
            <a:ext cx="671946" cy="33473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EE6006F-8E2D-70BA-8BF9-D9F07491B89C}"/>
              </a:ext>
            </a:extLst>
          </p:cNvPr>
          <p:cNvSpPr/>
          <p:nvPr/>
        </p:nvSpPr>
        <p:spPr>
          <a:xfrm>
            <a:off x="9613624" y="3086668"/>
            <a:ext cx="671946" cy="33473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BC468D66-3BFA-967B-88B8-6CDC5C2BC74A}"/>
              </a:ext>
            </a:extLst>
          </p:cNvPr>
          <p:cNvSpPr/>
          <p:nvPr/>
        </p:nvSpPr>
        <p:spPr>
          <a:xfrm>
            <a:off x="1451531" y="2958339"/>
            <a:ext cx="731711" cy="1468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5B6E24D8-9A66-74D9-C0CD-478B504C6019}"/>
              </a:ext>
            </a:extLst>
          </p:cNvPr>
          <p:cNvSpPr txBox="1"/>
          <p:nvPr/>
        </p:nvSpPr>
        <p:spPr>
          <a:xfrm>
            <a:off x="1836600" y="725766"/>
            <a:ext cx="7416800" cy="369332"/>
          </a:xfrm>
          <a:prstGeom prst="rect">
            <a:avLst/>
          </a:prstGeom>
          <a:noFill/>
        </p:spPr>
        <p:txBody>
          <a:bodyPr wrap="square">
            <a:spAutoFit/>
          </a:bodyPr>
          <a:lstStyle/>
          <a:p>
            <a:pPr algn="l"/>
            <a:r>
              <a:rPr lang="fr-FR" b="1" i="1" dirty="0">
                <a:solidFill>
                  <a:srgbClr val="000000"/>
                </a:solidFill>
                <a:effectLst/>
                <a:latin typeface="Helvetica Neue"/>
              </a:rPr>
              <a:t>Trading Dataset – For Microsoft</a:t>
            </a:r>
          </a:p>
        </p:txBody>
      </p:sp>
      <p:cxnSp>
        <p:nvCxnSpPr>
          <p:cNvPr id="14"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972DEFA-7B31-E5F3-BAB2-B61A61C86DDE}"/>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圆角矩形 26">
            <a:extLst>
              <a:ext uri="{FF2B5EF4-FFF2-40B4-BE49-F238E27FC236}">
                <a16:creationId xmlns:a16="http://schemas.microsoft.com/office/drawing/2014/main" id="{DFFE414B-8FA6-1E8A-A3C1-2E17CDB3465A}"/>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27">
            <a:extLst>
              <a:ext uri="{FF2B5EF4-FFF2-40B4-BE49-F238E27FC236}">
                <a16:creationId xmlns:a16="http://schemas.microsoft.com/office/drawing/2014/main" id="{A3BC612E-2CA2-1FE9-CF08-076E3BF659D6}"/>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28">
            <a:extLst>
              <a:ext uri="{FF2B5EF4-FFF2-40B4-BE49-F238E27FC236}">
                <a16:creationId xmlns:a16="http://schemas.microsoft.com/office/drawing/2014/main" id="{C6AE7DCF-1699-98CE-DA58-59A8DFE8F54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5783B3B-002E-6E03-727A-6A33C36433F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11A7E64-E02A-678A-90B0-200B20396132}"/>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FE8192F-9C53-EF50-3A5E-4FCFB1693E29}"/>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722662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A199B59-34B0-D935-23E7-45957FA5E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1855"/>
            <a:ext cx="12192000" cy="4686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FCD9C65-D2FC-7417-9699-DDCC471E20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976" t="32568" r="7857" b="54192"/>
          <a:stretch/>
        </p:blipFill>
        <p:spPr bwMode="auto">
          <a:xfrm>
            <a:off x="10726056" y="3429000"/>
            <a:ext cx="508001" cy="620486"/>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7E9255-5146-EAEF-929F-41A9C129CFFD}"/>
              </a:ext>
            </a:extLst>
          </p:cNvPr>
          <p:cNvSpPr txBox="1"/>
          <p:nvPr/>
        </p:nvSpPr>
        <p:spPr>
          <a:xfrm>
            <a:off x="1836600" y="725766"/>
            <a:ext cx="7416800" cy="369332"/>
          </a:xfrm>
          <a:prstGeom prst="rect">
            <a:avLst/>
          </a:prstGeom>
          <a:noFill/>
        </p:spPr>
        <p:txBody>
          <a:bodyPr wrap="square">
            <a:spAutoFit/>
          </a:bodyPr>
          <a:lstStyle/>
          <a:p>
            <a:pPr algn="l"/>
            <a:r>
              <a:rPr lang="fr-FR" b="1" i="1" dirty="0">
                <a:solidFill>
                  <a:srgbClr val="000000"/>
                </a:solidFill>
                <a:effectLst/>
                <a:latin typeface="Helvetica Neue"/>
              </a:rPr>
              <a:t>Trading Dataset – For Microsoft</a:t>
            </a:r>
          </a:p>
        </p:txBody>
      </p:sp>
      <p:cxnSp>
        <p:nvCxnSpPr>
          <p:cNvPr id="5"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CF3F6731-8538-620F-D52B-0CBE382A8628}"/>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C7EECAF9-ACEB-57CF-7D9E-F7C366C7A1B0}"/>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1A7C0A91-2252-74D0-081C-D0CBC0591B6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5FF0859E-2130-5C6C-1537-9501BAFDADED}"/>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418E602-3B80-8496-EBFA-F088BB90296A}"/>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CD7A50F-9DA0-FE75-D4EE-083B36BFA632}"/>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FFE42F0-1748-D4B7-E143-B6010329D5AC}"/>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6631067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750"/>
                                        <p:tgtEl>
                                          <p:spTgt spid="3"/>
                                        </p:tgtEl>
                                      </p:cBhvr>
                                    </p:animEffect>
                                  </p:childTnLst>
                                </p:cTn>
                              </p:par>
                            </p:childTnLst>
                          </p:cTn>
                        </p:par>
                        <p:par>
                          <p:cTn id="8" fill="hold">
                            <p:stCondLst>
                              <p:cond delay="750"/>
                            </p:stCondLst>
                            <p:childTnLst>
                              <p:par>
                                <p:cTn id="9" presetID="9" presetClass="emph" presetSubtype="0" nodeType="afterEffect">
                                  <p:stCondLst>
                                    <p:cond delay="0"/>
                                  </p:stCondLst>
                                  <p:childTnLst>
                                    <p:set>
                                      <p:cBhvr>
                                        <p:cTn id="10" dur="indefinite"/>
                                        <p:tgtEl>
                                          <p:spTgt spid="1026"/>
                                        </p:tgtEl>
                                        <p:attrNameLst>
                                          <p:attrName>style.opacity</p:attrName>
                                        </p:attrNameLst>
                                      </p:cBhvr>
                                      <p:to>
                                        <p:strVal val="0.5"/>
                                      </p:to>
                                    </p:set>
                                    <p:animEffect filter="image" prLst="opacity: 0.5">
                                      <p:cBhvr rctx="IE">
                                        <p:cTn id="11" dur="indefinite"/>
                                        <p:tgtEl>
                                          <p:spTgt spid="1026"/>
                                        </p:tgtEl>
                                      </p:cBhvr>
                                    </p:animEffect>
                                  </p:childTnLst>
                                </p:cTn>
                              </p:par>
                            </p:childTnLst>
                          </p:cTn>
                        </p:par>
                        <p:par>
                          <p:cTn id="12" fill="hold">
                            <p:stCondLst>
                              <p:cond delay="750"/>
                            </p:stCondLst>
                            <p:childTnLst>
                              <p:par>
                                <p:cTn id="13" presetID="6" presetClass="emph" presetSubtype="0" fill="hold" nodeType="afterEffect">
                                  <p:stCondLst>
                                    <p:cond delay="0"/>
                                  </p:stCondLst>
                                  <p:childTnLst>
                                    <p:animScale>
                                      <p:cBhvr>
                                        <p:cTn id="14"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177376" y="881169"/>
            <a:ext cx="1837249" cy="2187019"/>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grpSp>
      <p:sp>
        <p:nvSpPr>
          <p:cNvPr id="32" name="TextBox 1"/>
          <p:cNvSpPr txBox="1"/>
          <p:nvPr/>
        </p:nvSpPr>
        <p:spPr>
          <a:xfrm>
            <a:off x="4276744" y="3919153"/>
            <a:ext cx="3981731" cy="923330"/>
          </a:xfrm>
          <a:prstGeom prst="rect">
            <a:avLst/>
          </a:prstGeom>
          <a:noFill/>
        </p:spPr>
        <p:txBody>
          <a:bodyPr wrap="none" rtlCol="0">
            <a:spAutoFit/>
          </a:bodyPr>
          <a:lstStyle/>
          <a:p>
            <a:pPr marL="0" lvl="1"/>
            <a:r>
              <a:rPr lang="fr-FR" altLang="zh-CN" sz="5400" b="1" dirty="0">
                <a:solidFill>
                  <a:srgbClr val="124062"/>
                </a:solidFill>
                <a:latin typeface="微软雅黑 Light" panose="020B0502040204020203" pitchFamily="34" charset="-122"/>
                <a:ea typeface="创艺简细圆" pitchFamily="2" charset="-122"/>
              </a:rPr>
              <a:t>Introduction</a:t>
            </a:r>
            <a:endParaRPr lang="zh-CN" altLang="en-US" sz="5400" b="1" dirty="0">
              <a:solidFill>
                <a:srgbClr val="124062"/>
              </a:solidFill>
              <a:latin typeface="微软雅黑 Light" panose="020B0502040204020203" pitchFamily="34" charset="-122"/>
              <a:ea typeface="创艺简细圆" pitchFamily="2" charset="-122"/>
            </a:endParaRPr>
          </a:p>
        </p:txBody>
      </p:sp>
      <p:grpSp>
        <p:nvGrpSpPr>
          <p:cNvPr id="33" name="组合 32"/>
          <p:cNvGrpSpPr/>
          <p:nvPr/>
        </p:nvGrpSpPr>
        <p:grpSpPr>
          <a:xfrm>
            <a:off x="4305834" y="5063986"/>
            <a:ext cx="5061685" cy="741697"/>
            <a:chOff x="6295756" y="3113567"/>
            <a:chExt cx="2677254" cy="741697"/>
          </a:xfrm>
        </p:grpSpPr>
        <p:sp>
          <p:nvSpPr>
            <p:cNvPr id="34" name="文本框 9"/>
            <p:cNvSpPr txBox="1"/>
            <p:nvPr/>
          </p:nvSpPr>
          <p:spPr>
            <a:xfrm>
              <a:off x="6295757" y="311356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Objectif de cette présentation</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5" name="文本框 9"/>
            <p:cNvSpPr txBox="1"/>
            <p:nvPr/>
          </p:nvSpPr>
          <p:spPr>
            <a:xfrm>
              <a:off x="6295756" y="354748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fr-FR" altLang="zh-CN" sz="2000" dirty="0">
                  <a:solidFill>
                    <a:schemeClr val="tx1">
                      <a:lumMod val="85000"/>
                      <a:lumOff val="15000"/>
                    </a:schemeClr>
                  </a:solidFill>
                  <a:latin typeface="微软雅黑" pitchFamily="34" charset="-122"/>
                  <a:ea typeface="微软雅黑" pitchFamily="34" charset="-122"/>
                </a:rPr>
                <a:t>Introduction à la bource</a:t>
              </a:r>
              <a:endParaRPr lang="zh-CN" altLang="en-US" sz="2000" dirty="0">
                <a:solidFill>
                  <a:schemeClr val="tx1">
                    <a:lumMod val="85000"/>
                    <a:lumOff val="15000"/>
                  </a:schemeClr>
                </a:solidFill>
                <a:latin typeface="微软雅黑" pitchFamily="34" charset="-122"/>
                <a:ea typeface="微软雅黑" pitchFamily="34" charset="-122"/>
              </a:endParaRPr>
            </a:p>
          </p:txBody>
        </p:sp>
      </p:grpSp>
      <p:grpSp>
        <p:nvGrpSpPr>
          <p:cNvPr id="3" name="组合 2"/>
          <p:cNvGrpSpPr/>
          <p:nvPr/>
        </p:nvGrpSpPr>
        <p:grpSpPr>
          <a:xfrm>
            <a:off x="5498299" y="2485311"/>
            <a:ext cx="2078122" cy="1286825"/>
            <a:chOff x="5498299" y="2485311"/>
            <a:chExt cx="2078122" cy="1286825"/>
          </a:xfrm>
        </p:grpSpPr>
        <p:cxnSp>
          <p:nvCxnSpPr>
            <p:cNvPr id="43" name="直接连接符 42"/>
            <p:cNvCxnSpPr/>
            <p:nvPr/>
          </p:nvCxnSpPr>
          <p:spPr>
            <a:xfrm flipV="1">
              <a:off x="5904868" y="2485311"/>
              <a:ext cx="1671553" cy="862597"/>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98299" y="2909539"/>
              <a:ext cx="1671553" cy="862597"/>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177376" y="0"/>
            <a:ext cx="1917343" cy="1163268"/>
            <a:chOff x="5177376" y="0"/>
            <a:chExt cx="1917343" cy="1163268"/>
          </a:xfrm>
        </p:grpSpPr>
        <p:cxnSp>
          <p:nvCxnSpPr>
            <p:cNvPr id="53" name="直接连接符 52"/>
            <p:cNvCxnSpPr/>
            <p:nvPr/>
          </p:nvCxnSpPr>
          <p:spPr>
            <a:xfrm flipV="1">
              <a:off x="5177376" y="300671"/>
              <a:ext cx="1671552" cy="862597"/>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423167" y="0"/>
              <a:ext cx="1671552" cy="862597"/>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sp>
        <p:nvSpPr>
          <p:cNvPr id="4" name="ZoneTexte 13">
            <a:extLst>
              <a:ext uri="{FF2B5EF4-FFF2-40B4-BE49-F238E27FC236}">
                <a16:creationId xmlns:a16="http://schemas.microsoft.com/office/drawing/2014/main" id="{9B31BECF-6AD0-131C-A395-32EB918500C3}"/>
              </a:ext>
            </a:extLst>
          </p:cNvPr>
          <p:cNvSpPr txBox="1"/>
          <p:nvPr/>
        </p:nvSpPr>
        <p:spPr>
          <a:xfrm>
            <a:off x="5441105" y="1365810"/>
            <a:ext cx="1425761" cy="1323439"/>
          </a:xfrm>
          <a:prstGeom prst="rect">
            <a:avLst/>
          </a:prstGeom>
          <a:noFill/>
        </p:spPr>
        <p:txBody>
          <a:bodyPr wrap="square" rtlCol="0">
            <a:spAutoFit/>
          </a:bodyPr>
          <a:lstStyle/>
          <a:p>
            <a:r>
              <a:rPr lang="fr-FR" sz="8000" b="1" dirty="0">
                <a:solidFill>
                  <a:srgbClr val="124062"/>
                </a:solidFill>
                <a:latin typeface="微软雅黑 Light" panose="020B0502040204020203" pitchFamily="34" charset="-122"/>
                <a:ea typeface="创艺简细圆" pitchFamily="2" charset="-122"/>
              </a:rPr>
              <a:t>01</a:t>
            </a:r>
          </a:p>
        </p:txBody>
      </p:sp>
    </p:spTree>
    <p:extLst>
      <p:ext uri="{BB962C8B-B14F-4D97-AF65-F5344CB8AC3E}">
        <p14:creationId xmlns:p14="http://schemas.microsoft.com/office/powerpoint/2010/main" val="268611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750"/>
                                        <p:tgtEl>
                                          <p:spTgt spid="32"/>
                                        </p:tgtEl>
                                      </p:cBhvr>
                                    </p:animEffect>
                                  </p:childTnLst>
                                </p:cTn>
                              </p:par>
                              <p:par>
                                <p:cTn id="25" presetID="22" presetClass="entr" presetSubtype="1" fill="hold" nodeType="withEffect">
                                  <p:stCondLst>
                                    <p:cond delay="125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1000"/>
                                        <p:tgtEl>
                                          <p:spTgt spid="33"/>
                                        </p:tgtEl>
                                      </p:cBhvr>
                                    </p:animEffect>
                                  </p:childTnLst>
                                </p:cTn>
                              </p:par>
                              <p:par>
                                <p:cTn id="28" presetID="25"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33" dur="1000" fill="hold"/>
                                        <p:tgtEl>
                                          <p:spTgt spid="4"/>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9711D2B-87F0-9CB5-ECF9-052FBA7B2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2"/>
            <a:ext cx="12192000" cy="46562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700E2E-6F7F-29CE-7FC8-AB27A380FE4B}"/>
              </a:ext>
            </a:extLst>
          </p:cNvPr>
          <p:cNvSpPr txBox="1"/>
          <p:nvPr/>
        </p:nvSpPr>
        <p:spPr>
          <a:xfrm>
            <a:off x="1836600" y="725766"/>
            <a:ext cx="7416800" cy="369332"/>
          </a:xfrm>
          <a:prstGeom prst="rect">
            <a:avLst/>
          </a:prstGeom>
          <a:noFill/>
        </p:spPr>
        <p:txBody>
          <a:bodyPr wrap="square">
            <a:spAutoFit/>
          </a:bodyPr>
          <a:lstStyle/>
          <a:p>
            <a:pPr algn="l"/>
            <a:r>
              <a:rPr lang="fr-FR" b="1" i="1" dirty="0">
                <a:solidFill>
                  <a:srgbClr val="000000"/>
                </a:solidFill>
                <a:effectLst/>
                <a:latin typeface="Helvetica Neue"/>
              </a:rPr>
              <a:t>Trading Dataset – For Microsoft</a:t>
            </a:r>
          </a:p>
        </p:txBody>
      </p:sp>
      <p:cxnSp>
        <p:nvCxnSpPr>
          <p:cNvPr id="4"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F40DBB8-D784-13E2-5070-F607FBA3487E}"/>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26">
            <a:extLst>
              <a:ext uri="{FF2B5EF4-FFF2-40B4-BE49-F238E27FC236}">
                <a16:creationId xmlns:a16="http://schemas.microsoft.com/office/drawing/2014/main" id="{E86A061B-8042-688D-23E5-48CD64088317}"/>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7">
            <a:extLst>
              <a:ext uri="{FF2B5EF4-FFF2-40B4-BE49-F238E27FC236}">
                <a16:creationId xmlns:a16="http://schemas.microsoft.com/office/drawing/2014/main" id="{88A99836-6EC8-DCB8-241A-9A9CDF6533F9}"/>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8">
            <a:extLst>
              <a:ext uri="{FF2B5EF4-FFF2-40B4-BE49-F238E27FC236}">
                <a16:creationId xmlns:a16="http://schemas.microsoft.com/office/drawing/2014/main" id="{11B08988-5DD3-6BE2-2611-4669106615D1}"/>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401C972-FB91-FCBE-AA83-0A7A19EF4ABA}"/>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9"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9F99DC7-182A-BAF2-9DDF-0D554801823A}"/>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9FF0265-62CC-6E34-840E-7E68AC4F45A3}"/>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147240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AD5A80-38CA-477D-BED8-2D2D7FA48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24" y="1643429"/>
            <a:ext cx="5035907" cy="3894884"/>
          </a:xfrm>
          <a:prstGeom prst="rect">
            <a:avLst/>
          </a:prstGeom>
        </p:spPr>
      </p:pic>
      <p:sp>
        <p:nvSpPr>
          <p:cNvPr id="3" name="TextBox 2">
            <a:extLst>
              <a:ext uri="{FF2B5EF4-FFF2-40B4-BE49-F238E27FC236}">
                <a16:creationId xmlns:a16="http://schemas.microsoft.com/office/drawing/2014/main" id="{9049DAFE-013F-74DC-D7E1-081A0B96C970}"/>
              </a:ext>
            </a:extLst>
          </p:cNvPr>
          <p:cNvSpPr txBox="1"/>
          <p:nvPr/>
        </p:nvSpPr>
        <p:spPr>
          <a:xfrm>
            <a:off x="5718630" y="1519470"/>
            <a:ext cx="6248985" cy="41428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400" b="1" dirty="0"/>
              <a:t>Open</a:t>
            </a:r>
            <a:r>
              <a:rPr lang="fr-FR" sz="1600" dirty="0"/>
              <a:t> : </a:t>
            </a:r>
          </a:p>
          <a:p>
            <a:pPr lvl="1"/>
            <a:r>
              <a:rPr lang="fr-FR" sz="1600" dirty="0"/>
              <a:t>Le prix auquel une action a été </a:t>
            </a:r>
            <a:r>
              <a:rPr lang="fr-FR" b="1" dirty="0">
                <a:solidFill>
                  <a:srgbClr val="124062"/>
                </a:solidFill>
                <a:effectLst>
                  <a:outerShdw blurRad="38100" dist="38100" dir="2700000" algn="tl">
                    <a:srgbClr val="000000">
                      <a:alpha val="43137"/>
                    </a:srgbClr>
                  </a:outerShdw>
                </a:effectLst>
              </a:rPr>
              <a:t>négociée pour la première fois</a:t>
            </a:r>
            <a:r>
              <a:rPr lang="fr-FR" sz="1600" dirty="0"/>
              <a:t> lors de la séance de négociation actuelle.</a:t>
            </a:r>
          </a:p>
          <a:p>
            <a:pPr marL="285750" indent="-285750">
              <a:lnSpc>
                <a:spcPct val="150000"/>
              </a:lnSpc>
              <a:buFont typeface="Arial" panose="020B0604020202020204" pitchFamily="34" charset="0"/>
              <a:buChar char="•"/>
            </a:pPr>
            <a:r>
              <a:rPr lang="fr-FR" sz="2400" b="1" dirty="0"/>
              <a:t>Close</a:t>
            </a:r>
            <a:r>
              <a:rPr lang="fr-FR" sz="1600" dirty="0"/>
              <a:t> : </a:t>
            </a:r>
          </a:p>
          <a:p>
            <a:pPr lvl="1"/>
            <a:r>
              <a:rPr lang="fr-FR" sz="1600" dirty="0"/>
              <a:t>Le prix auquel une action a été </a:t>
            </a:r>
            <a:r>
              <a:rPr lang="fr-FR" b="1" dirty="0">
                <a:solidFill>
                  <a:srgbClr val="124062"/>
                </a:solidFill>
                <a:effectLst>
                  <a:outerShdw blurRad="38100" dist="38100" dir="2700000" algn="tl">
                    <a:srgbClr val="000000">
                      <a:alpha val="43137"/>
                    </a:srgbClr>
                  </a:outerShdw>
                </a:effectLst>
              </a:rPr>
              <a:t>négociée pour la dernière fois</a:t>
            </a:r>
            <a:r>
              <a:rPr lang="fr-FR" sz="1600" dirty="0"/>
              <a:t> lors de la séance de négociation actuelle.</a:t>
            </a:r>
          </a:p>
          <a:p>
            <a:pPr marL="285750" indent="-285750">
              <a:lnSpc>
                <a:spcPct val="150000"/>
              </a:lnSpc>
              <a:buFont typeface="Arial" panose="020B0604020202020204" pitchFamily="34" charset="0"/>
              <a:buChar char="•"/>
            </a:pPr>
            <a:r>
              <a:rPr lang="fr-FR" sz="2400" b="1" dirty="0"/>
              <a:t>High</a:t>
            </a:r>
            <a:r>
              <a:rPr lang="fr-FR" sz="1600" dirty="0"/>
              <a:t> :</a:t>
            </a:r>
          </a:p>
          <a:p>
            <a:pPr lvl="1">
              <a:lnSpc>
                <a:spcPct val="150000"/>
              </a:lnSpc>
            </a:pPr>
            <a:r>
              <a:rPr lang="fr-FR" altLang="zh-CN" sz="1600" dirty="0"/>
              <a:t>le prix </a:t>
            </a:r>
            <a:r>
              <a:rPr lang="fr-FR" altLang="zh-CN" b="1" dirty="0">
                <a:solidFill>
                  <a:srgbClr val="124062"/>
                </a:solidFill>
                <a:effectLst>
                  <a:outerShdw blurRad="38100" dist="38100" dir="2700000" algn="tl">
                    <a:srgbClr val="000000">
                      <a:alpha val="43137"/>
                    </a:srgbClr>
                  </a:outerShdw>
                </a:effectLst>
              </a:rPr>
              <a:t>le plus élevé</a:t>
            </a:r>
            <a:r>
              <a:rPr lang="fr-FR" altLang="zh-CN" sz="1600" dirty="0"/>
              <a:t> auquel une action a été </a:t>
            </a:r>
            <a:r>
              <a:rPr lang="fr-FR" altLang="zh-CN" b="1" dirty="0">
                <a:solidFill>
                  <a:srgbClr val="124062"/>
                </a:solidFill>
                <a:effectLst>
                  <a:outerShdw blurRad="38100" dist="38100" dir="2700000" algn="tl">
                    <a:srgbClr val="000000">
                      <a:alpha val="43137"/>
                    </a:srgbClr>
                  </a:outerShdw>
                </a:effectLst>
              </a:rPr>
              <a:t>négociée</a:t>
            </a:r>
            <a:r>
              <a:rPr lang="fr-FR" altLang="zh-CN" sz="1600" dirty="0"/>
              <a:t>.</a:t>
            </a:r>
            <a:endParaRPr lang="fr-FR" sz="1600" dirty="0"/>
          </a:p>
          <a:p>
            <a:pPr marL="285750" indent="-285750">
              <a:lnSpc>
                <a:spcPct val="150000"/>
              </a:lnSpc>
              <a:buFont typeface="Arial" panose="020B0604020202020204" pitchFamily="34" charset="0"/>
              <a:buChar char="•"/>
            </a:pPr>
            <a:r>
              <a:rPr lang="fr-FR" sz="2400" b="1" dirty="0"/>
              <a:t>Low</a:t>
            </a:r>
            <a:r>
              <a:rPr lang="fr-FR" sz="1600" dirty="0"/>
              <a:t> :</a:t>
            </a:r>
          </a:p>
          <a:p>
            <a:pPr lvl="1">
              <a:lnSpc>
                <a:spcPct val="150000"/>
              </a:lnSpc>
            </a:pPr>
            <a:r>
              <a:rPr lang="fr-FR" altLang="zh-CN" sz="1600" dirty="0"/>
              <a:t>le prix </a:t>
            </a:r>
            <a:r>
              <a:rPr lang="fr-FR" altLang="zh-CN" b="1" dirty="0">
                <a:solidFill>
                  <a:srgbClr val="124062"/>
                </a:solidFill>
                <a:effectLst>
                  <a:outerShdw blurRad="38100" dist="38100" dir="2700000" algn="tl">
                    <a:srgbClr val="000000">
                      <a:alpha val="43137"/>
                    </a:srgbClr>
                  </a:outerShdw>
                </a:effectLst>
              </a:rPr>
              <a:t>le plus élevé</a:t>
            </a:r>
            <a:r>
              <a:rPr lang="fr-FR" altLang="zh-CN" sz="1600" dirty="0"/>
              <a:t> auquel une action a été </a:t>
            </a:r>
            <a:r>
              <a:rPr lang="fr-FR" altLang="zh-CN" b="1" dirty="0">
                <a:solidFill>
                  <a:srgbClr val="124062"/>
                </a:solidFill>
                <a:effectLst>
                  <a:outerShdw blurRad="38100" dist="38100" dir="2700000" algn="tl">
                    <a:srgbClr val="000000">
                      <a:alpha val="43137"/>
                    </a:srgbClr>
                  </a:outerShdw>
                </a:effectLst>
              </a:rPr>
              <a:t>négociée</a:t>
            </a:r>
            <a:r>
              <a:rPr lang="fr-FR" altLang="zh-CN" sz="1600" dirty="0"/>
              <a:t>.</a:t>
            </a:r>
          </a:p>
        </p:txBody>
      </p:sp>
      <p:sp>
        <p:nvSpPr>
          <p:cNvPr id="5" name="TextBox 4">
            <a:extLst>
              <a:ext uri="{FF2B5EF4-FFF2-40B4-BE49-F238E27FC236}">
                <a16:creationId xmlns:a16="http://schemas.microsoft.com/office/drawing/2014/main" id="{F1BD4AFB-824D-8F81-5977-DD767519747E}"/>
              </a:ext>
            </a:extLst>
          </p:cNvPr>
          <p:cNvSpPr txBox="1"/>
          <p:nvPr/>
        </p:nvSpPr>
        <p:spPr>
          <a:xfrm>
            <a:off x="203200" y="6220842"/>
            <a:ext cx="11988800" cy="276999"/>
          </a:xfrm>
          <a:prstGeom prst="rect">
            <a:avLst/>
          </a:prstGeom>
          <a:noFill/>
        </p:spPr>
        <p:txBody>
          <a:bodyPr wrap="square">
            <a:spAutoFit/>
          </a:bodyPr>
          <a:lstStyle/>
          <a:p>
            <a:r>
              <a:rPr lang="fr-FR" sz="1200" dirty="0"/>
              <a:t>* la séance de négociation </a:t>
            </a:r>
            <a:r>
              <a:rPr lang="fr-FR" sz="1200" b="0" i="0" dirty="0">
                <a:solidFill>
                  <a:srgbClr val="000000"/>
                </a:solidFill>
                <a:effectLst/>
                <a:latin typeface="Helvetica Neue"/>
              </a:rPr>
              <a:t> est </a:t>
            </a:r>
            <a:r>
              <a:rPr lang="fr-FR" sz="1200" b="1" i="0" dirty="0">
                <a:solidFill>
                  <a:srgbClr val="000000"/>
                </a:solidFill>
                <a:effectLst/>
                <a:latin typeface="Helvetica Neue"/>
              </a:rPr>
              <a:t>la période de temps pendant laquelle les actions d'une entreprise sont achetées et vendues sur un marché boursier</a:t>
            </a:r>
            <a:r>
              <a:rPr lang="fr-FR" sz="1200" dirty="0"/>
              <a:t> </a:t>
            </a:r>
          </a:p>
        </p:txBody>
      </p:sp>
      <p:sp>
        <p:nvSpPr>
          <p:cNvPr id="4" name="TextBox 3">
            <a:extLst>
              <a:ext uri="{FF2B5EF4-FFF2-40B4-BE49-F238E27FC236}">
                <a16:creationId xmlns:a16="http://schemas.microsoft.com/office/drawing/2014/main" id="{F2FABEB0-66E2-B6DC-3307-83B9E1E6197A}"/>
              </a:ext>
            </a:extLst>
          </p:cNvPr>
          <p:cNvSpPr txBox="1"/>
          <p:nvPr/>
        </p:nvSpPr>
        <p:spPr>
          <a:xfrm>
            <a:off x="1836600" y="725766"/>
            <a:ext cx="7416800" cy="369332"/>
          </a:xfrm>
          <a:prstGeom prst="rect">
            <a:avLst/>
          </a:prstGeom>
          <a:noFill/>
        </p:spPr>
        <p:txBody>
          <a:bodyPr wrap="square">
            <a:spAutoFit/>
          </a:bodyPr>
          <a:lstStyle/>
          <a:p>
            <a:pPr algn="l"/>
            <a:r>
              <a:rPr lang="fr-FR" b="1" i="1" dirty="0">
                <a:solidFill>
                  <a:srgbClr val="000000"/>
                </a:solidFill>
                <a:effectLst/>
                <a:latin typeface="Helvetica Neue"/>
              </a:rPr>
              <a:t>Trading Dataset – For Microsoft</a:t>
            </a:r>
          </a:p>
        </p:txBody>
      </p:sp>
      <p:cxnSp>
        <p:nvCxnSpPr>
          <p:cNvPr id="6"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436277F-9445-68AA-0022-990AA2A24525}"/>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圆角矩形 26">
            <a:extLst>
              <a:ext uri="{FF2B5EF4-FFF2-40B4-BE49-F238E27FC236}">
                <a16:creationId xmlns:a16="http://schemas.microsoft.com/office/drawing/2014/main" id="{CA1DFFC1-30E3-75F5-E3D2-6BF74720805C}"/>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7">
            <a:extLst>
              <a:ext uri="{FF2B5EF4-FFF2-40B4-BE49-F238E27FC236}">
                <a16:creationId xmlns:a16="http://schemas.microsoft.com/office/drawing/2014/main" id="{8546204D-A492-A05B-6F62-1A3AE454254C}"/>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a:extLst>
              <a:ext uri="{FF2B5EF4-FFF2-40B4-BE49-F238E27FC236}">
                <a16:creationId xmlns:a16="http://schemas.microsoft.com/office/drawing/2014/main" id="{8B37812D-0682-05C1-EEEB-BEFB41B13D0C}"/>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93AFF4B-29A6-A5DB-A3D7-3F8AD6D208A5}"/>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1"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DE8EF2E-6D5B-5F9A-725E-81D320F0F717}"/>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358AC35-E4CC-5D3B-9CB7-941521296F07}"/>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6750048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1BEF8-26D7-5B49-F611-5F1DC15F514D}"/>
              </a:ext>
            </a:extLst>
          </p:cNvPr>
          <p:cNvSpPr txBox="1"/>
          <p:nvPr/>
        </p:nvSpPr>
        <p:spPr>
          <a:xfrm>
            <a:off x="961062" y="1740671"/>
            <a:ext cx="4078514" cy="738664"/>
          </a:xfrm>
          <a:prstGeom prst="rect">
            <a:avLst/>
          </a:prstGeom>
          <a:noFill/>
        </p:spPr>
        <p:txBody>
          <a:bodyPr wrap="square">
            <a:spAutoFit/>
          </a:bodyPr>
          <a:lstStyle/>
          <a:p>
            <a:pPr algn="ctr"/>
            <a:r>
              <a:rPr lang="fr-FR" altLang="zh-CN" sz="2400" b="1" spc="300" dirty="0">
                <a:solidFill>
                  <a:srgbClr val="00B050"/>
                </a:solidFill>
                <a:effectLst>
                  <a:outerShdw blurRad="38100" dist="38100" dir="2700000" algn="tl">
                    <a:srgbClr val="000000">
                      <a:alpha val="43137"/>
                    </a:srgbClr>
                  </a:outerShdw>
                </a:effectLst>
              </a:rPr>
              <a:t>Tendance haussière</a:t>
            </a:r>
          </a:p>
          <a:p>
            <a:r>
              <a:rPr lang="fr-FR" altLang="zh-CN" dirty="0"/>
              <a:t>Si le prix </a:t>
            </a:r>
            <a:r>
              <a:rPr lang="fr-FR" altLang="zh-CN" b="1" dirty="0"/>
              <a:t>Close est supérieur au prix Open</a:t>
            </a:r>
            <a:endParaRPr lang="fr-FR" dirty="0"/>
          </a:p>
        </p:txBody>
      </p:sp>
      <p:pic>
        <p:nvPicPr>
          <p:cNvPr id="5" name="Picture 4">
            <a:extLst>
              <a:ext uri="{FF2B5EF4-FFF2-40B4-BE49-F238E27FC236}">
                <a16:creationId xmlns:a16="http://schemas.microsoft.com/office/drawing/2014/main" id="{999CEF5E-1A93-F748-1947-0511C2295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3" y="2867311"/>
            <a:ext cx="11508973" cy="3475283"/>
          </a:xfrm>
          <a:prstGeom prst="rect">
            <a:avLst/>
          </a:prstGeom>
        </p:spPr>
      </p:pic>
      <p:cxnSp>
        <p:nvCxnSpPr>
          <p:cNvPr id="7" name="Straight Arrow Connector 6">
            <a:extLst>
              <a:ext uri="{FF2B5EF4-FFF2-40B4-BE49-F238E27FC236}">
                <a16:creationId xmlns:a16="http://schemas.microsoft.com/office/drawing/2014/main" id="{73388ABF-89BB-D893-14F1-1AE6543CFE2A}"/>
              </a:ext>
            </a:extLst>
          </p:cNvPr>
          <p:cNvCxnSpPr>
            <a:cxnSpLocks/>
          </p:cNvCxnSpPr>
          <p:nvPr/>
        </p:nvCxnSpPr>
        <p:spPr>
          <a:xfrm flipV="1">
            <a:off x="1816280" y="5599855"/>
            <a:ext cx="1434920" cy="5935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8C6F61-ABEA-2E6B-4DCC-A2FDEB5F8418}"/>
              </a:ext>
            </a:extLst>
          </p:cNvPr>
          <p:cNvSpPr txBox="1"/>
          <p:nvPr/>
        </p:nvSpPr>
        <p:spPr>
          <a:xfrm>
            <a:off x="195002" y="6215455"/>
            <a:ext cx="4537396" cy="369332"/>
          </a:xfrm>
          <a:prstGeom prst="rect">
            <a:avLst/>
          </a:prstGeom>
          <a:solidFill>
            <a:srgbClr val="00B050"/>
          </a:solidFill>
          <a:ln>
            <a:solidFill>
              <a:srgbClr val="00B050"/>
            </a:solidFill>
          </a:ln>
        </p:spPr>
        <p:txBody>
          <a:bodyPr wrap="none" rtlCol="0">
            <a:spAutoFit/>
          </a:bodyPr>
          <a:lstStyle/>
          <a:p>
            <a:r>
              <a:rPr lang="fr-FR" b="1" dirty="0">
                <a:solidFill>
                  <a:schemeClr val="bg1"/>
                </a:solidFill>
                <a:effectLst>
                  <a:outerShdw blurRad="38100" dist="38100" dir="2700000" algn="tl">
                    <a:srgbClr val="000000">
                      <a:alpha val="43137"/>
                    </a:srgbClr>
                  </a:outerShdw>
                </a:effectLst>
              </a:rPr>
              <a:t>Open : Ouverture de la séance de négociation</a:t>
            </a:r>
          </a:p>
        </p:txBody>
      </p:sp>
      <p:cxnSp>
        <p:nvCxnSpPr>
          <p:cNvPr id="12" name="Straight Arrow Connector 11">
            <a:extLst>
              <a:ext uri="{FF2B5EF4-FFF2-40B4-BE49-F238E27FC236}">
                <a16:creationId xmlns:a16="http://schemas.microsoft.com/office/drawing/2014/main" id="{B9471DD0-6510-65C1-45E7-65813AC1AA4C}"/>
              </a:ext>
            </a:extLst>
          </p:cNvPr>
          <p:cNvCxnSpPr>
            <a:cxnSpLocks/>
          </p:cNvCxnSpPr>
          <p:nvPr/>
        </p:nvCxnSpPr>
        <p:spPr>
          <a:xfrm>
            <a:off x="2246416" y="3569956"/>
            <a:ext cx="1004784" cy="3268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EF1ED9F-B1C2-CCCC-5690-A1299E19CFE8}"/>
              </a:ext>
            </a:extLst>
          </p:cNvPr>
          <p:cNvSpPr txBox="1"/>
          <p:nvPr/>
        </p:nvSpPr>
        <p:spPr>
          <a:xfrm>
            <a:off x="67120" y="3064367"/>
            <a:ext cx="3831946" cy="369332"/>
          </a:xfrm>
          <a:prstGeom prst="rect">
            <a:avLst/>
          </a:prstGeom>
          <a:solidFill>
            <a:srgbClr val="FF0000"/>
          </a:solidFill>
          <a:ln>
            <a:solidFill>
              <a:srgbClr val="FF0000"/>
            </a:solidFill>
          </a:ln>
        </p:spPr>
        <p:txBody>
          <a:bodyPr wrap="none" rtlCol="0">
            <a:spAutoFit/>
          </a:bodyPr>
          <a:lstStyle/>
          <a:p>
            <a:r>
              <a:rPr lang="fr-FR" b="1" dirty="0">
                <a:solidFill>
                  <a:schemeClr val="bg1"/>
                </a:solidFill>
                <a:effectLst>
                  <a:outerShdw blurRad="38100" dist="38100" dir="2700000" algn="tl">
                    <a:srgbClr val="000000">
                      <a:alpha val="43137"/>
                    </a:srgbClr>
                  </a:outerShdw>
                </a:effectLst>
              </a:rPr>
              <a:t>Close : Fin de la séance de négociation</a:t>
            </a:r>
          </a:p>
        </p:txBody>
      </p:sp>
      <p:cxnSp>
        <p:nvCxnSpPr>
          <p:cNvPr id="18" name="Straight Arrow Connector 17">
            <a:extLst>
              <a:ext uri="{FF2B5EF4-FFF2-40B4-BE49-F238E27FC236}">
                <a16:creationId xmlns:a16="http://schemas.microsoft.com/office/drawing/2014/main" id="{4F724310-45D1-3AB4-26E6-7B01BCEDA406}"/>
              </a:ext>
            </a:extLst>
          </p:cNvPr>
          <p:cNvCxnSpPr>
            <a:cxnSpLocks/>
          </p:cNvCxnSpPr>
          <p:nvPr/>
        </p:nvCxnSpPr>
        <p:spPr>
          <a:xfrm flipH="1">
            <a:off x="3592985" y="2456744"/>
            <a:ext cx="2503015" cy="117342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BE0B26-1F24-E8AC-ED7B-71457FAA23D9}"/>
              </a:ext>
            </a:extLst>
          </p:cNvPr>
          <p:cNvCxnSpPr/>
          <p:nvPr/>
        </p:nvCxnSpPr>
        <p:spPr>
          <a:xfrm flipV="1">
            <a:off x="1535328" y="3954785"/>
            <a:ext cx="4008166" cy="4503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70C554-1993-B08B-CE56-54A07A360994}"/>
              </a:ext>
            </a:extLst>
          </p:cNvPr>
          <p:cNvCxnSpPr/>
          <p:nvPr/>
        </p:nvCxnSpPr>
        <p:spPr>
          <a:xfrm flipV="1">
            <a:off x="1535328" y="5554821"/>
            <a:ext cx="4008166" cy="45034"/>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F464A4-6FEC-E70C-2007-6F246DDBAE4E}"/>
              </a:ext>
            </a:extLst>
          </p:cNvPr>
          <p:cNvCxnSpPr/>
          <p:nvPr/>
        </p:nvCxnSpPr>
        <p:spPr>
          <a:xfrm flipV="1">
            <a:off x="1611179" y="3652686"/>
            <a:ext cx="4008166" cy="45034"/>
          </a:xfrm>
          <a:prstGeom prst="line">
            <a:avLst/>
          </a:prstGeom>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5DE931F-4A2C-9E24-D49A-AB131CA1DEA8}"/>
              </a:ext>
            </a:extLst>
          </p:cNvPr>
          <p:cNvSpPr txBox="1"/>
          <p:nvPr/>
        </p:nvSpPr>
        <p:spPr>
          <a:xfrm>
            <a:off x="6281939" y="2241901"/>
            <a:ext cx="619080" cy="369332"/>
          </a:xfrm>
          <a:prstGeom prst="rect">
            <a:avLst/>
          </a:prstGeom>
          <a:solidFill>
            <a:srgbClr val="0070C0"/>
          </a:solidFill>
          <a:ln>
            <a:solidFill>
              <a:schemeClr val="accent5"/>
            </a:solidFill>
          </a:ln>
        </p:spPr>
        <p:txBody>
          <a:bodyPr wrap="none" rtlCol="0">
            <a:spAutoFit/>
          </a:bodyPr>
          <a:lstStyle/>
          <a:p>
            <a:r>
              <a:rPr lang="fr-FR" b="1" dirty="0">
                <a:solidFill>
                  <a:schemeClr val="bg1"/>
                </a:solidFill>
                <a:effectLst>
                  <a:outerShdw blurRad="38100" dist="38100" dir="2700000" algn="tl">
                    <a:srgbClr val="000000">
                      <a:alpha val="43137"/>
                    </a:srgbClr>
                  </a:outerShdw>
                </a:effectLst>
              </a:rPr>
              <a:t>High</a:t>
            </a:r>
          </a:p>
        </p:txBody>
      </p:sp>
      <p:sp>
        <p:nvSpPr>
          <p:cNvPr id="36" name="TextBox 35">
            <a:extLst>
              <a:ext uri="{FF2B5EF4-FFF2-40B4-BE49-F238E27FC236}">
                <a16:creationId xmlns:a16="http://schemas.microsoft.com/office/drawing/2014/main" id="{1A16D929-A918-7E72-4D99-073B115A7D9F}"/>
              </a:ext>
            </a:extLst>
          </p:cNvPr>
          <p:cNvSpPr txBox="1"/>
          <p:nvPr/>
        </p:nvSpPr>
        <p:spPr>
          <a:xfrm>
            <a:off x="6281939" y="6415539"/>
            <a:ext cx="576953" cy="369332"/>
          </a:xfrm>
          <a:prstGeom prst="rect">
            <a:avLst/>
          </a:prstGeom>
          <a:solidFill>
            <a:srgbClr val="0070C0"/>
          </a:solidFill>
          <a:ln>
            <a:solidFill>
              <a:schemeClr val="accent5"/>
            </a:solidFill>
          </a:ln>
        </p:spPr>
        <p:txBody>
          <a:bodyPr wrap="none" rtlCol="0">
            <a:spAutoFit/>
          </a:bodyPr>
          <a:lstStyle/>
          <a:p>
            <a:r>
              <a:rPr lang="fr-FR" b="1" dirty="0">
                <a:solidFill>
                  <a:schemeClr val="bg1"/>
                </a:solidFill>
                <a:effectLst>
                  <a:outerShdw blurRad="38100" dist="38100" dir="2700000" algn="tl">
                    <a:srgbClr val="000000">
                      <a:alpha val="43137"/>
                    </a:srgbClr>
                  </a:outerShdw>
                </a:effectLst>
              </a:rPr>
              <a:t>Low</a:t>
            </a:r>
          </a:p>
        </p:txBody>
      </p:sp>
      <p:cxnSp>
        <p:nvCxnSpPr>
          <p:cNvPr id="37" name="Straight Arrow Connector 36">
            <a:extLst>
              <a:ext uri="{FF2B5EF4-FFF2-40B4-BE49-F238E27FC236}">
                <a16:creationId xmlns:a16="http://schemas.microsoft.com/office/drawing/2014/main" id="{7D676E2D-6960-7EC2-FB1B-B7C0F3E38B29}"/>
              </a:ext>
            </a:extLst>
          </p:cNvPr>
          <p:cNvCxnSpPr>
            <a:cxnSpLocks/>
          </p:cNvCxnSpPr>
          <p:nvPr/>
        </p:nvCxnSpPr>
        <p:spPr>
          <a:xfrm flipH="1" flipV="1">
            <a:off x="3626536" y="5907646"/>
            <a:ext cx="2655403" cy="69102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9369E5-63F0-09FF-3334-AE1DC53B6DA6}"/>
              </a:ext>
            </a:extLst>
          </p:cNvPr>
          <p:cNvCxnSpPr/>
          <p:nvPr/>
        </p:nvCxnSpPr>
        <p:spPr>
          <a:xfrm flipV="1">
            <a:off x="1475347" y="5851599"/>
            <a:ext cx="4008166" cy="45034"/>
          </a:xfrm>
          <a:prstGeom prst="line">
            <a:avLst/>
          </a:prstGeom>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63EB79-1602-BAA3-4AB6-C49C9C6B5DFB}"/>
              </a:ext>
            </a:extLst>
          </p:cNvPr>
          <p:cNvSpPr txBox="1"/>
          <p:nvPr/>
        </p:nvSpPr>
        <p:spPr>
          <a:xfrm>
            <a:off x="7228557" y="1740671"/>
            <a:ext cx="4078514" cy="738664"/>
          </a:xfrm>
          <a:prstGeom prst="rect">
            <a:avLst/>
          </a:prstGeom>
          <a:noFill/>
        </p:spPr>
        <p:txBody>
          <a:bodyPr wrap="square">
            <a:spAutoFit/>
          </a:bodyPr>
          <a:lstStyle/>
          <a:p>
            <a:pPr algn="ctr"/>
            <a:r>
              <a:rPr lang="fr-FR" altLang="zh-CN" sz="2400" b="1" spc="300" dirty="0">
                <a:solidFill>
                  <a:srgbClr val="FF0000"/>
                </a:solidFill>
                <a:effectLst>
                  <a:outerShdw blurRad="38100" dist="38100" dir="2700000" algn="tl">
                    <a:srgbClr val="000000">
                      <a:alpha val="43137"/>
                    </a:srgbClr>
                  </a:outerShdw>
                </a:effectLst>
              </a:rPr>
              <a:t>Tendance Baissière</a:t>
            </a:r>
          </a:p>
          <a:p>
            <a:r>
              <a:rPr lang="fr-FR" altLang="zh-CN" dirty="0"/>
              <a:t>Si le prix </a:t>
            </a:r>
            <a:r>
              <a:rPr lang="fr-FR" altLang="zh-CN" b="1" dirty="0"/>
              <a:t>Open est supérieur au prix Close</a:t>
            </a:r>
            <a:endParaRPr lang="fr-FR" dirty="0"/>
          </a:p>
        </p:txBody>
      </p:sp>
      <p:sp>
        <p:nvSpPr>
          <p:cNvPr id="45" name="TextBox 44">
            <a:extLst>
              <a:ext uri="{FF2B5EF4-FFF2-40B4-BE49-F238E27FC236}">
                <a16:creationId xmlns:a16="http://schemas.microsoft.com/office/drawing/2014/main" id="{7D1095D7-1F84-6CAC-A041-DC556007D0F5}"/>
              </a:ext>
            </a:extLst>
          </p:cNvPr>
          <p:cNvSpPr txBox="1"/>
          <p:nvPr/>
        </p:nvSpPr>
        <p:spPr>
          <a:xfrm>
            <a:off x="8061660" y="2883384"/>
            <a:ext cx="702436" cy="369332"/>
          </a:xfrm>
          <a:prstGeom prst="rect">
            <a:avLst/>
          </a:prstGeom>
          <a:solidFill>
            <a:srgbClr val="00B050"/>
          </a:solidFill>
          <a:ln>
            <a:solidFill>
              <a:srgbClr val="00B050"/>
            </a:solidFill>
          </a:ln>
        </p:spPr>
        <p:txBody>
          <a:bodyPr wrap="none" rtlCol="0">
            <a:spAutoFit/>
          </a:bodyPr>
          <a:lstStyle/>
          <a:p>
            <a:r>
              <a:rPr lang="fr-FR" b="1" dirty="0">
                <a:solidFill>
                  <a:schemeClr val="bg1"/>
                </a:solidFill>
                <a:effectLst>
                  <a:outerShdw blurRad="38100" dist="38100" dir="2700000" algn="tl">
                    <a:srgbClr val="000000">
                      <a:alpha val="43137"/>
                    </a:srgbClr>
                  </a:outerShdw>
                </a:effectLst>
              </a:rPr>
              <a:t>Open</a:t>
            </a:r>
          </a:p>
        </p:txBody>
      </p:sp>
      <p:cxnSp>
        <p:nvCxnSpPr>
          <p:cNvPr id="46" name="Straight Arrow Connector 45">
            <a:extLst>
              <a:ext uri="{FF2B5EF4-FFF2-40B4-BE49-F238E27FC236}">
                <a16:creationId xmlns:a16="http://schemas.microsoft.com/office/drawing/2014/main" id="{AEBD4D24-46C0-F82A-91F1-D6786F6A7344}"/>
              </a:ext>
            </a:extLst>
          </p:cNvPr>
          <p:cNvCxnSpPr>
            <a:cxnSpLocks/>
          </p:cNvCxnSpPr>
          <p:nvPr/>
        </p:nvCxnSpPr>
        <p:spPr>
          <a:xfrm flipV="1">
            <a:off x="9182530" y="5015105"/>
            <a:ext cx="885451" cy="5485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8897084-EB73-7CD3-21D1-BA97DF0C5662}"/>
              </a:ext>
            </a:extLst>
          </p:cNvPr>
          <p:cNvCxnSpPr>
            <a:cxnSpLocks/>
          </p:cNvCxnSpPr>
          <p:nvPr/>
        </p:nvCxnSpPr>
        <p:spPr>
          <a:xfrm>
            <a:off x="8804069" y="3043456"/>
            <a:ext cx="993769" cy="2437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EEA960F-64FB-FC97-3066-0EA65511E7BC}"/>
              </a:ext>
            </a:extLst>
          </p:cNvPr>
          <p:cNvSpPr txBox="1"/>
          <p:nvPr/>
        </p:nvSpPr>
        <p:spPr>
          <a:xfrm>
            <a:off x="8412878" y="5527301"/>
            <a:ext cx="692818" cy="369332"/>
          </a:xfrm>
          <a:prstGeom prst="rect">
            <a:avLst/>
          </a:prstGeom>
          <a:solidFill>
            <a:srgbClr val="FF0000"/>
          </a:solidFill>
          <a:ln>
            <a:solidFill>
              <a:srgbClr val="FF0000"/>
            </a:solidFill>
          </a:ln>
        </p:spPr>
        <p:txBody>
          <a:bodyPr wrap="none" rtlCol="0">
            <a:spAutoFit/>
          </a:bodyPr>
          <a:lstStyle/>
          <a:p>
            <a:r>
              <a:rPr lang="fr-FR" b="1" dirty="0">
                <a:solidFill>
                  <a:schemeClr val="bg1"/>
                </a:solidFill>
                <a:effectLst>
                  <a:outerShdw blurRad="38100" dist="38100" dir="2700000" algn="tl">
                    <a:srgbClr val="000000">
                      <a:alpha val="43137"/>
                    </a:srgbClr>
                  </a:outerShdw>
                </a:effectLst>
              </a:rPr>
              <a:t>Close</a:t>
            </a:r>
          </a:p>
        </p:txBody>
      </p:sp>
      <p:cxnSp>
        <p:nvCxnSpPr>
          <p:cNvPr id="55" name="Straight Connector 54">
            <a:extLst>
              <a:ext uri="{FF2B5EF4-FFF2-40B4-BE49-F238E27FC236}">
                <a16:creationId xmlns:a16="http://schemas.microsoft.com/office/drawing/2014/main" id="{83CFF2A2-29EE-DA57-5A47-2340AC04D3D1}"/>
              </a:ext>
            </a:extLst>
          </p:cNvPr>
          <p:cNvCxnSpPr/>
          <p:nvPr/>
        </p:nvCxnSpPr>
        <p:spPr>
          <a:xfrm flipV="1">
            <a:off x="7793755" y="4992588"/>
            <a:ext cx="4008166" cy="4503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E7EF5D0-AA5D-23F1-AA07-B0B284F0AFEE}"/>
              </a:ext>
            </a:extLst>
          </p:cNvPr>
          <p:cNvCxnSpPr/>
          <p:nvPr/>
        </p:nvCxnSpPr>
        <p:spPr>
          <a:xfrm flipV="1">
            <a:off x="7793755" y="3340772"/>
            <a:ext cx="4008166" cy="45034"/>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8D44F5A-52F1-5217-E884-637DB1379862}"/>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252CFF29-54F8-3CC3-BA26-7AD2D7647C40}"/>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7">
            <a:extLst>
              <a:ext uri="{FF2B5EF4-FFF2-40B4-BE49-F238E27FC236}">
                <a16:creationId xmlns:a16="http://schemas.microsoft.com/office/drawing/2014/main" id="{E5458B62-58E6-EF05-B8FB-84E96E31DA07}"/>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a:extLst>
              <a:ext uri="{FF2B5EF4-FFF2-40B4-BE49-F238E27FC236}">
                <a16:creationId xmlns:a16="http://schemas.microsoft.com/office/drawing/2014/main" id="{9FEE1330-0179-3AD4-16A1-E13459645A53}"/>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4FC7D01-743C-5170-5F6C-6AD6A32AD1D5}"/>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3"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5E25214-EB61-E804-75DC-70C74FC88AB2}"/>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1891E4C-BCCD-BE41-ABF5-A7B9DF7EDA04}"/>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6" name="TextBox 15">
            <a:extLst>
              <a:ext uri="{FF2B5EF4-FFF2-40B4-BE49-F238E27FC236}">
                <a16:creationId xmlns:a16="http://schemas.microsoft.com/office/drawing/2014/main" id="{65DC68D9-24B8-47F9-073F-5C0516D4F110}"/>
              </a:ext>
            </a:extLst>
          </p:cNvPr>
          <p:cNvSpPr txBox="1"/>
          <p:nvPr/>
        </p:nvSpPr>
        <p:spPr>
          <a:xfrm>
            <a:off x="1836600" y="707352"/>
            <a:ext cx="7416800" cy="369332"/>
          </a:xfrm>
          <a:prstGeom prst="rect">
            <a:avLst/>
          </a:prstGeom>
          <a:noFill/>
        </p:spPr>
        <p:txBody>
          <a:bodyPr wrap="square">
            <a:spAutoFit/>
          </a:bodyPr>
          <a:lstStyle/>
          <a:p>
            <a:pPr algn="l"/>
            <a:r>
              <a:rPr lang="fr-FR" b="1" i="1" dirty="0">
                <a:solidFill>
                  <a:srgbClr val="000000"/>
                </a:solidFill>
                <a:effectLst/>
                <a:latin typeface="Helvetica Neue"/>
              </a:rPr>
              <a:t>Graphique de chandeliers de retournement de tendance</a:t>
            </a:r>
          </a:p>
        </p:txBody>
      </p:sp>
    </p:spTree>
    <p:extLst>
      <p:ext uri="{BB962C8B-B14F-4D97-AF65-F5344CB8AC3E}">
        <p14:creationId xmlns:p14="http://schemas.microsoft.com/office/powerpoint/2010/main" val="38097976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down)">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par>
                                <p:cTn id="43" presetID="2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par>
                                <p:cTn id="51" presetID="22" presetClass="entr" presetSubtype="4"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par>
                                <p:cTn id="54" presetID="22" presetClass="entr" presetSubtype="4"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wipe(down)">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par>
                                <p:cTn id="73" presetID="2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down)">
                                      <p:cBhvr>
                                        <p:cTn id="75" dur="500"/>
                                        <p:tgtEl>
                                          <p:spTgt spid="46"/>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down)">
                                      <p:cBhvr>
                                        <p:cTn id="7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5" grpId="0" animBg="1"/>
      <p:bldP spid="35" grpId="0" animBg="1"/>
      <p:bldP spid="36" grpId="0" animBg="1"/>
      <p:bldP spid="42" grpId="0"/>
      <p:bldP spid="45" grpId="0" animBg="1"/>
      <p:bldP spid="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6BD9C96-6E61-F79A-739F-4D018F87D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3428"/>
            <a:ext cx="12192000" cy="51844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CE2AF61-6ED9-32EA-D5DF-A6A0E5CFC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89017"/>
            <a:ext cx="12192000" cy="5138871"/>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DA376D9-8DCD-B27B-483D-DB9375887B56}"/>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圆角矩形 26">
            <a:extLst>
              <a:ext uri="{FF2B5EF4-FFF2-40B4-BE49-F238E27FC236}">
                <a16:creationId xmlns:a16="http://schemas.microsoft.com/office/drawing/2014/main" id="{576E40B7-5538-D971-0FC8-2EB1AE8AD22A}"/>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7">
            <a:extLst>
              <a:ext uri="{FF2B5EF4-FFF2-40B4-BE49-F238E27FC236}">
                <a16:creationId xmlns:a16="http://schemas.microsoft.com/office/drawing/2014/main" id="{80A83624-BDC3-2E54-FAB4-62A4EB32B6E8}"/>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8">
            <a:extLst>
              <a:ext uri="{FF2B5EF4-FFF2-40B4-BE49-F238E27FC236}">
                <a16:creationId xmlns:a16="http://schemas.microsoft.com/office/drawing/2014/main" id="{BA2C0F60-FAB8-A8D9-E1CB-00615AF2F46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489EFE2-C99D-D946-9B95-511337B1D2B4}"/>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31"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34D4CEB-90AD-A70D-85CE-E25D68A0F1B4}"/>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AAF3E60-F7DE-5732-3DAC-49708ED1D788}"/>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33" name="TextBox 32">
            <a:extLst>
              <a:ext uri="{FF2B5EF4-FFF2-40B4-BE49-F238E27FC236}">
                <a16:creationId xmlns:a16="http://schemas.microsoft.com/office/drawing/2014/main" id="{5AC133B8-D64C-4702-2129-B2C4A70552B9}"/>
              </a:ext>
            </a:extLst>
          </p:cNvPr>
          <p:cNvSpPr txBox="1"/>
          <p:nvPr/>
        </p:nvSpPr>
        <p:spPr>
          <a:xfrm>
            <a:off x="1836600" y="707352"/>
            <a:ext cx="7416800" cy="369332"/>
          </a:xfrm>
          <a:prstGeom prst="rect">
            <a:avLst/>
          </a:prstGeom>
          <a:noFill/>
        </p:spPr>
        <p:txBody>
          <a:bodyPr wrap="square">
            <a:spAutoFit/>
          </a:bodyPr>
          <a:lstStyle/>
          <a:p>
            <a:pPr algn="l"/>
            <a:r>
              <a:rPr lang="fr-FR" b="1" i="1" dirty="0">
                <a:solidFill>
                  <a:srgbClr val="000000"/>
                </a:solidFill>
                <a:effectLst/>
                <a:latin typeface="Helvetica Neue"/>
              </a:rPr>
              <a:t>Graphique de chandeliers de retournement de tendance</a:t>
            </a:r>
          </a:p>
        </p:txBody>
      </p:sp>
    </p:spTree>
    <p:extLst>
      <p:ext uri="{BB962C8B-B14F-4D97-AF65-F5344CB8AC3E}">
        <p14:creationId xmlns:p14="http://schemas.microsoft.com/office/powerpoint/2010/main" val="20526586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210E3-D877-FA1F-1662-69CDE056E0CC}"/>
              </a:ext>
            </a:extLst>
          </p:cNvPr>
          <p:cNvSpPr txBox="1"/>
          <p:nvPr/>
        </p:nvSpPr>
        <p:spPr>
          <a:xfrm>
            <a:off x="1204686" y="1781351"/>
            <a:ext cx="10027810" cy="461665"/>
          </a:xfrm>
          <a:prstGeom prst="rect">
            <a:avLst/>
          </a:prstGeom>
          <a:noFill/>
        </p:spPr>
        <p:txBody>
          <a:bodyPr wrap="none" rtlCol="0">
            <a:spAutoFit/>
          </a:bodyPr>
          <a:lstStyle/>
          <a:p>
            <a:r>
              <a:rPr lang="fr-FR" sz="2400" b="1" spc="600" dirty="0">
                <a:effectLst>
                  <a:outerShdw blurRad="38100" dist="38100" dir="2700000" algn="tl">
                    <a:srgbClr val="000000">
                      <a:alpha val="43137"/>
                    </a:srgbClr>
                  </a:outerShdw>
                </a:effectLst>
              </a:rPr>
              <a:t>Problème non supervisé Vers Problème supervisé</a:t>
            </a:r>
          </a:p>
        </p:txBody>
      </p:sp>
      <p:pic>
        <p:nvPicPr>
          <p:cNvPr id="5" name="Picture 4">
            <a:extLst>
              <a:ext uri="{FF2B5EF4-FFF2-40B4-BE49-F238E27FC236}">
                <a16:creationId xmlns:a16="http://schemas.microsoft.com/office/drawing/2014/main" id="{28562B71-66E1-DA0E-0CC3-7160E7AFC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24" y="2489888"/>
            <a:ext cx="4642470" cy="3562567"/>
          </a:xfrm>
          <a:prstGeom prst="rect">
            <a:avLst/>
          </a:prstGeom>
        </p:spPr>
      </p:pic>
      <p:pic>
        <p:nvPicPr>
          <p:cNvPr id="7" name="Picture 6">
            <a:extLst>
              <a:ext uri="{FF2B5EF4-FFF2-40B4-BE49-F238E27FC236}">
                <a16:creationId xmlns:a16="http://schemas.microsoft.com/office/drawing/2014/main" id="{D6565080-34A9-30FB-7D0A-59405C628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489888"/>
            <a:ext cx="5248325" cy="3562567"/>
          </a:xfrm>
          <a:prstGeom prst="rect">
            <a:avLst/>
          </a:prstGeom>
        </p:spPr>
      </p:pic>
      <p:sp>
        <p:nvSpPr>
          <p:cNvPr id="8" name="Rectangle 7">
            <a:extLst>
              <a:ext uri="{FF2B5EF4-FFF2-40B4-BE49-F238E27FC236}">
                <a16:creationId xmlns:a16="http://schemas.microsoft.com/office/drawing/2014/main" id="{3C4CBB5E-ADBE-91B7-46BC-3EB5081A37B7}"/>
              </a:ext>
            </a:extLst>
          </p:cNvPr>
          <p:cNvSpPr/>
          <p:nvPr/>
        </p:nvSpPr>
        <p:spPr>
          <a:xfrm>
            <a:off x="10784115" y="2489888"/>
            <a:ext cx="531182" cy="35625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9">
            <a:extLst>
              <a:ext uri="{FF2B5EF4-FFF2-40B4-BE49-F238E27FC236}">
                <a16:creationId xmlns:a16="http://schemas.microsoft.com/office/drawing/2014/main" id="{82E550B8-DB6F-27E4-2F93-848BFFC492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8180" y="3461574"/>
            <a:ext cx="5115639" cy="2076740"/>
          </a:xfrm>
          <a:prstGeom prst="rect">
            <a:avLst/>
          </a:prstGeom>
          <a:ln w="38100">
            <a:solidFill>
              <a:schemeClr val="tx1">
                <a:lumMod val="50000"/>
                <a:lumOff val="50000"/>
              </a:schemeClr>
            </a:solidFill>
          </a:ln>
          <a:effectLst>
            <a:glow rad="63500">
              <a:schemeClr val="accent3">
                <a:satMod val="175000"/>
                <a:alpha val="40000"/>
              </a:schemeClr>
            </a:glow>
          </a:effectLst>
        </p:spPr>
      </p:pic>
      <p:sp>
        <p:nvSpPr>
          <p:cNvPr id="11" name="Arrow: Right 10">
            <a:extLst>
              <a:ext uri="{FF2B5EF4-FFF2-40B4-BE49-F238E27FC236}">
                <a16:creationId xmlns:a16="http://schemas.microsoft.com/office/drawing/2014/main" id="{98407DAB-B18F-F0B8-A9BB-DD04E63E2320}"/>
              </a:ext>
            </a:extLst>
          </p:cNvPr>
          <p:cNvSpPr/>
          <p:nvPr/>
        </p:nvSpPr>
        <p:spPr>
          <a:xfrm rot="10800000">
            <a:off x="8867116" y="4034972"/>
            <a:ext cx="1756230" cy="682172"/>
          </a:xfrm>
          <a:prstGeom prst="rightArrow">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2">
            <a:extLst>
              <a:ext uri="{FF2B5EF4-FFF2-40B4-BE49-F238E27FC236}">
                <a16:creationId xmlns:a16="http://schemas.microsoft.com/office/drawing/2014/main" id="{070D5EBC-C342-E250-E0B1-952BE891998F}"/>
              </a:ext>
            </a:extLst>
          </p:cNvPr>
          <p:cNvPicPr>
            <a:picLocks noChangeAspect="1"/>
          </p:cNvPicPr>
          <p:nvPr/>
        </p:nvPicPr>
        <p:blipFill rotWithShape="1">
          <a:blip r:embed="rId6">
            <a:extLst>
              <a:ext uri="{28A0092B-C50C-407E-A947-70E740481C1C}">
                <a14:useLocalDpi xmlns:a14="http://schemas.microsoft.com/office/drawing/2010/main" val="0"/>
              </a:ext>
            </a:extLst>
          </a:blip>
          <a:srcRect l="20501" t="21580" b="1"/>
          <a:stretch/>
        </p:blipFill>
        <p:spPr>
          <a:xfrm>
            <a:off x="3717528" y="6371800"/>
            <a:ext cx="4642470" cy="276400"/>
          </a:xfrm>
          <a:prstGeom prst="rect">
            <a:avLst/>
          </a:prstGeom>
          <a:ln w="28575">
            <a:solidFill>
              <a:schemeClr val="tx1">
                <a:lumMod val="50000"/>
                <a:lumOff val="50000"/>
              </a:schemeClr>
            </a:solidFill>
          </a:ln>
          <a:effectLst>
            <a:glow rad="63500">
              <a:schemeClr val="accent3">
                <a:satMod val="175000"/>
                <a:alpha val="40000"/>
              </a:schemeClr>
            </a:glow>
          </a:effectLst>
        </p:spPr>
      </p:pic>
      <p:sp>
        <p:nvSpPr>
          <p:cNvPr id="14" name="Arrow: Right 13">
            <a:extLst>
              <a:ext uri="{FF2B5EF4-FFF2-40B4-BE49-F238E27FC236}">
                <a16:creationId xmlns:a16="http://schemas.microsoft.com/office/drawing/2014/main" id="{A6EEEF87-0412-BBE5-41A6-83C02B56CAB6}"/>
              </a:ext>
            </a:extLst>
          </p:cNvPr>
          <p:cNvSpPr/>
          <p:nvPr/>
        </p:nvSpPr>
        <p:spPr>
          <a:xfrm rot="5400000">
            <a:off x="5695745" y="5629881"/>
            <a:ext cx="686035" cy="682172"/>
          </a:xfrm>
          <a:prstGeom prst="rightArrow">
            <a:avLst/>
          </a:prstGeom>
          <a:solidFill>
            <a:srgbClr val="124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Arrow: Bent-Up 14">
            <a:extLst>
              <a:ext uri="{FF2B5EF4-FFF2-40B4-BE49-F238E27FC236}">
                <a16:creationId xmlns:a16="http://schemas.microsoft.com/office/drawing/2014/main" id="{4427B2F2-00C5-9EB6-3752-C383628E4A70}"/>
              </a:ext>
            </a:extLst>
          </p:cNvPr>
          <p:cNvSpPr/>
          <p:nvPr/>
        </p:nvSpPr>
        <p:spPr>
          <a:xfrm>
            <a:off x="8647264" y="6052455"/>
            <a:ext cx="3205911" cy="514257"/>
          </a:xfrm>
          <a:prstGeom prst="bentUpArrow">
            <a:avLst>
              <a:gd name="adj1" fmla="val 25000"/>
              <a:gd name="adj2" fmla="val 25000"/>
              <a:gd name="adj3" fmla="val 50000"/>
            </a:avLst>
          </a:prstGeom>
          <a:solidFill>
            <a:srgbClr val="12406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20">
            <a:extLst>
              <a:ext uri="{FF2B5EF4-FFF2-40B4-BE49-F238E27FC236}">
                <a16:creationId xmlns:a16="http://schemas.microsoft.com/office/drawing/2014/main" id="{A0485320-F654-6429-5455-5CF2AF5E48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08884" y="2560471"/>
            <a:ext cx="1000265" cy="3067478"/>
          </a:xfrm>
          <a:prstGeom prst="rect">
            <a:avLst/>
          </a:prstGeom>
          <a:ln>
            <a:solidFill>
              <a:schemeClr val="tx1">
                <a:lumMod val="50000"/>
                <a:lumOff val="50000"/>
              </a:schemeClr>
            </a:solidFill>
          </a:ln>
        </p:spPr>
      </p:pic>
      <p:cxnSp>
        <p:nvCxnSpPr>
          <p:cNvPr id="19"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76CCF8B-1172-D0D9-8D3C-BCDD1466F773}"/>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圆角矩形 26">
            <a:extLst>
              <a:ext uri="{FF2B5EF4-FFF2-40B4-BE49-F238E27FC236}">
                <a16:creationId xmlns:a16="http://schemas.microsoft.com/office/drawing/2014/main" id="{F73B8D21-BEC4-C8CC-81CA-44F8675052D4}"/>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7">
            <a:extLst>
              <a:ext uri="{FF2B5EF4-FFF2-40B4-BE49-F238E27FC236}">
                <a16:creationId xmlns:a16="http://schemas.microsoft.com/office/drawing/2014/main" id="{887063F4-D5E5-C31E-E220-E5219EAF67CE}"/>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8">
            <a:extLst>
              <a:ext uri="{FF2B5EF4-FFF2-40B4-BE49-F238E27FC236}">
                <a16:creationId xmlns:a16="http://schemas.microsoft.com/office/drawing/2014/main" id="{6784F560-4363-C261-2DC1-E283FDAC680C}"/>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B630DA3-9BA6-B74D-CDA3-D744B218A99B}"/>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3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89974B6-65AB-0EF9-E488-42C6FF0FBFD1}"/>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1CBE95B2-EBA9-A05F-7773-89907768BFC7}"/>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32" name="TextBox 31">
            <a:extLst>
              <a:ext uri="{FF2B5EF4-FFF2-40B4-BE49-F238E27FC236}">
                <a16:creationId xmlns:a16="http://schemas.microsoft.com/office/drawing/2014/main" id="{CC7E7A25-9D9D-7934-9CB6-25D57C36D62A}"/>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26923001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6096000" cy="461665"/>
          </a:xfrm>
          <a:prstGeom prst="rect">
            <a:avLst/>
          </a:prstGeom>
          <a:noFill/>
        </p:spPr>
        <p:txBody>
          <a:bodyPr wrap="square">
            <a:spAutoFit/>
          </a:bodyPr>
          <a:lstStyle/>
          <a:p>
            <a:pPr algn="l"/>
            <a:r>
              <a:rPr lang="fr-FR" sz="2400" b="1" i="0" dirty="0">
                <a:solidFill>
                  <a:srgbClr val="000000"/>
                </a:solidFill>
                <a:effectLst/>
                <a:latin typeface="Helvetica Neue"/>
              </a:rPr>
              <a:t>Random Forest</a:t>
            </a:r>
          </a:p>
        </p:txBody>
      </p:sp>
      <p:pic>
        <p:nvPicPr>
          <p:cNvPr id="6" name="Picture 5">
            <a:extLst>
              <a:ext uri="{FF2B5EF4-FFF2-40B4-BE49-F238E27FC236}">
                <a16:creationId xmlns:a16="http://schemas.microsoft.com/office/drawing/2014/main" id="{28EE269D-1B61-063C-0E22-C3D1B6E95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45" y="2254386"/>
            <a:ext cx="11216285" cy="3885249"/>
          </a:xfrm>
          <a:prstGeom prst="rect">
            <a:avLst/>
          </a:prstGeom>
        </p:spPr>
      </p:pic>
      <p:sp>
        <p:nvSpPr>
          <p:cNvPr id="7" name="Rectangle 6">
            <a:extLst>
              <a:ext uri="{FF2B5EF4-FFF2-40B4-BE49-F238E27FC236}">
                <a16:creationId xmlns:a16="http://schemas.microsoft.com/office/drawing/2014/main" id="{8F1F6E42-CBBF-99B6-546D-A2B5DBFA7EA8}"/>
              </a:ext>
            </a:extLst>
          </p:cNvPr>
          <p:cNvSpPr/>
          <p:nvPr/>
        </p:nvSpPr>
        <p:spPr>
          <a:xfrm>
            <a:off x="1681324" y="5156200"/>
            <a:ext cx="2560476" cy="983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AB20863-A6A0-FEF5-4FD7-85493E35DDA7}"/>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26">
            <a:extLst>
              <a:ext uri="{FF2B5EF4-FFF2-40B4-BE49-F238E27FC236}">
                <a16:creationId xmlns:a16="http://schemas.microsoft.com/office/drawing/2014/main" id="{B017DC99-50C4-E5C4-2EC1-46B264BE4EB2}"/>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7">
            <a:extLst>
              <a:ext uri="{FF2B5EF4-FFF2-40B4-BE49-F238E27FC236}">
                <a16:creationId xmlns:a16="http://schemas.microsoft.com/office/drawing/2014/main" id="{9A1BD9FD-FA90-3EEB-47AB-BBDD292475E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a:extLst>
              <a:ext uri="{FF2B5EF4-FFF2-40B4-BE49-F238E27FC236}">
                <a16:creationId xmlns:a16="http://schemas.microsoft.com/office/drawing/2014/main" id="{D4104FBD-76E4-66A6-7B40-89B8EF3C1ED5}"/>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64C528B-D813-D761-8F49-E8E730571B81}"/>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1"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BF0701B0-65B6-9ABA-DBEC-68005D0EEBD2}"/>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A8A5342-6E8E-8E86-8A2D-2FA7449A3FFD}"/>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3" name="TextBox 12">
            <a:extLst>
              <a:ext uri="{FF2B5EF4-FFF2-40B4-BE49-F238E27FC236}">
                <a16:creationId xmlns:a16="http://schemas.microsoft.com/office/drawing/2014/main" id="{7ED2CC8E-ACE2-D07F-B323-6846BB0764A2}"/>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903337387"/>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8695872" cy="461665"/>
          </a:xfrm>
          <a:prstGeom prst="rect">
            <a:avLst/>
          </a:prstGeom>
          <a:noFill/>
        </p:spPr>
        <p:txBody>
          <a:bodyPr wrap="square">
            <a:spAutoFit/>
          </a:bodyPr>
          <a:lstStyle/>
          <a:p>
            <a:pPr algn="l"/>
            <a:r>
              <a:rPr lang="fr-FR" sz="2400" b="1" i="0" dirty="0">
                <a:solidFill>
                  <a:srgbClr val="000000"/>
                </a:solidFill>
                <a:effectLst/>
                <a:latin typeface="Helvetica Neue"/>
              </a:rPr>
              <a:t>Random Forest – Trouver les meilleurs hyperparamètres</a:t>
            </a:r>
          </a:p>
        </p:txBody>
      </p:sp>
      <p:pic>
        <p:nvPicPr>
          <p:cNvPr id="5" name="Picture 4">
            <a:extLst>
              <a:ext uri="{FF2B5EF4-FFF2-40B4-BE49-F238E27FC236}">
                <a16:creationId xmlns:a16="http://schemas.microsoft.com/office/drawing/2014/main" id="{3C656A82-0240-6658-5533-3CA259A9A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077" y="2335348"/>
            <a:ext cx="9459645" cy="4077269"/>
          </a:xfrm>
          <a:prstGeom prst="rect">
            <a:avLst/>
          </a:prstGeom>
        </p:spPr>
      </p:pic>
      <p:sp>
        <p:nvSpPr>
          <p:cNvPr id="8" name="Rectangle 7">
            <a:extLst>
              <a:ext uri="{FF2B5EF4-FFF2-40B4-BE49-F238E27FC236}">
                <a16:creationId xmlns:a16="http://schemas.microsoft.com/office/drawing/2014/main" id="{B13ABDE0-595F-7281-E89E-B26BAD4ABFF9}"/>
              </a:ext>
            </a:extLst>
          </p:cNvPr>
          <p:cNvSpPr/>
          <p:nvPr/>
        </p:nvSpPr>
        <p:spPr>
          <a:xfrm>
            <a:off x="2246416" y="5341030"/>
            <a:ext cx="3468584" cy="983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a:extLst>
              <a:ext uri="{FF2B5EF4-FFF2-40B4-BE49-F238E27FC236}">
                <a16:creationId xmlns:a16="http://schemas.microsoft.com/office/drawing/2014/main" id="{9B7004F0-1467-9575-4CC2-FDA986CA16B2}"/>
              </a:ext>
            </a:extLst>
          </p:cNvPr>
          <p:cNvSpPr/>
          <p:nvPr/>
        </p:nvSpPr>
        <p:spPr>
          <a:xfrm>
            <a:off x="5181600" y="5282129"/>
            <a:ext cx="647700" cy="5123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E72B1C2-A905-1CA7-4272-1BB3BD755EB9}"/>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5896473D-9B95-1A94-B884-9B42E0911A4F}"/>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AC362D36-02FB-3C69-D0E1-C1C77CAC2F5F}"/>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8">
            <a:extLst>
              <a:ext uri="{FF2B5EF4-FFF2-40B4-BE49-F238E27FC236}">
                <a16:creationId xmlns:a16="http://schemas.microsoft.com/office/drawing/2014/main" id="{DC10F462-17B3-A28B-40E2-417D6BABE154}"/>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EC6CDCA-322A-303C-F72A-A45252EFC4B6}"/>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2"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7E9D698-5B92-E93F-E5FD-E5E87EACAED0}"/>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B6F0225A-B0E8-519C-593F-3751F31F4FC1}"/>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4" name="TextBox 13">
            <a:extLst>
              <a:ext uri="{FF2B5EF4-FFF2-40B4-BE49-F238E27FC236}">
                <a16:creationId xmlns:a16="http://schemas.microsoft.com/office/drawing/2014/main" id="{52E23D76-0375-B194-A6D0-C56DAAF7D652}"/>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1561650161"/>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6701972" cy="461665"/>
          </a:xfrm>
          <a:prstGeom prst="rect">
            <a:avLst/>
          </a:prstGeom>
          <a:noFill/>
        </p:spPr>
        <p:txBody>
          <a:bodyPr wrap="square">
            <a:spAutoFit/>
          </a:bodyPr>
          <a:lstStyle/>
          <a:p>
            <a:pPr algn="l"/>
            <a:r>
              <a:rPr lang="fr-FR" sz="2400" b="1" i="0" dirty="0">
                <a:solidFill>
                  <a:srgbClr val="000000"/>
                </a:solidFill>
                <a:effectLst/>
                <a:latin typeface="Helvetica Neue"/>
              </a:rPr>
              <a:t>Random Forest - feature extraction</a:t>
            </a:r>
          </a:p>
        </p:txBody>
      </p:sp>
      <p:sp>
        <p:nvSpPr>
          <p:cNvPr id="3" name="TextBox 2">
            <a:extLst>
              <a:ext uri="{FF2B5EF4-FFF2-40B4-BE49-F238E27FC236}">
                <a16:creationId xmlns:a16="http://schemas.microsoft.com/office/drawing/2014/main" id="{2B30F66E-8C34-94C1-C4DD-8EBC5785FAE1}"/>
              </a:ext>
            </a:extLst>
          </p:cNvPr>
          <p:cNvSpPr txBox="1"/>
          <p:nvPr/>
        </p:nvSpPr>
        <p:spPr>
          <a:xfrm>
            <a:off x="2819973" y="2020195"/>
            <a:ext cx="6528390" cy="369332"/>
          </a:xfrm>
          <a:prstGeom prst="rect">
            <a:avLst/>
          </a:prstGeom>
          <a:noFill/>
        </p:spPr>
        <p:txBody>
          <a:bodyPr wrap="none" rtlCol="0">
            <a:spAutoFit/>
          </a:bodyPr>
          <a:lstStyle/>
          <a:p>
            <a:r>
              <a:rPr lang="fr-FR" dirty="0">
                <a:solidFill>
                  <a:srgbClr val="000000"/>
                </a:solidFill>
                <a:latin typeface="Helvetica Neue"/>
              </a:rPr>
              <a:t>C</a:t>
            </a:r>
            <a:r>
              <a:rPr lang="fr-FR" b="0" i="0" dirty="0">
                <a:solidFill>
                  <a:srgbClr val="000000"/>
                </a:solidFill>
                <a:effectLst/>
                <a:latin typeface="Helvetica Neue"/>
              </a:rPr>
              <a:t>alculer la différence logarithmique entre les prix </a:t>
            </a:r>
            <a:r>
              <a:rPr lang="fr-FR" b="1" i="0" dirty="0">
                <a:solidFill>
                  <a:srgbClr val="000000"/>
                </a:solidFill>
                <a:effectLst>
                  <a:outerShdw blurRad="38100" dist="38100" dir="2700000" algn="tl">
                    <a:srgbClr val="000000">
                      <a:alpha val="43137"/>
                    </a:srgbClr>
                  </a:outerShdw>
                </a:effectLst>
                <a:latin typeface="Helvetica Neue"/>
              </a:rPr>
              <a:t>consécutifs</a:t>
            </a:r>
            <a:endParaRPr lang="zh-CN" altLang="en-US"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1098A548-C85C-A3D6-E140-B505E9C1D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033" y="2392326"/>
            <a:ext cx="10201934" cy="4152296"/>
          </a:xfrm>
          <a:prstGeom prst="rect">
            <a:avLst/>
          </a:prstGeom>
        </p:spPr>
      </p:pic>
      <p:cxnSp>
        <p:nvCxnSpPr>
          <p:cNvPr id="5"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A39C8B0-E50A-1275-1590-7319FBAD00F2}"/>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圆角矩形 26">
            <a:extLst>
              <a:ext uri="{FF2B5EF4-FFF2-40B4-BE49-F238E27FC236}">
                <a16:creationId xmlns:a16="http://schemas.microsoft.com/office/drawing/2014/main" id="{FFE49492-89CD-EDFF-08BB-5C8F58537441}"/>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7">
            <a:extLst>
              <a:ext uri="{FF2B5EF4-FFF2-40B4-BE49-F238E27FC236}">
                <a16:creationId xmlns:a16="http://schemas.microsoft.com/office/drawing/2014/main" id="{484E3D60-7A3D-6686-3FF1-4C3AC3A7CFC6}"/>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a:extLst>
              <a:ext uri="{FF2B5EF4-FFF2-40B4-BE49-F238E27FC236}">
                <a16:creationId xmlns:a16="http://schemas.microsoft.com/office/drawing/2014/main" id="{89F3DFE1-FE59-8DC6-C047-080B45A842D1}"/>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92E98FF-D3EB-898F-6FDC-CDFC45E695E0}"/>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1"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E924411-5C80-7EAF-7826-7B398D4AD993}"/>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EB5325D-DB50-E7F5-168E-7EC2C0780AFB}"/>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3" name="TextBox 12">
            <a:extLst>
              <a:ext uri="{FF2B5EF4-FFF2-40B4-BE49-F238E27FC236}">
                <a16:creationId xmlns:a16="http://schemas.microsoft.com/office/drawing/2014/main" id="{A281F815-286D-03EF-AE0F-EE01D660B676}"/>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370190146"/>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6701972" cy="461665"/>
          </a:xfrm>
          <a:prstGeom prst="rect">
            <a:avLst/>
          </a:prstGeom>
          <a:noFill/>
        </p:spPr>
        <p:txBody>
          <a:bodyPr wrap="square">
            <a:spAutoFit/>
          </a:bodyPr>
          <a:lstStyle/>
          <a:p>
            <a:pPr algn="l"/>
            <a:r>
              <a:rPr lang="fr-FR" sz="2400" b="1" i="0" dirty="0">
                <a:solidFill>
                  <a:srgbClr val="000000"/>
                </a:solidFill>
                <a:effectLst/>
                <a:latin typeface="Helvetica Neue"/>
              </a:rPr>
              <a:t>Random Forest &amp; feature extraction</a:t>
            </a:r>
          </a:p>
        </p:txBody>
      </p:sp>
      <p:sp>
        <p:nvSpPr>
          <p:cNvPr id="3" name="TextBox 2">
            <a:extLst>
              <a:ext uri="{FF2B5EF4-FFF2-40B4-BE49-F238E27FC236}">
                <a16:creationId xmlns:a16="http://schemas.microsoft.com/office/drawing/2014/main" id="{2B30F66E-8C34-94C1-C4DD-8EBC5785FAE1}"/>
              </a:ext>
            </a:extLst>
          </p:cNvPr>
          <p:cNvSpPr txBox="1"/>
          <p:nvPr/>
        </p:nvSpPr>
        <p:spPr>
          <a:xfrm>
            <a:off x="2819973" y="2020195"/>
            <a:ext cx="6528390" cy="369332"/>
          </a:xfrm>
          <a:prstGeom prst="rect">
            <a:avLst/>
          </a:prstGeom>
          <a:noFill/>
        </p:spPr>
        <p:txBody>
          <a:bodyPr wrap="none" rtlCol="0">
            <a:spAutoFit/>
          </a:bodyPr>
          <a:lstStyle/>
          <a:p>
            <a:r>
              <a:rPr lang="fr-FR" dirty="0">
                <a:solidFill>
                  <a:srgbClr val="000000"/>
                </a:solidFill>
                <a:latin typeface="Helvetica Neue"/>
              </a:rPr>
              <a:t>C</a:t>
            </a:r>
            <a:r>
              <a:rPr lang="fr-FR" b="0" i="0" dirty="0">
                <a:solidFill>
                  <a:srgbClr val="000000"/>
                </a:solidFill>
                <a:effectLst/>
                <a:latin typeface="Helvetica Neue"/>
              </a:rPr>
              <a:t>alculer la différence logarithmique entre les prix </a:t>
            </a:r>
            <a:r>
              <a:rPr lang="fr-FR" b="1" i="0" dirty="0">
                <a:solidFill>
                  <a:srgbClr val="000000"/>
                </a:solidFill>
                <a:effectLst>
                  <a:outerShdw blurRad="38100" dist="38100" dir="2700000" algn="tl">
                    <a:srgbClr val="000000">
                      <a:alpha val="43137"/>
                    </a:srgbClr>
                  </a:outerShdw>
                </a:effectLst>
                <a:latin typeface="Helvetica Neue"/>
              </a:rPr>
              <a:t>consécutifs</a:t>
            </a:r>
            <a:endParaRPr lang="zh-CN" altLang="en-US" b="1" dirty="0">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35DA00D-A6A0-97B4-D62D-611028195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414" y="2439542"/>
            <a:ext cx="9744193" cy="20776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7F7E5E-B0AD-2390-439D-1D0DF6EC6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414" y="4517169"/>
            <a:ext cx="9744193" cy="231072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F4ED16D-B4F3-30B9-B07D-4709F4F6B05D}"/>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83E96A28-03C3-6D1E-6DE7-F0ACA1BACFBA}"/>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5DC797E6-92B6-8E57-79BE-20E0A00F77EA}"/>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5730B2B9-003D-E7A4-959F-DB0BF61DE5A0}"/>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399EA10-06BA-57B1-35AE-6D3969B8D09C}"/>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02BAC0C-F4C1-E48B-6DAA-7ACDED184987}"/>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E29A3B3-2583-AE08-A75C-2F5913499E63}"/>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2" name="TextBox 11">
            <a:extLst>
              <a:ext uri="{FF2B5EF4-FFF2-40B4-BE49-F238E27FC236}">
                <a16:creationId xmlns:a16="http://schemas.microsoft.com/office/drawing/2014/main" id="{9AA33EB3-A717-0BA0-2925-A21D7DD5233D}"/>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1727313553"/>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6701972" cy="461665"/>
          </a:xfrm>
          <a:prstGeom prst="rect">
            <a:avLst/>
          </a:prstGeom>
          <a:noFill/>
        </p:spPr>
        <p:txBody>
          <a:bodyPr wrap="square">
            <a:spAutoFit/>
          </a:bodyPr>
          <a:lstStyle/>
          <a:p>
            <a:pPr algn="l"/>
            <a:r>
              <a:rPr lang="fr-FR" sz="2400" b="1" i="0" dirty="0">
                <a:solidFill>
                  <a:srgbClr val="000000"/>
                </a:solidFill>
                <a:effectLst/>
                <a:latin typeface="Helvetica Neue"/>
              </a:rPr>
              <a:t>Random Forest &amp; feature extraction</a:t>
            </a:r>
          </a:p>
        </p:txBody>
      </p:sp>
      <p:sp>
        <p:nvSpPr>
          <p:cNvPr id="3" name="TextBox 2">
            <a:extLst>
              <a:ext uri="{FF2B5EF4-FFF2-40B4-BE49-F238E27FC236}">
                <a16:creationId xmlns:a16="http://schemas.microsoft.com/office/drawing/2014/main" id="{2B30F66E-8C34-94C1-C4DD-8EBC5785FAE1}"/>
              </a:ext>
            </a:extLst>
          </p:cNvPr>
          <p:cNvSpPr txBox="1"/>
          <p:nvPr/>
        </p:nvSpPr>
        <p:spPr>
          <a:xfrm>
            <a:off x="2819973" y="2020195"/>
            <a:ext cx="6528390" cy="369332"/>
          </a:xfrm>
          <a:prstGeom prst="rect">
            <a:avLst/>
          </a:prstGeom>
          <a:noFill/>
        </p:spPr>
        <p:txBody>
          <a:bodyPr wrap="none" rtlCol="0">
            <a:spAutoFit/>
          </a:bodyPr>
          <a:lstStyle/>
          <a:p>
            <a:r>
              <a:rPr lang="fr-FR" dirty="0">
                <a:solidFill>
                  <a:srgbClr val="000000"/>
                </a:solidFill>
                <a:latin typeface="Helvetica Neue"/>
              </a:rPr>
              <a:t>C</a:t>
            </a:r>
            <a:r>
              <a:rPr lang="fr-FR" b="0" i="0" dirty="0">
                <a:solidFill>
                  <a:srgbClr val="000000"/>
                </a:solidFill>
                <a:effectLst/>
                <a:latin typeface="Helvetica Neue"/>
              </a:rPr>
              <a:t>alculer la différence logarithmique entre les prix </a:t>
            </a:r>
            <a:r>
              <a:rPr lang="fr-FR" b="1" i="0" dirty="0">
                <a:solidFill>
                  <a:srgbClr val="000000"/>
                </a:solidFill>
                <a:effectLst>
                  <a:outerShdw blurRad="38100" dist="38100" dir="2700000" algn="tl">
                    <a:srgbClr val="000000">
                      <a:alpha val="43137"/>
                    </a:srgbClr>
                  </a:outerShdw>
                </a:effectLst>
                <a:latin typeface="Helvetica Neue"/>
              </a:rPr>
              <a:t>consécutifs</a:t>
            </a:r>
            <a:endParaRPr lang="zh-CN" altLang="en-US" b="1" dirty="0">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35DA00D-A6A0-97B4-D62D-611028195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21" y="2949138"/>
            <a:ext cx="4362086" cy="13650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7F7E5E-B0AD-2390-439D-1D0DF6EC6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21" y="4389437"/>
            <a:ext cx="4362086" cy="15182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132045-C07B-5E7F-BF5E-952ACCC8F0C4}"/>
              </a:ext>
            </a:extLst>
          </p:cNvPr>
          <p:cNvSpPr txBox="1"/>
          <p:nvPr/>
        </p:nvSpPr>
        <p:spPr>
          <a:xfrm>
            <a:off x="4782745" y="2813037"/>
            <a:ext cx="7213234" cy="3693319"/>
          </a:xfrm>
          <a:prstGeom prst="rect">
            <a:avLst/>
          </a:prstGeom>
          <a:noFill/>
        </p:spPr>
        <p:txBody>
          <a:bodyPr wrap="square" rtlCol="0">
            <a:spAutoFit/>
          </a:bodyPr>
          <a:lstStyle/>
          <a:p>
            <a:pPr marL="285750" indent="-285750">
              <a:buFont typeface="Arial" panose="020B0604020202020204" pitchFamily="34" charset="0"/>
              <a:buChar char="•"/>
            </a:pPr>
            <a:r>
              <a:rPr lang="fr-FR" b="0" i="0" dirty="0">
                <a:solidFill>
                  <a:srgbClr val="000000"/>
                </a:solidFill>
                <a:effectLst/>
                <a:latin typeface="Helvetica Neue"/>
              </a:rPr>
              <a:t>pour normaliser les données. </a:t>
            </a:r>
          </a:p>
          <a:p>
            <a:pPr marL="285750" indent="-285750">
              <a:buFont typeface="Arial" panose="020B0604020202020204" pitchFamily="34" charset="0"/>
              <a:buChar char="•"/>
            </a:pPr>
            <a:r>
              <a:rPr lang="fr-FR" b="0" i="0" dirty="0">
                <a:solidFill>
                  <a:srgbClr val="000000"/>
                </a:solidFill>
                <a:effectLst/>
                <a:latin typeface="Helvetica Neue"/>
              </a:rPr>
              <a:t>Permet de visualiser les variations de prix en pourcentage en utilisant des valeurs relatives.</a:t>
            </a:r>
          </a:p>
          <a:p>
            <a:pPr marL="285750" indent="-285750">
              <a:buFont typeface="Arial" panose="020B0604020202020204" pitchFamily="34" charset="0"/>
              <a:buChar char="•"/>
            </a:pPr>
            <a:r>
              <a:rPr lang="fr-FR" b="0" i="0" dirty="0">
                <a:solidFill>
                  <a:srgbClr val="000000"/>
                </a:solidFill>
                <a:effectLst/>
                <a:latin typeface="Helvetica Neue"/>
              </a:rPr>
              <a:t>être utile pour les données qui ont </a:t>
            </a:r>
            <a:r>
              <a:rPr lang="fr-FR" b="1" i="0" dirty="0">
                <a:solidFill>
                  <a:srgbClr val="000000"/>
                </a:solidFill>
                <a:effectLst/>
                <a:latin typeface="Helvetica Neue"/>
              </a:rPr>
              <a:t>des tendances à augmenter au fil du temps</a:t>
            </a:r>
            <a:r>
              <a:rPr lang="fr-FR" dirty="0">
                <a:solidFill>
                  <a:srgbClr val="000000"/>
                </a:solidFill>
                <a:latin typeface="Helvetica Neue"/>
              </a:rPr>
              <a:t>.</a:t>
            </a:r>
          </a:p>
          <a:p>
            <a:pPr marL="285750" indent="-285750">
              <a:buFont typeface="Arial" panose="020B0604020202020204" pitchFamily="34" charset="0"/>
              <a:buChar char="•"/>
            </a:pPr>
            <a:r>
              <a:rPr lang="fr-FR" b="0" i="0" dirty="0">
                <a:solidFill>
                  <a:srgbClr val="000000"/>
                </a:solidFill>
                <a:effectLst/>
                <a:latin typeface="Helvetica Neue"/>
              </a:rPr>
              <a:t>La différence logarithmique est calculée en prenant le logarithme naturel de chaque valeur de prix, puis en calculant la différence entre les valeurs consécutives.</a:t>
            </a:r>
          </a:p>
          <a:p>
            <a:pPr marL="742950" lvl="1" indent="-285750">
              <a:buFont typeface="Arial" panose="020B0604020202020204" pitchFamily="34" charset="0"/>
              <a:buChar char="•"/>
            </a:pPr>
            <a:r>
              <a:rPr lang="fr-FR" b="0" i="0" dirty="0">
                <a:solidFill>
                  <a:srgbClr val="000000"/>
                </a:solidFill>
                <a:effectLst/>
                <a:latin typeface="Helvetica Neue"/>
              </a:rPr>
              <a:t>permet de calculer les taux de croissance relative entre les périodes consécutives</a:t>
            </a:r>
            <a:r>
              <a:rPr lang="fr-FR" dirty="0">
                <a:solidFill>
                  <a:srgbClr val="000000"/>
                </a:solidFill>
                <a:latin typeface="Helvetica Neue"/>
              </a:rPr>
              <a:t>.</a:t>
            </a:r>
          </a:p>
          <a:p>
            <a:pPr marL="285750" indent="-285750">
              <a:buFont typeface="Arial" panose="020B0604020202020204" pitchFamily="34" charset="0"/>
              <a:buChar char="•"/>
            </a:pPr>
            <a:endParaRPr lang="fr-FR" b="0" i="0" dirty="0">
              <a:solidFill>
                <a:srgbClr val="000000"/>
              </a:solidFill>
              <a:effectLst/>
              <a:latin typeface="Helvetica Neue"/>
            </a:endParaRPr>
          </a:p>
          <a:p>
            <a:pPr marL="285750" indent="-285750">
              <a:buFont typeface="Arial" panose="020B0604020202020204" pitchFamily="34" charset="0"/>
              <a:buChar char="•"/>
            </a:pPr>
            <a:r>
              <a:rPr lang="fr-FR" b="0" i="0" dirty="0">
                <a:solidFill>
                  <a:srgbClr val="000000"/>
                </a:solidFill>
                <a:effectLst/>
                <a:latin typeface="Helvetica Neue"/>
              </a:rPr>
              <a:t>permet de mieux comprendre les changements de prix, </a:t>
            </a:r>
            <a:r>
              <a:rPr lang="fr-FR" b="1" i="0" dirty="0">
                <a:solidFill>
                  <a:srgbClr val="000000"/>
                </a:solidFill>
                <a:effectLst/>
                <a:latin typeface="Helvetica Neue"/>
              </a:rPr>
              <a:t>même si les prix augmentent de manière significative au fil du temps.</a:t>
            </a:r>
            <a:endParaRPr lang="fr-FR" b="0" i="0" dirty="0">
              <a:solidFill>
                <a:srgbClr val="000000"/>
              </a:solidFill>
              <a:effectLst/>
              <a:latin typeface="Helvetica Neue"/>
            </a:endParaRPr>
          </a:p>
        </p:txBody>
      </p:sp>
      <p:cxnSp>
        <p:nvCxnSpPr>
          <p:cNvPr id="7" name="Straight Arrow Connector 6">
            <a:extLst>
              <a:ext uri="{FF2B5EF4-FFF2-40B4-BE49-F238E27FC236}">
                <a16:creationId xmlns:a16="http://schemas.microsoft.com/office/drawing/2014/main" id="{AACBE285-6D07-381D-4D79-26D160823710}"/>
              </a:ext>
            </a:extLst>
          </p:cNvPr>
          <p:cNvCxnSpPr/>
          <p:nvPr/>
        </p:nvCxnSpPr>
        <p:spPr>
          <a:xfrm flipV="1">
            <a:off x="961062" y="3200400"/>
            <a:ext cx="2963238" cy="660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9D25DAC-E484-14E5-25C7-DEFA7C510FA4}"/>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圆角矩形 26">
            <a:extLst>
              <a:ext uri="{FF2B5EF4-FFF2-40B4-BE49-F238E27FC236}">
                <a16:creationId xmlns:a16="http://schemas.microsoft.com/office/drawing/2014/main" id="{2828E4DA-3A09-F479-6F5E-DE85EBC9CA7C}"/>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7">
            <a:extLst>
              <a:ext uri="{FF2B5EF4-FFF2-40B4-BE49-F238E27FC236}">
                <a16:creationId xmlns:a16="http://schemas.microsoft.com/office/drawing/2014/main" id="{8261CDD3-F660-4ED4-4FFB-2901B69CC596}"/>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8">
            <a:extLst>
              <a:ext uri="{FF2B5EF4-FFF2-40B4-BE49-F238E27FC236}">
                <a16:creationId xmlns:a16="http://schemas.microsoft.com/office/drawing/2014/main" id="{E3AA758F-37B9-587C-C595-C1732558BDDA}"/>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211FC01-0F9C-478F-8304-42530A3B9D96}"/>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2"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8FB5F3F-134C-E6B5-C7F0-76BD705AF82B}"/>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8843282-CD90-6736-799A-2B87BF132C86}"/>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4" name="TextBox 13">
            <a:extLst>
              <a:ext uri="{FF2B5EF4-FFF2-40B4-BE49-F238E27FC236}">
                <a16:creationId xmlns:a16="http://schemas.microsoft.com/office/drawing/2014/main" id="{581AF0DA-7F9D-8CE6-25C5-579BF6A95E09}"/>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353491388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3AF715EE-5AC4-08CE-07E1-531F25E1B5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2824" y="3005589"/>
            <a:ext cx="4846352" cy="3231171"/>
          </a:xfrm>
          <a:prstGeom prst="rect">
            <a:avLst/>
          </a:prstGeom>
          <a:ln>
            <a:noFill/>
          </a:ln>
          <a:effectLst>
            <a:softEdge rad="112500"/>
          </a:effectLst>
        </p:spPr>
      </p:pic>
      <p:pic>
        <p:nvPicPr>
          <p:cNvPr id="7" name="Image 6">
            <a:extLst>
              <a:ext uri="{FF2B5EF4-FFF2-40B4-BE49-F238E27FC236}">
                <a16:creationId xmlns:a16="http://schemas.microsoft.com/office/drawing/2014/main" id="{1043CDBD-9146-C35F-7851-1F77E1941A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77"/>
          <a:stretch/>
        </p:blipFill>
        <p:spPr>
          <a:xfrm>
            <a:off x="177200" y="3582906"/>
            <a:ext cx="1597485" cy="1672354"/>
          </a:xfrm>
          <a:prstGeom prst="rect">
            <a:avLst/>
          </a:prstGeom>
          <a:ln>
            <a:noFill/>
          </a:ln>
          <a:effectLst>
            <a:softEdge rad="112500"/>
          </a:effectLst>
        </p:spPr>
      </p:pic>
      <p:pic>
        <p:nvPicPr>
          <p:cNvPr id="9" name="Image 8">
            <a:extLst>
              <a:ext uri="{FF2B5EF4-FFF2-40B4-BE49-F238E27FC236}">
                <a16:creationId xmlns:a16="http://schemas.microsoft.com/office/drawing/2014/main" id="{932E2B05-96B3-1503-A370-BB5CA7B871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0679" y="3582906"/>
            <a:ext cx="1597485" cy="1597485"/>
          </a:xfrm>
          <a:prstGeom prst="rect">
            <a:avLst/>
          </a:prstGeom>
        </p:spPr>
      </p:pic>
      <p:pic>
        <p:nvPicPr>
          <p:cNvPr id="13" name="Image 12">
            <a:extLst>
              <a:ext uri="{FF2B5EF4-FFF2-40B4-BE49-F238E27FC236}">
                <a16:creationId xmlns:a16="http://schemas.microsoft.com/office/drawing/2014/main" id="{D94D3FC6-D6FC-819C-65BC-85ED19B840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0186" y="3856092"/>
            <a:ext cx="1491628" cy="1491628"/>
          </a:xfrm>
          <a:prstGeom prst="rect">
            <a:avLst/>
          </a:prstGeom>
        </p:spPr>
      </p:pic>
      <p:pic>
        <p:nvPicPr>
          <p:cNvPr id="15" name="Image 14">
            <a:extLst>
              <a:ext uri="{FF2B5EF4-FFF2-40B4-BE49-F238E27FC236}">
                <a16:creationId xmlns:a16="http://schemas.microsoft.com/office/drawing/2014/main" id="{BDACDD6E-F53E-49DC-0C9D-4415A9701E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9833" y="1182442"/>
            <a:ext cx="2569028" cy="2569028"/>
          </a:xfrm>
          <a:prstGeom prst="rect">
            <a:avLst/>
          </a:prstGeom>
        </p:spPr>
      </p:pic>
      <p:sp>
        <p:nvSpPr>
          <p:cNvPr id="16" name="Flèche : virage 15">
            <a:extLst>
              <a:ext uri="{FF2B5EF4-FFF2-40B4-BE49-F238E27FC236}">
                <a16:creationId xmlns:a16="http://schemas.microsoft.com/office/drawing/2014/main" id="{969F60F4-7B63-CE7E-EA33-DD4865C507EC}"/>
              </a:ext>
            </a:extLst>
          </p:cNvPr>
          <p:cNvSpPr/>
          <p:nvPr/>
        </p:nvSpPr>
        <p:spPr>
          <a:xfrm rot="5400000">
            <a:off x="8942005" y="2801258"/>
            <a:ext cx="2049601" cy="90101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Flèche : virage 16">
            <a:extLst>
              <a:ext uri="{FF2B5EF4-FFF2-40B4-BE49-F238E27FC236}">
                <a16:creationId xmlns:a16="http://schemas.microsoft.com/office/drawing/2014/main" id="{2A6E5FDC-A0A0-8874-A947-FB6B9ED739DB}"/>
              </a:ext>
            </a:extLst>
          </p:cNvPr>
          <p:cNvSpPr/>
          <p:nvPr/>
        </p:nvSpPr>
        <p:spPr>
          <a:xfrm rot="16200000" flipH="1">
            <a:off x="1421171" y="2801258"/>
            <a:ext cx="2049601" cy="90101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9" name="Image 18">
            <a:extLst>
              <a:ext uri="{FF2B5EF4-FFF2-40B4-BE49-F238E27FC236}">
                <a16:creationId xmlns:a16="http://schemas.microsoft.com/office/drawing/2014/main" id="{DDDF833E-BC1A-C631-3F62-58229350B22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0241" y="4809360"/>
            <a:ext cx="1672350" cy="1672350"/>
          </a:xfrm>
          <a:prstGeom prst="rect">
            <a:avLst/>
          </a:prstGeom>
        </p:spPr>
      </p:pic>
      <p:pic>
        <p:nvPicPr>
          <p:cNvPr id="21" name="Image 20">
            <a:extLst>
              <a:ext uri="{FF2B5EF4-FFF2-40B4-BE49-F238E27FC236}">
                <a16:creationId xmlns:a16="http://schemas.microsoft.com/office/drawing/2014/main" id="{2ABB6CAE-549F-6C44-3AB0-C6A31D23AE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95519" y="4613063"/>
            <a:ext cx="1868647" cy="1868647"/>
          </a:xfrm>
          <a:prstGeom prst="rect">
            <a:avLst/>
          </a:prstGeom>
        </p:spPr>
      </p:pic>
      <p:sp>
        <p:nvSpPr>
          <p:cNvPr id="2" name="圆角矩形 26">
            <a:extLst>
              <a:ext uri="{FF2B5EF4-FFF2-40B4-BE49-F238E27FC236}">
                <a16:creationId xmlns:a16="http://schemas.microsoft.com/office/drawing/2014/main" id="{9096CADA-92EB-EC07-A132-CAFD1228D807}"/>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D5E87AE1-CA76-9227-F49F-358EA96BAFF7}"/>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1094DC5D-ECF5-7D28-75C7-9E3880A7F034}"/>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D32A88A-9803-6198-56C1-9C2DAAD432E7}"/>
              </a:ext>
            </a:extLst>
          </p:cNvPr>
          <p:cNvSpPr txBox="1"/>
          <p:nvPr/>
        </p:nvSpPr>
        <p:spPr>
          <a:xfrm>
            <a:off x="791229" y="258741"/>
            <a:ext cx="26802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1</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2FD8A97-902E-0A53-E6F6-807D01B2E1E7}"/>
              </a:ext>
            </a:extLst>
          </p:cNvPr>
          <p:cNvSpPr txBox="1"/>
          <p:nvPr/>
        </p:nvSpPr>
        <p:spPr>
          <a:xfrm>
            <a:off x="1552331" y="230690"/>
            <a:ext cx="257474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Introduction</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9635541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childTnLst>
                                    <p:set>
                                      <p:cBhvr>
                                        <p:cTn id="18" dur="indefinite"/>
                                        <p:tgtEl>
                                          <p:spTgt spid="3"/>
                                        </p:tgtEl>
                                        <p:attrNameLst>
                                          <p:attrName>style.opacity</p:attrName>
                                        </p:attrNameLst>
                                      </p:cBhvr>
                                      <p:to>
                                        <p:strVal val="0.5"/>
                                      </p:to>
                                    </p:set>
                                    <p:animEffect filter="image" prLst="opacity: 0.5">
                                      <p:cBhvr rctx="IE">
                                        <p:cTn id="19" dur="indefinite"/>
                                        <p:tgtEl>
                                          <p:spTgt spid="3"/>
                                        </p:tgtEl>
                                      </p:cBhvr>
                                    </p:animEffect>
                                  </p:childTnLst>
                                </p:cTn>
                              </p:par>
                              <p:par>
                                <p:cTn id="20" presetID="6" presetClass="entr" presetSubtype="32"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out)">
                                      <p:cBhvr>
                                        <p:cTn id="22" dur="1500"/>
                                        <p:tgtEl>
                                          <p:spTgt spid="13"/>
                                        </p:tgtEl>
                                      </p:cBhvr>
                                    </p:animEffect>
                                  </p:childTnLst>
                                </p:cTn>
                              </p:par>
                            </p:childTnLst>
                          </p:cTn>
                        </p:par>
                        <p:par>
                          <p:cTn id="23" fill="hold">
                            <p:stCondLst>
                              <p:cond delay="1500"/>
                            </p:stCondLst>
                            <p:childTnLst>
                              <p:par>
                                <p:cTn id="24" presetID="53" presetClass="exit" presetSubtype="32" fill="hold" nodeType="afterEffect">
                                  <p:stCondLst>
                                    <p:cond delay="0"/>
                                  </p:stCondLst>
                                  <p:childTnLst>
                                    <p:anim calcmode="lin" valueType="num">
                                      <p:cBhvr>
                                        <p:cTn id="25" dur="250"/>
                                        <p:tgtEl>
                                          <p:spTgt spid="13"/>
                                        </p:tgtEl>
                                        <p:attrNameLst>
                                          <p:attrName>ppt_w</p:attrName>
                                        </p:attrNameLst>
                                      </p:cBhvr>
                                      <p:tavLst>
                                        <p:tav tm="0">
                                          <p:val>
                                            <p:strVal val="ppt_w"/>
                                          </p:val>
                                        </p:tav>
                                        <p:tav tm="100000">
                                          <p:val>
                                            <p:fltVal val="0"/>
                                          </p:val>
                                        </p:tav>
                                      </p:tavLst>
                                    </p:anim>
                                    <p:anim calcmode="lin" valueType="num">
                                      <p:cBhvr>
                                        <p:cTn id="26" dur="250"/>
                                        <p:tgtEl>
                                          <p:spTgt spid="13"/>
                                        </p:tgtEl>
                                        <p:attrNameLst>
                                          <p:attrName>ppt_h</p:attrName>
                                        </p:attrNameLst>
                                      </p:cBhvr>
                                      <p:tavLst>
                                        <p:tav tm="0">
                                          <p:val>
                                            <p:strVal val="ppt_h"/>
                                          </p:val>
                                        </p:tav>
                                        <p:tav tm="100000">
                                          <p:val>
                                            <p:fltVal val="0"/>
                                          </p:val>
                                        </p:tav>
                                      </p:tavLst>
                                    </p:anim>
                                    <p:animEffect transition="out" filter="fade">
                                      <p:cBhvr>
                                        <p:cTn id="27" dur="250"/>
                                        <p:tgtEl>
                                          <p:spTgt spid="13"/>
                                        </p:tgtEl>
                                      </p:cBhvr>
                                    </p:animEffect>
                                    <p:set>
                                      <p:cBhvr>
                                        <p:cTn id="28" dur="1" fill="hold">
                                          <p:stCondLst>
                                            <p:cond delay="249"/>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nodeType="clickEffect">
                                  <p:stCondLst>
                                    <p:cond delay="0"/>
                                  </p:stCondLst>
                                  <p:childTnLst>
                                    <p:anim calcmode="lin" valueType="num">
                                      <p:cBhvr>
                                        <p:cTn id="32" dur="500"/>
                                        <p:tgtEl>
                                          <p:spTgt spid="7"/>
                                        </p:tgtEl>
                                        <p:attrNameLst>
                                          <p:attrName>ppt_w</p:attrName>
                                        </p:attrNameLst>
                                      </p:cBhvr>
                                      <p:tavLst>
                                        <p:tav tm="0">
                                          <p:val>
                                            <p:strVal val="ppt_w"/>
                                          </p:val>
                                        </p:tav>
                                        <p:tav tm="100000">
                                          <p:val>
                                            <p:fltVal val="0"/>
                                          </p:val>
                                        </p:tav>
                                      </p:tavLst>
                                    </p:anim>
                                    <p:anim calcmode="lin" valueType="num">
                                      <p:cBhvr>
                                        <p:cTn id="33" dur="500"/>
                                        <p:tgtEl>
                                          <p:spTgt spid="7"/>
                                        </p:tgtEl>
                                        <p:attrNameLst>
                                          <p:attrName>ppt_h</p:attrName>
                                        </p:attrNameLst>
                                      </p:cBhvr>
                                      <p:tavLst>
                                        <p:tav tm="0">
                                          <p:val>
                                            <p:strVal val="ppt_h"/>
                                          </p:val>
                                        </p:tav>
                                        <p:tav tm="100000">
                                          <p:val>
                                            <p:fltVal val="0"/>
                                          </p:val>
                                        </p:tav>
                                      </p:tavLst>
                                    </p:anim>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nodeType="clickEffect">
                                  <p:stCondLst>
                                    <p:cond delay="0"/>
                                  </p:stCondLst>
                                  <p:childTnLst>
                                    <p:anim calcmode="lin" valueType="num">
                                      <p:cBhvr>
                                        <p:cTn id="39" dur="500"/>
                                        <p:tgtEl>
                                          <p:spTgt spid="9"/>
                                        </p:tgtEl>
                                        <p:attrNameLst>
                                          <p:attrName>ppt_w</p:attrName>
                                        </p:attrNameLst>
                                      </p:cBhvr>
                                      <p:tavLst>
                                        <p:tav tm="0">
                                          <p:val>
                                            <p:strVal val="ppt_w"/>
                                          </p:val>
                                        </p:tav>
                                        <p:tav tm="100000">
                                          <p:val>
                                            <p:fltVal val="0"/>
                                          </p:val>
                                        </p:tav>
                                      </p:tavLst>
                                    </p:anim>
                                    <p:anim calcmode="lin" valueType="num">
                                      <p:cBhvr>
                                        <p:cTn id="40" dur="500"/>
                                        <p:tgtEl>
                                          <p:spTgt spid="9"/>
                                        </p:tgtEl>
                                        <p:attrNameLst>
                                          <p:attrName>ppt_h</p:attrName>
                                        </p:attrNameLst>
                                      </p:cBhvr>
                                      <p:tavLst>
                                        <p:tav tm="0">
                                          <p:val>
                                            <p:strVal val="ppt_h"/>
                                          </p:val>
                                        </p:tav>
                                        <p:tav tm="100000">
                                          <p:val>
                                            <p:fltVal val="0"/>
                                          </p:val>
                                        </p:tav>
                                      </p:tavLst>
                                    </p:anim>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750"/>
                                        <p:tgtEl>
                                          <p:spTgt spid="15"/>
                                        </p:tgtEl>
                                      </p:cBhvr>
                                    </p:animEffect>
                                    <p:anim calcmode="lin" valueType="num">
                                      <p:cBhvr>
                                        <p:cTn id="48" dur="750" fill="hold"/>
                                        <p:tgtEl>
                                          <p:spTgt spid="15"/>
                                        </p:tgtEl>
                                        <p:attrNameLst>
                                          <p:attrName>ppt_x</p:attrName>
                                        </p:attrNameLst>
                                      </p:cBhvr>
                                      <p:tavLst>
                                        <p:tav tm="0">
                                          <p:val>
                                            <p:strVal val="#ppt_x"/>
                                          </p:val>
                                        </p:tav>
                                        <p:tav tm="100000">
                                          <p:val>
                                            <p:strVal val="#ppt_x"/>
                                          </p:val>
                                        </p:tav>
                                      </p:tavLst>
                                    </p:anim>
                                    <p:anim calcmode="lin" valueType="num">
                                      <p:cBhvr>
                                        <p:cTn id="4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6701972" cy="461665"/>
          </a:xfrm>
          <a:prstGeom prst="rect">
            <a:avLst/>
          </a:prstGeom>
          <a:noFill/>
        </p:spPr>
        <p:txBody>
          <a:bodyPr wrap="square">
            <a:spAutoFit/>
          </a:bodyPr>
          <a:lstStyle/>
          <a:p>
            <a:pPr algn="l"/>
            <a:r>
              <a:rPr lang="fr-FR" sz="2400" b="1" i="0" dirty="0">
                <a:solidFill>
                  <a:srgbClr val="000000"/>
                </a:solidFill>
                <a:effectLst/>
                <a:latin typeface="Helvetica Neue"/>
              </a:rPr>
              <a:t>Random Forest &amp; feature extraction</a:t>
            </a:r>
          </a:p>
        </p:txBody>
      </p:sp>
      <p:pic>
        <p:nvPicPr>
          <p:cNvPr id="6" name="Picture 5">
            <a:extLst>
              <a:ext uri="{FF2B5EF4-FFF2-40B4-BE49-F238E27FC236}">
                <a16:creationId xmlns:a16="http://schemas.microsoft.com/office/drawing/2014/main" id="{AEBE1C44-EC7E-2BF4-1FFA-51BF0A4C2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20" y="2254384"/>
            <a:ext cx="11063247" cy="4230649"/>
          </a:xfrm>
          <a:prstGeom prst="rect">
            <a:avLst/>
          </a:prstGeom>
        </p:spPr>
      </p:pic>
      <p:sp>
        <p:nvSpPr>
          <p:cNvPr id="7" name="Rectangle 6">
            <a:extLst>
              <a:ext uri="{FF2B5EF4-FFF2-40B4-BE49-F238E27FC236}">
                <a16:creationId xmlns:a16="http://schemas.microsoft.com/office/drawing/2014/main" id="{C3315A8E-EEB7-7AC7-E368-1819AFD107D4}"/>
              </a:ext>
            </a:extLst>
          </p:cNvPr>
          <p:cNvSpPr/>
          <p:nvPr/>
        </p:nvSpPr>
        <p:spPr>
          <a:xfrm>
            <a:off x="1611179" y="5501598"/>
            <a:ext cx="2560476" cy="983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225F968-9BEC-D174-CB10-F0AED5B44793}"/>
              </a:ext>
            </a:extLst>
          </p:cNvPr>
          <p:cNvSpPr/>
          <p:nvPr/>
        </p:nvSpPr>
        <p:spPr>
          <a:xfrm>
            <a:off x="5892800" y="2265748"/>
            <a:ext cx="5168899" cy="3693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6FD6570-5300-8997-637B-4F172216F40E}"/>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26">
            <a:extLst>
              <a:ext uri="{FF2B5EF4-FFF2-40B4-BE49-F238E27FC236}">
                <a16:creationId xmlns:a16="http://schemas.microsoft.com/office/drawing/2014/main" id="{3010E457-6EA8-ECFE-46F8-09F81EA5FD0B}"/>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7">
            <a:extLst>
              <a:ext uri="{FF2B5EF4-FFF2-40B4-BE49-F238E27FC236}">
                <a16:creationId xmlns:a16="http://schemas.microsoft.com/office/drawing/2014/main" id="{14B17075-00FA-F93D-B797-7B5C098DEB98}"/>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8">
            <a:extLst>
              <a:ext uri="{FF2B5EF4-FFF2-40B4-BE49-F238E27FC236}">
                <a16:creationId xmlns:a16="http://schemas.microsoft.com/office/drawing/2014/main" id="{12923ECA-AA7A-1D29-B3BB-9949CD631A5F}"/>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AE23CAD-AA9F-A557-6FA9-82C6A60DBDB3}"/>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2"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06144C0-D8B9-0378-8C2C-924D762F97B9}"/>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FDC87F6-4AA4-1FB1-A702-EB63D876F31D}"/>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4" name="TextBox 13">
            <a:extLst>
              <a:ext uri="{FF2B5EF4-FFF2-40B4-BE49-F238E27FC236}">
                <a16:creationId xmlns:a16="http://schemas.microsoft.com/office/drawing/2014/main" id="{1F0ECE9A-EA42-8B3B-F8C7-E5E2F50BE5F9}"/>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4272313131"/>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8964276" cy="461665"/>
          </a:xfrm>
          <a:prstGeom prst="rect">
            <a:avLst/>
          </a:prstGeom>
          <a:noFill/>
        </p:spPr>
        <p:txBody>
          <a:bodyPr wrap="square">
            <a:spAutoFit/>
          </a:bodyPr>
          <a:lstStyle/>
          <a:p>
            <a:pPr algn="l"/>
            <a:r>
              <a:rPr lang="fr-FR" sz="2400" b="1" i="0" dirty="0">
                <a:solidFill>
                  <a:srgbClr val="000000"/>
                </a:solidFill>
                <a:effectLst/>
                <a:latin typeface="Helvetica Neue"/>
              </a:rPr>
              <a:t>Random Forest - feature extraction + GridSearchCV</a:t>
            </a:r>
          </a:p>
        </p:txBody>
      </p:sp>
      <p:pic>
        <p:nvPicPr>
          <p:cNvPr id="5" name="Picture 4">
            <a:extLst>
              <a:ext uri="{FF2B5EF4-FFF2-40B4-BE49-F238E27FC236}">
                <a16:creationId xmlns:a16="http://schemas.microsoft.com/office/drawing/2014/main" id="{33D5B98E-8EE4-22DB-E57E-0A9D9D150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444" y="2178412"/>
            <a:ext cx="8964276" cy="4429743"/>
          </a:xfrm>
          <a:prstGeom prst="rect">
            <a:avLst/>
          </a:prstGeom>
        </p:spPr>
      </p:pic>
      <p:sp>
        <p:nvSpPr>
          <p:cNvPr id="6" name="Rectangle 5">
            <a:extLst>
              <a:ext uri="{FF2B5EF4-FFF2-40B4-BE49-F238E27FC236}">
                <a16:creationId xmlns:a16="http://schemas.microsoft.com/office/drawing/2014/main" id="{CD015019-255F-0BB2-356B-9DE6919CD951}"/>
              </a:ext>
            </a:extLst>
          </p:cNvPr>
          <p:cNvSpPr/>
          <p:nvPr/>
        </p:nvSpPr>
        <p:spPr>
          <a:xfrm>
            <a:off x="1817387" y="5564828"/>
            <a:ext cx="2560476" cy="983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a:extLst>
              <a:ext uri="{FF2B5EF4-FFF2-40B4-BE49-F238E27FC236}">
                <a16:creationId xmlns:a16="http://schemas.microsoft.com/office/drawing/2014/main" id="{B148124D-8C26-EC87-C84C-18906409559F}"/>
              </a:ext>
            </a:extLst>
          </p:cNvPr>
          <p:cNvSpPr/>
          <p:nvPr/>
        </p:nvSpPr>
        <p:spPr>
          <a:xfrm>
            <a:off x="4846582" y="4431383"/>
            <a:ext cx="647700" cy="5123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286B30A-923A-6AA8-764C-B2F3F6A7121F}"/>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圆角矩形 26">
            <a:extLst>
              <a:ext uri="{FF2B5EF4-FFF2-40B4-BE49-F238E27FC236}">
                <a16:creationId xmlns:a16="http://schemas.microsoft.com/office/drawing/2014/main" id="{D0256856-4059-CF2D-D0E0-84F71315E3C1}"/>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7">
            <a:extLst>
              <a:ext uri="{FF2B5EF4-FFF2-40B4-BE49-F238E27FC236}">
                <a16:creationId xmlns:a16="http://schemas.microsoft.com/office/drawing/2014/main" id="{C5D2950C-6DCF-67EE-F2A4-7F2AE324A7D0}"/>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8">
            <a:extLst>
              <a:ext uri="{FF2B5EF4-FFF2-40B4-BE49-F238E27FC236}">
                <a16:creationId xmlns:a16="http://schemas.microsoft.com/office/drawing/2014/main" id="{FC59286B-60D0-265B-ACA0-9C6157B630FA}"/>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81FA137-5F7B-9748-3009-1EF342D2EB15}"/>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2"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59F9E96-7883-79A4-6C6C-746B16687307}"/>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3E0B6D8-E41B-B970-5019-EA8C553FAF88}"/>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4" name="TextBox 13">
            <a:extLst>
              <a:ext uri="{FF2B5EF4-FFF2-40B4-BE49-F238E27FC236}">
                <a16:creationId xmlns:a16="http://schemas.microsoft.com/office/drawing/2014/main" id="{C78A039A-F991-0398-2BE9-DA1089580375}"/>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3003145392"/>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11553372" cy="461665"/>
          </a:xfrm>
          <a:prstGeom prst="rect">
            <a:avLst/>
          </a:prstGeom>
          <a:noFill/>
        </p:spPr>
        <p:txBody>
          <a:bodyPr wrap="square">
            <a:spAutoFit/>
          </a:bodyPr>
          <a:lstStyle/>
          <a:p>
            <a:pPr algn="l"/>
            <a:r>
              <a:rPr lang="fr-FR" sz="2400" b="1" i="0" dirty="0">
                <a:solidFill>
                  <a:srgbClr val="000000"/>
                </a:solidFill>
                <a:effectLst/>
                <a:latin typeface="Helvetica Neue"/>
              </a:rPr>
              <a:t>Random Forest - normalisation de données + la différence logarithmique</a:t>
            </a:r>
          </a:p>
        </p:txBody>
      </p:sp>
      <p:pic>
        <p:nvPicPr>
          <p:cNvPr id="5" name="Picture 4">
            <a:extLst>
              <a:ext uri="{FF2B5EF4-FFF2-40B4-BE49-F238E27FC236}">
                <a16:creationId xmlns:a16="http://schemas.microsoft.com/office/drawing/2014/main" id="{92C2B0DD-DA27-7BAC-5478-FEC05BB31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490" y="2058350"/>
            <a:ext cx="7154273" cy="4829849"/>
          </a:xfrm>
          <a:prstGeom prst="rect">
            <a:avLst/>
          </a:prstGeom>
        </p:spPr>
      </p:pic>
      <p:sp>
        <p:nvSpPr>
          <p:cNvPr id="6" name="Rectangle 5">
            <a:extLst>
              <a:ext uri="{FF2B5EF4-FFF2-40B4-BE49-F238E27FC236}">
                <a16:creationId xmlns:a16="http://schemas.microsoft.com/office/drawing/2014/main" id="{5738C80D-1C62-66F7-C765-1D89A739E22F}"/>
              </a:ext>
            </a:extLst>
          </p:cNvPr>
          <p:cNvSpPr/>
          <p:nvPr/>
        </p:nvSpPr>
        <p:spPr>
          <a:xfrm>
            <a:off x="2406490" y="2058350"/>
            <a:ext cx="3346610" cy="15738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D53F993-13CA-2762-FBC3-B916B025BDE0}"/>
              </a:ext>
            </a:extLst>
          </p:cNvPr>
          <p:cNvSpPr/>
          <p:nvPr/>
        </p:nvSpPr>
        <p:spPr>
          <a:xfrm>
            <a:off x="2406490" y="5314349"/>
            <a:ext cx="3346610" cy="15738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Arrow Connector 9">
            <a:extLst>
              <a:ext uri="{FF2B5EF4-FFF2-40B4-BE49-F238E27FC236}">
                <a16:creationId xmlns:a16="http://schemas.microsoft.com/office/drawing/2014/main" id="{E00999E9-D30C-6E9D-CD97-DF4D625124C2}"/>
              </a:ext>
            </a:extLst>
          </p:cNvPr>
          <p:cNvCxnSpPr/>
          <p:nvPr/>
        </p:nvCxnSpPr>
        <p:spPr>
          <a:xfrm>
            <a:off x="4406900" y="3810000"/>
            <a:ext cx="0" cy="12319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FF032D3-B6A2-E8B7-5511-A8F7F2E7AA51}"/>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圆角矩形 26">
            <a:extLst>
              <a:ext uri="{FF2B5EF4-FFF2-40B4-BE49-F238E27FC236}">
                <a16:creationId xmlns:a16="http://schemas.microsoft.com/office/drawing/2014/main" id="{E7CC4F03-009C-F36C-6230-90AE304E13D7}"/>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7">
            <a:extLst>
              <a:ext uri="{FF2B5EF4-FFF2-40B4-BE49-F238E27FC236}">
                <a16:creationId xmlns:a16="http://schemas.microsoft.com/office/drawing/2014/main" id="{699D6750-7887-1353-4471-0574F224E40C}"/>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8">
            <a:extLst>
              <a:ext uri="{FF2B5EF4-FFF2-40B4-BE49-F238E27FC236}">
                <a16:creationId xmlns:a16="http://schemas.microsoft.com/office/drawing/2014/main" id="{047CF355-33AA-5DBC-9176-CFA59F3A4AA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2BCBDB2-413B-76A0-0B5D-8AB73ECF1F12}"/>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3"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4723263-3C20-E2D3-FA2D-540CCE1137AB}"/>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C6233E42-9899-15F9-05B4-0DE62D5790EE}"/>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5" name="TextBox 14">
            <a:extLst>
              <a:ext uri="{FF2B5EF4-FFF2-40B4-BE49-F238E27FC236}">
                <a16:creationId xmlns:a16="http://schemas.microsoft.com/office/drawing/2014/main" id="{805A4DB7-FBC6-72B8-1056-4B872A411B10}"/>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3064168490"/>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2745E-6EC1-4684-5951-E1D20A2C3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20" y="2112458"/>
            <a:ext cx="10631384" cy="4372585"/>
          </a:xfrm>
          <a:prstGeom prst="rect">
            <a:avLst/>
          </a:prstGeom>
        </p:spPr>
      </p:pic>
      <p:sp>
        <p:nvSpPr>
          <p:cNvPr id="6" name="Rectangle 5">
            <a:extLst>
              <a:ext uri="{FF2B5EF4-FFF2-40B4-BE49-F238E27FC236}">
                <a16:creationId xmlns:a16="http://schemas.microsoft.com/office/drawing/2014/main" id="{ACF8BC45-DA65-3B2E-CB89-10F606E86076}"/>
              </a:ext>
            </a:extLst>
          </p:cNvPr>
          <p:cNvSpPr/>
          <p:nvPr/>
        </p:nvSpPr>
        <p:spPr>
          <a:xfrm>
            <a:off x="1719768" y="5415928"/>
            <a:ext cx="3576131" cy="983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val 6">
            <a:extLst>
              <a:ext uri="{FF2B5EF4-FFF2-40B4-BE49-F238E27FC236}">
                <a16:creationId xmlns:a16="http://schemas.microsoft.com/office/drawing/2014/main" id="{33DD0C2C-5078-A29B-C20A-FAF109EBE886}"/>
              </a:ext>
            </a:extLst>
          </p:cNvPr>
          <p:cNvSpPr/>
          <p:nvPr/>
        </p:nvSpPr>
        <p:spPr>
          <a:xfrm>
            <a:off x="4686299" y="5282129"/>
            <a:ext cx="647700" cy="5123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B5194DA3-161C-817F-A52A-F6B8C2EB6BDF}"/>
              </a:ext>
            </a:extLst>
          </p:cNvPr>
          <p:cNvSpPr txBox="1"/>
          <p:nvPr/>
        </p:nvSpPr>
        <p:spPr>
          <a:xfrm>
            <a:off x="232228" y="1596685"/>
            <a:ext cx="11553372" cy="461665"/>
          </a:xfrm>
          <a:prstGeom prst="rect">
            <a:avLst/>
          </a:prstGeom>
          <a:noFill/>
        </p:spPr>
        <p:txBody>
          <a:bodyPr wrap="square">
            <a:spAutoFit/>
          </a:bodyPr>
          <a:lstStyle/>
          <a:p>
            <a:pPr algn="l"/>
            <a:r>
              <a:rPr lang="fr-FR" sz="2400" b="1" i="0" dirty="0">
                <a:solidFill>
                  <a:srgbClr val="000000"/>
                </a:solidFill>
                <a:effectLst/>
                <a:latin typeface="Helvetica Neue"/>
              </a:rPr>
              <a:t>Random Forest - normalisation de données + la différence logarithmique</a:t>
            </a:r>
          </a:p>
        </p:txBody>
      </p:sp>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EC120D0-F550-77F1-544C-BDAEF7F366C7}"/>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圆角矩形 26">
            <a:extLst>
              <a:ext uri="{FF2B5EF4-FFF2-40B4-BE49-F238E27FC236}">
                <a16:creationId xmlns:a16="http://schemas.microsoft.com/office/drawing/2014/main" id="{1DD4A3A6-6934-DA9A-D8CF-131008D6CE31}"/>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7">
            <a:extLst>
              <a:ext uri="{FF2B5EF4-FFF2-40B4-BE49-F238E27FC236}">
                <a16:creationId xmlns:a16="http://schemas.microsoft.com/office/drawing/2014/main" id="{0BCBF0C3-F378-20D8-974E-D0C3530FB0D5}"/>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8">
            <a:extLst>
              <a:ext uri="{FF2B5EF4-FFF2-40B4-BE49-F238E27FC236}">
                <a16:creationId xmlns:a16="http://schemas.microsoft.com/office/drawing/2014/main" id="{556B4FE3-6D7B-F09A-0159-4F507105646D}"/>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3168A6A-08A2-AAFD-0C57-839BCE610EE8}"/>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2"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E7F5FC7-930F-6633-2F1C-07333DE5B78B}"/>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96EDE09-C240-69F3-C7E0-798915C9EE27}"/>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4" name="TextBox 13">
            <a:extLst>
              <a:ext uri="{FF2B5EF4-FFF2-40B4-BE49-F238E27FC236}">
                <a16:creationId xmlns:a16="http://schemas.microsoft.com/office/drawing/2014/main" id="{817E22AA-78C5-C149-29C0-EE793EAAB5AA}"/>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3053659981"/>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8733972" cy="830997"/>
          </a:xfrm>
          <a:prstGeom prst="rect">
            <a:avLst/>
          </a:prstGeom>
          <a:noFill/>
        </p:spPr>
        <p:txBody>
          <a:bodyPr wrap="square">
            <a:spAutoFit/>
          </a:bodyPr>
          <a:lstStyle/>
          <a:p>
            <a:pPr algn="l"/>
            <a:r>
              <a:rPr lang="fr-FR" sz="2400" b="1" i="0" dirty="0">
                <a:solidFill>
                  <a:srgbClr val="000000"/>
                </a:solidFill>
                <a:effectLst/>
                <a:latin typeface="Helvetica Neue"/>
              </a:rPr>
              <a:t>Random Forest </a:t>
            </a:r>
            <a:r>
              <a:rPr lang="fr-FR" sz="2400" b="1" dirty="0">
                <a:solidFill>
                  <a:srgbClr val="000000"/>
                </a:solidFill>
                <a:latin typeface="Helvetica Neue"/>
              </a:rPr>
              <a:t>– Feature Selection</a:t>
            </a:r>
          </a:p>
          <a:p>
            <a:pPr algn="l"/>
            <a:r>
              <a:rPr lang="fr-FR" sz="2400" b="1" i="0" dirty="0">
                <a:solidFill>
                  <a:srgbClr val="000000"/>
                </a:solidFill>
                <a:effectLst/>
                <a:latin typeface="Helvetica Neue"/>
              </a:rPr>
              <a:t>	</a:t>
            </a:r>
            <a:r>
              <a:rPr lang="fr-FR" sz="1600" b="1" i="1" dirty="0">
                <a:solidFill>
                  <a:srgbClr val="000000"/>
                </a:solidFill>
                <a:effectLst/>
                <a:latin typeface="Helvetica Neue"/>
              </a:rPr>
              <a:t>Sélection de caractéristiques basée sur l’importance </a:t>
            </a:r>
            <a:endParaRPr lang="fr-FR" sz="2400"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C837894E-10E0-AD31-73F5-5AC3A6189747}"/>
              </a:ext>
            </a:extLst>
          </p:cNvPr>
          <p:cNvPicPr>
            <a:picLocks noChangeAspect="1"/>
          </p:cNvPicPr>
          <p:nvPr/>
        </p:nvPicPr>
        <p:blipFill>
          <a:blip r:embed="rId3"/>
          <a:stretch>
            <a:fillRect/>
          </a:stretch>
        </p:blipFill>
        <p:spPr>
          <a:xfrm>
            <a:off x="1266838" y="2427682"/>
            <a:ext cx="8347062" cy="4333875"/>
          </a:xfrm>
          <a:prstGeom prst="rect">
            <a:avLst/>
          </a:prstGeom>
        </p:spPr>
      </p:pic>
      <p:cxnSp>
        <p:nvCxnSpPr>
          <p:cNvPr id="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EDC1612E-014A-8F3E-D004-4327A68A7ACD}"/>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B3E30A7B-4D3C-DCA3-5348-056FF24A35E9}"/>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7FC05796-C137-9526-1F65-4C5547FB12FB}"/>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BB01A90D-AEAE-5F49-BE24-9222EA31DBA1}"/>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550B153-0DCD-51EA-4557-6255F5DC7FA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45156AA3-6A02-81D8-BC63-D08C4B49B433}"/>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2874A2D0-5FBA-A785-40DF-A542E66243F2}"/>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2" name="TextBox 11">
            <a:extLst>
              <a:ext uri="{FF2B5EF4-FFF2-40B4-BE49-F238E27FC236}">
                <a16:creationId xmlns:a16="http://schemas.microsoft.com/office/drawing/2014/main" id="{19BE7AE2-0E69-41BE-FD10-6FF8B3E342BA}"/>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254872610"/>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E367E1-60FF-71A0-17A3-875BC73C7649}"/>
              </a:ext>
            </a:extLst>
          </p:cNvPr>
          <p:cNvSpPr txBox="1"/>
          <p:nvPr/>
        </p:nvSpPr>
        <p:spPr>
          <a:xfrm>
            <a:off x="232228" y="1596685"/>
            <a:ext cx="8733972" cy="830997"/>
          </a:xfrm>
          <a:prstGeom prst="rect">
            <a:avLst/>
          </a:prstGeom>
          <a:noFill/>
        </p:spPr>
        <p:txBody>
          <a:bodyPr wrap="square">
            <a:spAutoFit/>
          </a:bodyPr>
          <a:lstStyle/>
          <a:p>
            <a:pPr algn="l"/>
            <a:r>
              <a:rPr lang="fr-FR" sz="2400" b="1" i="0" dirty="0">
                <a:solidFill>
                  <a:srgbClr val="000000"/>
                </a:solidFill>
                <a:effectLst/>
                <a:latin typeface="Helvetica Neue"/>
              </a:rPr>
              <a:t>Random Forest </a:t>
            </a:r>
            <a:r>
              <a:rPr lang="fr-FR" sz="2400" b="1" dirty="0">
                <a:solidFill>
                  <a:srgbClr val="000000"/>
                </a:solidFill>
                <a:latin typeface="Helvetica Neue"/>
              </a:rPr>
              <a:t>– Feature Selection</a:t>
            </a:r>
          </a:p>
          <a:p>
            <a:pPr algn="l"/>
            <a:r>
              <a:rPr lang="fr-FR" sz="2400" b="1" i="0" dirty="0">
                <a:solidFill>
                  <a:srgbClr val="000000"/>
                </a:solidFill>
                <a:effectLst/>
                <a:latin typeface="Helvetica Neue"/>
              </a:rPr>
              <a:t>	</a:t>
            </a:r>
            <a:r>
              <a:rPr lang="fr-FR" sz="1600" b="1" i="1" dirty="0">
                <a:solidFill>
                  <a:srgbClr val="000000"/>
                </a:solidFill>
                <a:effectLst/>
                <a:latin typeface="Helvetica Neue"/>
              </a:rPr>
              <a:t>Sélection de caractéristiques basée sur l’importance </a:t>
            </a:r>
            <a:endParaRPr lang="fr-FR" sz="2400" b="1" i="0" dirty="0">
              <a:solidFill>
                <a:srgbClr val="000000"/>
              </a:solidFill>
              <a:effectLst/>
              <a:latin typeface="Helvetica Neue"/>
            </a:endParaRPr>
          </a:p>
        </p:txBody>
      </p:sp>
      <p:pic>
        <p:nvPicPr>
          <p:cNvPr id="3" name="Picture 2">
            <a:extLst>
              <a:ext uri="{FF2B5EF4-FFF2-40B4-BE49-F238E27FC236}">
                <a16:creationId xmlns:a16="http://schemas.microsoft.com/office/drawing/2014/main" id="{8E5A32AB-BE54-8EB9-2B94-F711637A6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178" y="2427681"/>
            <a:ext cx="8469351" cy="4057361"/>
          </a:xfrm>
          <a:prstGeom prst="rect">
            <a:avLst/>
          </a:prstGeom>
        </p:spPr>
      </p:pic>
      <p:cxnSp>
        <p:nvCxnSpPr>
          <p:cNvPr id="5"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738A3F1-D851-9B9B-FBF0-99258920BA97}"/>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圆角矩形 26">
            <a:extLst>
              <a:ext uri="{FF2B5EF4-FFF2-40B4-BE49-F238E27FC236}">
                <a16:creationId xmlns:a16="http://schemas.microsoft.com/office/drawing/2014/main" id="{D4CCC231-7E57-3349-65CE-D79DD5DCF91B}"/>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7">
            <a:extLst>
              <a:ext uri="{FF2B5EF4-FFF2-40B4-BE49-F238E27FC236}">
                <a16:creationId xmlns:a16="http://schemas.microsoft.com/office/drawing/2014/main" id="{C46B3E97-B295-9354-6A77-A7A6DB8FD5CF}"/>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6D1EFA26-7248-58E9-69B4-4EEF39067BD5}"/>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44BE436-4B84-0292-F2BB-8A14308A0EC1}"/>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48E9BD3-AD13-6BD0-105C-C970D3C0FA6F}"/>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397BB53-8E9C-B8E2-E44D-A1D2ACC6FA55}"/>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2" name="TextBox 11">
            <a:extLst>
              <a:ext uri="{FF2B5EF4-FFF2-40B4-BE49-F238E27FC236}">
                <a16:creationId xmlns:a16="http://schemas.microsoft.com/office/drawing/2014/main" id="{1C967FDD-BBFB-AAF9-992B-6F06061ED027}"/>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817844406"/>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42BDC-E87F-4A8B-AB0C-C1469B2B0398}"/>
              </a:ext>
            </a:extLst>
          </p:cNvPr>
          <p:cNvSpPr txBox="1"/>
          <p:nvPr/>
        </p:nvSpPr>
        <p:spPr>
          <a:xfrm>
            <a:off x="232228" y="1596685"/>
            <a:ext cx="6701972" cy="461665"/>
          </a:xfrm>
          <a:prstGeom prst="rect">
            <a:avLst/>
          </a:prstGeom>
          <a:noFill/>
        </p:spPr>
        <p:txBody>
          <a:bodyPr wrap="square">
            <a:spAutoFit/>
          </a:bodyPr>
          <a:lstStyle/>
          <a:p>
            <a:pPr algn="l"/>
            <a:r>
              <a:rPr lang="fr-FR" sz="2400" b="1" i="0" dirty="0">
                <a:solidFill>
                  <a:srgbClr val="000000"/>
                </a:solidFill>
                <a:effectLst/>
                <a:latin typeface="Helvetica Neue"/>
              </a:rPr>
              <a:t>Random Forest </a:t>
            </a:r>
            <a:r>
              <a:rPr lang="fr-FR" sz="2400" b="1" dirty="0">
                <a:solidFill>
                  <a:srgbClr val="000000"/>
                </a:solidFill>
                <a:latin typeface="Helvetica Neue"/>
              </a:rPr>
              <a:t>– Déployer le modèle</a:t>
            </a:r>
            <a:endParaRPr lang="fr-FR" sz="2400"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3B58D1F6-DAA4-3DA7-8180-7723B3FC1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490" y="2058350"/>
            <a:ext cx="7084707" cy="4647349"/>
          </a:xfrm>
          <a:prstGeom prst="rect">
            <a:avLst/>
          </a:prstGeom>
        </p:spPr>
      </p:pic>
      <p:cxnSp>
        <p:nvCxnSpPr>
          <p:cNvPr id="4"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D295A29-D94F-4C5E-4597-E61D35321953}"/>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圆角矩形 26">
            <a:extLst>
              <a:ext uri="{FF2B5EF4-FFF2-40B4-BE49-F238E27FC236}">
                <a16:creationId xmlns:a16="http://schemas.microsoft.com/office/drawing/2014/main" id="{08ABAD19-465E-3E0A-3AE4-78BA6924542D}"/>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7">
            <a:extLst>
              <a:ext uri="{FF2B5EF4-FFF2-40B4-BE49-F238E27FC236}">
                <a16:creationId xmlns:a16="http://schemas.microsoft.com/office/drawing/2014/main" id="{BC62D898-24D7-7EDE-A833-110FBA7B52DC}"/>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8">
            <a:extLst>
              <a:ext uri="{FF2B5EF4-FFF2-40B4-BE49-F238E27FC236}">
                <a16:creationId xmlns:a16="http://schemas.microsoft.com/office/drawing/2014/main" id="{3E1A9CAB-8B49-1A02-06EC-FCCFFD47289C}"/>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66DCB58-D8D1-47E9-1763-74B3134E4074}"/>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10"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70C45579-53D8-E89E-2CD4-089FB2EE801C}"/>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C202447-90E7-D56B-D3DB-55204A112011}"/>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
        <p:nvSpPr>
          <p:cNvPr id="12" name="TextBox 11">
            <a:extLst>
              <a:ext uri="{FF2B5EF4-FFF2-40B4-BE49-F238E27FC236}">
                <a16:creationId xmlns:a16="http://schemas.microsoft.com/office/drawing/2014/main" id="{746DC9B0-F4FE-0C17-AE43-F27D2E7F75B6}"/>
              </a:ext>
            </a:extLst>
          </p:cNvPr>
          <p:cNvSpPr txBox="1"/>
          <p:nvPr/>
        </p:nvSpPr>
        <p:spPr>
          <a:xfrm>
            <a:off x="1920378" y="692355"/>
            <a:ext cx="7416800" cy="369332"/>
          </a:xfrm>
          <a:prstGeom prst="rect">
            <a:avLst/>
          </a:prstGeom>
          <a:noFill/>
        </p:spPr>
        <p:txBody>
          <a:bodyPr wrap="square">
            <a:spAutoFit/>
          </a:bodyPr>
          <a:lstStyle/>
          <a:p>
            <a:pPr algn="l"/>
            <a:r>
              <a:rPr lang="fr-FR" b="1" i="1" dirty="0">
                <a:solidFill>
                  <a:srgbClr val="000000"/>
                </a:solidFill>
                <a:effectLst/>
                <a:latin typeface="Helvetica Neue"/>
              </a:rPr>
              <a:t>Prédire si oui ou non nous resterons sur le marché ?</a:t>
            </a:r>
          </a:p>
        </p:txBody>
      </p:sp>
    </p:spTree>
    <p:extLst>
      <p:ext uri="{BB962C8B-B14F-4D97-AF65-F5344CB8AC3E}">
        <p14:creationId xmlns:p14="http://schemas.microsoft.com/office/powerpoint/2010/main" val="541713483"/>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46C9A1F-5FA0-ACD7-7C35-BF9BB902C5F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F8244960-1BDF-10CB-3677-B0EA6E5ADC68}"/>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EC392495-7B21-C090-330B-4A49B2F5B2E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CD79558D-31F5-B8EE-A3FE-B44F5CC37B8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7F923F2-8F1E-A07D-D2E0-89843F688A12}"/>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3CF1C8-D649-1F0A-4270-06C661AB0981}"/>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8C3F340-CD37-787A-A7BB-C0674EA65CF5}"/>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E7FF926A-EF13-51F1-C6E4-7D395A172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915" y="1909015"/>
            <a:ext cx="7478169" cy="4718295"/>
          </a:xfrm>
          <a:prstGeom prst="rect">
            <a:avLst/>
          </a:prstGeom>
        </p:spPr>
      </p:pic>
      <p:sp>
        <p:nvSpPr>
          <p:cNvPr id="11" name="ZoneTexte 10">
            <a:extLst>
              <a:ext uri="{FF2B5EF4-FFF2-40B4-BE49-F238E27FC236}">
                <a16:creationId xmlns:a16="http://schemas.microsoft.com/office/drawing/2014/main" id="{71E7838F-0BDA-5D28-55F1-CFAF900622EA}"/>
              </a:ext>
            </a:extLst>
          </p:cNvPr>
          <p:cNvSpPr txBox="1"/>
          <p:nvPr/>
        </p:nvSpPr>
        <p:spPr>
          <a:xfrm>
            <a:off x="1144211" y="1395663"/>
            <a:ext cx="5850147" cy="369332"/>
          </a:xfrm>
          <a:prstGeom prst="rect">
            <a:avLst/>
          </a:prstGeom>
          <a:noFill/>
        </p:spPr>
        <p:txBody>
          <a:bodyPr wrap="square" rtlCol="0">
            <a:spAutoFit/>
          </a:bodyPr>
          <a:lstStyle/>
          <a:p>
            <a:r>
              <a:rPr lang="fr-FR" b="1" dirty="0"/>
              <a:t>AAPL Dataset : </a:t>
            </a:r>
            <a:r>
              <a:rPr lang="fr-FR" b="0" i="0" dirty="0">
                <a:solidFill>
                  <a:srgbClr val="000000"/>
                </a:solidFill>
                <a:effectLst/>
                <a:latin typeface="Roboto" panose="02000000000000000000" pitchFamily="2" charset="0"/>
              </a:rPr>
              <a:t>contient les données boursières d'Apple</a:t>
            </a:r>
            <a:endParaRPr lang="fr-FR" dirty="0"/>
          </a:p>
        </p:txBody>
      </p:sp>
    </p:spTree>
    <p:extLst>
      <p:ext uri="{BB962C8B-B14F-4D97-AF65-F5344CB8AC3E}">
        <p14:creationId xmlns:p14="http://schemas.microsoft.com/office/powerpoint/2010/main" val="3783647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46C9A1F-5FA0-ACD7-7C35-BF9BB902C5F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F8244960-1BDF-10CB-3677-B0EA6E5ADC68}"/>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EC392495-7B21-C090-330B-4A49B2F5B2E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CD79558D-31F5-B8EE-A3FE-B44F5CC37B8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7F923F2-8F1E-A07D-D2E0-89843F688A12}"/>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3CF1C8-D649-1F0A-4270-06C661AB0981}"/>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8C3F340-CD37-787A-A7BB-C0674EA65CF5}"/>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2855ED31-47B2-3B8E-2248-07CA131C7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469" y="2243264"/>
            <a:ext cx="6471061" cy="4384046"/>
          </a:xfrm>
          <a:prstGeom prst="rect">
            <a:avLst/>
          </a:prstGeom>
        </p:spPr>
      </p:pic>
    </p:spTree>
    <p:extLst>
      <p:ext uri="{BB962C8B-B14F-4D97-AF65-F5344CB8AC3E}">
        <p14:creationId xmlns:p14="http://schemas.microsoft.com/office/powerpoint/2010/main" val="2859752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46C9A1F-5FA0-ACD7-7C35-BF9BB902C5F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F8244960-1BDF-10CB-3677-B0EA6E5ADC68}"/>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EC392495-7B21-C090-330B-4A49B2F5B2E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CD79558D-31F5-B8EE-A3FE-B44F5CC37B8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7F923F2-8F1E-A07D-D2E0-89843F688A12}"/>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3CF1C8-D649-1F0A-4270-06C661AB0981}"/>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8C3F340-CD37-787A-A7BB-C0674EA65CF5}"/>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A1C1392A-AFF7-F2E7-172E-86AC45E16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400" y="1576806"/>
            <a:ext cx="5534797" cy="4763165"/>
          </a:xfrm>
          <a:prstGeom prst="rect">
            <a:avLst/>
          </a:prstGeom>
        </p:spPr>
      </p:pic>
      <p:sp>
        <p:nvSpPr>
          <p:cNvPr id="11" name="ZoneTexte 10">
            <a:extLst>
              <a:ext uri="{FF2B5EF4-FFF2-40B4-BE49-F238E27FC236}">
                <a16:creationId xmlns:a16="http://schemas.microsoft.com/office/drawing/2014/main" id="{45125B59-FAE4-37B0-8924-E02E73C604BA}"/>
              </a:ext>
            </a:extLst>
          </p:cNvPr>
          <p:cNvSpPr txBox="1"/>
          <p:nvPr/>
        </p:nvSpPr>
        <p:spPr>
          <a:xfrm>
            <a:off x="338824" y="1700463"/>
            <a:ext cx="4101613" cy="646331"/>
          </a:xfrm>
          <a:prstGeom prst="rect">
            <a:avLst/>
          </a:prstGeom>
          <a:noFill/>
        </p:spPr>
        <p:txBody>
          <a:bodyPr wrap="square" rtlCol="0">
            <a:spAutoFit/>
          </a:bodyPr>
          <a:lstStyle/>
          <a:p>
            <a:pPr algn="ctr"/>
            <a:r>
              <a:rPr lang="fr-FR" dirty="0"/>
              <a:t>Entrainement d’</a:t>
            </a:r>
            <a:r>
              <a:rPr lang="fr-FR" dirty="0">
                <a:effectLst>
                  <a:outerShdw blurRad="38100" dist="38100" dir="2700000" algn="tl">
                    <a:srgbClr val="000000">
                      <a:alpha val="43137"/>
                    </a:srgbClr>
                  </a:outerShdw>
                </a:effectLst>
              </a:rPr>
              <a:t>Arbre de décision</a:t>
            </a:r>
            <a:r>
              <a:rPr lang="fr-FR" dirty="0"/>
              <a:t> sans hyperparamètres</a:t>
            </a:r>
          </a:p>
        </p:txBody>
      </p:sp>
      <p:sp>
        <p:nvSpPr>
          <p:cNvPr id="12" name="Flèche : droite 11">
            <a:extLst>
              <a:ext uri="{FF2B5EF4-FFF2-40B4-BE49-F238E27FC236}">
                <a16:creationId xmlns:a16="http://schemas.microsoft.com/office/drawing/2014/main" id="{3A258E5E-A7ED-C1ED-7291-493476951D4A}"/>
              </a:ext>
            </a:extLst>
          </p:cNvPr>
          <p:cNvSpPr/>
          <p:nvPr/>
        </p:nvSpPr>
        <p:spPr>
          <a:xfrm>
            <a:off x="4440437" y="1769280"/>
            <a:ext cx="548658" cy="428484"/>
          </a:xfrm>
          <a:prstGeom prst="rightArrow">
            <a:avLst/>
          </a:prstGeom>
          <a:solidFill>
            <a:srgbClr val="5372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74DA15AF-5C2C-8C34-A715-6BC42D21593B}"/>
              </a:ext>
            </a:extLst>
          </p:cNvPr>
          <p:cNvSpPr/>
          <p:nvPr/>
        </p:nvSpPr>
        <p:spPr>
          <a:xfrm>
            <a:off x="4424395" y="2490838"/>
            <a:ext cx="548658" cy="428484"/>
          </a:xfrm>
          <a:prstGeom prst="rightArrow">
            <a:avLst/>
          </a:prstGeom>
          <a:solidFill>
            <a:srgbClr val="5372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09B05199-3E93-5F5C-4548-6ADD7231F1A3}"/>
              </a:ext>
            </a:extLst>
          </p:cNvPr>
          <p:cNvSpPr txBox="1"/>
          <p:nvPr/>
        </p:nvSpPr>
        <p:spPr>
          <a:xfrm>
            <a:off x="900015" y="2533948"/>
            <a:ext cx="3524042" cy="369332"/>
          </a:xfrm>
          <a:prstGeom prst="rect">
            <a:avLst/>
          </a:prstGeom>
          <a:noFill/>
        </p:spPr>
        <p:txBody>
          <a:bodyPr wrap="square" rtlCol="0">
            <a:spAutoFit/>
          </a:bodyPr>
          <a:lstStyle/>
          <a:p>
            <a:r>
              <a:rPr lang="fr-FR" dirty="0"/>
              <a:t>Le test sur la partie test du dataset</a:t>
            </a:r>
          </a:p>
        </p:txBody>
      </p:sp>
      <p:sp>
        <p:nvSpPr>
          <p:cNvPr id="15" name="Flèche : droite 14">
            <a:extLst>
              <a:ext uri="{FF2B5EF4-FFF2-40B4-BE49-F238E27FC236}">
                <a16:creationId xmlns:a16="http://schemas.microsoft.com/office/drawing/2014/main" id="{3B2F2F3B-3C18-C17F-00EF-53F13CE04268}"/>
              </a:ext>
            </a:extLst>
          </p:cNvPr>
          <p:cNvSpPr/>
          <p:nvPr/>
        </p:nvSpPr>
        <p:spPr>
          <a:xfrm>
            <a:off x="4424057" y="4082723"/>
            <a:ext cx="548658" cy="428484"/>
          </a:xfrm>
          <a:prstGeom prst="rightArrow">
            <a:avLst/>
          </a:prstGeom>
          <a:solidFill>
            <a:srgbClr val="5372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EB366F5-E728-4177-B5E8-4E13BA7955CB}"/>
              </a:ext>
            </a:extLst>
          </p:cNvPr>
          <p:cNvSpPr txBox="1"/>
          <p:nvPr/>
        </p:nvSpPr>
        <p:spPr>
          <a:xfrm>
            <a:off x="457670" y="3830832"/>
            <a:ext cx="3863919" cy="1200329"/>
          </a:xfrm>
          <a:prstGeom prst="rect">
            <a:avLst/>
          </a:prstGeom>
          <a:noFill/>
        </p:spPr>
        <p:txBody>
          <a:bodyPr wrap="square" rtlCol="0">
            <a:spAutoFit/>
          </a:bodyPr>
          <a:lstStyle/>
          <a:p>
            <a:pPr algn="ctr"/>
            <a:r>
              <a:rPr lang="fr-FR" dirty="0"/>
              <a:t>Affichage des résultat sous forme d’un rapport qui donne les mesures pour chaque classe, ainsi que la précision et l’</a:t>
            </a:r>
            <a:r>
              <a:rPr lang="fr-FR" dirty="0" err="1"/>
              <a:t>accuracy</a:t>
            </a:r>
            <a:r>
              <a:rPr lang="fr-FR" dirty="0"/>
              <a:t> du modèle</a:t>
            </a:r>
          </a:p>
        </p:txBody>
      </p:sp>
      <p:sp>
        <p:nvSpPr>
          <p:cNvPr id="17" name="Rectangle 16">
            <a:extLst>
              <a:ext uri="{FF2B5EF4-FFF2-40B4-BE49-F238E27FC236}">
                <a16:creationId xmlns:a16="http://schemas.microsoft.com/office/drawing/2014/main" id="{59562F16-F0CB-44AA-9F92-26354618BFCA}"/>
              </a:ext>
            </a:extLst>
          </p:cNvPr>
          <p:cNvSpPr/>
          <p:nvPr/>
        </p:nvSpPr>
        <p:spPr>
          <a:xfrm>
            <a:off x="5189484" y="1576806"/>
            <a:ext cx="3384650" cy="7699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7EACE329-8FBC-39B2-2CBC-6FDB58604716}"/>
              </a:ext>
            </a:extLst>
          </p:cNvPr>
          <p:cNvSpPr/>
          <p:nvPr/>
        </p:nvSpPr>
        <p:spPr>
          <a:xfrm>
            <a:off x="5189484" y="2490839"/>
            <a:ext cx="3384650" cy="412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98AAC69D-FD37-D4CD-7554-B4FCF8353C95}"/>
              </a:ext>
            </a:extLst>
          </p:cNvPr>
          <p:cNvSpPr/>
          <p:nvPr/>
        </p:nvSpPr>
        <p:spPr>
          <a:xfrm>
            <a:off x="5189484" y="2999995"/>
            <a:ext cx="5382263" cy="3339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51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39810A5-AD70-EA13-2B72-90BA2E03D6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296" y="2539218"/>
            <a:ext cx="5139397" cy="3854548"/>
          </a:xfrm>
          <a:prstGeom prst="rect">
            <a:avLst/>
          </a:prstGeom>
          <a:ln>
            <a:noFill/>
          </a:ln>
          <a:effectLst>
            <a:softEdge rad="112500"/>
          </a:effectLst>
        </p:spPr>
      </p:pic>
      <p:pic>
        <p:nvPicPr>
          <p:cNvPr id="8" name="Picture 7">
            <a:extLst>
              <a:ext uri="{FF2B5EF4-FFF2-40B4-BE49-F238E27FC236}">
                <a16:creationId xmlns:a16="http://schemas.microsoft.com/office/drawing/2014/main" id="{BB263ABB-4715-3690-E9B2-BF4F1B202F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6849" y="2539217"/>
            <a:ext cx="6096000" cy="3854541"/>
          </a:xfrm>
          <a:prstGeom prst="rect">
            <a:avLst/>
          </a:prstGeom>
          <a:ln>
            <a:noFill/>
          </a:ln>
          <a:effectLst>
            <a:softEdge rad="112500"/>
          </a:effectLst>
        </p:spPr>
      </p:pic>
      <p:sp>
        <p:nvSpPr>
          <p:cNvPr id="9" name="ZoneTexte 4">
            <a:extLst>
              <a:ext uri="{FF2B5EF4-FFF2-40B4-BE49-F238E27FC236}">
                <a16:creationId xmlns:a16="http://schemas.microsoft.com/office/drawing/2014/main" id="{FE20EAF2-321B-A05A-5E40-4C6213C06ADC}"/>
              </a:ext>
            </a:extLst>
          </p:cNvPr>
          <p:cNvSpPr txBox="1"/>
          <p:nvPr/>
        </p:nvSpPr>
        <p:spPr>
          <a:xfrm>
            <a:off x="449296" y="1648627"/>
            <a:ext cx="6387602" cy="369332"/>
          </a:xfrm>
          <a:prstGeom prst="rect">
            <a:avLst/>
          </a:prstGeom>
          <a:noFill/>
        </p:spPr>
        <p:txBody>
          <a:bodyPr wrap="square">
            <a:spAutoFit/>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Une bourse - </a:t>
            </a:r>
            <a:r>
              <a:rPr lang="fr-FR" i="1" dirty="0">
                <a:latin typeface="Calibri" panose="020F0502020204030204" pitchFamily="34" charset="0"/>
                <a:ea typeface="Calibri" panose="020F0502020204030204" pitchFamily="34" charset="0"/>
                <a:cs typeface="Arial" panose="020B0604020202020204" pitchFamily="34" charset="0"/>
              </a:rPr>
              <a:t>Stock Market -</a:t>
            </a:r>
            <a:r>
              <a:rPr lang="fr-FR" dirty="0">
                <a:latin typeface="Calibri" panose="020F0502020204030204" pitchFamily="34" charset="0"/>
                <a:ea typeface="Calibri" panose="020F0502020204030204" pitchFamily="34" charset="0"/>
                <a:cs typeface="Arial" panose="020B0604020202020204" pitchFamily="34" charset="0"/>
              </a:rPr>
              <a:t> </a:t>
            </a:r>
            <a:r>
              <a:rPr lang="fr-FR" sz="1800" dirty="0">
                <a:effectLst/>
                <a:latin typeface="Calibri" panose="020F0502020204030204" pitchFamily="34" charset="0"/>
                <a:ea typeface="Calibri" panose="020F0502020204030204" pitchFamily="34" charset="0"/>
                <a:cs typeface="Arial" panose="020B0604020202020204" pitchFamily="34" charset="0"/>
              </a:rPr>
              <a:t>est un marché de </a:t>
            </a:r>
            <a:r>
              <a:rPr lang="fr-FR" sz="1800" i="1" u="sng" dirty="0">
                <a:effectLst/>
                <a:latin typeface="Calibri" panose="020F0502020204030204" pitchFamily="34" charset="0"/>
                <a:ea typeface="Calibri" panose="020F0502020204030204" pitchFamily="34" charset="0"/>
                <a:cs typeface="Arial" panose="020B0604020202020204" pitchFamily="34" charset="0"/>
              </a:rPr>
              <a:t>valeurs </a:t>
            </a:r>
            <a:r>
              <a:rPr lang="fr-FR" sz="1800" b="1" i="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mobilières</a:t>
            </a:r>
            <a:r>
              <a:rPr lang="fr-FR"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endParaRPr lang="fr-FR" dirty="0"/>
          </a:p>
        </p:txBody>
      </p:sp>
      <p:sp>
        <p:nvSpPr>
          <p:cNvPr id="12" name="ZoneTexte 11">
            <a:extLst>
              <a:ext uri="{FF2B5EF4-FFF2-40B4-BE49-F238E27FC236}">
                <a16:creationId xmlns:a16="http://schemas.microsoft.com/office/drawing/2014/main" id="{CAB68500-ACD9-0797-A32B-C7970EFA0631}"/>
              </a:ext>
            </a:extLst>
          </p:cNvPr>
          <p:cNvSpPr txBox="1"/>
          <p:nvPr/>
        </p:nvSpPr>
        <p:spPr>
          <a:xfrm>
            <a:off x="8629724" y="1449969"/>
            <a:ext cx="3323125" cy="923330"/>
          </a:xfrm>
          <a:prstGeom prst="rect">
            <a:avLst/>
          </a:prstGeom>
          <a:noFill/>
        </p:spPr>
        <p:txBody>
          <a:bodyPr wrap="square">
            <a:spAutoFit/>
          </a:bodyPr>
          <a:lstStyle/>
          <a:p>
            <a:pPr marL="285750" indent="-285750">
              <a:buFont typeface="Wingdings" panose="05000000000000000000" pitchFamily="2" charset="2"/>
              <a:buChar char="Ø"/>
            </a:pPr>
            <a:r>
              <a:rPr lang="fr-FR" sz="1800" dirty="0">
                <a:effectLst/>
                <a:latin typeface="Calibri" panose="020F0502020204030204" pitchFamily="34" charset="0"/>
                <a:ea typeface="Calibri" panose="020F0502020204030204" pitchFamily="34" charset="0"/>
                <a:cs typeface="Arial" panose="020B0604020202020204" pitchFamily="34" charset="0"/>
              </a:rPr>
              <a:t>une action</a:t>
            </a:r>
            <a:endParaRPr lang="fr-FR"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fr-FR" sz="1800" dirty="0">
                <a:effectLst/>
                <a:latin typeface="Calibri" panose="020F0502020204030204" pitchFamily="34" charset="0"/>
                <a:ea typeface="Calibri" panose="020F0502020204030204" pitchFamily="34" charset="0"/>
                <a:cs typeface="Arial" panose="020B0604020202020204" pitchFamily="34" charset="0"/>
              </a:rPr>
              <a:t>une obligation</a:t>
            </a:r>
          </a:p>
          <a:p>
            <a:pPr marL="285750" indent="-285750">
              <a:buFont typeface="Wingdings" panose="05000000000000000000" pitchFamily="2" charset="2"/>
              <a:buChar char="Ø"/>
            </a:pPr>
            <a:r>
              <a:rPr lang="fr-FR" sz="1800" dirty="0">
                <a:effectLst/>
                <a:latin typeface="Calibri" panose="020F0502020204030204" pitchFamily="34" charset="0"/>
                <a:ea typeface="Calibri" panose="020F0502020204030204" pitchFamily="34" charset="0"/>
                <a:cs typeface="Arial" panose="020B0604020202020204" pitchFamily="34" charset="0"/>
              </a:rPr>
              <a:t>un fonds d'investissement</a:t>
            </a:r>
            <a:endParaRPr lang="fr-FR" dirty="0"/>
          </a:p>
        </p:txBody>
      </p:sp>
      <p:sp>
        <p:nvSpPr>
          <p:cNvPr id="2" name="圆角矩形 26">
            <a:extLst>
              <a:ext uri="{FF2B5EF4-FFF2-40B4-BE49-F238E27FC236}">
                <a16:creationId xmlns:a16="http://schemas.microsoft.com/office/drawing/2014/main" id="{FECE2946-9E64-4AC7-F0E8-BC5FA1BCABFA}"/>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7">
            <a:extLst>
              <a:ext uri="{FF2B5EF4-FFF2-40B4-BE49-F238E27FC236}">
                <a16:creationId xmlns:a16="http://schemas.microsoft.com/office/drawing/2014/main" id="{245FF095-AAAC-B0E4-B186-05A947767E77}"/>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0EDDCE9D-E076-45A7-322A-85481B0D2F5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1330AA3-AF5B-3E06-F952-3A951308BCCE}"/>
              </a:ext>
            </a:extLst>
          </p:cNvPr>
          <p:cNvSpPr txBox="1"/>
          <p:nvPr/>
        </p:nvSpPr>
        <p:spPr>
          <a:xfrm>
            <a:off x="791229" y="258741"/>
            <a:ext cx="26802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1</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7"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5BAF9B2D-52FB-79C9-9E06-F2365AE04007}"/>
              </a:ext>
            </a:extLst>
          </p:cNvPr>
          <p:cNvSpPr txBox="1"/>
          <p:nvPr/>
        </p:nvSpPr>
        <p:spPr>
          <a:xfrm>
            <a:off x="1552331" y="230690"/>
            <a:ext cx="257474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Introduction</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03190035"/>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46C9A1F-5FA0-ACD7-7C35-BF9BB902C5F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F8244960-1BDF-10CB-3677-B0EA6E5ADC68}"/>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EC392495-7B21-C090-330B-4A49B2F5B2E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CD79558D-31F5-B8EE-A3FE-B44F5CC37B8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7F923F2-8F1E-A07D-D2E0-89843F688A12}"/>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3CF1C8-D649-1F0A-4270-06C661AB0981}"/>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8C3F340-CD37-787A-A7BB-C0674EA65CF5}"/>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94826519-A274-AC11-D7DE-31F01319A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902" y="2286750"/>
            <a:ext cx="7489239" cy="3310343"/>
          </a:xfrm>
          <a:prstGeom prst="rect">
            <a:avLst/>
          </a:prstGeom>
        </p:spPr>
      </p:pic>
      <p:sp>
        <p:nvSpPr>
          <p:cNvPr id="11" name="Rectangle 10">
            <a:extLst>
              <a:ext uri="{FF2B5EF4-FFF2-40B4-BE49-F238E27FC236}">
                <a16:creationId xmlns:a16="http://schemas.microsoft.com/office/drawing/2014/main" id="{2E7FE3A3-9D22-B861-42DD-E89FE102A20C}"/>
              </a:ext>
            </a:extLst>
          </p:cNvPr>
          <p:cNvSpPr/>
          <p:nvPr/>
        </p:nvSpPr>
        <p:spPr>
          <a:xfrm>
            <a:off x="2390273" y="4860757"/>
            <a:ext cx="3785937" cy="6811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133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346C9A1F-5FA0-ACD7-7C35-BF9BB902C5FB}"/>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F8244960-1BDF-10CB-3677-B0EA6E5ADC68}"/>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EC392495-7B21-C090-330B-4A49B2F5B2ED}"/>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CD79558D-31F5-B8EE-A3FE-B44F5CC37B8E}"/>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67F923F2-8F1E-A07D-D2E0-89843F688A12}"/>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3CF1C8-D649-1F0A-4270-06C661AB0981}"/>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8C3F340-CD37-787A-A7BB-C0674EA65CF5}"/>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C2B2D06F-24E7-CF71-51AD-0A671FF8A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326" y="2289397"/>
            <a:ext cx="8409348" cy="3926778"/>
          </a:xfrm>
          <a:prstGeom prst="rect">
            <a:avLst/>
          </a:prstGeom>
        </p:spPr>
      </p:pic>
      <p:sp>
        <p:nvSpPr>
          <p:cNvPr id="11" name="ZoneTexte 10">
            <a:extLst>
              <a:ext uri="{FF2B5EF4-FFF2-40B4-BE49-F238E27FC236}">
                <a16:creationId xmlns:a16="http://schemas.microsoft.com/office/drawing/2014/main" id="{E06CC44F-4D0C-67D7-67A8-21960BCA315B}"/>
              </a:ext>
            </a:extLst>
          </p:cNvPr>
          <p:cNvSpPr txBox="1"/>
          <p:nvPr/>
        </p:nvSpPr>
        <p:spPr>
          <a:xfrm>
            <a:off x="791229" y="1620253"/>
            <a:ext cx="6747595" cy="369332"/>
          </a:xfrm>
          <a:prstGeom prst="rect">
            <a:avLst/>
          </a:prstGeom>
          <a:noFill/>
        </p:spPr>
        <p:txBody>
          <a:bodyPr wrap="square" rtlCol="0">
            <a:spAutoFit/>
          </a:bodyPr>
          <a:lstStyle/>
          <a:p>
            <a:r>
              <a:rPr lang="fr-FR" dirty="0"/>
              <a:t>Optimiser le modèle par </a:t>
            </a:r>
            <a:r>
              <a:rPr lang="fr-FR" dirty="0">
                <a:effectLst>
                  <a:outerShdw blurRad="38100" dist="38100" dir="2700000" algn="tl">
                    <a:srgbClr val="000000">
                      <a:alpha val="43137"/>
                    </a:srgbClr>
                  </a:outerShdw>
                </a:effectLst>
              </a:rPr>
              <a:t>GridSearchCV</a:t>
            </a:r>
          </a:p>
        </p:txBody>
      </p:sp>
    </p:spTree>
    <p:extLst>
      <p:ext uri="{BB962C8B-B14F-4D97-AF65-F5344CB8AC3E}">
        <p14:creationId xmlns:p14="http://schemas.microsoft.com/office/powerpoint/2010/main" val="3455114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C0762AFD-3227-5203-04BA-CD82DBF85290}"/>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F5B082C4-4154-EFB5-5BA2-933DF46C8966}"/>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89557B46-5F4E-3B5E-D2F4-A96DC849D05F}"/>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B0F454CA-8E35-768E-4BFC-0DE5DF0CA023}"/>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0D40520-1D2C-8BF4-6224-AC5D22F03E87}"/>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D9808CB-D63A-EC13-E6D9-7C45B3C5461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D5094868-C35B-B586-B9BE-9E52D0A2F69A}"/>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445B9012-497F-2BFE-2858-F06E6CFF7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000" y="1991426"/>
            <a:ext cx="7199999" cy="4563379"/>
          </a:xfrm>
          <a:prstGeom prst="rect">
            <a:avLst/>
          </a:prstGeom>
        </p:spPr>
      </p:pic>
      <p:sp>
        <p:nvSpPr>
          <p:cNvPr id="11" name="ZoneTexte 10">
            <a:extLst>
              <a:ext uri="{FF2B5EF4-FFF2-40B4-BE49-F238E27FC236}">
                <a16:creationId xmlns:a16="http://schemas.microsoft.com/office/drawing/2014/main" id="{95016D69-272C-B1DB-056C-1D26255940EA}"/>
              </a:ext>
            </a:extLst>
          </p:cNvPr>
          <p:cNvSpPr txBox="1"/>
          <p:nvPr/>
        </p:nvSpPr>
        <p:spPr>
          <a:xfrm>
            <a:off x="791229" y="1411705"/>
            <a:ext cx="6042708" cy="369332"/>
          </a:xfrm>
          <a:prstGeom prst="rect">
            <a:avLst/>
          </a:prstGeom>
          <a:noFill/>
        </p:spPr>
        <p:txBody>
          <a:bodyPr wrap="square" rtlCol="0">
            <a:spAutoFit/>
          </a:bodyPr>
          <a:lstStyle/>
          <a:p>
            <a:r>
              <a:rPr lang="fr-FR" dirty="0"/>
              <a:t>Ajouter les hyperparamètres : </a:t>
            </a:r>
            <a:r>
              <a:rPr lang="fr-FR" dirty="0">
                <a:effectLst>
                  <a:outerShdw blurRad="38100" dist="38100" dir="2700000" algn="tl">
                    <a:srgbClr val="000000">
                      <a:alpha val="43137"/>
                    </a:srgbClr>
                  </a:outerShdw>
                </a:effectLst>
              </a:rPr>
              <a:t>max_depth</a:t>
            </a:r>
            <a:r>
              <a:rPr lang="fr-FR" dirty="0"/>
              <a:t> et </a:t>
            </a:r>
            <a:r>
              <a:rPr lang="fr-FR" dirty="0">
                <a:effectLst>
                  <a:outerShdw blurRad="38100" dist="38100" dir="2700000" algn="tl">
                    <a:srgbClr val="000000">
                      <a:alpha val="43137"/>
                    </a:srgbClr>
                  </a:outerShdw>
                </a:effectLst>
              </a:rPr>
              <a:t>min_samples_leaf</a:t>
            </a:r>
          </a:p>
        </p:txBody>
      </p:sp>
    </p:spTree>
    <p:extLst>
      <p:ext uri="{BB962C8B-B14F-4D97-AF65-F5344CB8AC3E}">
        <p14:creationId xmlns:p14="http://schemas.microsoft.com/office/powerpoint/2010/main" val="1018787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48E268-1E15-6613-5A6A-A677CB682430}"/>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450CAD99-4179-B962-81A3-1EFF468B430F}"/>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44B75F5B-4946-55B5-5676-CCAB1C650633}"/>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0F204180-74E2-E7E6-1171-DF8174AA5A8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0A981BD-F716-8B07-92F0-FC71C240FB1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BB5813F-92D2-F15A-E88F-4FC58CCC9DA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2AC4EC6-59CF-4B39-10D7-A2DB6A276C3A}"/>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1" name="Image 10">
            <a:extLst>
              <a:ext uri="{FF2B5EF4-FFF2-40B4-BE49-F238E27FC236}">
                <a16:creationId xmlns:a16="http://schemas.microsoft.com/office/drawing/2014/main" id="{1B9A2B3B-2E7A-7DDE-26F0-740471D72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991" y="2202953"/>
            <a:ext cx="7202017" cy="3310345"/>
          </a:xfrm>
          <a:prstGeom prst="rect">
            <a:avLst/>
          </a:prstGeom>
        </p:spPr>
      </p:pic>
      <p:sp>
        <p:nvSpPr>
          <p:cNvPr id="12" name="Rectangle 11">
            <a:extLst>
              <a:ext uri="{FF2B5EF4-FFF2-40B4-BE49-F238E27FC236}">
                <a16:creationId xmlns:a16="http://schemas.microsoft.com/office/drawing/2014/main" id="{500B37D5-2AE9-0410-BB1C-D82BC6C49EC5}"/>
              </a:ext>
            </a:extLst>
          </p:cNvPr>
          <p:cNvSpPr/>
          <p:nvPr/>
        </p:nvSpPr>
        <p:spPr>
          <a:xfrm>
            <a:off x="2598819" y="4748463"/>
            <a:ext cx="3785937" cy="6811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300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48E268-1E15-6613-5A6A-A677CB682430}"/>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450CAD99-4179-B962-81A3-1EFF468B430F}"/>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44B75F5B-4946-55B5-5676-CCAB1C650633}"/>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0F204180-74E2-E7E6-1171-DF8174AA5A8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0A981BD-F716-8B07-92F0-FC71C240FB1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BB5813F-92D2-F15A-E88F-4FC58CCC9DA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2AC4EC6-59CF-4B39-10D7-A2DB6A276C3A}"/>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EF71BA9D-A8F6-6A05-5680-2B329DA77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384" y="1973381"/>
            <a:ext cx="7932504" cy="4506403"/>
          </a:xfrm>
          <a:prstGeom prst="rect">
            <a:avLst/>
          </a:prstGeom>
        </p:spPr>
      </p:pic>
      <p:sp>
        <p:nvSpPr>
          <p:cNvPr id="14" name="ZoneTexte 13">
            <a:extLst>
              <a:ext uri="{FF2B5EF4-FFF2-40B4-BE49-F238E27FC236}">
                <a16:creationId xmlns:a16="http://schemas.microsoft.com/office/drawing/2014/main" id="{4FF020AA-5F5E-D7A8-99C0-1AAAF78B4542}"/>
              </a:ext>
            </a:extLst>
          </p:cNvPr>
          <p:cNvSpPr txBox="1"/>
          <p:nvPr/>
        </p:nvSpPr>
        <p:spPr>
          <a:xfrm>
            <a:off x="791229" y="1427749"/>
            <a:ext cx="6747595" cy="369332"/>
          </a:xfrm>
          <a:prstGeom prst="rect">
            <a:avLst/>
          </a:prstGeom>
          <a:noFill/>
        </p:spPr>
        <p:txBody>
          <a:bodyPr wrap="square" rtlCol="0">
            <a:spAutoFit/>
          </a:bodyPr>
          <a:lstStyle/>
          <a:p>
            <a:r>
              <a:rPr lang="fr-FR" dirty="0"/>
              <a:t>Optimiser le modèle par </a:t>
            </a:r>
            <a:r>
              <a:rPr lang="fr-FR" dirty="0" err="1">
                <a:effectLst>
                  <a:outerShdw blurRad="38100" dist="38100" dir="2700000" algn="tl">
                    <a:srgbClr val="000000">
                      <a:alpha val="43137"/>
                    </a:srgbClr>
                  </a:outerShdw>
                </a:effectLst>
              </a:rPr>
              <a:t>RandomizedSearchCV</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2601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48E268-1E15-6613-5A6A-A677CB682430}"/>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450CAD99-4179-B962-81A3-1EFF468B430F}"/>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44B75F5B-4946-55B5-5676-CCAB1C650633}"/>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0F204180-74E2-E7E6-1171-DF8174AA5A8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0A981BD-F716-8B07-92F0-FC71C240FB1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BB5813F-92D2-F15A-E88F-4FC58CCC9DA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2AC4EC6-59CF-4B39-10D7-A2DB6A276C3A}"/>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1" name="Image 10">
            <a:extLst>
              <a:ext uri="{FF2B5EF4-FFF2-40B4-BE49-F238E27FC236}">
                <a16:creationId xmlns:a16="http://schemas.microsoft.com/office/drawing/2014/main" id="{CA5CA57A-2340-A5E9-62D2-D200AAC53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358" y="1968555"/>
            <a:ext cx="7353853" cy="4660892"/>
          </a:xfrm>
          <a:prstGeom prst="rect">
            <a:avLst/>
          </a:prstGeom>
        </p:spPr>
      </p:pic>
      <p:sp>
        <p:nvSpPr>
          <p:cNvPr id="12" name="ZoneTexte 11">
            <a:extLst>
              <a:ext uri="{FF2B5EF4-FFF2-40B4-BE49-F238E27FC236}">
                <a16:creationId xmlns:a16="http://schemas.microsoft.com/office/drawing/2014/main" id="{4F47726F-6850-F242-C728-92F408AC511F}"/>
              </a:ext>
            </a:extLst>
          </p:cNvPr>
          <p:cNvSpPr txBox="1"/>
          <p:nvPr/>
        </p:nvSpPr>
        <p:spPr>
          <a:xfrm>
            <a:off x="791229" y="1411705"/>
            <a:ext cx="6042708" cy="369332"/>
          </a:xfrm>
          <a:prstGeom prst="rect">
            <a:avLst/>
          </a:prstGeom>
          <a:noFill/>
        </p:spPr>
        <p:txBody>
          <a:bodyPr wrap="square" rtlCol="0">
            <a:spAutoFit/>
          </a:bodyPr>
          <a:lstStyle/>
          <a:p>
            <a:r>
              <a:rPr lang="fr-FR" dirty="0"/>
              <a:t>Ajouter les hyperparamètres : </a:t>
            </a:r>
            <a:r>
              <a:rPr lang="fr-FR" dirty="0">
                <a:effectLst>
                  <a:outerShdw blurRad="38100" dist="38100" dir="2700000" algn="tl">
                    <a:srgbClr val="000000">
                      <a:alpha val="43137"/>
                    </a:srgbClr>
                  </a:outerShdw>
                </a:effectLst>
              </a:rPr>
              <a:t>max_depth</a:t>
            </a:r>
            <a:r>
              <a:rPr lang="fr-FR" dirty="0"/>
              <a:t> et </a:t>
            </a:r>
            <a:r>
              <a:rPr lang="fr-FR" dirty="0">
                <a:effectLst>
                  <a:outerShdw blurRad="38100" dist="38100" dir="2700000" algn="tl">
                    <a:srgbClr val="000000">
                      <a:alpha val="43137"/>
                    </a:srgbClr>
                  </a:outerShdw>
                </a:effectLst>
              </a:rPr>
              <a:t>min_samples_leaf</a:t>
            </a:r>
          </a:p>
        </p:txBody>
      </p:sp>
    </p:spTree>
    <p:extLst>
      <p:ext uri="{BB962C8B-B14F-4D97-AF65-F5344CB8AC3E}">
        <p14:creationId xmlns:p14="http://schemas.microsoft.com/office/powerpoint/2010/main" val="340400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48E268-1E15-6613-5A6A-A677CB682430}"/>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450CAD99-4179-B962-81A3-1EFF468B430F}"/>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44B75F5B-4946-55B5-5676-CCAB1C650633}"/>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0F204180-74E2-E7E6-1171-DF8174AA5A8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0A981BD-F716-8B07-92F0-FC71C240FB1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BB5813F-92D2-F15A-E88F-4FC58CCC9DA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2AC4EC6-59CF-4B39-10D7-A2DB6A276C3A}"/>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1" name="Image 10">
            <a:extLst>
              <a:ext uri="{FF2B5EF4-FFF2-40B4-BE49-F238E27FC236}">
                <a16:creationId xmlns:a16="http://schemas.microsoft.com/office/drawing/2014/main" id="{663FF4C8-4B0C-4C24-C1CA-137DEE941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878" y="2015285"/>
            <a:ext cx="7592243" cy="3600994"/>
          </a:xfrm>
          <a:prstGeom prst="rect">
            <a:avLst/>
          </a:prstGeom>
        </p:spPr>
      </p:pic>
      <p:sp>
        <p:nvSpPr>
          <p:cNvPr id="12" name="Rectangle 11">
            <a:extLst>
              <a:ext uri="{FF2B5EF4-FFF2-40B4-BE49-F238E27FC236}">
                <a16:creationId xmlns:a16="http://schemas.microsoft.com/office/drawing/2014/main" id="{640BD516-7ABF-A157-A7DD-82E9EEE5B26E}"/>
              </a:ext>
            </a:extLst>
          </p:cNvPr>
          <p:cNvSpPr/>
          <p:nvPr/>
        </p:nvSpPr>
        <p:spPr>
          <a:xfrm>
            <a:off x="2342146" y="4828673"/>
            <a:ext cx="4058654" cy="6811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62088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C48E268-1E15-6613-5A6A-A677CB682430}"/>
              </a:ext>
            </a:extLst>
          </p:cNvPr>
          <p:cNvCxnSpPr/>
          <p:nvPr/>
        </p:nvCxnSpPr>
        <p:spPr>
          <a:xfrm flipH="1">
            <a:off x="338824" y="1095098"/>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6">
            <a:extLst>
              <a:ext uri="{FF2B5EF4-FFF2-40B4-BE49-F238E27FC236}">
                <a16:creationId xmlns:a16="http://schemas.microsoft.com/office/drawing/2014/main" id="{450CAD99-4179-B962-81A3-1EFF468B430F}"/>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44B75F5B-4946-55B5-5676-CCAB1C650633}"/>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0F204180-74E2-E7E6-1171-DF8174AA5A86}"/>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0A981BD-F716-8B07-92F0-FC71C240FB1D}"/>
              </a:ext>
            </a:extLst>
          </p:cNvPr>
          <p:cNvSpPr txBox="1"/>
          <p:nvPr/>
        </p:nvSpPr>
        <p:spPr>
          <a:xfrm>
            <a:off x="791229" y="258741"/>
            <a:ext cx="352982"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5</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7"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BB5813F-92D2-F15A-E88F-4FC58CCC9DAE}"/>
              </a:ext>
            </a:extLst>
          </p:cNvPr>
          <p:cNvCxnSpPr/>
          <p:nvPr/>
        </p:nvCxnSpPr>
        <p:spPr>
          <a:xfrm flipH="1">
            <a:off x="338824" y="1176060"/>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02AC4EC6-59CF-4B39-10D7-A2DB6A276C3A}"/>
              </a:ext>
            </a:extLst>
          </p:cNvPr>
          <p:cNvSpPr txBox="1"/>
          <p:nvPr/>
        </p:nvSpPr>
        <p:spPr>
          <a:xfrm>
            <a:off x="1552331" y="230690"/>
            <a:ext cx="143821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Atelier</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pic>
        <p:nvPicPr>
          <p:cNvPr id="10" name="Image 9">
            <a:extLst>
              <a:ext uri="{FF2B5EF4-FFF2-40B4-BE49-F238E27FC236}">
                <a16:creationId xmlns:a16="http://schemas.microsoft.com/office/drawing/2014/main" id="{125E4545-ECF8-659C-B292-877366F9B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683" y="2465081"/>
            <a:ext cx="9162633" cy="2891957"/>
          </a:xfrm>
          <a:prstGeom prst="rect">
            <a:avLst/>
          </a:prstGeom>
        </p:spPr>
      </p:pic>
      <p:sp>
        <p:nvSpPr>
          <p:cNvPr id="13" name="ZoneTexte 12">
            <a:extLst>
              <a:ext uri="{FF2B5EF4-FFF2-40B4-BE49-F238E27FC236}">
                <a16:creationId xmlns:a16="http://schemas.microsoft.com/office/drawing/2014/main" id="{A5C7ACF4-48C2-3923-A2FB-F5CD64AB35F3}"/>
              </a:ext>
            </a:extLst>
          </p:cNvPr>
          <p:cNvSpPr txBox="1"/>
          <p:nvPr/>
        </p:nvSpPr>
        <p:spPr>
          <a:xfrm>
            <a:off x="1029326" y="1635905"/>
            <a:ext cx="6783179" cy="369332"/>
          </a:xfrm>
          <a:prstGeom prst="rect">
            <a:avLst/>
          </a:prstGeom>
          <a:noFill/>
        </p:spPr>
        <p:txBody>
          <a:bodyPr wrap="square" rtlCol="0">
            <a:spAutoFit/>
          </a:bodyPr>
          <a:lstStyle/>
          <a:p>
            <a:r>
              <a:rPr lang="fr-FR" dirty="0"/>
              <a:t>La classification d’un nouveau enregistrement</a:t>
            </a:r>
          </a:p>
        </p:txBody>
      </p:sp>
      <p:sp>
        <p:nvSpPr>
          <p:cNvPr id="14" name="Rectangle 13">
            <a:extLst>
              <a:ext uri="{FF2B5EF4-FFF2-40B4-BE49-F238E27FC236}">
                <a16:creationId xmlns:a16="http://schemas.microsoft.com/office/drawing/2014/main" id="{3CAC89D0-FA70-387D-B238-12DA37AF6B72}"/>
              </a:ext>
            </a:extLst>
          </p:cNvPr>
          <p:cNvSpPr/>
          <p:nvPr/>
        </p:nvSpPr>
        <p:spPr>
          <a:xfrm>
            <a:off x="2406316" y="5037221"/>
            <a:ext cx="2454442" cy="3198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624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a:cxnSpLocks/>
          </p:cNvCxnSpPr>
          <p:nvPr/>
        </p:nvCxnSpPr>
        <p:spPr>
          <a:xfrm>
            <a:off x="1104373" y="2748360"/>
            <a:ext cx="9959440"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19" name="直接连接符 18"/>
          <p:cNvCxnSpPr>
            <a:cxnSpLocks/>
          </p:cNvCxnSpPr>
          <p:nvPr/>
        </p:nvCxnSpPr>
        <p:spPr>
          <a:xfrm>
            <a:off x="1104373" y="4060331"/>
            <a:ext cx="9951286"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20"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46468" y="2942681"/>
            <a:ext cx="9667095" cy="92333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783" fontAlgn="base">
              <a:spcBef>
                <a:spcPct val="0"/>
              </a:spcBef>
              <a:spcAft>
                <a:spcPct val="0"/>
              </a:spcAft>
            </a:pPr>
            <a:r>
              <a:rPr lang="fr-FR" altLang="zh-CN" sz="5400" b="1" dirty="0">
                <a:solidFill>
                  <a:srgbClr val="124062"/>
                </a:solidFill>
                <a:latin typeface="微软雅黑" panose="020B0503020204020204" pitchFamily="34" charset="-122"/>
                <a:ea typeface="微软雅黑" panose="020B0503020204020204" pitchFamily="34" charset="-122"/>
                <a:sym typeface="Calibri" panose="020F0502020204030204" pitchFamily="34" charset="0"/>
              </a:rPr>
              <a:t>Merci Pour Votre Attention</a:t>
            </a:r>
            <a:endParaRPr lang="en-US" altLang="zh-CN" sz="5400" b="1" dirty="0">
              <a:solidFill>
                <a:srgbClr val="124062"/>
              </a:solidFill>
              <a:latin typeface="微软雅黑" panose="020B0503020204020204" pitchFamily="34" charset="-122"/>
              <a:ea typeface="微软雅黑" panose="020B0503020204020204" pitchFamily="34" charset="-122"/>
              <a:sym typeface="Calibri" panose="020F0502020204030204" pitchFamily="34" charset="0"/>
            </a:endParaRPr>
          </a:p>
        </p:txBody>
      </p:sp>
      <p:cxnSp>
        <p:nvCxnSpPr>
          <p:cNvPr id="26" name="直接连接符 25"/>
          <p:cNvCxnSpPr/>
          <p:nvPr/>
        </p:nvCxnSpPr>
        <p:spPr>
          <a:xfrm flipV="1">
            <a:off x="7905193" y="3854080"/>
            <a:ext cx="2699902"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248500" y="4460445"/>
            <a:ext cx="2699902"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554008" y="1575995"/>
            <a:ext cx="2699901"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951011" y="1090350"/>
            <a:ext cx="2699901"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70670" y="1406769"/>
            <a:ext cx="647114" cy="956603"/>
          </a:xfrm>
          <a:prstGeom prst="rect">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970670" y="2363372"/>
            <a:ext cx="647114" cy="956603"/>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5628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1"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par>
                                <p:cTn id="14" presetID="22" presetClass="entr" presetSubtype="1"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par>
                          <p:cTn id="17" fill="hold">
                            <p:stCondLst>
                              <p:cond delay="500"/>
                            </p:stCondLst>
                            <p:childTnLst>
                              <p:par>
                                <p:cTn id="18" presetID="16" presetClass="entr" presetSubtype="37"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16" presetClass="entr" presetSubtype="37"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Vertical)">
                                      <p:cBhvr>
                                        <p:cTn id="23" dur="500"/>
                                        <p:tgtEl>
                                          <p:spTgt spid="19"/>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177376" y="881169"/>
            <a:ext cx="1837249" cy="2187019"/>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3547">
                <a:lnSpc>
                  <a:spcPct val="90000"/>
                </a:lnSpc>
                <a:spcBef>
                  <a:spcPct val="0"/>
                </a:spcBef>
                <a:spcAft>
                  <a:spcPct val="35000"/>
                </a:spcAft>
              </a:pPr>
              <a:endParaRPr lang="zh-CN" altLang="en-US" sz="4800"/>
            </a:p>
          </p:txBody>
        </p:sp>
      </p:grpSp>
      <p:grpSp>
        <p:nvGrpSpPr>
          <p:cNvPr id="3" name="组合 2"/>
          <p:cNvGrpSpPr/>
          <p:nvPr/>
        </p:nvGrpSpPr>
        <p:grpSpPr>
          <a:xfrm>
            <a:off x="5498299" y="2485311"/>
            <a:ext cx="2078122" cy="1286825"/>
            <a:chOff x="5498299" y="2485311"/>
            <a:chExt cx="2078122" cy="1286825"/>
          </a:xfrm>
        </p:grpSpPr>
        <p:cxnSp>
          <p:nvCxnSpPr>
            <p:cNvPr id="43" name="直接连接符 42"/>
            <p:cNvCxnSpPr/>
            <p:nvPr/>
          </p:nvCxnSpPr>
          <p:spPr>
            <a:xfrm flipV="1">
              <a:off x="5904868" y="2485311"/>
              <a:ext cx="1671553" cy="862597"/>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5498299" y="2909539"/>
              <a:ext cx="1671553" cy="862597"/>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177376" y="0"/>
            <a:ext cx="1917343" cy="1163268"/>
            <a:chOff x="5177376" y="0"/>
            <a:chExt cx="1917343" cy="1163268"/>
          </a:xfrm>
        </p:grpSpPr>
        <p:cxnSp>
          <p:nvCxnSpPr>
            <p:cNvPr id="53" name="直接连接符 52"/>
            <p:cNvCxnSpPr/>
            <p:nvPr/>
          </p:nvCxnSpPr>
          <p:spPr>
            <a:xfrm flipV="1">
              <a:off x="5177376" y="300671"/>
              <a:ext cx="1671552" cy="862597"/>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423167" y="0"/>
              <a:ext cx="1671552" cy="862597"/>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grpSp>
      <p:sp>
        <p:nvSpPr>
          <p:cNvPr id="25" name="TextBox 1"/>
          <p:cNvSpPr txBox="1"/>
          <p:nvPr/>
        </p:nvSpPr>
        <p:spPr>
          <a:xfrm>
            <a:off x="2643245" y="3817898"/>
            <a:ext cx="7911140" cy="1015663"/>
          </a:xfrm>
          <a:prstGeom prst="rect">
            <a:avLst/>
          </a:prstGeom>
          <a:noFill/>
        </p:spPr>
        <p:txBody>
          <a:bodyPr wrap="none" rtlCol="0">
            <a:spAutoFit/>
          </a:bodyPr>
          <a:lstStyle/>
          <a:p>
            <a:pPr marL="0" lvl="1"/>
            <a:r>
              <a:rPr lang="fr-FR" altLang="zh-CN" sz="6000" b="1" dirty="0">
                <a:solidFill>
                  <a:srgbClr val="124062"/>
                </a:solidFill>
                <a:latin typeface="微软雅黑 Light" panose="020B0502040204020203" pitchFamily="34" charset="-122"/>
                <a:ea typeface="创艺简细圆" pitchFamily="2" charset="-122"/>
              </a:rPr>
              <a:t>Stocks &amp; Stock Market</a:t>
            </a:r>
            <a:endParaRPr lang="zh-CN" altLang="en-US" sz="6000" b="1" dirty="0">
              <a:solidFill>
                <a:srgbClr val="124062"/>
              </a:solidFill>
              <a:latin typeface="微软雅黑 Light" panose="020B0502040204020203" pitchFamily="34" charset="-122"/>
              <a:ea typeface="创艺简细圆" pitchFamily="2" charset="-122"/>
            </a:endParaRPr>
          </a:p>
        </p:txBody>
      </p:sp>
      <p:sp>
        <p:nvSpPr>
          <p:cNvPr id="4" name="ZoneTexte 13">
            <a:extLst>
              <a:ext uri="{FF2B5EF4-FFF2-40B4-BE49-F238E27FC236}">
                <a16:creationId xmlns:a16="http://schemas.microsoft.com/office/drawing/2014/main" id="{85122170-361C-2CAA-6723-ADD7F30D6D5B}"/>
              </a:ext>
            </a:extLst>
          </p:cNvPr>
          <p:cNvSpPr txBox="1"/>
          <p:nvPr/>
        </p:nvSpPr>
        <p:spPr>
          <a:xfrm>
            <a:off x="5401349" y="1365810"/>
            <a:ext cx="1425761" cy="1323439"/>
          </a:xfrm>
          <a:prstGeom prst="rect">
            <a:avLst/>
          </a:prstGeom>
          <a:noFill/>
        </p:spPr>
        <p:txBody>
          <a:bodyPr wrap="square" rtlCol="0">
            <a:spAutoFit/>
          </a:bodyPr>
          <a:lstStyle/>
          <a:p>
            <a:r>
              <a:rPr lang="fr-FR" sz="8000" b="1" dirty="0">
                <a:solidFill>
                  <a:srgbClr val="124062"/>
                </a:solidFill>
                <a:latin typeface="微软雅黑 Light" panose="020B0502040204020203" pitchFamily="34" charset="-122"/>
                <a:ea typeface="创艺简细圆" pitchFamily="2" charset="-122"/>
              </a:rPr>
              <a:t>02</a:t>
            </a:r>
          </a:p>
        </p:txBody>
      </p:sp>
    </p:spTree>
    <p:extLst>
      <p:ext uri="{BB962C8B-B14F-4D97-AF65-F5344CB8AC3E}">
        <p14:creationId xmlns:p14="http://schemas.microsoft.com/office/powerpoint/2010/main" val="3691117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0" dur="1000" fill="hold"/>
                                        <p:tgtEl>
                                          <p:spTgt spid="2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750"/>
                                        <p:tgtEl>
                                          <p:spTgt spid="25"/>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30" dur="1000" fill="hold"/>
                                        <p:tgtEl>
                                          <p:spTgt spid="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6B3341E7-FB06-8239-9F64-866C36E9F4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0247" y="2290378"/>
            <a:ext cx="1628538" cy="1628538"/>
          </a:xfrm>
          <a:prstGeom prst="rect">
            <a:avLst/>
          </a:prstGeom>
        </p:spPr>
      </p:pic>
      <p:pic>
        <p:nvPicPr>
          <p:cNvPr id="5" name="Image 4">
            <a:extLst>
              <a:ext uri="{FF2B5EF4-FFF2-40B4-BE49-F238E27FC236}">
                <a16:creationId xmlns:a16="http://schemas.microsoft.com/office/drawing/2014/main" id="{B15876CE-40FA-79FC-D904-6A2792189E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669" y="2290378"/>
            <a:ext cx="1628537" cy="1628537"/>
          </a:xfrm>
          <a:prstGeom prst="rect">
            <a:avLst/>
          </a:prstGeom>
        </p:spPr>
      </p:pic>
      <p:pic>
        <p:nvPicPr>
          <p:cNvPr id="7" name="Image 6">
            <a:extLst>
              <a:ext uri="{FF2B5EF4-FFF2-40B4-BE49-F238E27FC236}">
                <a16:creationId xmlns:a16="http://schemas.microsoft.com/office/drawing/2014/main" id="{084D0DFC-A022-A2A2-B54F-5FEF56B370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5069" y="4339769"/>
            <a:ext cx="1963220" cy="1963220"/>
          </a:xfrm>
          <a:prstGeom prst="rect">
            <a:avLst/>
          </a:prstGeom>
        </p:spPr>
      </p:pic>
      <p:pic>
        <p:nvPicPr>
          <p:cNvPr id="9" name="Image 8">
            <a:extLst>
              <a:ext uri="{FF2B5EF4-FFF2-40B4-BE49-F238E27FC236}">
                <a16:creationId xmlns:a16="http://schemas.microsoft.com/office/drawing/2014/main" id="{EC78B090-9614-8B02-82E8-77F689F23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4482" y="2102587"/>
            <a:ext cx="2004956" cy="2004956"/>
          </a:xfrm>
          <a:prstGeom prst="rect">
            <a:avLst/>
          </a:prstGeom>
        </p:spPr>
      </p:pic>
      <p:sp>
        <p:nvSpPr>
          <p:cNvPr id="10" name="ZoneTexte 9">
            <a:extLst>
              <a:ext uri="{FF2B5EF4-FFF2-40B4-BE49-F238E27FC236}">
                <a16:creationId xmlns:a16="http://schemas.microsoft.com/office/drawing/2014/main" id="{D5AD90C3-C98D-DEB3-8B3E-E86D39547659}"/>
              </a:ext>
            </a:extLst>
          </p:cNvPr>
          <p:cNvSpPr txBox="1"/>
          <p:nvPr/>
        </p:nvSpPr>
        <p:spPr>
          <a:xfrm>
            <a:off x="800670" y="4155103"/>
            <a:ext cx="1963220" cy="369332"/>
          </a:xfrm>
          <a:prstGeom prst="rect">
            <a:avLst/>
          </a:prstGeom>
          <a:noFill/>
        </p:spPr>
        <p:txBody>
          <a:bodyPr wrap="square" rtlCol="0">
            <a:spAutoFit/>
          </a:bodyPr>
          <a:lstStyle/>
          <a:p>
            <a:r>
              <a:rPr lang="fr-FR" dirty="0"/>
              <a:t>Entreprise privée</a:t>
            </a:r>
          </a:p>
        </p:txBody>
      </p:sp>
      <p:sp>
        <p:nvSpPr>
          <p:cNvPr id="12" name="ZoneTexte 11">
            <a:extLst>
              <a:ext uri="{FF2B5EF4-FFF2-40B4-BE49-F238E27FC236}">
                <a16:creationId xmlns:a16="http://schemas.microsoft.com/office/drawing/2014/main" id="{EFFC8E2D-EB0E-2C8F-4A68-036DF14F0331}"/>
              </a:ext>
            </a:extLst>
          </p:cNvPr>
          <p:cNvSpPr txBox="1"/>
          <p:nvPr/>
        </p:nvSpPr>
        <p:spPr>
          <a:xfrm>
            <a:off x="6096000" y="4418278"/>
            <a:ext cx="2083437" cy="646331"/>
          </a:xfrm>
          <a:prstGeom prst="rect">
            <a:avLst/>
          </a:prstGeom>
          <a:noFill/>
        </p:spPr>
        <p:txBody>
          <a:bodyPr wrap="square" rtlCol="0">
            <a:spAutoFit/>
          </a:bodyPr>
          <a:lstStyle/>
          <a:p>
            <a:pPr algn="ctr"/>
            <a:r>
              <a:rPr lang="fr-FR" noProof="1"/>
              <a:t>La bourse</a:t>
            </a:r>
          </a:p>
          <a:p>
            <a:pPr algn="ctr"/>
            <a:r>
              <a:rPr lang="fr-FR" noProof="1"/>
              <a:t>(Stock Market)</a:t>
            </a:r>
          </a:p>
        </p:txBody>
      </p:sp>
      <p:sp>
        <p:nvSpPr>
          <p:cNvPr id="14" name="Flèche : virage 13">
            <a:extLst>
              <a:ext uri="{FF2B5EF4-FFF2-40B4-BE49-F238E27FC236}">
                <a16:creationId xmlns:a16="http://schemas.microsoft.com/office/drawing/2014/main" id="{04F5549F-258C-F9D2-7A50-2ED6B669F717}"/>
              </a:ext>
            </a:extLst>
          </p:cNvPr>
          <p:cNvSpPr/>
          <p:nvPr/>
        </p:nvSpPr>
        <p:spPr>
          <a:xfrm flipV="1">
            <a:off x="1453711" y="4890443"/>
            <a:ext cx="6725726" cy="1037546"/>
          </a:xfrm>
          <a:prstGeom prst="bentArrow">
            <a:avLst>
              <a:gd name="adj1" fmla="val 25000"/>
              <a:gd name="adj2" fmla="val 22229"/>
              <a:gd name="adj3" fmla="val 25000"/>
              <a:gd name="adj4" fmla="val 27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a:extLst>
              <a:ext uri="{FF2B5EF4-FFF2-40B4-BE49-F238E27FC236}">
                <a16:creationId xmlns:a16="http://schemas.microsoft.com/office/drawing/2014/main" id="{9B1FC3DE-14D8-6B8C-9DB4-9940C84A230C}"/>
              </a:ext>
            </a:extLst>
          </p:cNvPr>
          <p:cNvSpPr txBox="1"/>
          <p:nvPr/>
        </p:nvSpPr>
        <p:spPr>
          <a:xfrm>
            <a:off x="9139127" y="6356318"/>
            <a:ext cx="1963220" cy="369332"/>
          </a:xfrm>
          <a:prstGeom prst="rect">
            <a:avLst/>
          </a:prstGeom>
          <a:noFill/>
        </p:spPr>
        <p:txBody>
          <a:bodyPr wrap="square" rtlCol="0">
            <a:spAutoFit/>
          </a:bodyPr>
          <a:lstStyle/>
          <a:p>
            <a:r>
              <a:rPr lang="fr-FR" dirty="0"/>
              <a:t>Entreprise public</a:t>
            </a:r>
          </a:p>
        </p:txBody>
      </p:sp>
      <p:sp>
        <p:nvSpPr>
          <p:cNvPr id="2" name="圆角矩形 26">
            <a:extLst>
              <a:ext uri="{FF2B5EF4-FFF2-40B4-BE49-F238E27FC236}">
                <a16:creationId xmlns:a16="http://schemas.microsoft.com/office/drawing/2014/main" id="{1860B368-DBB9-73C3-A371-094BD9E39353}"/>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D3844262-0AA8-448F-5BBB-13A305695642}"/>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8">
            <a:extLst>
              <a:ext uri="{FF2B5EF4-FFF2-40B4-BE49-F238E27FC236}">
                <a16:creationId xmlns:a16="http://schemas.microsoft.com/office/drawing/2014/main" id="{A6D5F844-D456-3AD7-A5A6-3C1FDA638A2C}"/>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8F526B87-5401-0728-1CD9-8CAA53E4AF76}"/>
              </a:ext>
            </a:extLst>
          </p:cNvPr>
          <p:cNvSpPr txBox="1"/>
          <p:nvPr/>
        </p:nvSpPr>
        <p:spPr>
          <a:xfrm>
            <a:off x="791229" y="258741"/>
            <a:ext cx="344966"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11"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5D29340-E639-1E2B-B17B-1954B52A2A76}"/>
              </a:ext>
            </a:extLst>
          </p:cNvPr>
          <p:cNvSpPr txBox="1"/>
          <p:nvPr/>
        </p:nvSpPr>
        <p:spPr>
          <a:xfrm>
            <a:off x="1552331" y="230690"/>
            <a:ext cx="452880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Stocks &amp; Stock Market</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59159487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53D9E02B-6C17-9AD0-D8C2-57E4FB3D70C7}"/>
              </a:ext>
            </a:extLst>
          </p:cNvPr>
          <p:cNvSpPr txBox="1"/>
          <p:nvPr/>
        </p:nvSpPr>
        <p:spPr>
          <a:xfrm>
            <a:off x="1588060" y="1933714"/>
            <a:ext cx="8431380" cy="3914213"/>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q"/>
            </a:pPr>
            <a:r>
              <a:rPr lang="fr-FR" dirty="0">
                <a:effectLst/>
                <a:latin typeface="Calibri" panose="020F0502020204030204" pitchFamily="34" charset="0"/>
                <a:ea typeface="Calibri" panose="020F0502020204030204" pitchFamily="34" charset="0"/>
                <a:cs typeface="Arial" panose="020B0604020202020204" pitchFamily="34" charset="0"/>
              </a:rPr>
              <a:t>La première étape pour le propriétaire de l'usine est de </a:t>
            </a:r>
            <a:r>
              <a:rPr lang="fr-FR"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s'adresser aux organismes de surveillance des marchés financiers</a:t>
            </a:r>
            <a:r>
              <a:rPr lang="fr-FR" dirty="0">
                <a:effectLst/>
                <a:latin typeface="Calibri" panose="020F0502020204030204" pitchFamily="34" charset="0"/>
                <a:ea typeface="Calibri" panose="020F0502020204030204" pitchFamily="34" charset="0"/>
                <a:cs typeface="Arial" panose="020B0604020202020204" pitchFamily="34" charset="0"/>
              </a:rPr>
              <a:t> </a:t>
            </a:r>
            <a:endParaRPr lang="fr-FR" dirty="0">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q"/>
            </a:pPr>
            <a:r>
              <a:rPr lang="fr-FR" dirty="0">
                <a:effectLst/>
                <a:latin typeface="Calibri" panose="020F0502020204030204" pitchFamily="34" charset="0"/>
                <a:ea typeface="Calibri" panose="020F0502020204030204" pitchFamily="34" charset="0"/>
                <a:cs typeface="Arial" panose="020B0604020202020204" pitchFamily="34" charset="0"/>
              </a:rPr>
              <a:t>L'administration boursière oblige le propriétaire de l'usine à présenter et à ouvrir tous ses papiers à un très grand nombre de </a:t>
            </a:r>
            <a:r>
              <a:rPr lang="fr-FR" dirty="0">
                <a:effectLst/>
                <a:highlight>
                  <a:srgbClr val="FFFF00"/>
                </a:highlight>
                <a:latin typeface="Calibri" panose="020F0502020204030204" pitchFamily="34" charset="0"/>
                <a:ea typeface="Calibri" panose="020F0502020204030204" pitchFamily="34" charset="0"/>
                <a:cs typeface="Arial" panose="020B0604020202020204" pitchFamily="34" charset="0"/>
              </a:rPr>
              <a:t>spécialistes</a:t>
            </a:r>
            <a:r>
              <a:rPr lang="fr-FR" dirty="0">
                <a:effectLst/>
                <a:latin typeface="Calibri" panose="020F0502020204030204" pitchFamily="34" charset="0"/>
                <a:ea typeface="Calibri" panose="020F0502020204030204" pitchFamily="34" charset="0"/>
                <a:cs typeface="Arial" panose="020B0604020202020204" pitchFamily="34" charset="0"/>
              </a:rPr>
              <a:t>. </a:t>
            </a:r>
          </a:p>
          <a:p>
            <a:pPr marL="285750" marR="0" indent="-285750">
              <a:lnSpc>
                <a:spcPct val="107000"/>
              </a:lnSpc>
              <a:spcBef>
                <a:spcPts val="0"/>
              </a:spcBef>
              <a:spcAft>
                <a:spcPts val="800"/>
              </a:spcAft>
              <a:buFont typeface="Wingdings" panose="05000000000000000000" pitchFamily="2" charset="2"/>
              <a:buChar char="q"/>
            </a:pPr>
            <a:r>
              <a:rPr lang="fr-FR" dirty="0">
                <a:latin typeface="Calibri" panose="020F0502020204030204" pitchFamily="34" charset="0"/>
                <a:ea typeface="Calibri" panose="020F0502020204030204" pitchFamily="34" charset="0"/>
                <a:cs typeface="Arial" panose="020B0604020202020204" pitchFamily="34" charset="0"/>
              </a:rPr>
              <a:t>Tout ça est </a:t>
            </a:r>
            <a:r>
              <a:rPr lang="fr-FR" dirty="0">
                <a:effectLst/>
                <a:latin typeface="Calibri" panose="020F0502020204030204" pitchFamily="34" charset="0"/>
                <a:ea typeface="Calibri" panose="020F0502020204030204" pitchFamily="34" charset="0"/>
                <a:cs typeface="Arial" panose="020B0604020202020204" pitchFamily="34" charset="0"/>
              </a:rPr>
              <a:t>enregistré auprès du </a:t>
            </a:r>
            <a:r>
              <a:rPr lang="fr-FR" b="1" i="1" dirty="0">
                <a:effectLst/>
                <a:latin typeface="Calibri" panose="020F0502020204030204" pitchFamily="34" charset="0"/>
                <a:ea typeface="Calibri" panose="020F0502020204030204" pitchFamily="34" charset="0"/>
                <a:cs typeface="Arial" panose="020B0604020202020204" pitchFamily="34" charset="0"/>
              </a:rPr>
              <a:t>marché monétaire des commissions</a:t>
            </a:r>
            <a:r>
              <a:rPr lang="fr-FR" dirty="0">
                <a:effectLst/>
                <a:latin typeface="Calibri" panose="020F0502020204030204" pitchFamily="34" charset="0"/>
                <a:ea typeface="Calibri" panose="020F0502020204030204" pitchFamily="34" charset="0"/>
                <a:cs typeface="Arial" panose="020B0604020202020204" pitchFamily="34" charset="0"/>
              </a:rPr>
              <a:t> afin d'examiner attentivement les papiers de la société. </a:t>
            </a:r>
            <a:endParaRPr lang="fr-FR" dirty="0">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q"/>
            </a:pPr>
            <a:r>
              <a:rPr lang="fr-FR" dirty="0">
                <a:effectLst/>
                <a:latin typeface="Calibri" panose="020F0502020204030204" pitchFamily="34" charset="0"/>
                <a:ea typeface="Calibri" panose="020F0502020204030204" pitchFamily="34" charset="0"/>
                <a:cs typeface="Arial" panose="020B0604020202020204" pitchFamily="34" charset="0"/>
              </a:rPr>
              <a:t>Cet examen est la cause de tout ce qui dure plusieurs mois, il a deux buts :</a:t>
            </a:r>
          </a:p>
          <a:p>
            <a:pPr marL="800100" lvl="1" indent="-342900">
              <a:lnSpc>
                <a:spcPct val="107000"/>
              </a:lnSpc>
              <a:buFont typeface="Symbol" panose="05050102010706020507" pitchFamily="18" charset="2"/>
              <a:buChar char=""/>
            </a:pPr>
            <a:r>
              <a:rPr lang="fr-FR" b="1" u="sng" dirty="0">
                <a:effectLst/>
                <a:latin typeface="Calibri" panose="020F0502020204030204" pitchFamily="34" charset="0"/>
                <a:ea typeface="Calibri" panose="020F0502020204030204" pitchFamily="34" charset="0"/>
                <a:cs typeface="Arial" panose="020B0604020202020204" pitchFamily="34" charset="0"/>
              </a:rPr>
              <a:t>Le premier but est de s'assurer qu'il s'agit bien d'une entreprise qui n'est pas une entreprise de fraude ou d'escroquerie</a:t>
            </a:r>
            <a:r>
              <a:rPr lang="fr-FR" dirty="0">
                <a:effectLst/>
                <a:latin typeface="Calibri" panose="020F0502020204030204" pitchFamily="34" charset="0"/>
                <a:ea typeface="Calibri" panose="020F0502020204030204" pitchFamily="34" charset="0"/>
                <a:cs typeface="Arial" panose="020B0604020202020204" pitchFamily="34" charset="0"/>
              </a:rPr>
              <a:t>.</a:t>
            </a:r>
          </a:p>
          <a:p>
            <a:pPr marL="800100" lvl="1" indent="-342900">
              <a:lnSpc>
                <a:spcPct val="107000"/>
              </a:lnSpc>
              <a:buFont typeface="Symbol" panose="05050102010706020507" pitchFamily="18" charset="2"/>
              <a:buChar char=""/>
            </a:pPr>
            <a:r>
              <a:rPr lang="fr-FR" sz="1800" b="1" u="sng" dirty="0">
                <a:effectLst/>
                <a:latin typeface="Calibri" panose="020F0502020204030204" pitchFamily="34" charset="0"/>
                <a:ea typeface="Calibri" panose="020F0502020204030204" pitchFamily="34" charset="0"/>
                <a:cs typeface="Arial" panose="020B0604020202020204" pitchFamily="34" charset="0"/>
              </a:rPr>
              <a:t>La deuxième chose est de s'assurer du juste prix de </a:t>
            </a:r>
            <a:r>
              <a:rPr lang="fr-FR" sz="2800" b="1" u="sng" dirty="0">
                <a:solidFill>
                  <a:srgbClr val="FF0000"/>
                </a:solidFill>
                <a:effectLst/>
                <a:latin typeface="Calibri" panose="020F0502020204030204" pitchFamily="34" charset="0"/>
                <a:ea typeface="Calibri" panose="020F0502020204030204" pitchFamily="34" charset="0"/>
                <a:cs typeface="Arial" panose="020B0604020202020204" pitchFamily="34" charset="0"/>
              </a:rPr>
              <a:t>l'action</a:t>
            </a:r>
            <a:r>
              <a:rPr lang="fr-FR" sz="1800" b="1" u="sng" dirty="0">
                <a:effectLst/>
                <a:latin typeface="Calibri" panose="020F0502020204030204" pitchFamily="34" charset="0"/>
                <a:ea typeface="Calibri" panose="020F0502020204030204" pitchFamily="34" charset="0"/>
                <a:cs typeface="Arial" panose="020B0604020202020204" pitchFamily="34" charset="0"/>
              </a:rPr>
              <a:t> qui sera offerte aux gens</a:t>
            </a:r>
            <a:r>
              <a:rPr lang="fr-FR" sz="18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2" name="圆角矩形 26">
            <a:extLst>
              <a:ext uri="{FF2B5EF4-FFF2-40B4-BE49-F238E27FC236}">
                <a16:creationId xmlns:a16="http://schemas.microsoft.com/office/drawing/2014/main" id="{F019E17C-A289-099C-E859-7CC404457C9D}"/>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14106DD7-EF28-5BB3-1989-23A0465CEACC}"/>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6DF90070-AD3B-5373-66E7-CB85B2A15AFF}"/>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B1B99BAE-CD32-0626-CDD3-B509BBFDFF5B}"/>
              </a:ext>
            </a:extLst>
          </p:cNvPr>
          <p:cNvSpPr txBox="1"/>
          <p:nvPr/>
        </p:nvSpPr>
        <p:spPr>
          <a:xfrm>
            <a:off x="791229" y="258741"/>
            <a:ext cx="344966"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7"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F2D3BFE6-57B9-7CC9-CA89-4D86CF613801}"/>
              </a:ext>
            </a:extLst>
          </p:cNvPr>
          <p:cNvSpPr txBox="1"/>
          <p:nvPr/>
        </p:nvSpPr>
        <p:spPr>
          <a:xfrm>
            <a:off x="1552331" y="230690"/>
            <a:ext cx="452880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Stocks &amp; Stock Market</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73989909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90A3F99D-1B21-E61F-8F2F-8D1F2B9C8386}"/>
              </a:ext>
            </a:extLst>
          </p:cNvPr>
          <p:cNvSpPr txBox="1"/>
          <p:nvPr/>
        </p:nvSpPr>
        <p:spPr>
          <a:xfrm>
            <a:off x="1949909" y="3814742"/>
            <a:ext cx="7068457" cy="1107996"/>
          </a:xfrm>
          <a:prstGeom prst="rect">
            <a:avLst/>
          </a:prstGeom>
          <a:noFill/>
        </p:spPr>
        <p:txBody>
          <a:bodyPr wrap="square" rtlCol="0">
            <a:spAutoFit/>
          </a:bodyPr>
          <a:lstStyle/>
          <a:p>
            <a:r>
              <a:rPr lang="fr-FR" sz="6600" dirty="0"/>
              <a:t>C’est quoi l’action</a:t>
            </a:r>
          </a:p>
        </p:txBody>
      </p:sp>
      <p:pic>
        <p:nvPicPr>
          <p:cNvPr id="7" name="Image 6">
            <a:extLst>
              <a:ext uri="{FF2B5EF4-FFF2-40B4-BE49-F238E27FC236}">
                <a16:creationId xmlns:a16="http://schemas.microsoft.com/office/drawing/2014/main" id="{9AD230B7-6AB2-57FB-D9CF-B62559181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5742" y="2189348"/>
            <a:ext cx="2479304" cy="2479304"/>
          </a:xfrm>
          <a:prstGeom prst="rect">
            <a:avLst/>
          </a:prstGeom>
        </p:spPr>
      </p:pic>
      <p:sp>
        <p:nvSpPr>
          <p:cNvPr id="3" name="圆角矩形 26">
            <a:extLst>
              <a:ext uri="{FF2B5EF4-FFF2-40B4-BE49-F238E27FC236}">
                <a16:creationId xmlns:a16="http://schemas.microsoft.com/office/drawing/2014/main" id="{DFCF14B5-334F-4DA1-2604-4EEF6F9254C5}"/>
              </a:ext>
            </a:extLst>
          </p:cNvPr>
          <p:cNvSpPr/>
          <p:nvPr/>
        </p:nvSpPr>
        <p:spPr>
          <a:xfrm rot="2700000">
            <a:off x="995545" y="350229"/>
            <a:ext cx="461256" cy="461256"/>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27">
            <a:extLst>
              <a:ext uri="{FF2B5EF4-FFF2-40B4-BE49-F238E27FC236}">
                <a16:creationId xmlns:a16="http://schemas.microsoft.com/office/drawing/2014/main" id="{E9D4F38A-86F1-824F-3DE5-254CD0D6909B}"/>
              </a:ext>
            </a:extLst>
          </p:cNvPr>
          <p:cNvSpPr/>
          <p:nvPr/>
        </p:nvSpPr>
        <p:spPr>
          <a:xfrm rot="2700000">
            <a:off x="466320" y="351296"/>
            <a:ext cx="466409" cy="46640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28">
            <a:extLst>
              <a:ext uri="{FF2B5EF4-FFF2-40B4-BE49-F238E27FC236}">
                <a16:creationId xmlns:a16="http://schemas.microsoft.com/office/drawing/2014/main" id="{92BD66DF-F793-9A4F-E50B-BCABF3CD3609}"/>
              </a:ext>
            </a:extLst>
          </p:cNvPr>
          <p:cNvSpPr/>
          <p:nvPr/>
        </p:nvSpPr>
        <p:spPr>
          <a:xfrm rot="2700000">
            <a:off x="747030" y="344093"/>
            <a:ext cx="431637" cy="431637"/>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A3001EF6-5B99-193D-6C55-D48FAE8E857C}"/>
              </a:ext>
            </a:extLst>
          </p:cNvPr>
          <p:cNvSpPr txBox="1"/>
          <p:nvPr/>
        </p:nvSpPr>
        <p:spPr>
          <a:xfrm>
            <a:off x="791229" y="258741"/>
            <a:ext cx="344966"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a:t>
            </a:r>
            <a:endParaRPr lang="zh-CN" altLang="en-US" sz="3200" dirty="0">
              <a:solidFill>
                <a:srgbClr val="FFFFFF"/>
              </a:solidFill>
              <a:latin typeface="Agency FB" panose="020B0503020202020204" pitchFamily="34" charset="0"/>
              <a:ea typeface="华文宋体" panose="02010600040101010101" pitchFamily="2" charset="-122"/>
            </a:endParaRPr>
          </a:p>
        </p:txBody>
      </p:sp>
      <p:sp>
        <p:nvSpPr>
          <p:cNvPr id="8"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a:extLst>
              <a:ext uri="{FF2B5EF4-FFF2-40B4-BE49-F238E27FC236}">
                <a16:creationId xmlns:a16="http://schemas.microsoft.com/office/drawing/2014/main" id="{9BBA2A4C-0601-EB65-E696-0E2FF0E4B768}"/>
              </a:ext>
            </a:extLst>
          </p:cNvPr>
          <p:cNvSpPr txBox="1"/>
          <p:nvPr/>
        </p:nvSpPr>
        <p:spPr>
          <a:xfrm>
            <a:off x="1552331" y="230690"/>
            <a:ext cx="4528804" cy="646331"/>
          </a:xfrm>
          <a:prstGeom prst="rect">
            <a:avLst/>
          </a:prstGeom>
          <a:noFill/>
        </p:spPr>
        <p:txBody>
          <a:bodyPr wrap="none" rtlCol="0">
            <a:spAutoFit/>
          </a:bodyPr>
          <a:lstStyle/>
          <a:p>
            <a:pPr marL="0" lvl="1"/>
            <a:r>
              <a:rPr lang="fr-FR" altLang="zh-CN" sz="3600" b="1" dirty="0">
                <a:solidFill>
                  <a:srgbClr val="124062"/>
                </a:solidFill>
                <a:latin typeface="Yu Gothic UI Semilight" panose="020B0400000000000000" pitchFamily="34" charset="-128"/>
                <a:ea typeface="Yu Gothic UI Semilight" panose="020B0400000000000000" pitchFamily="34" charset="-128"/>
              </a:rPr>
              <a:t>Stocks &amp; Stock Market</a:t>
            </a:r>
            <a:endParaRPr lang="zh-CN" altLang="en-US" sz="3600" b="1" dirty="0">
              <a:solidFill>
                <a:srgbClr val="124062"/>
              </a:solidFill>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158839057"/>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6644</TotalTime>
  <Words>1987</Words>
  <Application>Microsoft Office PowerPoint</Application>
  <PresentationFormat>Widescreen</PresentationFormat>
  <Paragraphs>368</Paragraphs>
  <Slides>58</Slides>
  <Notes>58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58</vt:i4>
      </vt:variant>
    </vt:vector>
  </HeadingPairs>
  <TitlesOfParts>
    <vt:vector size="77" baseType="lpstr">
      <vt:lpstr>Malgun Gothic</vt:lpstr>
      <vt:lpstr>微软雅黑</vt:lpstr>
      <vt:lpstr>Yu Gothic UI Semilight</vt:lpstr>
      <vt:lpstr>微软雅黑 Light</vt:lpstr>
      <vt:lpstr>Agency FB</vt:lpstr>
      <vt:lpstr>Arial</vt:lpstr>
      <vt:lpstr>Arial Black</vt:lpstr>
      <vt:lpstr>Bebas</vt:lpstr>
      <vt:lpstr>Calibri</vt:lpstr>
      <vt:lpstr>Calibri Light</vt:lpstr>
      <vt:lpstr>Candara</vt:lpstr>
      <vt:lpstr>Helvetica Neue</vt:lpstr>
      <vt:lpstr>Roboto</vt:lpstr>
      <vt:lpstr>Segoe UI</vt:lpstr>
      <vt:lpstr>Söhne</vt:lpstr>
      <vt:lpstr>Symbol</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Soufiane</cp:lastModifiedBy>
  <cp:revision>482</cp:revision>
  <dcterms:created xsi:type="dcterms:W3CDTF">2017-02-19T15:11:46Z</dcterms:created>
  <dcterms:modified xsi:type="dcterms:W3CDTF">2023-03-06T21:26:01Z</dcterms:modified>
</cp:coreProperties>
</file>