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0" r:id="rId3"/>
    <p:sldId id="256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3848-01B9-41FB-8EAB-570E1054BAF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996B2-0B73-4D7D-8CAA-8C3DF62FA8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857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70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35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026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mplate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" y="0"/>
            <a:ext cx="121879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061" y="6366631"/>
            <a:ext cx="12193891" cy="276988"/>
          </a:xfrm>
          <a:prstGeom prst="rect">
            <a:avLst/>
          </a:prstGeom>
          <a:noFill/>
        </p:spPr>
        <p:txBody>
          <a:bodyPr wrap="square" lIns="91416" tIns="45714" rIns="91416" bIns="45714" rtlCol="0">
            <a:spAutoFit/>
          </a:bodyPr>
          <a:lstStyle/>
          <a:p>
            <a:pPr algn="ctr"/>
            <a:r>
              <a:rPr lang="id-ID" sz="12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id-ID" sz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sz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id-ID" sz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PT Astra International Tbk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69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mplate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" y="0"/>
            <a:ext cx="121879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061" y="6366631"/>
            <a:ext cx="12193891" cy="276988"/>
          </a:xfrm>
          <a:prstGeom prst="rect">
            <a:avLst/>
          </a:prstGeom>
          <a:noFill/>
        </p:spPr>
        <p:txBody>
          <a:bodyPr wrap="square" lIns="91416" tIns="45714" rIns="91416" bIns="45714" rtlCol="0">
            <a:spAutoFit/>
          </a:bodyPr>
          <a:lstStyle/>
          <a:p>
            <a:pPr algn="ctr"/>
            <a:r>
              <a:rPr lang="id-ID" sz="12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id-ID" sz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sz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id-ID" sz="1200" baseline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PT Astra International Tbk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69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7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514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26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973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4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47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21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4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2798-F64D-41AB-A0B4-067C51D90012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F0FC-DD0C-4AC5-AE09-9A88F0E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52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1424" y="2666995"/>
            <a:ext cx="11280576" cy="529077"/>
          </a:xfrm>
          <a:prstGeom prst="rect">
            <a:avLst/>
          </a:prstGeom>
          <a:noFill/>
        </p:spPr>
        <p:txBody>
          <a:bodyPr wrap="square" lIns="112480" tIns="56240" rIns="112480" bIns="56240" rtlCol="0">
            <a:spAutoFit/>
          </a:bodyPr>
          <a:lstStyle/>
          <a:p>
            <a:r>
              <a:rPr lang="id-ID" sz="2700" b="1" dirty="0" smtClean="0">
                <a:solidFill>
                  <a:schemeClr val="bg1"/>
                </a:solidFill>
                <a:latin typeface="Lato Black"/>
                <a:cs typeface="Lato Black"/>
              </a:rPr>
              <a:t>Project Shared Service Field Support</a:t>
            </a:r>
            <a:r>
              <a:rPr lang="en-US" sz="2700" b="1" dirty="0" smtClean="0">
                <a:solidFill>
                  <a:schemeClr val="bg1"/>
                </a:solidFill>
                <a:latin typeface="Lato Black"/>
                <a:cs typeface="Lato Black"/>
              </a:rPr>
              <a:t> </a:t>
            </a:r>
            <a:r>
              <a:rPr lang="id-ID" sz="2700" b="1" dirty="0" smtClean="0">
                <a:solidFill>
                  <a:schemeClr val="bg1"/>
                </a:solidFill>
                <a:latin typeface="Lato Black"/>
                <a:cs typeface="Lato Black"/>
              </a:rPr>
              <a:t>(Mobile Apps Field Support)</a:t>
            </a:r>
            <a:endParaRPr lang="en-US" sz="27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7715" y="3238499"/>
            <a:ext cx="10572824" cy="609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9" tIns="60945" rIns="121889" bIns="6094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07731" y="1686669"/>
            <a:ext cx="1271942" cy="1105785"/>
            <a:chOff x="3795583" y="2279953"/>
            <a:chExt cx="1631426" cy="1418308"/>
          </a:xfrm>
        </p:grpSpPr>
        <p:grpSp>
          <p:nvGrpSpPr>
            <p:cNvPr id="5" name="Group 4"/>
            <p:cNvGrpSpPr/>
            <p:nvPr/>
          </p:nvGrpSpPr>
          <p:grpSpPr>
            <a:xfrm>
              <a:off x="3795583" y="3009347"/>
              <a:ext cx="878078" cy="679544"/>
              <a:chOff x="3703708" y="1800244"/>
              <a:chExt cx="1218449" cy="942956"/>
            </a:xfrm>
          </p:grpSpPr>
          <p:pic>
            <p:nvPicPr>
              <p:cNvPr id="16" name="Picture 3" descr="D:\AGIT\PROJECT\BUMI PERTIWI\source\mechanic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 xmlns="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3708" y="1800244"/>
                <a:ext cx="866756" cy="8667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4137086" y="1944076"/>
                <a:ext cx="785071" cy="799124"/>
                <a:chOff x="3237426" y="1689210"/>
                <a:chExt cx="1159328" cy="1180080"/>
              </a:xfrm>
            </p:grpSpPr>
            <p:pic>
              <p:nvPicPr>
                <p:cNvPr id="18" name="Picture 7" descr="D:\AGIT\PROJECT\BUMI PERTIWI\source\hp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7426" y="1709962"/>
                  <a:ext cx="1159328" cy="1159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GIT\PROJECT\BUMI PERTIWI\source\new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 xmlns="">
                        <a14:imgLayer r:embed="rId6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3147" y="1689210"/>
                  <a:ext cx="498701" cy="4987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6" name="Picture 3" descr="D:\AGIT\PROJECT\BUMI PERTIWI\source\mechani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4537" y="3009347"/>
              <a:ext cx="624630" cy="624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 descr="D:\AGIT\PROJECT\BUMI PERTIWI\source\h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246" y="3132497"/>
              <a:ext cx="565763" cy="565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4206980" y="2279953"/>
              <a:ext cx="878078" cy="679544"/>
              <a:chOff x="3703708" y="1800244"/>
              <a:chExt cx="1218449" cy="942956"/>
            </a:xfrm>
          </p:grpSpPr>
          <p:pic>
            <p:nvPicPr>
              <p:cNvPr id="12" name="Picture 3" descr="D:\AGIT\PROJECT\BUMI PERTIWI\source\mechanic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 xmlns="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3708" y="1800244"/>
                <a:ext cx="866756" cy="8667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4137086" y="1944076"/>
                <a:ext cx="785071" cy="799124"/>
                <a:chOff x="3237426" y="1689210"/>
                <a:chExt cx="1159328" cy="1180080"/>
              </a:xfrm>
            </p:grpSpPr>
            <p:pic>
              <p:nvPicPr>
                <p:cNvPr id="14" name="Picture 7" descr="D:\AGIT\PROJECT\BUMI PERTIWI\source\hp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7426" y="1709962"/>
                  <a:ext cx="1159328" cy="1159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D:\AGIT\PROJECT\BUMI PERTIWI\source\new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 xmlns="">
                        <a14:imgLayer r:embed="rId6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3147" y="1689210"/>
                  <a:ext cx="498701" cy="4987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" name="Rectangle 8"/>
            <p:cNvSpPr/>
            <p:nvPr/>
          </p:nvSpPr>
          <p:spPr>
            <a:xfrm>
              <a:off x="5028179" y="3276600"/>
              <a:ext cx="229621" cy="333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7" descr="D:\AGIT\PROJECT\BUMI PERTIWI\source\ok-xx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795" y="3361668"/>
              <a:ext cx="175396" cy="17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D:\AGIT\PROJECT\BUMI PERTIWI\source\new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289" y="3113000"/>
              <a:ext cx="243371" cy="24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975941" y="1359143"/>
            <a:ext cx="97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Mobile Apps </a:t>
            </a:r>
            <a:r>
              <a:rPr lang="en-US" sz="1200" dirty="0" smtClean="0"/>
              <a:t>Push </a:t>
            </a:r>
            <a:r>
              <a:rPr lang="en-US" sz="1200" dirty="0"/>
              <a:t>notification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42857" y="2239562"/>
            <a:ext cx="431752" cy="3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asil gamb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918" y="1679814"/>
            <a:ext cx="1039392" cy="103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0" y="2979739"/>
            <a:ext cx="1771664" cy="1875804"/>
            <a:chOff x="368266" y="3662127"/>
            <a:chExt cx="1771664" cy="1875804"/>
          </a:xfrm>
        </p:grpSpPr>
        <p:sp>
          <p:nvSpPr>
            <p:cNvPr id="27" name="Rounded Rectangle 26"/>
            <p:cNvSpPr/>
            <p:nvPr/>
          </p:nvSpPr>
          <p:spPr>
            <a:xfrm>
              <a:off x="627830" y="3662127"/>
              <a:ext cx="1512100" cy="55955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id-ID" sz="1200" dirty="0" smtClean="0"/>
                <a:t>Customer </a:t>
              </a:r>
              <a:r>
                <a:rPr lang="id-ID" sz="1200" dirty="0"/>
                <a:t>choose service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7830" y="4320250"/>
              <a:ext cx="1512100" cy="55955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id-ID" sz="1200" dirty="0" smtClean="0"/>
                <a:t>Customer Entry Data Request</a:t>
              </a:r>
              <a:endParaRPr lang="id-ID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27830" y="4978373"/>
              <a:ext cx="1512100" cy="55955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id-ID" sz="1200" dirty="0" smtClean="0"/>
                <a:t>Customer </a:t>
              </a:r>
              <a:r>
                <a:rPr lang="id-ID" sz="1200" dirty="0"/>
                <a:t>send service request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8266" y="379822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b="1" dirty="0" smtClean="0"/>
                <a:t>1</a:t>
              </a:r>
              <a:endParaRPr lang="id-ID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8266" y="448221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b="1" dirty="0" smtClean="0"/>
                <a:t>2</a:t>
              </a:r>
              <a:endParaRPr lang="id-ID" sz="12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8266" y="511417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b="1" dirty="0" smtClean="0"/>
                <a:t>3</a:t>
              </a:r>
              <a:endParaRPr lang="id-ID" sz="12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71655" y="3005733"/>
            <a:ext cx="1757068" cy="1217535"/>
            <a:chOff x="3291378" y="4314919"/>
            <a:chExt cx="1757068" cy="1217535"/>
          </a:xfrm>
        </p:grpSpPr>
        <p:sp>
          <p:nvSpPr>
            <p:cNvPr id="35" name="Rounded Rectangle 34"/>
            <p:cNvSpPr/>
            <p:nvPr/>
          </p:nvSpPr>
          <p:spPr>
            <a:xfrm>
              <a:off x="3525645" y="4314919"/>
              <a:ext cx="1512100" cy="559558"/>
            </a:xfrm>
            <a:prstGeom prst="roundRect">
              <a:avLst/>
            </a:prstGeom>
            <a:solidFill>
              <a:srgbClr val="F17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id-ID" sz="1200" dirty="0" smtClean="0"/>
                <a:t>Engineer accept request</a:t>
              </a:r>
              <a:endParaRPr lang="id-ID" sz="12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536346" y="4972896"/>
              <a:ext cx="1512100" cy="559558"/>
            </a:xfrm>
            <a:prstGeom prst="roundRect">
              <a:avLst/>
            </a:prstGeom>
            <a:solidFill>
              <a:srgbClr val="F17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id-ID" sz="1200" dirty="0" smtClean="0"/>
                <a:t>Engineer goes to customer location</a:t>
              </a:r>
              <a:endParaRPr lang="id-ID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91378" y="44815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b="1" dirty="0" smtClean="0"/>
                <a:t>4</a:t>
              </a:r>
              <a:endParaRPr lang="id-ID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05281" y="5114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b="1" dirty="0" smtClean="0"/>
                <a:t>5</a:t>
              </a:r>
              <a:endParaRPr lang="id-ID" sz="12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48688" y="1807770"/>
            <a:ext cx="1369500" cy="954025"/>
            <a:chOff x="6276435" y="2417726"/>
            <a:chExt cx="1242937" cy="838200"/>
          </a:xfrm>
        </p:grpSpPr>
        <p:pic>
          <p:nvPicPr>
            <p:cNvPr id="41" name="Picture 3" descr="D:\AGIT\PROJECT\BUMI PERTIWI\source\mechanic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435" y="2449870"/>
              <a:ext cx="722299" cy="722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D:\AGIT\PROJECT\BUMI PERTIWI\source\work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172" y="2417726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4254934" y="2999915"/>
            <a:ext cx="1746367" cy="1734232"/>
            <a:chOff x="3291378" y="3656942"/>
            <a:chExt cx="1746367" cy="1734232"/>
          </a:xfrm>
        </p:grpSpPr>
        <p:sp>
          <p:nvSpPr>
            <p:cNvPr id="44" name="Rounded Rectangle 43"/>
            <p:cNvSpPr/>
            <p:nvPr/>
          </p:nvSpPr>
          <p:spPr>
            <a:xfrm>
              <a:off x="3525645" y="3656942"/>
              <a:ext cx="1512100" cy="559558"/>
            </a:xfrm>
            <a:prstGeom prst="roundRect">
              <a:avLst/>
            </a:prstGeom>
            <a:solidFill>
              <a:srgbClr val="F17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id-ID" sz="1200" dirty="0" smtClean="0"/>
                <a:t>Engineer start working</a:t>
              </a:r>
              <a:endParaRPr lang="id-ID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91378" y="38027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b="1" dirty="0" smtClean="0"/>
                <a:t>6</a:t>
              </a:r>
              <a:endParaRPr lang="id-ID" sz="12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91378" y="448156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05281" y="51141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1200" b="1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6504151" y="2980474"/>
            <a:ext cx="1512100" cy="559558"/>
          </a:xfrm>
          <a:prstGeom prst="roundRect">
            <a:avLst/>
          </a:prstGeom>
          <a:solidFill>
            <a:srgbClr val="F17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1200" dirty="0" smtClean="0"/>
              <a:t>Engineer finish work</a:t>
            </a:r>
            <a:endParaRPr lang="id-ID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112116" y="2243759"/>
            <a:ext cx="431752" cy="3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362901" y="2261263"/>
            <a:ext cx="431752" cy="3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64501" y="3119161"/>
            <a:ext cx="36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/>
              <a:t>7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816124" y="1787459"/>
            <a:ext cx="1369500" cy="954025"/>
            <a:chOff x="6276435" y="2417726"/>
            <a:chExt cx="1242937" cy="838200"/>
          </a:xfrm>
        </p:grpSpPr>
        <p:pic>
          <p:nvPicPr>
            <p:cNvPr id="62" name="Picture 3" descr="D:\AGIT\PROJECT\BUMI PERTIWI\source\mechanic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435" y="2449870"/>
              <a:ext cx="722299" cy="722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D:\AGIT\PROJECT\BUMI PERTIWI\source\work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172" y="2417726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2" descr="Hasil gamb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9013" y="1694316"/>
            <a:ext cx="1039392" cy="103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/>
          <p:nvPr/>
        </p:nvCxnSpPr>
        <p:spPr>
          <a:xfrm flipV="1">
            <a:off x="8057922" y="2261263"/>
            <a:ext cx="431752" cy="3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405415" y="2974384"/>
            <a:ext cx="1512100" cy="55955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1200" dirty="0" smtClean="0"/>
              <a:t>Customer do </a:t>
            </a:r>
          </a:p>
          <a:p>
            <a:pPr lvl="0" algn="ctr"/>
            <a:r>
              <a:rPr lang="id-ID" sz="1200" dirty="0" smtClean="0"/>
              <a:t>Feed Back</a:t>
            </a:r>
            <a:endParaRPr lang="id-ID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8099364" y="3115663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sz="1200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1722267" y="1985574"/>
            <a:ext cx="382385" cy="629922"/>
            <a:chOff x="395536" y="915566"/>
            <a:chExt cx="1728192" cy="3348371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36" y="915566"/>
              <a:ext cx="1728192" cy="3348371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506732" y="1373740"/>
              <a:ext cx="1472979" cy="2422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446278" y="1934678"/>
            <a:ext cx="382385" cy="629922"/>
            <a:chOff x="395536" y="915566"/>
            <a:chExt cx="1728192" cy="334837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36" y="915566"/>
              <a:ext cx="1728192" cy="3348371"/>
            </a:xfrm>
            <a:prstGeom prst="rect">
              <a:avLst/>
            </a:prstGeom>
          </p:spPr>
        </p:pic>
        <p:sp>
          <p:nvSpPr>
            <p:cNvPr id="92" name="Rectangle 91"/>
            <p:cNvSpPr/>
            <p:nvPr/>
          </p:nvSpPr>
          <p:spPr>
            <a:xfrm>
              <a:off x="506732" y="1373740"/>
              <a:ext cx="1472979" cy="2422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5245251" y="5432063"/>
            <a:ext cx="52357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4C1430"/>
                </a:solidFill>
                <a:effectLst/>
                <a:uLnTx/>
                <a:uFillTx/>
                <a:latin typeface="Frutiger 57Cn" panose="020B0500000000000000" pitchFamily="34" charset="0"/>
                <a:cs typeface="Segoe UI" panose="020B0502040204020203" pitchFamily="34" charset="0"/>
              </a:rPr>
              <a:t>Mobile</a:t>
            </a:r>
            <a:r>
              <a:rPr kumimoji="0" lang="id-ID" sz="3000" b="1" i="0" u="none" strike="noStrike" kern="0" cap="none" spc="0" normalizeH="0" noProof="0" dirty="0" smtClean="0">
                <a:ln>
                  <a:noFill/>
                </a:ln>
                <a:solidFill>
                  <a:srgbClr val="4C1430"/>
                </a:solidFill>
                <a:effectLst/>
                <a:uLnTx/>
                <a:uFillTx/>
                <a:latin typeface="Frutiger 57Cn" panose="020B0500000000000000" pitchFamily="34" charset="0"/>
                <a:cs typeface="Segoe UI" panose="020B0502040204020203" pitchFamily="34" charset="0"/>
              </a:rPr>
              <a:t> Apps Field Support</a:t>
            </a:r>
            <a:r>
              <a:rPr kumimoji="0" lang="id-ID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C1430"/>
                </a:solidFill>
                <a:effectLst/>
                <a:uLnTx/>
                <a:uFillTx/>
                <a:latin typeface="Frutiger 57Cn" panose="020B0500000000000000" pitchFamily="34" charset="0"/>
                <a:cs typeface="Segoe UI" panose="020B0502040204020203" pitchFamily="34" charset="0"/>
              </a:rPr>
              <a:t> </a:t>
            </a:r>
            <a:r>
              <a:rPr kumimoji="0" lang="id-ID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17D09"/>
                </a:solidFill>
                <a:effectLst/>
                <a:uLnTx/>
                <a:uFillTx/>
                <a:latin typeface="Frutiger 57Cn" panose="020B0500000000000000" pitchFamily="34" charset="0"/>
                <a:cs typeface="Segoe UI" panose="020B0502040204020203" pitchFamily="34" charset="0"/>
              </a:rPr>
              <a:t>Process Step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3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8136" y="1345440"/>
            <a:ext cx="6648450" cy="360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9859" y="5241701"/>
            <a:ext cx="873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Gambaran dari UI untuk Mobile Apps yang akan di Develop saat ini dan ke depan-nya </a:t>
            </a:r>
          </a:p>
          <a:p>
            <a:r>
              <a:rPr lang="id-ID" dirty="0" smtClean="0"/>
              <a:t>( tampilan sisi di Field Support)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761" y="587964"/>
            <a:ext cx="627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Note :</a:t>
            </a:r>
          </a:p>
          <a:p>
            <a:pPr marL="342900" indent="-342900">
              <a:buAutoNum type="arabicPeriod"/>
            </a:pPr>
            <a:r>
              <a:rPr lang="id-ID" dirty="0" smtClean="0"/>
              <a:t>Akan ada Jump menu (Intent) STO ke app as is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57548" y="1049629"/>
            <a:ext cx="997527" cy="1016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3024" y="3648961"/>
            <a:ext cx="276704" cy="30635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3869728" y="3802137"/>
            <a:ext cx="1542244" cy="50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1972" y="4054161"/>
            <a:ext cx="6780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Notifikasi ( inbox )</a:t>
            </a:r>
          </a:p>
          <a:p>
            <a:r>
              <a:rPr lang="id-ID" dirty="0" smtClean="0"/>
              <a:t>Untuk broadcast messages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dirty="0" smtClean="0">
                <a:sym typeface="Wingdings" panose="05000000000000000000" pitchFamily="2" charset="2"/>
              </a:rPr>
              <a:t>y</a:t>
            </a:r>
            <a:r>
              <a:rPr lang="en-US" dirty="0" err="1" smtClean="0">
                <a:sym typeface="Wingdings" panose="05000000000000000000" pitchFamily="2" charset="2"/>
              </a:rPr>
              <a:t>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di broadcast oleh system CMS</a:t>
            </a:r>
          </a:p>
          <a:p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- System Down ( ada Tools tips infonya )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 - System sudah UP </a:t>
            </a:r>
            <a:r>
              <a:rPr lang="id-ID" dirty="0">
                <a:sym typeface="Wingdings" panose="05000000000000000000" pitchFamily="2" charset="2"/>
              </a:rPr>
              <a:t>( ada Tools tips infonya 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6948" y="3527130"/>
            <a:ext cx="24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/>
              <a:t>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1950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226862" y="879175"/>
            <a:ext cx="2270391" cy="3926890"/>
            <a:chOff x="395536" y="915566"/>
            <a:chExt cx="1728192" cy="334837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915566"/>
              <a:ext cx="1728192" cy="3348371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32" y="1373740"/>
              <a:ext cx="1472979" cy="2422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36427" y="175094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Gambaran dari UI dari sisi Customer setelah login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56361" y="886062"/>
            <a:ext cx="2270391" cy="3926890"/>
            <a:chOff x="395536" y="915566"/>
            <a:chExt cx="1728192" cy="334837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915566"/>
              <a:ext cx="1728192" cy="334837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06732" y="1373740"/>
              <a:ext cx="1472979" cy="2422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2443" y="1460487"/>
            <a:ext cx="1935108" cy="962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02553" y="2419852"/>
            <a:ext cx="1534887" cy="847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2443" y="3381877"/>
            <a:ext cx="1114424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88777" y="1690093"/>
            <a:ext cx="1819275" cy="17907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478500" y="2966613"/>
            <a:ext cx="1737347" cy="241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800" i="1" dirty="0" smtClean="0">
                <a:solidFill>
                  <a:schemeClr val="tx1"/>
                </a:solidFill>
              </a:rPr>
              <a:t>Note :  Pesan untuk engineer, jika ada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02443" y="5027122"/>
            <a:ext cx="187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Choose a service </a:t>
            </a:r>
            <a:r>
              <a:rPr lang="en-US" sz="1200" dirty="0" smtClean="0"/>
              <a:t>category</a:t>
            </a:r>
            <a:endParaRPr lang="en-US" sz="1200" dirty="0"/>
          </a:p>
          <a:p>
            <a:pPr algn="ctr"/>
            <a:r>
              <a:rPr lang="en-US" sz="1200" dirty="0"/>
              <a:t>ex. </a:t>
            </a:r>
            <a:r>
              <a:rPr lang="en-US" sz="1200" dirty="0" err="1"/>
              <a:t>Instalasi</a:t>
            </a:r>
            <a:r>
              <a:rPr lang="en-US" sz="1200" dirty="0"/>
              <a:t> Software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62598" y="4939485"/>
            <a:ext cx="187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Choose a service </a:t>
            </a:r>
            <a:r>
              <a:rPr lang="en-US" sz="1200" dirty="0" smtClean="0"/>
              <a:t>type</a:t>
            </a:r>
            <a:endParaRPr lang="en-US" sz="1200" dirty="0"/>
          </a:p>
          <a:p>
            <a:pPr algn="ctr"/>
            <a:r>
              <a:rPr lang="en-US" sz="1200" dirty="0"/>
              <a:t>ex. </a:t>
            </a:r>
            <a:r>
              <a:rPr lang="en-US" sz="1200" dirty="0" err="1"/>
              <a:t>Instalasi</a:t>
            </a:r>
            <a:r>
              <a:rPr lang="en-US" sz="1200" dirty="0"/>
              <a:t> </a:t>
            </a:r>
            <a:r>
              <a:rPr lang="en-US" sz="1200" dirty="0" smtClean="0"/>
              <a:t>Software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6674042" y="3782475"/>
            <a:ext cx="1401288" cy="21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submitted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511028" y="892544"/>
            <a:ext cx="2270391" cy="3926890"/>
            <a:chOff x="395536" y="915566"/>
            <a:chExt cx="1728192" cy="334837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915566"/>
              <a:ext cx="1728192" cy="3348371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6732" y="1373740"/>
              <a:ext cx="1472979" cy="2422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9862890" y="2819612"/>
            <a:ext cx="1674420" cy="41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Submiited </a:t>
            </a:r>
          </a:p>
          <a:p>
            <a:pPr algn="ctr"/>
            <a:r>
              <a:rPr lang="id-ID" sz="1000" dirty="0" smtClean="0"/>
              <a:t>Customer FeedBack</a:t>
            </a:r>
            <a:endParaRPr lang="en-US" sz="1000" dirty="0"/>
          </a:p>
        </p:txBody>
      </p:sp>
      <p:sp>
        <p:nvSpPr>
          <p:cNvPr id="32" name="5-Point Star 31"/>
          <p:cNvSpPr/>
          <p:nvPr/>
        </p:nvSpPr>
        <p:spPr>
          <a:xfrm>
            <a:off x="9862890" y="1567938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10074665" y="1577835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10309811" y="1577835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10544957" y="1577835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10771314" y="1567938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862890" y="1846178"/>
            <a:ext cx="1674420" cy="16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Pilih untuk “ Attitude”</a:t>
            </a:r>
            <a:endParaRPr lang="en-US" sz="1000" dirty="0"/>
          </a:p>
        </p:txBody>
      </p:sp>
      <p:sp>
        <p:nvSpPr>
          <p:cNvPr id="38" name="5-Point Star 37"/>
          <p:cNvSpPr/>
          <p:nvPr/>
        </p:nvSpPr>
        <p:spPr>
          <a:xfrm>
            <a:off x="9885876" y="2167116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10097651" y="2177013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10332797" y="2177013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10567943" y="2177013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10794300" y="2167116"/>
            <a:ext cx="178129" cy="1513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885876" y="2445356"/>
            <a:ext cx="1674420" cy="16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Pilih untuk “ Technicall Skill”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809915" y="4842456"/>
            <a:ext cx="187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Setelah Problem selesai di handling, Customer wajib memberikan feedback agar bisa closing ticketnya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020645" y="5402279"/>
            <a:ext cx="88627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Note :</a:t>
            </a:r>
          </a:p>
          <a:p>
            <a:pPr marL="342900" indent="-342900">
              <a:buAutoNum type="arabicPeriod"/>
            </a:pPr>
            <a:r>
              <a:rPr lang="id-ID" sz="1200" dirty="0" smtClean="0"/>
              <a:t>User akan memilih Service Group, Area dan detail yg di inginkan</a:t>
            </a:r>
          </a:p>
          <a:p>
            <a:pPr marL="342900" indent="-342900">
              <a:buAutoNum type="arabicPeriod"/>
            </a:pPr>
            <a:r>
              <a:rPr lang="id-ID" sz="1200" dirty="0" smtClean="0"/>
              <a:t>Mengisi tagID* (khusus Hardware), Note, Problem Description, Problem Location(Sync Master Data as is), Phone, Extension, Handphone, dan Attachment (max 3 Photo)</a:t>
            </a:r>
          </a:p>
          <a:p>
            <a:pPr marL="342900" indent="-342900">
              <a:buAutoNum type="arabicPeriod"/>
            </a:pPr>
            <a:r>
              <a:rPr lang="id-ID" sz="1200" dirty="0" smtClean="0"/>
              <a:t>User bisa view Inprogress Request dan Tracking, History(Wajib Online dan Paging)</a:t>
            </a:r>
          </a:p>
          <a:p>
            <a:pPr marL="342900" indent="-342900">
              <a:buAutoNum type="arabicPeriod"/>
            </a:pPr>
            <a:r>
              <a:rPr lang="id-ID" sz="1200" dirty="0" smtClean="0"/>
              <a:t>User bisa Submit Feedback terhadap request yg telah d buat. </a:t>
            </a:r>
          </a:p>
          <a:p>
            <a:pPr marL="342900" indent="-342900">
              <a:buAutoNum type="arabicPeriod"/>
            </a:pPr>
            <a:r>
              <a:rPr lang="id-ID" sz="1200" dirty="0" smtClean="0"/>
              <a:t>User hanya bisa Submit Problem lagi, jika problem inprogress yg sudah d selesaikan oleh FS(Field Support) telah dilengkapi Feedback.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02237" y="846150"/>
            <a:ext cx="2270391" cy="3926890"/>
            <a:chOff x="395536" y="915566"/>
            <a:chExt cx="1728192" cy="3348371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915566"/>
              <a:ext cx="1728192" cy="3348371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06732" y="1373740"/>
              <a:ext cx="1472979" cy="2422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748145" y="1846178"/>
            <a:ext cx="1460665" cy="320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Email Account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879028" y="3669475"/>
            <a:ext cx="1235250" cy="32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Login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745166" y="2231700"/>
            <a:ext cx="1460665" cy="320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Password email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56787" y="1404458"/>
            <a:ext cx="146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Well come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026979" y="2177013"/>
            <a:ext cx="459924" cy="1009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828690" y="693683"/>
            <a:ext cx="47296" cy="447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98414" y="892544"/>
            <a:ext cx="519849" cy="103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0485" y="707091"/>
            <a:ext cx="2182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/>
              <a:t>Foto error atau Device yg bermasalah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6488777" y="3248239"/>
            <a:ext cx="1737347" cy="448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800" i="1" dirty="0" smtClean="0">
                <a:solidFill>
                  <a:schemeClr val="tx1"/>
                </a:solidFill>
              </a:rPr>
              <a:t>Pilih lokasi :  bisa pakai geolocation atau pilih room BA yg ada pada profile ITSS</a:t>
            </a:r>
            <a:endParaRPr lang="en-US" sz="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1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424" y="527767"/>
            <a:ext cx="2267909" cy="3926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6427" y="175094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Gambaran dari UI dari sisi Field Suport setelah login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381" y="1033500"/>
            <a:ext cx="1905408" cy="2882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8518" y="511863"/>
            <a:ext cx="2267909" cy="3926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0665" y="1037748"/>
            <a:ext cx="1935094" cy="2807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22129" y="4658206"/>
            <a:ext cx="166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Click notification to see customer </a:t>
            </a:r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0665" y="4658205"/>
            <a:ext cx="166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Browse request, choose and </a:t>
            </a:r>
            <a:r>
              <a:rPr lang="en-US" sz="1200" dirty="0" smtClean="0"/>
              <a:t>view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73131" y="5220897"/>
            <a:ext cx="8704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Note :</a:t>
            </a:r>
          </a:p>
          <a:p>
            <a:pPr marL="228600" indent="-228600">
              <a:buAutoNum type="arabicPeriod"/>
            </a:pPr>
            <a:r>
              <a:rPr lang="id-ID" sz="1200" dirty="0" smtClean="0"/>
              <a:t>Check Inbox (Paging) + Filter + Sort, have information of Read inbox and UnRead inbox</a:t>
            </a:r>
          </a:p>
          <a:p>
            <a:pPr marL="228600" indent="-228600">
              <a:buAutoNum type="arabicPeriod"/>
            </a:pPr>
            <a:r>
              <a:rPr lang="id-ID" sz="1200" dirty="0" smtClean="0"/>
              <a:t>View Detail Request, Take Action (Escalate to Area Leader, Transfer (bisa search all FS di Satu Area), Close/Complete)</a:t>
            </a:r>
          </a:p>
          <a:p>
            <a:pPr marL="228600" indent="-228600">
              <a:buFontTx/>
              <a:buAutoNum type="arabicPeriod"/>
            </a:pPr>
            <a:r>
              <a:rPr lang="id-ID" sz="1200" dirty="0"/>
              <a:t>Retrieve Push </a:t>
            </a:r>
            <a:r>
              <a:rPr lang="id-ID" sz="1200" dirty="0" smtClean="0"/>
              <a:t>Notification</a:t>
            </a:r>
          </a:p>
          <a:p>
            <a:pPr marL="228600" indent="-228600">
              <a:buFontTx/>
              <a:buAutoNum type="arabicPeriod"/>
            </a:pPr>
            <a:r>
              <a:rPr lang="id-ID" sz="1200" dirty="0" smtClean="0"/>
              <a:t>FS view Inprogress Request, History (Wajib Online, Paging)</a:t>
            </a:r>
          </a:p>
          <a:p>
            <a:pPr marL="228600" indent="-228600">
              <a:buFontTx/>
              <a:buAutoNum type="arabicPeriod"/>
            </a:pPr>
            <a:r>
              <a:rPr lang="id-ID" sz="1200" dirty="0" smtClean="0"/>
              <a:t>FS view Profile dan update Status Availability (Ready To accept Work) + Current Location</a:t>
            </a:r>
          </a:p>
          <a:p>
            <a:pPr marL="228600" indent="-228600">
              <a:buFontTx/>
              <a:buAutoNum type="arabicPeriod"/>
            </a:pPr>
            <a:r>
              <a:rPr lang="id-ID" sz="1200" dirty="0" smtClean="0"/>
              <a:t>FS Update ticket (  Isi </a:t>
            </a:r>
            <a:r>
              <a:rPr lang="id-ID" sz="1200" b="1" dirty="0" smtClean="0"/>
              <a:t>Goup Area Detil </a:t>
            </a:r>
            <a:r>
              <a:rPr lang="id-ID" sz="1200" dirty="0" smtClean="0"/>
              <a:t>) </a:t>
            </a:r>
            <a:r>
              <a:rPr lang="id-ID" sz="1200" dirty="0" smtClean="0">
                <a:sym typeface="Wingdings" panose="05000000000000000000" pitchFamily="2" charset="2"/>
              </a:rPr>
              <a:t> Contoh : Hardware – Printer - Head Print Rusak.</a:t>
            </a:r>
          </a:p>
          <a:p>
            <a:r>
              <a:rPr lang="id-ID" sz="1200" dirty="0">
                <a:sym typeface="Wingdings" panose="05000000000000000000" pitchFamily="2" charset="2"/>
              </a:rPr>
              <a:t> </a:t>
            </a:r>
            <a:r>
              <a:rPr lang="id-ID" sz="1200" dirty="0" smtClean="0">
                <a:sym typeface="Wingdings" panose="05000000000000000000" pitchFamily="2" charset="2"/>
              </a:rPr>
              <a:t>      untuk kolom </a:t>
            </a:r>
            <a:r>
              <a:rPr lang="id-ID" sz="1200" dirty="0" smtClean="0"/>
              <a:t>description ( untuk menuliskan keterangan  problem, analisa , solusi</a:t>
            </a:r>
            <a:r>
              <a:rPr lang="id-ID" sz="1200" dirty="0"/>
              <a:t> </a:t>
            </a:r>
            <a:r>
              <a:rPr lang="id-ID" sz="1200" dirty="0" smtClean="0"/>
              <a:t>&amp; root cause ) </a:t>
            </a:r>
            <a:r>
              <a:rPr lang="id-ID" sz="1200" dirty="0" smtClean="0">
                <a:sym typeface="Wingdings" panose="05000000000000000000" pitchFamily="2" charset="2"/>
              </a:rPr>
              <a:t> mirip seperti ITSS saat ini</a:t>
            </a:r>
            <a:endParaRPr lang="id-ID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7670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842" y="457200"/>
            <a:ext cx="104998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Dashboard</a:t>
            </a:r>
          </a:p>
          <a:p>
            <a:pPr marL="342900" indent="-342900">
              <a:buAutoNum type="arabicPeriod"/>
            </a:pPr>
            <a:r>
              <a:rPr lang="id-ID" dirty="0" smtClean="0"/>
              <a:t>WEB :  Supervisor / Area Leader bisa check avaibility dari team di lapangan ( Field Support ) </a:t>
            </a:r>
            <a:r>
              <a:rPr lang="id-ID" u="sng" dirty="0" smtClean="0"/>
              <a:t>-- &gt; Desain baru</a:t>
            </a:r>
          </a:p>
          <a:p>
            <a:pPr marL="800100" lvl="1" indent="-342900">
              <a:buAutoNum type="arabicPeriod"/>
            </a:pPr>
            <a:r>
              <a:rPr lang="id-ID" dirty="0" smtClean="0"/>
              <a:t>Bisa check per-Area ( under Area Leader ), status personil yg belum ready atau yg sudah ready di lokasi basecamp</a:t>
            </a:r>
          </a:p>
          <a:p>
            <a:pPr marL="800100" lvl="1" indent="-342900">
              <a:buAutoNum type="arabicPeriod"/>
            </a:pPr>
            <a:r>
              <a:rPr lang="id-ID" dirty="0" smtClean="0"/>
              <a:t>Bisa di check secara nasional, status personil di lapangan ( ready / not ready )</a:t>
            </a:r>
          </a:p>
          <a:p>
            <a:pPr marL="342900" indent="-342900">
              <a:buAutoNum type="arabicPeriod"/>
            </a:pPr>
            <a:r>
              <a:rPr lang="id-ID" dirty="0" smtClean="0"/>
              <a:t>WEB :  Supervisor bisa juga take over assignment yang ada di Field Support untuk di transfer ke FS / Team lain</a:t>
            </a:r>
            <a:r>
              <a:rPr lang="id-ID" u="sng" dirty="0"/>
              <a:t> -- &gt; Desain baru</a:t>
            </a:r>
            <a:endParaRPr lang="id-ID" dirty="0" smtClean="0"/>
          </a:p>
          <a:p>
            <a:pPr marL="342900" indent="-342900">
              <a:buFontTx/>
              <a:buAutoNum type="arabicPeriod"/>
            </a:pPr>
            <a:r>
              <a:rPr lang="id-ID" dirty="0" smtClean="0"/>
              <a:t>Ketika ada feedback “ poor “ dari customer, bisa memberikan notifikasi ke Area Leader Nasional / Area Leader ( PIC yang di tunjuk ) atau ada layar  baru untuk provide data tsb </a:t>
            </a:r>
            <a:r>
              <a:rPr lang="id-ID" u="sng" dirty="0" smtClean="0"/>
              <a:t>-- </a:t>
            </a:r>
            <a:r>
              <a:rPr lang="id-ID" u="sng" dirty="0"/>
              <a:t>&gt; Desain </a:t>
            </a:r>
            <a:r>
              <a:rPr lang="id-ID" u="sng" dirty="0" smtClean="0"/>
              <a:t>baru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4682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7541" y="2604910"/>
            <a:ext cx="8159552" cy="1118255"/>
          </a:xfrm>
          <a:prstGeom prst="rect">
            <a:avLst/>
          </a:prstGeom>
          <a:noFill/>
        </p:spPr>
        <p:txBody>
          <a:bodyPr wrap="square" lIns="91416" tIns="45714" rIns="91416" bIns="45714" rtlCol="0" anchor="ctr">
            <a:spAutoFit/>
          </a:bodyPr>
          <a:lstStyle/>
          <a:p>
            <a:pPr algn="ctr"/>
            <a:r>
              <a:rPr lang="en-US" sz="6700" b="1" dirty="0">
                <a:solidFill>
                  <a:srgbClr val="FFFFFF"/>
                </a:solidFill>
                <a:latin typeface="Lato Black"/>
                <a:cs typeface="Lato Black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3517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572</Words>
  <Application>Microsoft Office PowerPoint</Application>
  <PresentationFormat>Custom</PresentationFormat>
  <Paragraphs>70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Rahmat Hidayat</dc:creator>
  <cp:lastModifiedBy>agrabrah6226</cp:lastModifiedBy>
  <cp:revision>57</cp:revision>
  <dcterms:created xsi:type="dcterms:W3CDTF">2017-08-29T20:32:06Z</dcterms:created>
  <dcterms:modified xsi:type="dcterms:W3CDTF">2017-08-30T08:56:00Z</dcterms:modified>
</cp:coreProperties>
</file>