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61" r:id="rId3"/>
    <p:sldId id="288" r:id="rId4"/>
    <p:sldId id="263" r:id="rId5"/>
    <p:sldId id="264" r:id="rId6"/>
    <p:sldId id="265" r:id="rId7"/>
    <p:sldId id="283" r:id="rId8"/>
    <p:sldId id="284" r:id="rId9"/>
    <p:sldId id="285" r:id="rId10"/>
    <p:sldId id="286" r:id="rId11"/>
    <p:sldId id="287" r:id="rId12"/>
  </p:sldIdLst>
  <p:sldSz cx="9144000" cy="5143500" type="screen16x9"/>
  <p:notesSz cx="6858000" cy="9144000"/>
  <p:embeddedFontLst>
    <p:embeddedFont>
      <p:font typeface="IBM Plex Sans Condensed" panose="020B0604020202020204" charset="0"/>
      <p:regular r:id="rId14"/>
      <p:bold r:id="rId15"/>
      <p:italic r:id="rId16"/>
      <p:boldItalic r:id="rId17"/>
    </p:embeddedFont>
    <p:embeddedFont>
      <p:font typeface="IBM Plex Sans Condensed SemiBold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B13445-D086-48C0-8450-C6A7026B3FCF}">
  <a:tblStyle styleId="{08B13445-D086-48C0-8450-C6A7026B3F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100" y="100"/>
            <a:ext cx="9144000" cy="16653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9200" y="1665500"/>
            <a:ext cx="91440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5400000" flipH="1">
            <a:off x="4455737" y="-3015113"/>
            <a:ext cx="232525" cy="91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08725" y="2090950"/>
            <a:ext cx="7126800" cy="30525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2838400" y="-9200"/>
            <a:ext cx="63057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-9200" y="-9200"/>
            <a:ext cx="28476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30" name="Google Shape;30;p5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347636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0250" y="557250"/>
            <a:ext cx="19287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74425" y="557250"/>
            <a:ext cx="55125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▫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2686000" y="-9200"/>
            <a:ext cx="6458100" cy="25857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-9200" y="-9200"/>
            <a:ext cx="4581300" cy="51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37" name="Google Shape;37;p6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2081250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306400" y="481050"/>
            <a:ext cx="3815700" cy="10437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306400" y="1600950"/>
            <a:ext cx="3815700" cy="3018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2686000" y="-9200"/>
            <a:ext cx="64581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-9200" y="-9200"/>
            <a:ext cx="26952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195236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3172775" y="557250"/>
            <a:ext cx="26763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▫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6010374" y="557250"/>
            <a:ext cx="26763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▫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2686000" y="-9200"/>
            <a:ext cx="64581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-9200" y="-9200"/>
            <a:ext cx="26952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52" name="Google Shape;52;p8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195236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2990400" y="557250"/>
            <a:ext cx="18741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4960619" y="557250"/>
            <a:ext cx="18741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3"/>
          </p:nvPr>
        </p:nvSpPr>
        <p:spPr>
          <a:xfrm>
            <a:off x="6930838" y="557250"/>
            <a:ext cx="1874100" cy="406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77588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10C16">
                <a:alpha val="15000"/>
              </a:srgbClr>
            </a:outerShdw>
          </a:effectLst>
        </p:spPr>
        <p:txBody>
          <a:bodyPr spcFirstLastPara="1" wrap="square" lIns="0" tIns="0" rIns="0" bIns="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74425" y="557250"/>
            <a:ext cx="5512500" cy="4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enrique-dans/the-end-of-anonymity-fa4bb5a4ff3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9480605/what-is-the-relation-between-the-number-of-support-vectors-and-training-data-an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643114" y="1949596"/>
            <a:ext cx="7915819" cy="305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Face Recognition Using SVM</a:t>
            </a:r>
            <a:br>
              <a:rPr lang="en-US" dirty="0"/>
            </a:br>
            <a:endParaRPr dirty="0"/>
          </a:p>
        </p:txBody>
      </p:sp>
      <p:grpSp>
        <p:nvGrpSpPr>
          <p:cNvPr id="90" name="Google Shape;90;p14"/>
          <p:cNvGrpSpPr/>
          <p:nvPr/>
        </p:nvGrpSpPr>
        <p:grpSpPr>
          <a:xfrm>
            <a:off x="4071999" y="719803"/>
            <a:ext cx="1000013" cy="947853"/>
            <a:chOff x="4071999" y="719803"/>
            <a:chExt cx="1000013" cy="947853"/>
          </a:xfrm>
        </p:grpSpPr>
        <p:grpSp>
          <p:nvGrpSpPr>
            <p:cNvPr id="91" name="Google Shape;91;p14"/>
            <p:cNvGrpSpPr/>
            <p:nvPr/>
          </p:nvGrpSpPr>
          <p:grpSpPr>
            <a:xfrm>
              <a:off x="4228481" y="1473432"/>
              <a:ext cx="687049" cy="194223"/>
              <a:chOff x="4521818" y="1511728"/>
              <a:chExt cx="551315" cy="155852"/>
            </a:xfrm>
          </p:grpSpPr>
          <p:sp>
            <p:nvSpPr>
              <p:cNvPr id="92" name="Google Shape;92;p14"/>
              <p:cNvSpPr/>
              <p:nvPr/>
            </p:nvSpPr>
            <p:spPr>
              <a:xfrm>
                <a:off x="4521818" y="1511728"/>
                <a:ext cx="116377" cy="155852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3273" extrusionOk="0">
                    <a:moveTo>
                      <a:pt x="1344" y="0"/>
                    </a:moveTo>
                    <a:lnTo>
                      <a:pt x="50" y="2565"/>
                    </a:lnTo>
                    <a:lnTo>
                      <a:pt x="25" y="2638"/>
                    </a:lnTo>
                    <a:lnTo>
                      <a:pt x="1" y="2736"/>
                    </a:lnTo>
                    <a:lnTo>
                      <a:pt x="1" y="2833"/>
                    </a:lnTo>
                    <a:lnTo>
                      <a:pt x="25" y="2931"/>
                    </a:lnTo>
                    <a:lnTo>
                      <a:pt x="74" y="3004"/>
                    </a:lnTo>
                    <a:lnTo>
                      <a:pt x="123" y="3102"/>
                    </a:lnTo>
                    <a:lnTo>
                      <a:pt x="196" y="3151"/>
                    </a:lnTo>
                    <a:lnTo>
                      <a:pt x="269" y="3224"/>
                    </a:lnTo>
                    <a:lnTo>
                      <a:pt x="392" y="3248"/>
                    </a:lnTo>
                    <a:lnTo>
                      <a:pt x="489" y="3273"/>
                    </a:lnTo>
                    <a:lnTo>
                      <a:pt x="636" y="3248"/>
                    </a:lnTo>
                    <a:lnTo>
                      <a:pt x="758" y="3200"/>
                    </a:lnTo>
                    <a:lnTo>
                      <a:pt x="856" y="3102"/>
                    </a:lnTo>
                    <a:lnTo>
                      <a:pt x="929" y="3004"/>
                    </a:lnTo>
                    <a:lnTo>
                      <a:pt x="24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reflection stA="50000" endPos="8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4956804" y="1511728"/>
                <a:ext cx="116330" cy="155852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3273" extrusionOk="0">
                    <a:moveTo>
                      <a:pt x="0" y="0"/>
                    </a:moveTo>
                    <a:lnTo>
                      <a:pt x="1514" y="3004"/>
                    </a:lnTo>
                    <a:lnTo>
                      <a:pt x="1588" y="3102"/>
                    </a:lnTo>
                    <a:lnTo>
                      <a:pt x="1685" y="3200"/>
                    </a:lnTo>
                    <a:lnTo>
                      <a:pt x="1807" y="3248"/>
                    </a:lnTo>
                    <a:lnTo>
                      <a:pt x="1954" y="3273"/>
                    </a:lnTo>
                    <a:lnTo>
                      <a:pt x="2052" y="3248"/>
                    </a:lnTo>
                    <a:lnTo>
                      <a:pt x="2174" y="3224"/>
                    </a:lnTo>
                    <a:lnTo>
                      <a:pt x="2247" y="3151"/>
                    </a:lnTo>
                    <a:lnTo>
                      <a:pt x="2320" y="3102"/>
                    </a:lnTo>
                    <a:lnTo>
                      <a:pt x="2369" y="3004"/>
                    </a:lnTo>
                    <a:lnTo>
                      <a:pt x="2418" y="2931"/>
                    </a:lnTo>
                    <a:lnTo>
                      <a:pt x="2442" y="2833"/>
                    </a:lnTo>
                    <a:lnTo>
                      <a:pt x="2442" y="2736"/>
                    </a:lnTo>
                    <a:lnTo>
                      <a:pt x="2418" y="2638"/>
                    </a:lnTo>
                    <a:lnTo>
                      <a:pt x="2393" y="2565"/>
                    </a:lnTo>
                    <a:lnTo>
                      <a:pt x="10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reflection stA="50000" endPos="8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14"/>
            <p:cNvGrpSpPr/>
            <p:nvPr/>
          </p:nvGrpSpPr>
          <p:grpSpPr>
            <a:xfrm>
              <a:off x="4071999" y="719803"/>
              <a:ext cx="1000013" cy="724671"/>
              <a:chOff x="4396251" y="906986"/>
              <a:chExt cx="802450" cy="581505"/>
            </a:xfrm>
          </p:grpSpPr>
          <p:sp>
            <p:nvSpPr>
              <p:cNvPr id="95" name="Google Shape;95;p14"/>
              <p:cNvSpPr/>
              <p:nvPr/>
            </p:nvSpPr>
            <p:spPr>
              <a:xfrm>
                <a:off x="4396251" y="979079"/>
                <a:ext cx="802450" cy="509412"/>
              </a:xfrm>
              <a:custGeom>
                <a:avLst/>
                <a:gdLst/>
                <a:ahLst/>
                <a:cxnLst/>
                <a:rect l="l" t="t" r="r" b="b"/>
                <a:pathLst>
                  <a:path w="16852" h="10698" extrusionOk="0">
                    <a:moveTo>
                      <a:pt x="16364" y="489"/>
                    </a:moveTo>
                    <a:lnTo>
                      <a:pt x="16364" y="10209"/>
                    </a:lnTo>
                    <a:lnTo>
                      <a:pt x="489" y="10209"/>
                    </a:lnTo>
                    <a:lnTo>
                      <a:pt x="489" y="489"/>
                    </a:lnTo>
                    <a:close/>
                    <a:moveTo>
                      <a:pt x="391" y="0"/>
                    </a:moveTo>
                    <a:lnTo>
                      <a:pt x="293" y="25"/>
                    </a:lnTo>
                    <a:lnTo>
                      <a:pt x="196" y="74"/>
                    </a:lnTo>
                    <a:lnTo>
                      <a:pt x="122" y="147"/>
                    </a:lnTo>
                    <a:lnTo>
                      <a:pt x="73" y="220"/>
                    </a:lnTo>
                    <a:lnTo>
                      <a:pt x="25" y="293"/>
                    </a:lnTo>
                    <a:lnTo>
                      <a:pt x="0" y="391"/>
                    </a:lnTo>
                    <a:lnTo>
                      <a:pt x="0" y="489"/>
                    </a:lnTo>
                    <a:lnTo>
                      <a:pt x="0" y="10209"/>
                    </a:lnTo>
                    <a:lnTo>
                      <a:pt x="0" y="10307"/>
                    </a:lnTo>
                    <a:lnTo>
                      <a:pt x="25" y="10405"/>
                    </a:lnTo>
                    <a:lnTo>
                      <a:pt x="73" y="10478"/>
                    </a:lnTo>
                    <a:lnTo>
                      <a:pt x="122" y="10551"/>
                    </a:lnTo>
                    <a:lnTo>
                      <a:pt x="196" y="10600"/>
                    </a:lnTo>
                    <a:lnTo>
                      <a:pt x="293" y="10649"/>
                    </a:lnTo>
                    <a:lnTo>
                      <a:pt x="391" y="10673"/>
                    </a:lnTo>
                    <a:lnTo>
                      <a:pt x="489" y="10698"/>
                    </a:lnTo>
                    <a:lnTo>
                      <a:pt x="16364" y="10698"/>
                    </a:lnTo>
                    <a:lnTo>
                      <a:pt x="16461" y="10673"/>
                    </a:lnTo>
                    <a:lnTo>
                      <a:pt x="16559" y="10649"/>
                    </a:lnTo>
                    <a:lnTo>
                      <a:pt x="16657" y="10600"/>
                    </a:lnTo>
                    <a:lnTo>
                      <a:pt x="16730" y="10551"/>
                    </a:lnTo>
                    <a:lnTo>
                      <a:pt x="16779" y="10478"/>
                    </a:lnTo>
                    <a:lnTo>
                      <a:pt x="16828" y="10405"/>
                    </a:lnTo>
                    <a:lnTo>
                      <a:pt x="16852" y="10307"/>
                    </a:lnTo>
                    <a:lnTo>
                      <a:pt x="16852" y="10209"/>
                    </a:lnTo>
                    <a:lnTo>
                      <a:pt x="16852" y="489"/>
                    </a:lnTo>
                    <a:lnTo>
                      <a:pt x="16852" y="391"/>
                    </a:lnTo>
                    <a:lnTo>
                      <a:pt x="16828" y="293"/>
                    </a:lnTo>
                    <a:lnTo>
                      <a:pt x="16779" y="220"/>
                    </a:lnTo>
                    <a:lnTo>
                      <a:pt x="16730" y="147"/>
                    </a:lnTo>
                    <a:lnTo>
                      <a:pt x="16657" y="74"/>
                    </a:lnTo>
                    <a:lnTo>
                      <a:pt x="16559" y="25"/>
                    </a:lnTo>
                    <a:lnTo>
                      <a:pt x="164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4774191" y="906986"/>
                <a:ext cx="46570" cy="48856"/>
              </a:xfrm>
              <a:custGeom>
                <a:avLst/>
                <a:gdLst/>
                <a:ahLst/>
                <a:cxnLst/>
                <a:rect l="l" t="t" r="r" b="b"/>
                <a:pathLst>
                  <a:path w="978" h="1026" extrusionOk="0">
                    <a:moveTo>
                      <a:pt x="489" y="0"/>
                    </a:moveTo>
                    <a:lnTo>
                      <a:pt x="391" y="25"/>
                    </a:lnTo>
                    <a:lnTo>
                      <a:pt x="294" y="49"/>
                    </a:lnTo>
                    <a:lnTo>
                      <a:pt x="220" y="98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318"/>
                    </a:lnTo>
                    <a:lnTo>
                      <a:pt x="1" y="391"/>
                    </a:lnTo>
                    <a:lnTo>
                      <a:pt x="1" y="489"/>
                    </a:lnTo>
                    <a:lnTo>
                      <a:pt x="1" y="1026"/>
                    </a:lnTo>
                    <a:lnTo>
                      <a:pt x="978" y="1026"/>
                    </a:lnTo>
                    <a:lnTo>
                      <a:pt x="978" y="489"/>
                    </a:lnTo>
                    <a:lnTo>
                      <a:pt x="978" y="391"/>
                    </a:lnTo>
                    <a:lnTo>
                      <a:pt x="929" y="318"/>
                    </a:lnTo>
                    <a:lnTo>
                      <a:pt x="904" y="220"/>
                    </a:lnTo>
                    <a:lnTo>
                      <a:pt x="831" y="147"/>
                    </a:lnTo>
                    <a:lnTo>
                      <a:pt x="758" y="98"/>
                    </a:lnTo>
                    <a:lnTo>
                      <a:pt x="684" y="49"/>
                    </a:lnTo>
                    <a:lnTo>
                      <a:pt x="587" y="25"/>
                    </a:lnTo>
                    <a:lnTo>
                      <a:pt x="4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4442773" y="1025601"/>
                <a:ext cx="709453" cy="416367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8744" extrusionOk="0">
                    <a:moveTo>
                      <a:pt x="12578" y="1319"/>
                    </a:moveTo>
                    <a:lnTo>
                      <a:pt x="12676" y="1344"/>
                    </a:lnTo>
                    <a:lnTo>
                      <a:pt x="12749" y="1392"/>
                    </a:lnTo>
                    <a:lnTo>
                      <a:pt x="12822" y="1441"/>
                    </a:lnTo>
                    <a:lnTo>
                      <a:pt x="12895" y="1515"/>
                    </a:lnTo>
                    <a:lnTo>
                      <a:pt x="12920" y="1612"/>
                    </a:lnTo>
                    <a:lnTo>
                      <a:pt x="12969" y="1710"/>
                    </a:lnTo>
                    <a:lnTo>
                      <a:pt x="12969" y="1808"/>
                    </a:lnTo>
                    <a:lnTo>
                      <a:pt x="12969" y="4079"/>
                    </a:lnTo>
                    <a:lnTo>
                      <a:pt x="12969" y="4177"/>
                    </a:lnTo>
                    <a:lnTo>
                      <a:pt x="12920" y="4274"/>
                    </a:lnTo>
                    <a:lnTo>
                      <a:pt x="12895" y="4348"/>
                    </a:lnTo>
                    <a:lnTo>
                      <a:pt x="12822" y="4421"/>
                    </a:lnTo>
                    <a:lnTo>
                      <a:pt x="12749" y="4470"/>
                    </a:lnTo>
                    <a:lnTo>
                      <a:pt x="12676" y="4519"/>
                    </a:lnTo>
                    <a:lnTo>
                      <a:pt x="12578" y="4543"/>
                    </a:lnTo>
                    <a:lnTo>
                      <a:pt x="12480" y="4567"/>
                    </a:lnTo>
                    <a:lnTo>
                      <a:pt x="12383" y="4543"/>
                    </a:lnTo>
                    <a:lnTo>
                      <a:pt x="12285" y="4519"/>
                    </a:lnTo>
                    <a:lnTo>
                      <a:pt x="12212" y="4470"/>
                    </a:lnTo>
                    <a:lnTo>
                      <a:pt x="12138" y="4421"/>
                    </a:lnTo>
                    <a:lnTo>
                      <a:pt x="12065" y="4348"/>
                    </a:lnTo>
                    <a:lnTo>
                      <a:pt x="12041" y="4274"/>
                    </a:lnTo>
                    <a:lnTo>
                      <a:pt x="11992" y="4177"/>
                    </a:lnTo>
                    <a:lnTo>
                      <a:pt x="11992" y="4079"/>
                    </a:lnTo>
                    <a:lnTo>
                      <a:pt x="11992" y="3004"/>
                    </a:lnTo>
                    <a:lnTo>
                      <a:pt x="7986" y="7010"/>
                    </a:lnTo>
                    <a:lnTo>
                      <a:pt x="7913" y="7059"/>
                    </a:lnTo>
                    <a:lnTo>
                      <a:pt x="7815" y="7107"/>
                    </a:lnTo>
                    <a:lnTo>
                      <a:pt x="7742" y="7132"/>
                    </a:lnTo>
                    <a:lnTo>
                      <a:pt x="7644" y="7156"/>
                    </a:lnTo>
                    <a:lnTo>
                      <a:pt x="7547" y="7132"/>
                    </a:lnTo>
                    <a:lnTo>
                      <a:pt x="7449" y="7107"/>
                    </a:lnTo>
                    <a:lnTo>
                      <a:pt x="7376" y="7059"/>
                    </a:lnTo>
                    <a:lnTo>
                      <a:pt x="7303" y="7010"/>
                    </a:lnTo>
                    <a:lnTo>
                      <a:pt x="5349" y="5056"/>
                    </a:lnTo>
                    <a:lnTo>
                      <a:pt x="2760" y="7620"/>
                    </a:lnTo>
                    <a:lnTo>
                      <a:pt x="2687" y="7694"/>
                    </a:lnTo>
                    <a:lnTo>
                      <a:pt x="2613" y="7742"/>
                    </a:lnTo>
                    <a:lnTo>
                      <a:pt x="2516" y="7767"/>
                    </a:lnTo>
                    <a:lnTo>
                      <a:pt x="2320" y="7767"/>
                    </a:lnTo>
                    <a:lnTo>
                      <a:pt x="2247" y="7742"/>
                    </a:lnTo>
                    <a:lnTo>
                      <a:pt x="2149" y="7694"/>
                    </a:lnTo>
                    <a:lnTo>
                      <a:pt x="2076" y="7620"/>
                    </a:lnTo>
                    <a:lnTo>
                      <a:pt x="2003" y="7547"/>
                    </a:lnTo>
                    <a:lnTo>
                      <a:pt x="1978" y="7474"/>
                    </a:lnTo>
                    <a:lnTo>
                      <a:pt x="1929" y="7376"/>
                    </a:lnTo>
                    <a:lnTo>
                      <a:pt x="1929" y="7278"/>
                    </a:lnTo>
                    <a:lnTo>
                      <a:pt x="1929" y="7205"/>
                    </a:lnTo>
                    <a:lnTo>
                      <a:pt x="1978" y="7107"/>
                    </a:lnTo>
                    <a:lnTo>
                      <a:pt x="2003" y="7010"/>
                    </a:lnTo>
                    <a:lnTo>
                      <a:pt x="2076" y="6936"/>
                    </a:lnTo>
                    <a:lnTo>
                      <a:pt x="5007" y="4006"/>
                    </a:lnTo>
                    <a:lnTo>
                      <a:pt x="5080" y="3957"/>
                    </a:lnTo>
                    <a:lnTo>
                      <a:pt x="5153" y="3908"/>
                    </a:lnTo>
                    <a:lnTo>
                      <a:pt x="5251" y="3884"/>
                    </a:lnTo>
                    <a:lnTo>
                      <a:pt x="5446" y="3884"/>
                    </a:lnTo>
                    <a:lnTo>
                      <a:pt x="5520" y="3908"/>
                    </a:lnTo>
                    <a:lnTo>
                      <a:pt x="5617" y="3957"/>
                    </a:lnTo>
                    <a:lnTo>
                      <a:pt x="5691" y="4006"/>
                    </a:lnTo>
                    <a:lnTo>
                      <a:pt x="7644" y="5960"/>
                    </a:lnTo>
                    <a:lnTo>
                      <a:pt x="11332" y="2296"/>
                    </a:lnTo>
                    <a:lnTo>
                      <a:pt x="10209" y="2296"/>
                    </a:lnTo>
                    <a:lnTo>
                      <a:pt x="10111" y="2272"/>
                    </a:lnTo>
                    <a:lnTo>
                      <a:pt x="10013" y="2247"/>
                    </a:lnTo>
                    <a:lnTo>
                      <a:pt x="9916" y="2198"/>
                    </a:lnTo>
                    <a:lnTo>
                      <a:pt x="9843" y="2150"/>
                    </a:lnTo>
                    <a:lnTo>
                      <a:pt x="9794" y="2076"/>
                    </a:lnTo>
                    <a:lnTo>
                      <a:pt x="9745" y="1979"/>
                    </a:lnTo>
                    <a:lnTo>
                      <a:pt x="9720" y="1905"/>
                    </a:lnTo>
                    <a:lnTo>
                      <a:pt x="9720" y="1808"/>
                    </a:lnTo>
                    <a:lnTo>
                      <a:pt x="9720" y="1710"/>
                    </a:lnTo>
                    <a:lnTo>
                      <a:pt x="9745" y="1612"/>
                    </a:lnTo>
                    <a:lnTo>
                      <a:pt x="9794" y="1515"/>
                    </a:lnTo>
                    <a:lnTo>
                      <a:pt x="9843" y="1441"/>
                    </a:lnTo>
                    <a:lnTo>
                      <a:pt x="9916" y="1392"/>
                    </a:lnTo>
                    <a:lnTo>
                      <a:pt x="10013" y="1344"/>
                    </a:lnTo>
                    <a:lnTo>
                      <a:pt x="10111" y="1319"/>
                    </a:lnTo>
                    <a:close/>
                    <a:moveTo>
                      <a:pt x="0" y="0"/>
                    </a:moveTo>
                    <a:lnTo>
                      <a:pt x="0" y="8744"/>
                    </a:lnTo>
                    <a:lnTo>
                      <a:pt x="14898" y="8744"/>
                    </a:lnTo>
                    <a:lnTo>
                      <a:pt x="1489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4919-4613-4B8A-A110-7B20BDE8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after using PCA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DC9CA-4D2E-46BF-A8BB-8A6B64C8B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PCA was implemented for K=1,2……10</a:t>
            </a:r>
          </a:p>
          <a:p>
            <a:endParaRPr lang="en-US" dirty="0"/>
          </a:p>
          <a:p>
            <a:r>
              <a:rPr lang="en-US" dirty="0"/>
              <a:t>For K=1 , error was 94%.</a:t>
            </a:r>
          </a:p>
          <a:p>
            <a:endParaRPr lang="en-US" dirty="0"/>
          </a:p>
          <a:p>
            <a:r>
              <a:rPr lang="en-US" dirty="0"/>
              <a:t>For K=10, error was 1%.</a:t>
            </a:r>
          </a:p>
          <a:p>
            <a:endParaRPr lang="en-US" dirty="0"/>
          </a:p>
          <a:p>
            <a:r>
              <a:rPr lang="en-US" dirty="0"/>
              <a:t>Significant improvements made when dimensions were increased.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17E57-A694-45A5-86DF-BE1AAAD09D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386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EA971-8584-4175-8A72-AB9CFA47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with PCA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89C5F-C94A-490E-8634-DE8576F49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As we are increasing number of dimensions error is decreasing and score is increasing to one.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0FB68-90B5-49B0-A760-30D257E2C5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6A79DC1E-7E5D-4039-9C01-391370453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608" y="1353313"/>
            <a:ext cx="5519326" cy="271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7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450250" y="557250"/>
            <a:ext cx="19287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Objectives</a:t>
            </a:r>
            <a:endParaRPr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3174425" y="557250"/>
            <a:ext cx="55125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Face recognition on The Database of Faces at a glance.</a:t>
            </a:r>
          </a:p>
          <a:p>
            <a:r>
              <a:rPr lang="en-US" dirty="0"/>
              <a:t>Data pre-processing.</a:t>
            </a:r>
          </a:p>
          <a:p>
            <a:r>
              <a:rPr lang="en-US" dirty="0"/>
              <a:t>Dimension reduction using PCA.</a:t>
            </a:r>
          </a:p>
          <a:p>
            <a:r>
              <a:rPr lang="en-US" dirty="0"/>
              <a:t>Support Vector Machines (For classification)</a:t>
            </a:r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pic>
        <p:nvPicPr>
          <p:cNvPr id="3" name="Picture 2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F11711CF-764F-4876-AF62-1E7825287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9329" y="1265381"/>
            <a:ext cx="1659622" cy="13830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work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  <p:sp>
        <p:nvSpPr>
          <p:cNvPr id="5" name="Rounded Rectangle 4"/>
          <p:cNvSpPr/>
          <p:nvPr/>
        </p:nvSpPr>
        <p:spPr>
          <a:xfrm>
            <a:off x="2900855" y="0"/>
            <a:ext cx="6243145" cy="51434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252952" y="692010"/>
            <a:ext cx="5538950" cy="3531473"/>
            <a:chOff x="3310760" y="546538"/>
            <a:chExt cx="5538950" cy="3531473"/>
          </a:xfrm>
        </p:grpSpPr>
        <p:sp>
          <p:nvSpPr>
            <p:cNvPr id="11" name="Down Arrow 10"/>
            <p:cNvSpPr/>
            <p:nvPr/>
          </p:nvSpPr>
          <p:spPr>
            <a:xfrm>
              <a:off x="4004441" y="1292772"/>
              <a:ext cx="199697" cy="57806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4009697" y="2727435"/>
              <a:ext cx="199697" cy="57806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310760" y="546538"/>
              <a:ext cx="5538950" cy="3531473"/>
              <a:chOff x="3310760" y="546538"/>
              <a:chExt cx="5538950" cy="3531473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310760" y="546538"/>
                <a:ext cx="1534510" cy="3531473"/>
                <a:chOff x="3310760" y="546538"/>
                <a:chExt cx="1534510" cy="353147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3321269" y="546538"/>
                  <a:ext cx="1524000" cy="71470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bg1"/>
                      </a:solidFill>
                    </a:rPr>
                    <a:t>Data</a:t>
                  </a:r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3310760" y="1928648"/>
                  <a:ext cx="1534510" cy="71470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Visualization</a:t>
                  </a:r>
                  <a:endParaRPr lang="en-US" b="1" dirty="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321270" y="3363308"/>
                  <a:ext cx="1502978" cy="71470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/>
                    <a:t>PCA</a:t>
                  </a:r>
                  <a:endParaRPr lang="en-US" b="1" dirty="0"/>
                </a:p>
              </p:txBody>
            </p:sp>
          </p:grpSp>
          <p:sp>
            <p:nvSpPr>
              <p:cNvPr id="10" name="Rectangle 9"/>
              <p:cNvSpPr/>
              <p:nvPr/>
            </p:nvSpPr>
            <p:spPr>
              <a:xfrm>
                <a:off x="5717627" y="1897117"/>
                <a:ext cx="1460938" cy="7147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SVM</a:t>
                </a:r>
                <a:endParaRPr lang="en-US" b="1" dirty="0"/>
              </a:p>
            </p:txBody>
          </p:sp>
          <p:sp>
            <p:nvSpPr>
              <p:cNvPr id="14" name="Right Arrow 13"/>
              <p:cNvSpPr/>
              <p:nvPr/>
            </p:nvSpPr>
            <p:spPr>
              <a:xfrm>
                <a:off x="4918841" y="2123089"/>
                <a:ext cx="683173" cy="19969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Bent-Up Arrow 14"/>
              <p:cNvSpPr/>
              <p:nvPr/>
            </p:nvSpPr>
            <p:spPr>
              <a:xfrm>
                <a:off x="4876800" y="2669628"/>
                <a:ext cx="1723697" cy="1135118"/>
              </a:xfrm>
              <a:prstGeom prst="bentUpArrow">
                <a:avLst>
                  <a:gd name="adj1" fmla="val 9159"/>
                  <a:gd name="adj2" fmla="val 10921"/>
                  <a:gd name="adj3" fmla="val 127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346730" y="546538"/>
                <a:ext cx="1502980" cy="6516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Results without PCA</a:t>
                </a:r>
                <a:endParaRPr lang="en-US" b="1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341477" y="3358054"/>
                <a:ext cx="1476702" cy="6516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Results with PCA</a:t>
                </a:r>
                <a:endParaRPr lang="en-US" b="1" dirty="0"/>
              </a:p>
            </p:txBody>
          </p:sp>
          <p:sp>
            <p:nvSpPr>
              <p:cNvPr id="18" name="Bent Arrow 17"/>
              <p:cNvSpPr/>
              <p:nvPr/>
            </p:nvSpPr>
            <p:spPr>
              <a:xfrm>
                <a:off x="6589986" y="861848"/>
                <a:ext cx="662152" cy="945931"/>
              </a:xfrm>
              <a:prstGeom prst="bentArrow">
                <a:avLst>
                  <a:gd name="adj1" fmla="val 17063"/>
                  <a:gd name="adj2" fmla="val 17857"/>
                  <a:gd name="adj3" fmla="val 25000"/>
                  <a:gd name="adj4" fmla="val 5009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Bent-Up Arrow 20"/>
              <p:cNvSpPr/>
              <p:nvPr/>
            </p:nvSpPr>
            <p:spPr>
              <a:xfrm rot="5400000">
                <a:off x="6534804" y="2913994"/>
                <a:ext cx="987975" cy="457201"/>
              </a:xfrm>
              <a:prstGeom prst="bentUpArrow">
                <a:avLst>
                  <a:gd name="adj1" fmla="val 22953"/>
                  <a:gd name="adj2" fmla="val 30461"/>
                  <a:gd name="adj3" fmla="val 3678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420303" y="1902373"/>
                <a:ext cx="1334814" cy="6726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Analysis</a:t>
                </a:r>
                <a:endParaRPr lang="en-US" b="1" dirty="0"/>
              </a:p>
            </p:txBody>
          </p:sp>
          <p:sp>
            <p:nvSpPr>
              <p:cNvPr id="23" name="Down Arrow 22"/>
              <p:cNvSpPr/>
              <p:nvPr/>
            </p:nvSpPr>
            <p:spPr>
              <a:xfrm>
                <a:off x="7935310" y="1240221"/>
                <a:ext cx="252249" cy="6096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Up Arrow 23"/>
              <p:cNvSpPr/>
              <p:nvPr/>
            </p:nvSpPr>
            <p:spPr>
              <a:xfrm>
                <a:off x="7987861" y="2648607"/>
                <a:ext cx="262760" cy="662151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Data-Set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The Database of Faces at a Glance</a:t>
            </a:r>
            <a:endParaRPr sz="1100" dirty="0"/>
          </a:p>
        </p:txBody>
      </p:sp>
      <p:sp>
        <p:nvSpPr>
          <p:cNvPr id="162" name="Google Shape;162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026F9-B4AF-45FC-81C6-DEC0BB249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2774" y="557250"/>
            <a:ext cx="5307809" cy="4061700"/>
          </a:xfrm>
        </p:spPr>
        <p:txBody>
          <a:bodyPr/>
          <a:lstStyle/>
          <a:p>
            <a:r>
              <a:rPr lang="en-US" dirty="0"/>
              <a:t>The data-set consists of 400 pictures of 40 people.</a:t>
            </a:r>
          </a:p>
          <a:p>
            <a:endParaRPr lang="en-US" dirty="0"/>
          </a:p>
          <a:p>
            <a:r>
              <a:rPr lang="en-US" dirty="0"/>
              <a:t>Each picture has a dimension of 112X92 pixels.</a:t>
            </a:r>
          </a:p>
          <a:p>
            <a:endParaRPr lang="en-US" dirty="0"/>
          </a:p>
          <a:p>
            <a:r>
              <a:rPr lang="en-US" dirty="0"/>
              <a:t>Data set comprises of </a:t>
            </a:r>
            <a:r>
              <a:rPr lang="en-US" b="1" i="1" dirty="0" err="1"/>
              <a:t>pgm</a:t>
            </a:r>
            <a:r>
              <a:rPr lang="en-US" dirty="0"/>
              <a:t> format.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Data pre-processing</a:t>
            </a:r>
            <a:endParaRPr dirty="0"/>
          </a:p>
        </p:txBody>
      </p:sp>
      <p:sp>
        <p:nvSpPr>
          <p:cNvPr id="170" name="Google Shape;170;p22"/>
          <p:cNvSpPr txBox="1">
            <a:spLocks noGrp="1"/>
          </p:cNvSpPr>
          <p:nvPr>
            <p:ph type="body" idx="3"/>
          </p:nvPr>
        </p:nvSpPr>
        <p:spPr>
          <a:xfrm>
            <a:off x="3145536" y="557250"/>
            <a:ext cx="5659402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200" dirty="0"/>
              <a:t>Each image is flattened into row vector of size 10304.</a:t>
            </a:r>
          </a:p>
          <a:p>
            <a:endParaRPr lang="en-US" sz="2200" dirty="0"/>
          </a:p>
          <a:p>
            <a:r>
              <a:rPr lang="en-US" sz="2200" dirty="0"/>
              <a:t>The size of whole data set becomes 400X10304.</a:t>
            </a:r>
          </a:p>
          <a:p>
            <a:endParaRPr lang="en-US" sz="2200" dirty="0"/>
          </a:p>
          <a:p>
            <a:r>
              <a:rPr lang="en-US" sz="2200" dirty="0"/>
              <a:t>Then converted into a </a:t>
            </a:r>
            <a:r>
              <a:rPr lang="en-US" sz="2200" dirty="0" err="1"/>
              <a:t>numpy</a:t>
            </a:r>
            <a:r>
              <a:rPr lang="en-US" sz="2200" dirty="0"/>
              <a:t> </a:t>
            </a:r>
            <a:r>
              <a:rPr lang="en-US" sz="2200" dirty="0" err="1"/>
              <a:t>ndarray</a:t>
            </a:r>
            <a:r>
              <a:rPr lang="en-US" sz="2200" dirty="0"/>
              <a:t>.</a:t>
            </a:r>
          </a:p>
        </p:txBody>
      </p:sp>
      <p:sp>
        <p:nvSpPr>
          <p:cNvPr id="171" name="Google Shape;171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>
            <a:spLocks noGrp="1"/>
          </p:cNvSpPr>
          <p:nvPr>
            <p:ph type="title"/>
          </p:nvPr>
        </p:nvSpPr>
        <p:spPr>
          <a:xfrm>
            <a:off x="306400" y="481050"/>
            <a:ext cx="3815700" cy="104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Sample of data set</a:t>
            </a:r>
            <a:endParaRPr dirty="0"/>
          </a:p>
        </p:txBody>
      </p:sp>
      <p:sp>
        <p:nvSpPr>
          <p:cNvPr id="177" name="Google Shape;177;p23"/>
          <p:cNvSpPr txBox="1">
            <a:spLocks noGrp="1"/>
          </p:cNvSpPr>
          <p:nvPr>
            <p:ph type="body" idx="1"/>
          </p:nvPr>
        </p:nvSpPr>
        <p:spPr>
          <a:xfrm>
            <a:off x="306400" y="1600950"/>
            <a:ext cx="3815700" cy="301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Front faced pictures of a single subject was captured in different perspective &amp; can be seen by plotting few examples of the given data-set. 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3EF50A-D8D0-42CE-BC45-5E7FB78C4BB6}"/>
              </a:ext>
            </a:extLst>
          </p:cNvPr>
          <p:cNvSpPr/>
          <p:nvPr/>
        </p:nvSpPr>
        <p:spPr>
          <a:xfrm>
            <a:off x="4437888" y="0"/>
            <a:ext cx="4706112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Google Shape;178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5" name="Content Placeholder 3" descr="Capture.JPG">
            <a:extLst>
              <a:ext uri="{FF2B5EF4-FFF2-40B4-BE49-F238E27FC236}">
                <a16:creationId xmlns:a16="http://schemas.microsoft.com/office/drawing/2014/main" id="{3661AB69-982B-42DA-84B8-FE9E9AB646EF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4"/>
          <a:srcRect t="3930" b="4760"/>
          <a:stretch/>
        </p:blipFill>
        <p:spPr>
          <a:xfrm>
            <a:off x="4572000" y="1304543"/>
            <a:ext cx="4572000" cy="25115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C40B-BF2E-47C1-B841-EA616C38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reduction using PCA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E22B0-5B01-490B-8A77-69406F72DB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Redundant features are removed using PCA.</a:t>
            </a:r>
          </a:p>
          <a:p>
            <a:endParaRPr lang="en-US" dirty="0"/>
          </a:p>
          <a:p>
            <a:r>
              <a:rPr lang="en-US" dirty="0"/>
              <a:t>Eigen vectors with more variance are kept while with low variance are discarded. </a:t>
            </a:r>
          </a:p>
          <a:p>
            <a:endParaRPr lang="en-US" dirty="0"/>
          </a:p>
          <a:p>
            <a:r>
              <a:rPr lang="en-US" dirty="0"/>
              <a:t>Output matrix from PCA will look noting like original image.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BCD16-98DD-468C-8495-411FD4D52E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558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174B-49C8-4C28-9951-36DCE810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  <a:br>
              <a:rPr lang="en-US" dirty="0"/>
            </a:br>
            <a:r>
              <a:rPr lang="en-US" dirty="0"/>
              <a:t>(SVM)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26541-6814-4FEC-A7A9-CCAD4B193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of all for classification SVM is applied directly without using SVM.</a:t>
            </a:r>
          </a:p>
          <a:p>
            <a:endParaRPr lang="en-US" dirty="0"/>
          </a:p>
          <a:p>
            <a:r>
              <a:rPr lang="en-US" dirty="0"/>
              <a:t>To get maximum margin, Linear classifier was used.</a:t>
            </a:r>
          </a:p>
          <a:p>
            <a:endParaRPr lang="en-US" dirty="0"/>
          </a:p>
          <a:p>
            <a:r>
              <a:rPr lang="en-US" dirty="0"/>
              <a:t>100% accuracy was achieved.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DAD48-7B4B-4754-95C0-4A53EDC1A7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60E2553C-BEC0-4B84-8A2E-D08DC6E5A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7074" y="2703974"/>
            <a:ext cx="1921875" cy="107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4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EA3C-34E6-4ED0-AB78-341B060B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without using PCA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174E8-DABD-4D29-9E32-B5116F905B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When original numbers are used that is dimension reduction isn’t performed we have maximum score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62D56-8148-4BEF-A087-260073E8A2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BBACF64-68FD-4807-B353-C402C872F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142" y="1807464"/>
            <a:ext cx="5554301" cy="256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69655"/>
      </p:ext>
    </p:extLst>
  </p:cSld>
  <p:clrMapOvr>
    <a:masterClrMapping/>
  </p:clrMapOvr>
</p:sld>
</file>

<file path=ppt/theme/theme1.xml><?xml version="1.0" encoding="utf-8"?>
<a:theme xmlns:a="http://schemas.openxmlformats.org/drawingml/2006/main" name="Edg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280</Words>
  <Application>Microsoft Office PowerPoint</Application>
  <PresentationFormat>On-screen Show (16:9)</PresentationFormat>
  <Paragraphs>63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IBM Plex Sans Condensed</vt:lpstr>
      <vt:lpstr>IBM Plex Sans Condensed SemiBold</vt:lpstr>
      <vt:lpstr>Edgar template</vt:lpstr>
      <vt:lpstr>Face Recognition Using SVM </vt:lpstr>
      <vt:lpstr>Objectives</vt:lpstr>
      <vt:lpstr>Project work flow</vt:lpstr>
      <vt:lpstr>Data-Set The Database of Faces at a Glance</vt:lpstr>
      <vt:lpstr>Data pre-processing</vt:lpstr>
      <vt:lpstr>Sample of data set</vt:lpstr>
      <vt:lpstr>Dimension reduction using PCA</vt:lpstr>
      <vt:lpstr>Support Vector Machine (SVM)</vt:lpstr>
      <vt:lpstr>Score without using PCA</vt:lpstr>
      <vt:lpstr>SVM after using PCA</vt:lpstr>
      <vt:lpstr>Results with PCA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SVM</dc:title>
  <dc:creator>Muzaffar Hussain</dc:creator>
  <cp:lastModifiedBy>Gangolian's PC</cp:lastModifiedBy>
  <cp:revision>11</cp:revision>
  <dcterms:modified xsi:type="dcterms:W3CDTF">2019-03-02T09:08:39Z</dcterms:modified>
</cp:coreProperties>
</file>