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67" r:id="rId2"/>
    <p:sldId id="304" r:id="rId3"/>
    <p:sldId id="306" r:id="rId4"/>
    <p:sldId id="626" r:id="rId5"/>
    <p:sldId id="307" r:id="rId6"/>
    <p:sldId id="308" r:id="rId7"/>
    <p:sldId id="319" r:id="rId8"/>
    <p:sldId id="320" r:id="rId9"/>
    <p:sldId id="595" r:id="rId10"/>
    <p:sldId id="310" r:id="rId11"/>
    <p:sldId id="309" r:id="rId12"/>
    <p:sldId id="322" r:id="rId13"/>
    <p:sldId id="323" r:id="rId14"/>
    <p:sldId id="324" r:id="rId15"/>
    <p:sldId id="325" r:id="rId16"/>
    <p:sldId id="326" r:id="rId17"/>
    <p:sldId id="327" r:id="rId18"/>
    <p:sldId id="331" r:id="rId19"/>
    <p:sldId id="328" r:id="rId20"/>
    <p:sldId id="332" r:id="rId21"/>
    <p:sldId id="329" r:id="rId22"/>
    <p:sldId id="330" r:id="rId23"/>
    <p:sldId id="314" r:id="rId24"/>
    <p:sldId id="333" r:id="rId25"/>
    <p:sldId id="315" r:id="rId26"/>
    <p:sldId id="334" r:id="rId27"/>
    <p:sldId id="278"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05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12"/>
    <p:restoredTop sz="87578"/>
  </p:normalViewPr>
  <p:slideViewPr>
    <p:cSldViewPr snapToGrid="0" snapToObjects="1">
      <p:cViewPr varScale="1">
        <p:scale>
          <a:sx n="77" d="100"/>
          <a:sy n="77" d="100"/>
        </p:scale>
        <p:origin x="84" y="31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B1705-2413-2442-A1F8-83389323D7D2}" type="datetimeFigureOut">
              <a:rPr lang="en-US" smtClean="0"/>
              <a:t>21-Jun-22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6A979-DDB0-F448-876A-625AF4F5A37C}" type="slidenum">
              <a:rPr lang="en-US" smtClean="0"/>
              <a:t>‹#›</a:t>
            </a:fld>
            <a:endParaRPr lang="en-US"/>
          </a:p>
        </p:txBody>
      </p:sp>
    </p:spTree>
    <p:extLst>
      <p:ext uri="{BB962C8B-B14F-4D97-AF65-F5344CB8AC3E}">
        <p14:creationId xmlns:p14="http://schemas.microsoft.com/office/powerpoint/2010/main" val="2972913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a:t>
            </a:fld>
            <a:endParaRPr lang="en-US"/>
          </a:p>
        </p:txBody>
      </p:sp>
    </p:spTree>
    <p:extLst>
      <p:ext uri="{BB962C8B-B14F-4D97-AF65-F5344CB8AC3E}">
        <p14:creationId xmlns:p14="http://schemas.microsoft.com/office/powerpoint/2010/main" val="1670259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10</a:t>
            </a:fld>
            <a:endParaRPr lang="en-US"/>
          </a:p>
        </p:txBody>
      </p:sp>
    </p:spTree>
    <p:extLst>
      <p:ext uri="{BB962C8B-B14F-4D97-AF65-F5344CB8AC3E}">
        <p14:creationId xmlns:p14="http://schemas.microsoft.com/office/powerpoint/2010/main" val="3520557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Now that we understand what data profiles and PVTs are, let us look at the problem setup. We are given two datasets, one of which is a passing dataset </a:t>
            </a:r>
            <a:r>
              <a:rPr lang="en-US" sz="1200" b="0" i="0" u="none" strike="noStrike" kern="1200" dirty="0" err="1">
                <a:solidFill>
                  <a:schemeClr val="tx1"/>
                </a:solidFill>
                <a:effectLst/>
                <a:latin typeface="+mn-lt"/>
                <a:ea typeface="+mn-ea"/>
                <a:cs typeface="+mn-cs"/>
              </a:rPr>
              <a:t>ie</a:t>
            </a:r>
            <a:r>
              <a:rPr lang="en-US" sz="1200" b="0" i="0" u="none" strike="noStrike" kern="1200" dirty="0">
                <a:solidFill>
                  <a:schemeClr val="tx1"/>
                </a:solidFill>
                <a:effectLst/>
                <a:latin typeface="+mn-lt"/>
                <a:ea typeface="+mn-ea"/>
                <a:cs typeface="+mn-cs"/>
              </a:rPr>
              <a:t>. it performs well with respect to the system implementation and the other one is a failing dataset which does not work well with the system. Given these 2 datasets and access to the downstream task, we want to identify a minimal set of PVTs such that transforming the failing dataset </a:t>
            </a:r>
            <a:r>
              <a:rPr lang="en-US" sz="1200" b="0" i="0" u="none" strike="noStrike" kern="1200" dirty="0" err="1">
                <a:solidFill>
                  <a:schemeClr val="tx1"/>
                </a:solidFill>
                <a:effectLst/>
                <a:latin typeface="+mn-lt"/>
                <a:ea typeface="+mn-ea"/>
                <a:cs typeface="+mn-cs"/>
              </a:rPr>
              <a:t>wrt</a:t>
            </a:r>
            <a:r>
              <a:rPr lang="en-US" sz="1200" b="0" i="0" u="none" strike="noStrike" kern="1200" dirty="0">
                <a:solidFill>
                  <a:schemeClr val="tx1"/>
                </a:solidFill>
                <a:effectLst/>
                <a:latin typeface="+mn-lt"/>
                <a:ea typeface="+mn-ea"/>
                <a:cs typeface="+mn-cs"/>
              </a:rPr>
              <a:t> these PVTs fixes it!</a:t>
            </a: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11</a:t>
            </a:fld>
            <a:endParaRPr lang="en-US"/>
          </a:p>
        </p:txBody>
      </p:sp>
    </p:spTree>
    <p:extLst>
      <p:ext uri="{BB962C8B-B14F-4D97-AF65-F5344CB8AC3E}">
        <p14:creationId xmlns:p14="http://schemas.microsoft.com/office/powerpoint/2010/main" val="409955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solve this problem, we propose Data Prism which operates in four main steps. Let us go over these steps on by one.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12</a:t>
            </a:fld>
            <a:endParaRPr lang="en-US"/>
          </a:p>
        </p:txBody>
      </p:sp>
    </p:spTree>
    <p:extLst>
      <p:ext uri="{BB962C8B-B14F-4D97-AF65-F5344CB8AC3E}">
        <p14:creationId xmlns:p14="http://schemas.microsoft.com/office/powerpoint/2010/main" val="58091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it identifies a set of discriminative PVTs i.e. the PVTs which are not the same in the failing and passing datasets. For example, we calculate PVTs for the passing dataset as shown here.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13</a:t>
            </a:fld>
            <a:endParaRPr lang="en-US"/>
          </a:p>
        </p:txBody>
      </p:sp>
    </p:spTree>
    <p:extLst>
      <p:ext uri="{BB962C8B-B14F-4D97-AF65-F5344CB8AC3E}">
        <p14:creationId xmlns:p14="http://schemas.microsoft.com/office/powerpoint/2010/main" val="2308099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identify the PVTs of the failing dataset and identify the intersection. We then remove the intersection of those and keep the remaining PVTs of the passing dataset.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14</a:t>
            </a:fld>
            <a:endParaRPr lang="en-US"/>
          </a:p>
        </p:txBody>
      </p:sp>
    </p:spTree>
    <p:extLst>
      <p:ext uri="{BB962C8B-B14F-4D97-AF65-F5344CB8AC3E}">
        <p14:creationId xmlns:p14="http://schemas.microsoft.com/office/powerpoint/2010/main" val="3206565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PVTs of the passing dataset are used for analysis by the subsequent stages of the pipeline.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15</a:t>
            </a:fld>
            <a:endParaRPr lang="en-US"/>
          </a:p>
        </p:txBody>
      </p:sp>
    </p:spTree>
    <p:extLst>
      <p:ext uri="{BB962C8B-B14F-4D97-AF65-F5344CB8AC3E}">
        <p14:creationId xmlns:p14="http://schemas.microsoft.com/office/powerpoint/2010/main" val="4262589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second stage organizes the discriminative PVTs in the form of a bipartite graph. This bipartite graph consists of PVTs on one side and attributes on the other side. A PVT is connected to an attribute A if the corresponding profile depends on the attribute A. For example, Domain of age is connected to the attribute Age in the graph shown here.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16</a:t>
            </a:fld>
            <a:endParaRPr lang="en-US"/>
          </a:p>
        </p:txBody>
      </p:sp>
    </p:spTree>
    <p:extLst>
      <p:ext uri="{BB962C8B-B14F-4D97-AF65-F5344CB8AC3E}">
        <p14:creationId xmlns:p14="http://schemas.microsoft.com/office/powerpoint/2010/main" val="3384541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high level intuition of constructing this graph is that attributes with incorrect format or mistakes generally have multiple discriminative </a:t>
            </a:r>
            <a:r>
              <a:rPr lang="en-US" sz="1200" b="0" i="0" u="none" strike="noStrike" kern="1200" dirty="0" err="1">
                <a:solidFill>
                  <a:schemeClr val="tx1"/>
                </a:solidFill>
                <a:effectLst/>
                <a:latin typeface="+mn-lt"/>
                <a:ea typeface="+mn-ea"/>
                <a:cs typeface="+mn-cs"/>
              </a:rPr>
              <a:t>PVTs.</a:t>
            </a:r>
            <a:r>
              <a:rPr lang="en-US" sz="1200" b="0" i="0" u="none" strike="noStrike" kern="1200" dirty="0">
                <a:solidFill>
                  <a:schemeClr val="tx1"/>
                </a:solidFill>
                <a:effectLst/>
                <a:latin typeface="+mn-lt"/>
                <a:ea typeface="+mn-ea"/>
                <a:cs typeface="+mn-cs"/>
              </a:rPr>
              <a:t> Therefore, the PVTs connected to higher degree attributes in this graph are considered for intervention before other </a:t>
            </a:r>
            <a:r>
              <a:rPr lang="en-US" sz="1200" b="0" i="0" u="none" strike="noStrike" kern="1200" dirty="0" err="1">
                <a:solidFill>
                  <a:schemeClr val="tx1"/>
                </a:solidFill>
                <a:effectLst/>
                <a:latin typeface="+mn-lt"/>
                <a:ea typeface="+mn-ea"/>
                <a:cs typeface="+mn-cs"/>
              </a:rPr>
              <a:t>PVTs.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17</a:t>
            </a:fld>
            <a:endParaRPr lang="en-US"/>
          </a:p>
        </p:txBody>
      </p:sp>
    </p:spTree>
    <p:extLst>
      <p:ext uri="{BB962C8B-B14F-4D97-AF65-F5344CB8AC3E}">
        <p14:creationId xmlns:p14="http://schemas.microsoft.com/office/powerpoint/2010/main" val="5038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18</a:t>
            </a:fld>
            <a:endParaRPr lang="en-US"/>
          </a:p>
        </p:txBody>
      </p:sp>
    </p:spTree>
    <p:extLst>
      <p:ext uri="{BB962C8B-B14F-4D97-AF65-F5344CB8AC3E}">
        <p14:creationId xmlns:p14="http://schemas.microsoft.com/office/powerpoint/2010/main" val="2502995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After constructing this graph, the third stage ranks shortlisted PVTs based on a benefit score. This score captures the likelihood that malfunction score would change if a profile is intervened. Specifically, the benefit of a PVT is the violation score of the failing dataset times the fraction of tuples that are transformed by the PVTs transformation. </a:t>
            </a:r>
            <a:endParaRPr lang="en-US" b="0" dirty="0">
              <a:effectLst/>
            </a:endParaRPr>
          </a:p>
          <a:p>
            <a:pPr rtl="0"/>
            <a:r>
              <a:rPr lang="en-US" sz="1200" b="0" i="0" u="none" strike="noStrike" kern="1200" dirty="0">
                <a:solidFill>
                  <a:schemeClr val="tx1"/>
                </a:solidFill>
                <a:effectLst/>
                <a:latin typeface="+mn-lt"/>
                <a:ea typeface="+mn-ea"/>
                <a:cs typeface="+mn-cs"/>
              </a:rPr>
              <a:t>We show the benefit scores of different PVTs in this table. </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In the subsequent stage, highest scoring PVT which is Correlation between sex and income is considered for intervention.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19</a:t>
            </a:fld>
            <a:endParaRPr lang="en-US"/>
          </a:p>
        </p:txBody>
      </p:sp>
    </p:spTree>
    <p:extLst>
      <p:ext uri="{BB962C8B-B14F-4D97-AF65-F5344CB8AC3E}">
        <p14:creationId xmlns:p14="http://schemas.microsoft.com/office/powerpoint/2010/main" val="39263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a:t>
            </a:fld>
            <a:endParaRPr lang="en-US"/>
          </a:p>
        </p:txBody>
      </p:sp>
    </p:spTree>
    <p:extLst>
      <p:ext uri="{BB962C8B-B14F-4D97-AF65-F5344CB8AC3E}">
        <p14:creationId xmlns:p14="http://schemas.microsoft.com/office/powerpoint/2010/main" val="356740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fourth step of the pipeline is the intervention procedure which applies the transformation and then runs the pipeline to calculate its malfunction score. In this example, breaking correlation between sex and income reduces malfunction to below 0.2 and therefore the pipeline stops searching over other </a:t>
            </a:r>
            <a:r>
              <a:rPr lang="en-US" sz="1200" b="0" i="0" u="none" strike="noStrike" kern="1200" dirty="0" err="1">
                <a:solidFill>
                  <a:schemeClr val="tx1"/>
                </a:solidFill>
                <a:effectLst/>
                <a:latin typeface="+mn-lt"/>
                <a:ea typeface="+mn-ea"/>
                <a:cs typeface="+mn-cs"/>
              </a:rPr>
              <a:t>PVTs.</a:t>
            </a: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21</a:t>
            </a:fld>
            <a:endParaRPr lang="en-US"/>
          </a:p>
        </p:txBody>
      </p:sp>
    </p:spTree>
    <p:extLst>
      <p:ext uri="{BB962C8B-B14F-4D97-AF65-F5344CB8AC3E}">
        <p14:creationId xmlns:p14="http://schemas.microsoft.com/office/powerpoint/2010/main" val="3689981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a last step, Data Prism also ensures that the solution set is minimal. To test minimality, </a:t>
            </a:r>
            <a:r>
              <a:rPr lang="en-US" sz="1200" b="0" i="0" u="none" strike="noStrike" kern="1200" dirty="0" err="1">
                <a:solidFill>
                  <a:schemeClr val="tx1"/>
                </a:solidFill>
                <a:effectLst/>
                <a:latin typeface="+mn-lt"/>
                <a:ea typeface="+mn-ea"/>
                <a:cs typeface="+mn-cs"/>
              </a:rPr>
              <a:t>dataprism</a:t>
            </a:r>
            <a:r>
              <a:rPr lang="en-US" sz="1200" b="0" i="0" u="none" strike="noStrike" kern="1200" dirty="0">
                <a:solidFill>
                  <a:schemeClr val="tx1"/>
                </a:solidFill>
                <a:effectLst/>
                <a:latin typeface="+mn-lt"/>
                <a:ea typeface="+mn-ea"/>
                <a:cs typeface="+mn-cs"/>
              </a:rPr>
              <a:t> removes one </a:t>
            </a:r>
            <a:r>
              <a:rPr lang="en-US" sz="1200" b="0" i="0" u="none" strike="noStrike" kern="1200" dirty="0" err="1">
                <a:solidFill>
                  <a:schemeClr val="tx1"/>
                </a:solidFill>
                <a:effectLst/>
                <a:latin typeface="+mn-lt"/>
                <a:ea typeface="+mn-ea"/>
                <a:cs typeface="+mn-cs"/>
              </a:rPr>
              <a:t>pvt</a:t>
            </a:r>
            <a:r>
              <a:rPr lang="en-US" sz="1200" b="0" i="0" u="none" strike="noStrike" kern="1200" dirty="0">
                <a:solidFill>
                  <a:schemeClr val="tx1"/>
                </a:solidFill>
                <a:effectLst/>
                <a:latin typeface="+mn-lt"/>
                <a:ea typeface="+mn-ea"/>
                <a:cs typeface="+mn-cs"/>
              </a:rPr>
              <a:t> at a time and keeps it only if it is necessary to reduce malfunction.</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22</a:t>
            </a:fld>
            <a:endParaRPr lang="en-US"/>
          </a:p>
        </p:txBody>
      </p:sp>
    </p:spTree>
    <p:extLst>
      <p:ext uri="{BB962C8B-B14F-4D97-AF65-F5344CB8AC3E}">
        <p14:creationId xmlns:p14="http://schemas.microsoft.com/office/powerpoint/2010/main" val="493927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let us look at some of the evaluation results of </a:t>
            </a:r>
            <a:r>
              <a:rPr lang="en-US" sz="1200" b="0" i="0" u="none" strike="noStrike" kern="1200" dirty="0" err="1">
                <a:solidFill>
                  <a:schemeClr val="tx1"/>
                </a:solidFill>
                <a:effectLst/>
                <a:latin typeface="+mn-lt"/>
                <a:ea typeface="+mn-ea"/>
                <a:cs typeface="+mn-cs"/>
              </a:rPr>
              <a:t>DataPrism</a:t>
            </a:r>
            <a:r>
              <a:rPr lang="en-US" sz="1200" b="0" i="0" u="none" strike="noStrike" kern="1200" dirty="0">
                <a:solidFill>
                  <a:schemeClr val="tx1"/>
                </a:solidFill>
                <a:effectLst/>
                <a:latin typeface="+mn-lt"/>
                <a:ea typeface="+mn-ea"/>
                <a:cs typeface="+mn-cs"/>
              </a:rPr>
              <a:t>. We tested our approach on six different application domains spanning classification, entity linking, sentiment prediction, data integration and data visualization.  All these applications were tested on real-world datasets and each pipeline failed due to a different cause of mismatch with the data.</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23</a:t>
            </a:fld>
            <a:endParaRPr lang="en-US"/>
          </a:p>
        </p:txBody>
      </p:sp>
    </p:spTree>
    <p:extLst>
      <p:ext uri="{BB962C8B-B14F-4D97-AF65-F5344CB8AC3E}">
        <p14:creationId xmlns:p14="http://schemas.microsoft.com/office/powerpoint/2010/main" val="1852092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terms of baselines, there is no prior technique that exposes mismatch between data and systems. Therefore, we adapted state-of-the-art debugging and explainable AI techniques to explain the cause of mismatch. Specifically, we adapted </a:t>
            </a:r>
            <a:r>
              <a:rPr lang="en-US" sz="1200" b="0" i="0" u="none" strike="noStrike" kern="1200" dirty="0" err="1">
                <a:solidFill>
                  <a:schemeClr val="tx1"/>
                </a:solidFill>
                <a:effectLst/>
                <a:latin typeface="+mn-lt"/>
                <a:ea typeface="+mn-ea"/>
                <a:cs typeface="+mn-cs"/>
              </a:rPr>
              <a:t>Bugdoc</a:t>
            </a:r>
            <a:r>
              <a:rPr lang="en-US" sz="1200" b="0" i="0" u="none" strike="noStrike" kern="1200" dirty="0">
                <a:solidFill>
                  <a:schemeClr val="tx1"/>
                </a:solidFill>
                <a:effectLst/>
                <a:latin typeface="+mn-lt"/>
                <a:ea typeface="+mn-ea"/>
                <a:cs typeface="+mn-cs"/>
              </a:rPr>
              <a:t> which is designed to debug pipeline implementations and  Anchors which is a rule based technique to explain ML models. Additionally, we implemented a group testing approach to intervene multiple PVTs at a time.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24</a:t>
            </a:fld>
            <a:endParaRPr lang="en-US"/>
          </a:p>
        </p:txBody>
      </p:sp>
    </p:spTree>
    <p:extLst>
      <p:ext uri="{BB962C8B-B14F-4D97-AF65-F5344CB8AC3E}">
        <p14:creationId xmlns:p14="http://schemas.microsoft.com/office/powerpoint/2010/main" val="890419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result, we show the number of interventions required by each technique to expose the cause of malfunction. We observe that </a:t>
            </a:r>
            <a:r>
              <a:rPr lang="en-US" sz="1200" b="0" i="0" u="none" strike="noStrike" kern="1200" dirty="0" err="1">
                <a:solidFill>
                  <a:schemeClr val="tx1"/>
                </a:solidFill>
                <a:effectLst/>
                <a:latin typeface="+mn-lt"/>
                <a:ea typeface="+mn-ea"/>
                <a:cs typeface="+mn-cs"/>
              </a:rPr>
              <a:t>DataPrism</a:t>
            </a:r>
            <a:r>
              <a:rPr lang="en-US" sz="1200" b="0" i="0" u="none" strike="noStrike" kern="1200" dirty="0">
                <a:solidFill>
                  <a:schemeClr val="tx1"/>
                </a:solidFill>
                <a:effectLst/>
                <a:latin typeface="+mn-lt"/>
                <a:ea typeface="+mn-ea"/>
                <a:cs typeface="+mn-cs"/>
              </a:rPr>
              <a:t> is highly effective and requires the least number of interventions. Other baselines are not very effective. Even though  group testing does not require a lot of interventions, it does not identify the true cause of malfunction in half of the cases.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25</a:t>
            </a:fld>
            <a:endParaRPr lang="en-US"/>
          </a:p>
        </p:txBody>
      </p:sp>
    </p:spTree>
    <p:extLst>
      <p:ext uri="{BB962C8B-B14F-4D97-AF65-F5344CB8AC3E}">
        <p14:creationId xmlns:p14="http://schemas.microsoft.com/office/powerpoint/2010/main" val="334091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further tested the effect of different parameters on the number of required interventions. We can observe that </a:t>
            </a:r>
            <a:r>
              <a:rPr lang="en-US" sz="1200" b="0" i="0" u="none" strike="noStrike" kern="1200" dirty="0" err="1">
                <a:solidFill>
                  <a:schemeClr val="tx1"/>
                </a:solidFill>
                <a:effectLst/>
                <a:latin typeface="+mn-lt"/>
                <a:ea typeface="+mn-ea"/>
                <a:cs typeface="+mn-cs"/>
              </a:rPr>
              <a:t>dataprism</a:t>
            </a:r>
            <a:r>
              <a:rPr lang="en-US" sz="1200" b="0" i="0" u="none" strike="noStrike" kern="1200" dirty="0">
                <a:solidFill>
                  <a:schemeClr val="tx1"/>
                </a:solidFill>
                <a:effectLst/>
                <a:latin typeface="+mn-lt"/>
                <a:ea typeface="+mn-ea"/>
                <a:cs typeface="+mn-cs"/>
              </a:rPr>
              <a:t> requires the least number of interventions across all settings and the growth rate of the interventions is sublinear in the number of discriminative </a:t>
            </a:r>
            <a:r>
              <a:rPr lang="en-US" sz="1200" b="0" i="0" u="none" strike="noStrike" kern="1200" dirty="0" err="1">
                <a:solidFill>
                  <a:schemeClr val="tx1"/>
                </a:solidFill>
                <a:effectLst/>
                <a:latin typeface="+mn-lt"/>
                <a:ea typeface="+mn-ea"/>
                <a:cs typeface="+mn-cs"/>
              </a:rPr>
              <a:t>PVTs.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26</a:t>
            </a:fld>
            <a:endParaRPr lang="en-US"/>
          </a:p>
        </p:txBody>
      </p:sp>
    </p:spTree>
    <p:extLst>
      <p:ext uri="{BB962C8B-B14F-4D97-AF65-F5344CB8AC3E}">
        <p14:creationId xmlns:p14="http://schemas.microsoft.com/office/powerpoint/2010/main" val="1619750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summary, we studied a novel problem of exposing the disconnect between data and systems. We proposed data prism approach to explain the cause of malfunction in the form of data profiles. Interventional approach of data prism helps to produce causally verified explanations. Empirical evaluation of </a:t>
            </a:r>
            <a:r>
              <a:rPr lang="en-US" sz="1200" b="0" i="0" u="none" strike="noStrike" kern="1200" dirty="0" err="1">
                <a:solidFill>
                  <a:schemeClr val="tx1"/>
                </a:solidFill>
                <a:effectLst/>
                <a:latin typeface="+mn-lt"/>
                <a:ea typeface="+mn-ea"/>
                <a:cs typeface="+mn-cs"/>
              </a:rPr>
              <a:t>dataprism</a:t>
            </a:r>
            <a:r>
              <a:rPr lang="en-US" sz="1200" b="0" i="0" u="none" strike="noStrike" kern="1200" dirty="0">
                <a:solidFill>
                  <a:schemeClr val="tx1"/>
                </a:solidFill>
                <a:effectLst/>
                <a:latin typeface="+mn-lt"/>
                <a:ea typeface="+mn-ea"/>
                <a:cs typeface="+mn-cs"/>
              </a:rPr>
              <a:t> on various systems demonstrates its effectiveness to identify the ground truth cause while requiring the least number of interventions.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27</a:t>
            </a:fld>
            <a:endParaRPr lang="en-US"/>
          </a:p>
        </p:txBody>
      </p:sp>
    </p:spTree>
    <p:extLst>
      <p:ext uri="{BB962C8B-B14F-4D97-AF65-F5344CB8AC3E}">
        <p14:creationId xmlns:p14="http://schemas.microsoft.com/office/powerpoint/2010/main" val="165180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Replace with hospital example</a:t>
            </a:r>
          </a:p>
        </p:txBody>
      </p:sp>
      <p:sp>
        <p:nvSpPr>
          <p:cNvPr id="4" name="Slide Number Placeholder 3"/>
          <p:cNvSpPr>
            <a:spLocks noGrp="1"/>
          </p:cNvSpPr>
          <p:nvPr>
            <p:ph type="sldNum" sz="quarter" idx="5"/>
          </p:nvPr>
        </p:nvSpPr>
        <p:spPr/>
        <p:txBody>
          <a:bodyPr/>
          <a:lstStyle/>
          <a:p>
            <a:fld id="{BA26A979-DDB0-F448-876A-625AF4F5A37C}" type="slidenum">
              <a:rPr lang="en-US" smtClean="0"/>
              <a:t>28</a:t>
            </a:fld>
            <a:endParaRPr lang="en-US"/>
          </a:p>
        </p:txBody>
      </p:sp>
    </p:spTree>
    <p:extLst>
      <p:ext uri="{BB962C8B-B14F-4D97-AF65-F5344CB8AC3E}">
        <p14:creationId xmlns:p14="http://schemas.microsoft.com/office/powerpoint/2010/main" val="473459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It has become extremely easy to develop such systems because of easy access to large amounts of data from various data repositories like google dataset search, </a:t>
            </a:r>
            <a:r>
              <a:rPr lang="en-US" sz="1200" b="0" i="0" u="none" strike="noStrike" kern="1200" dirty="0" err="1">
                <a:solidFill>
                  <a:schemeClr val="tx1"/>
                </a:solidFill>
                <a:effectLst/>
                <a:latin typeface="+mn-lt"/>
                <a:ea typeface="+mn-ea"/>
                <a:cs typeface="+mn-cs"/>
              </a:rPr>
              <a:t>data.gov</a:t>
            </a:r>
            <a:r>
              <a:rPr lang="en-US" sz="1200" b="0" i="0" u="none" strike="noStrike" kern="1200" dirty="0">
                <a:solidFill>
                  <a:schemeClr val="tx1"/>
                </a:solidFill>
                <a:effectLst/>
                <a:latin typeface="+mn-lt"/>
                <a:ea typeface="+mn-ea"/>
                <a:cs typeface="+mn-cs"/>
              </a:rPr>
              <a:t> and so on.</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On the implementation side of things, ML libraries have made it simple to code these applications in less than 500 lines of code which traditionally required 500 thousand lines of code.</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This is all great but one of the common challenges faced in this development is that the pipeline has some specific assumptions or expectations which the dataset does not satisfy. This mismatch of assumptions and reality causes the system to crash or have poor performance. We refer to this deteriorated performance as malfunction.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3</a:t>
            </a:fld>
            <a:endParaRPr lang="en-US"/>
          </a:p>
        </p:txBody>
      </p:sp>
    </p:spTree>
    <p:extLst>
      <p:ext uri="{BB962C8B-B14F-4D97-AF65-F5344CB8AC3E}">
        <p14:creationId xmlns:p14="http://schemas.microsoft.com/office/powerpoint/2010/main" val="203062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 us look at an example. Suppose you have built a health monitoring and recommendation system in the US. It is doing really well because it demonstrated highly accurate results. Now you get a chance to collaborate with a hospital in Australia and when you deploy the algorithm achieves </a:t>
            </a:r>
            <a:r>
              <a:rPr lang="en-US" sz="1200" b="0" i="0" u="none" strike="noStrike" kern="1200" dirty="0" err="1">
                <a:solidFill>
                  <a:schemeClr val="tx1"/>
                </a:solidFill>
                <a:effectLst/>
                <a:latin typeface="+mn-lt"/>
                <a:ea typeface="+mn-ea"/>
                <a:cs typeface="+mn-cs"/>
              </a:rPr>
              <a:t>embarrasingly</a:t>
            </a:r>
            <a:r>
              <a:rPr lang="en-US" sz="1200" b="0" i="0" u="none" strike="noStrike" kern="1200" dirty="0">
                <a:solidFill>
                  <a:schemeClr val="tx1"/>
                </a:solidFill>
                <a:effectLst/>
                <a:latin typeface="+mn-lt"/>
                <a:ea typeface="+mn-ea"/>
                <a:cs typeface="+mn-cs"/>
              </a:rPr>
              <a:t> low accuracy. </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You are confused to see such a stark difference in performance of the system.</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After a close investigation you notice that all individuals are entering weight in kilograms which is causing this problem. The software which was designed in the US was assuming that all individuals enter weight in pounds. The moment you change the units of weight in the Australian data, the accuracy improves to over 0.9.</a:t>
            </a:r>
            <a:endParaRPr lang="en-US" b="0" dirty="0">
              <a:effectLst/>
            </a:endParaRPr>
          </a:p>
          <a:p>
            <a:pPr rtl="0"/>
            <a:r>
              <a:rPr lang="en-US" sz="1200" b="0" i="0" u="none" strike="noStrike" kern="1200" dirty="0">
                <a:solidFill>
                  <a:schemeClr val="tx1"/>
                </a:solidFill>
                <a:effectLst/>
                <a:latin typeface="+mn-lt"/>
                <a:ea typeface="+mn-ea"/>
                <a:cs typeface="+mn-cs"/>
              </a:rPr>
              <a:t>In this case, neither the data was wrong nor the system was wrong. BUT there was a mismatch between system’s expectation and the input dataset.</a:t>
            </a:r>
            <a:endParaRPr lang="en-US" b="0" dirty="0">
              <a:effectLst/>
            </a:endParaRPr>
          </a:p>
          <a:p>
            <a:br>
              <a:rPr lang="en-US" dirty="0"/>
            </a:br>
            <a:endParaRPr lang="en-US" dirty="0"/>
          </a:p>
        </p:txBody>
      </p:sp>
    </p:spTree>
    <p:extLst>
      <p:ext uri="{BB962C8B-B14F-4D97-AF65-F5344CB8AC3E}">
        <p14:creationId xmlns:p14="http://schemas.microsoft.com/office/powerpoint/2010/main" val="130270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 us look at another examples of malfunction. In this case, you train an ML model to predict income of individuals and ensure that it does not discriminate against sex. </a:t>
            </a:r>
            <a:endParaRPr lang="en-US" b="0" dirty="0">
              <a:effectLst/>
            </a:endParaRPr>
          </a:p>
          <a:p>
            <a:pPr rtl="0"/>
            <a:r>
              <a:rPr lang="en-US" sz="1200" b="0" i="0" u="none" strike="noStrike" kern="1200" dirty="0">
                <a:solidFill>
                  <a:schemeClr val="tx1"/>
                </a:solidFill>
                <a:effectLst/>
                <a:latin typeface="+mn-lt"/>
                <a:ea typeface="+mn-ea"/>
                <a:cs typeface="+mn-cs"/>
              </a:rPr>
              <a:t>[hit]</a:t>
            </a:r>
            <a:endParaRPr lang="en-US" b="0" dirty="0">
              <a:effectLst/>
            </a:endParaRPr>
          </a:p>
          <a:p>
            <a:pPr rtl="0"/>
            <a:r>
              <a:rPr lang="en-US" sz="1200" b="0" i="0" u="none" strike="noStrike" kern="1200" dirty="0">
                <a:solidFill>
                  <a:schemeClr val="tx1"/>
                </a:solidFill>
                <a:effectLst/>
                <a:latin typeface="+mn-lt"/>
                <a:ea typeface="+mn-ea"/>
                <a:cs typeface="+mn-cs"/>
              </a:rPr>
              <a:t>Now when you use the same pipeline to train it on another dataset, it is highly biased against women.</a:t>
            </a:r>
            <a:endParaRPr lang="en-US" b="0" dirty="0">
              <a:effectLst/>
            </a:endParaRPr>
          </a:p>
          <a:p>
            <a:pPr rtl="0"/>
            <a:r>
              <a:rPr lang="en-US" sz="1200" b="0" i="0" u="none" strike="noStrike" kern="1200" dirty="0">
                <a:solidFill>
                  <a:schemeClr val="tx1"/>
                </a:solidFill>
                <a:effectLst/>
                <a:latin typeface="+mn-lt"/>
                <a:ea typeface="+mn-ea"/>
                <a:cs typeface="+mn-cs"/>
              </a:rPr>
              <a:t>[hit]</a:t>
            </a:r>
            <a:endParaRPr lang="en-US" b="0" dirty="0">
              <a:effectLst/>
            </a:endParaRPr>
          </a:p>
          <a:p>
            <a:pPr rtl="0"/>
            <a:r>
              <a:rPr lang="en-US" sz="1200" b="0" i="0" u="none" strike="noStrike" kern="1200" dirty="0">
                <a:solidFill>
                  <a:schemeClr val="tx1"/>
                </a:solidFill>
                <a:effectLst/>
                <a:latin typeface="+mn-lt"/>
                <a:ea typeface="+mn-ea"/>
                <a:cs typeface="+mn-cs"/>
              </a:rPr>
              <a:t> After a close investigation you observe that there are two main causes of bias:</a:t>
            </a:r>
            <a:endParaRPr lang="en-US" b="0" dirty="0">
              <a:effectLst/>
            </a:endParaRPr>
          </a:p>
          <a:p>
            <a:pPr rtl="0"/>
            <a:r>
              <a:rPr lang="en-US" sz="1200" b="0" i="0" u="none" strike="noStrike" kern="1200" dirty="0">
                <a:solidFill>
                  <a:schemeClr val="tx1"/>
                </a:solidFill>
                <a:effectLst/>
                <a:latin typeface="+mn-lt"/>
                <a:ea typeface="+mn-ea"/>
                <a:cs typeface="+mn-cs"/>
              </a:rPr>
              <a:t>First more male individuals have higher salary than female individuals </a:t>
            </a:r>
            <a:endParaRPr lang="en-US" b="0" dirty="0">
              <a:effectLst/>
            </a:endParaRPr>
          </a:p>
          <a:p>
            <a:pPr rtl="0"/>
            <a:r>
              <a:rPr lang="en-US" sz="1200" b="0" i="0" u="none" strike="noStrike" kern="1200" dirty="0">
                <a:solidFill>
                  <a:schemeClr val="tx1"/>
                </a:solidFill>
                <a:effectLst/>
                <a:latin typeface="+mn-lt"/>
                <a:ea typeface="+mn-ea"/>
                <a:cs typeface="+mn-cs"/>
              </a:rPr>
              <a:t>Second, females with higher income are fewer in the dataset, because of which the system ignores such individuals.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Now, let us try to see how we can explain such mismatch between data and systems.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5</a:t>
            </a:fld>
            <a:endParaRPr lang="en-US"/>
          </a:p>
        </p:txBody>
      </p:sp>
    </p:spTree>
    <p:extLst>
      <p:ext uri="{BB962C8B-B14F-4D97-AF65-F5344CB8AC3E}">
        <p14:creationId xmlns:p14="http://schemas.microsoft.com/office/powerpoint/2010/main" val="2172136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this purpose, we define a PVT  which is a tuple of three components: data profile, violation function and transformation function.  Hence the name PVT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Firstly, a profile is a data property which is satisfied by the tuples For example, given this dataset, the domain profile of marital status is the set married and unmarried. Similarly correlation data profile of sex and income shows that the correlation of columns is 0.63</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6</a:t>
            </a:fld>
            <a:endParaRPr lang="en-US"/>
          </a:p>
        </p:txBody>
      </p:sp>
    </p:spTree>
    <p:extLst>
      <p:ext uri="{BB962C8B-B14F-4D97-AF65-F5344CB8AC3E}">
        <p14:creationId xmlns:p14="http://schemas.microsoft.com/office/powerpoint/2010/main" val="2872540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addition to a profile, a PVT consists of a violation function which characterizes the violation of any input dataset with respect to the profile.   The violation score is considered to be within the range 0 to 1.</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this example, one tuple out of the four does not satisfy the input domain of married or unmarried. Therefore the violation score is 1/4</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7</a:t>
            </a:fld>
            <a:endParaRPr lang="en-US"/>
          </a:p>
        </p:txBody>
      </p:sp>
    </p:spTree>
    <p:extLst>
      <p:ext uri="{BB962C8B-B14F-4D97-AF65-F5344CB8AC3E}">
        <p14:creationId xmlns:p14="http://schemas.microsoft.com/office/powerpoint/2010/main" val="143012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Third, a </a:t>
            </a:r>
            <a:r>
              <a:rPr lang="en-US" sz="1200" b="0" i="0" u="none" strike="noStrike" kern="1200" dirty="0" err="1">
                <a:solidFill>
                  <a:schemeClr val="tx1"/>
                </a:solidFill>
                <a:effectLst/>
                <a:latin typeface="+mn-lt"/>
                <a:ea typeface="+mn-ea"/>
                <a:cs typeface="+mn-cs"/>
              </a:rPr>
              <a:t>PVt</a:t>
            </a:r>
            <a:r>
              <a:rPr lang="en-US" sz="1200" b="0" i="0" u="none" strike="noStrike" kern="1200" dirty="0">
                <a:solidFill>
                  <a:schemeClr val="tx1"/>
                </a:solidFill>
                <a:effectLst/>
                <a:latin typeface="+mn-lt"/>
                <a:ea typeface="+mn-ea"/>
                <a:cs typeface="+mn-cs"/>
              </a:rPr>
              <a:t> consists of a transformation function which modifies the dataset to reduce the violation. For example, if we want to change domain of the income </a:t>
            </a:r>
            <a:r>
              <a:rPr lang="en-US" sz="1200" b="0" i="0" u="none" strike="noStrike" kern="1200" dirty="0" err="1">
                <a:solidFill>
                  <a:schemeClr val="tx1"/>
                </a:solidFill>
                <a:effectLst/>
                <a:latin typeface="+mn-lt"/>
                <a:ea typeface="+mn-ea"/>
                <a:cs typeface="+mn-cs"/>
              </a:rPr>
              <a:t>colum</a:t>
            </a:r>
            <a:r>
              <a:rPr lang="en-US" sz="1200" b="0" i="0" u="none" strike="noStrike" kern="1200" dirty="0">
                <a:solidFill>
                  <a:schemeClr val="tx1"/>
                </a:solidFill>
                <a:effectLst/>
                <a:latin typeface="+mn-lt"/>
                <a:ea typeface="+mn-ea"/>
                <a:cs typeface="+mn-cs"/>
              </a:rPr>
              <a:t> to 0 and 1 then this transformation can be applied.</a:t>
            </a:r>
            <a:endParaRPr lang="en-US" b="0" dirty="0">
              <a:effectLst/>
            </a:endParaRPr>
          </a:p>
          <a:p>
            <a:br>
              <a:rPr lang="en-US" b="0" dirty="0">
                <a:effectLst/>
              </a:rPr>
            </a:br>
            <a:br>
              <a:rPr lang="en-US" b="0" dirty="0">
                <a:effectLst/>
              </a:rPr>
            </a:br>
            <a:endParaRPr lang="en-US" dirty="0"/>
          </a:p>
        </p:txBody>
      </p:sp>
      <p:sp>
        <p:nvSpPr>
          <p:cNvPr id="4" name="Slide Number Placeholder 3"/>
          <p:cNvSpPr>
            <a:spLocks noGrp="1"/>
          </p:cNvSpPr>
          <p:nvPr>
            <p:ph type="sldNum" sz="quarter" idx="5"/>
          </p:nvPr>
        </p:nvSpPr>
        <p:spPr/>
        <p:txBody>
          <a:bodyPr/>
          <a:lstStyle/>
          <a:p>
            <a:fld id="{BA26A979-DDB0-F448-876A-625AF4F5A37C}" type="slidenum">
              <a:rPr lang="en-US" smtClean="0"/>
              <a:t>8</a:t>
            </a:fld>
            <a:endParaRPr lang="en-US"/>
          </a:p>
        </p:txBody>
      </p:sp>
    </p:spTree>
    <p:extLst>
      <p:ext uri="{BB962C8B-B14F-4D97-AF65-F5344CB8AC3E}">
        <p14:creationId xmlns:p14="http://schemas.microsoft.com/office/powerpoint/2010/main" val="391551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use PVTs as the key ingredient to explain the cause of malfunction. In order to identify the set of PVTs that are the cause of malfunction, we take an interventional approach. What we mean by that is we forcefully modifying the input dataset and then evaluate its effect on the performance of the downstream task. </a:t>
            </a:r>
            <a:endParaRPr lang="en-US" b="0" dirty="0">
              <a:effectLst/>
            </a:endParaRPr>
          </a:p>
          <a:p>
            <a:br>
              <a:rPr lang="en-US" dirty="0"/>
            </a:br>
            <a:endParaRPr lang="en-US" dirty="0"/>
          </a:p>
        </p:txBody>
      </p:sp>
    </p:spTree>
    <p:extLst>
      <p:ext uri="{BB962C8B-B14F-4D97-AF65-F5344CB8AC3E}">
        <p14:creationId xmlns:p14="http://schemas.microsoft.com/office/powerpoint/2010/main" val="87058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A7DD-C1DB-954A-A2E3-62A4750EBD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3E3672-AC60-0A4D-99EA-BB0442D15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1DF3B6-7BA7-4D40-80E0-1722AC56FC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081FC99-A7AB-A14B-80DF-612A23919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D7510-DFBA-2248-A7EC-7E6409F34765}"/>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198975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F272-EBF8-A040-AD80-B271CD0DF9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16CE9-D174-E640-B56A-FF1B751E8A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A990B-64AA-0643-9758-1D14D65F0A2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95F77A-01F2-0F41-A150-6B24C915A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3C1DB-18F5-E54F-9931-B1A3DD706829}"/>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91636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D208F4-5D69-2C4D-9D1F-44A2A3A956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87080D-529C-F94C-8B86-0A849B949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7A37B-E6CD-7A49-A794-C175391F9F9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A4BE8D7-4538-D048-A816-680066635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B4E72-18E6-2341-8184-17536A1A2397}"/>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206762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51" name="Rectangle 6"/>
          <p:cNvSpPr/>
          <p:nvPr/>
        </p:nvSpPr>
        <p:spPr>
          <a:xfrm>
            <a:off x="2" y="6688664"/>
            <a:ext cx="12192001" cy="169336"/>
          </a:xfrm>
          <a:prstGeom prst="rect">
            <a:avLst/>
          </a:prstGeom>
          <a:solidFill>
            <a:srgbClr val="661023"/>
          </a:solidFill>
          <a:ln w="12700">
            <a:miter lim="400000"/>
          </a:ln>
        </p:spPr>
        <p:txBody>
          <a:bodyPr lIns="60959" rIns="60959" anchor="ctr"/>
          <a:lstStyle/>
          <a:p>
            <a:pPr algn="ctr">
              <a:defRPr>
                <a:solidFill>
                  <a:schemeClr val="accent1"/>
                </a:solidFill>
              </a:defRPr>
            </a:pPr>
            <a:endParaRPr/>
          </a:p>
        </p:txBody>
      </p:sp>
      <p:sp>
        <p:nvSpPr>
          <p:cNvPr id="52" name="Slide Number"/>
          <p:cNvSpPr>
            <a:spLocks noGrp="1"/>
          </p:cNvSpPr>
          <p:nvPr>
            <p:ph type="sldNum" sz="quarter" idx="2"/>
          </p:nvPr>
        </p:nvSpPr>
        <p:spPr>
          <a:xfrm>
            <a:off x="11532880" y="6264982"/>
            <a:ext cx="344002" cy="338554"/>
          </a:xfrm>
          <a:prstGeom prst="rect">
            <a:avLst/>
          </a:prstGeom>
        </p:spPr>
        <p:txBody>
          <a:bodyPr/>
          <a:lstStyle/>
          <a:p>
            <a:fld id="{86CB4B4D-7CA3-9044-876B-883B54F8677D}" type="slidenum">
              <a:t>‹#›</a:t>
            </a:fld>
            <a:endParaRPr/>
          </a:p>
        </p:txBody>
      </p:sp>
      <p:sp>
        <p:nvSpPr>
          <p:cNvPr id="53" name="Right Triangle 10"/>
          <p:cNvSpPr/>
          <p:nvPr/>
        </p:nvSpPr>
        <p:spPr>
          <a:xfrm rot="5400000">
            <a:off x="2" y="0"/>
            <a:ext cx="1143001" cy="1143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6D1226"/>
          </a:solidFill>
          <a:ln w="12700">
            <a:miter lim="400000"/>
          </a:ln>
        </p:spPr>
        <p:txBody>
          <a:bodyPr lIns="60959" rIns="60959" anchor="ctr"/>
          <a:lstStyle/>
          <a:p>
            <a:pPr algn="ctr">
              <a:defRPr>
                <a:solidFill>
                  <a:srgbClr val="FFFFFF"/>
                </a:solidFill>
              </a:defRPr>
            </a:pPr>
            <a:endParaRPr/>
          </a:p>
        </p:txBody>
      </p:sp>
      <p:sp>
        <p:nvSpPr>
          <p:cNvPr id="54" name="Title Text"/>
          <p:cNvSpPr>
            <a:spLocks noGrp="1"/>
          </p:cNvSpPr>
          <p:nvPr>
            <p:ph type="title"/>
          </p:nvPr>
        </p:nvSpPr>
        <p:spPr>
          <a:xfrm>
            <a:off x="1407766" y="846872"/>
            <a:ext cx="9639681" cy="993709"/>
          </a:xfrm>
          <a:prstGeom prst="rect">
            <a:avLst/>
          </a:prstGeom>
        </p:spPr>
        <p:txBody>
          <a:bodyPr>
            <a:normAutofit/>
          </a:bodyPr>
          <a:lstStyle>
            <a:lvl1pPr algn="ctr">
              <a:defRPr>
                <a:latin typeface="Arial"/>
                <a:ea typeface="Arial"/>
                <a:cs typeface="Arial"/>
                <a:sym typeface="Arial"/>
              </a:defRPr>
            </a:lvl1pPr>
          </a:lstStyle>
          <a:p>
            <a:r>
              <a:t>Title Text</a:t>
            </a:r>
          </a:p>
        </p:txBody>
      </p:sp>
    </p:spTree>
    <p:extLst>
      <p:ext uri="{BB962C8B-B14F-4D97-AF65-F5344CB8AC3E}">
        <p14:creationId xmlns:p14="http://schemas.microsoft.com/office/powerpoint/2010/main" val="203951884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ext + Picture">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noFill/>
              </a:ln>
              <a:solidFill>
                <a:schemeClr val="accent1"/>
              </a:solidFill>
            </a:endParaRPr>
          </a:p>
        </p:txBody>
      </p:sp>
      <p:sp>
        <p:nvSpPr>
          <p:cNvPr id="8"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dirty="0"/>
          </a:p>
        </p:txBody>
      </p:sp>
      <p:sp>
        <p:nvSpPr>
          <p:cNvPr id="3" name="Content Placeholder 2">
            <a:extLst>
              <a:ext uri="{FF2B5EF4-FFF2-40B4-BE49-F238E27FC236}">
                <a16:creationId xmlns:a16="http://schemas.microsoft.com/office/drawing/2014/main" id="{4F5DF678-BAD7-B14A-AE16-97D92E6A60A0}"/>
              </a:ext>
            </a:extLst>
          </p:cNvPr>
          <p:cNvSpPr>
            <a:spLocks noGrp="1"/>
          </p:cNvSpPr>
          <p:nvPr>
            <p:ph sz="quarter" idx="11" hasCustomPrompt="1"/>
          </p:nvPr>
        </p:nvSpPr>
        <p:spPr>
          <a:xfrm>
            <a:off x="572304" y="1377387"/>
            <a:ext cx="11047391" cy="4662871"/>
          </a:xfrm>
          <a:prstGeom prst="rect">
            <a:avLst/>
          </a:prstGeom>
        </p:spPr>
        <p:txBody>
          <a:bodyPr/>
          <a:lstStyle>
            <a:lvl1pPr>
              <a:defRPr sz="2400" b="0">
                <a:latin typeface="Arial" panose="020B0604020202020204" pitchFamily="34" charset="0"/>
                <a:ea typeface="Open Sans" panose="020B0606030504020204" pitchFamily="34" charset="0"/>
                <a:cs typeface="Arial" panose="020B0604020202020204" pitchFamily="34" charset="0"/>
              </a:defRPr>
            </a:lvl1pPr>
            <a:lvl2pPr>
              <a:defRPr sz="1600" b="0">
                <a:latin typeface="Arial" panose="020B0604020202020204" pitchFamily="34" charset="0"/>
                <a:ea typeface="Open Sans" panose="020B0606030504020204" pitchFamily="34" charset="0"/>
                <a:cs typeface="Arial" panose="020B0604020202020204" pitchFamily="34" charset="0"/>
              </a:defRPr>
            </a:lvl2pPr>
            <a:lvl3pPr>
              <a:defRPr sz="1333" b="0">
                <a:latin typeface="Arial" panose="020B0604020202020204" pitchFamily="34" charset="0"/>
                <a:ea typeface="Open Sans" panose="020B0606030504020204" pitchFamily="34" charset="0"/>
                <a:cs typeface="Arial" panose="020B0604020202020204" pitchFamily="34" charset="0"/>
              </a:defRPr>
            </a:lvl3pPr>
            <a:lvl4pPr>
              <a:defRPr sz="1333" b="0">
                <a:latin typeface="Arial" panose="020B0604020202020204" pitchFamily="34" charset="0"/>
                <a:ea typeface="Open Sans" panose="020B0606030504020204" pitchFamily="34" charset="0"/>
                <a:cs typeface="Arial" panose="020B0604020202020204" pitchFamily="34" charset="0"/>
              </a:defRPr>
            </a:lvl4pPr>
            <a:lvl5pPr>
              <a:defRPr sz="1333" b="0">
                <a:latin typeface="Arial" panose="020B0604020202020204" pitchFamily="34" charset="0"/>
                <a:ea typeface="Open Sans" panose="020B0606030504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37AE9D38-B0EE-3345-A40D-4FDE20DB6BCE}"/>
              </a:ext>
            </a:extLst>
          </p:cNvPr>
          <p:cNvSpPr>
            <a:spLocks noGrp="1"/>
          </p:cNvSpPr>
          <p:nvPr>
            <p:ph type="body" sz="quarter" idx="13" hasCustomPrompt="1"/>
          </p:nvPr>
        </p:nvSpPr>
        <p:spPr>
          <a:xfrm>
            <a:off x="570368" y="571500"/>
            <a:ext cx="11047391" cy="621511"/>
          </a:xfrm>
          <a:prstGeom prst="rect">
            <a:avLst/>
          </a:prstGeom>
        </p:spPr>
        <p:txBody>
          <a:bodyPr lIns="182880" tIns="0" rIns="0" bIns="0" anchor="t"/>
          <a:lstStyle>
            <a:lvl1pPr marL="0" indent="0">
              <a:buNone/>
              <a:defRPr sz="3733" b="1">
                <a:solidFill>
                  <a:srgbClr val="6D1226"/>
                </a:solidFill>
                <a:latin typeface="Arial" panose="020B0604020202020204" pitchFamily="34" charset="0"/>
                <a:ea typeface="Open Sans" panose="020B0606030504020204" pitchFamily="34" charset="0"/>
                <a:cs typeface="Arial" panose="020B0604020202020204" pitchFamily="34" charset="0"/>
              </a:defRPr>
            </a:lvl1pPr>
          </a:lstStyle>
          <a:p>
            <a:r>
              <a:rPr lang="en-US" dirty="0"/>
              <a:t>Add title</a:t>
            </a:r>
          </a:p>
        </p:txBody>
      </p:sp>
    </p:spTree>
    <p:extLst>
      <p:ext uri="{BB962C8B-B14F-4D97-AF65-F5344CB8AC3E}">
        <p14:creationId xmlns:p14="http://schemas.microsoft.com/office/powerpoint/2010/main" val="195653189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D1AD-8906-0640-AEEB-23E328366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D36C2-E2EE-B44C-ABDC-8C1F3C753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5F8BE-6739-2F4A-938F-1DAB5CF1D8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24AF4B8-FD38-CA4A-98BD-D0FA6B8A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811E3-DDBC-5546-847A-1B1E73807AA9}"/>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29750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EB29-5235-1E48-8DFB-3A86DB6BC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9EBA1-75D5-2B4E-A70F-8DCC66000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3C007-E086-4240-B675-1C72F8B0DDE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07DF91E-1053-6841-883E-4FDB040DE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51100-1DDC-CA47-917F-C02E645C893F}"/>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268504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1578-7ED0-E246-BD54-CCD08B723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6E056-8C68-0B4C-9F54-5D1F91AD3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A52135-A09B-144E-BCBB-CD01083798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7139A-AF68-4844-8F6E-994D2784018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E6457A9-6907-5E4A-AFCA-765732B50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9B17A-8CC8-494B-BB7E-BB77C0334593}"/>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397921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4210-B1C1-4C44-8564-7E0EBADBC6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F694CB-F422-2A4E-8B0B-5158CF6A0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7DD67-C39B-DC47-96E2-067C09028D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FEDB8-FF2D-3D44-BA6B-C4F79C2C7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8060E-70FF-9C41-AA1E-A0B169C59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A6CFA8-1058-9A4E-BE1C-38025C7A913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FA1FD14-3A1B-DF48-8B95-A23447DA0B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61310-11D6-EE4C-AD39-1FC00C77F5BE}"/>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204271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2CC5-A5D0-F242-96F5-EF0EA1805D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347A76-AC9B-044F-B11B-5F83853DCBE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286A546-DBC8-0345-8BC6-10049F3CE7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72D640-B125-0D40-9769-5A3C2CF9159F}"/>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20115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071C9-0CF3-784B-A7F4-3C8C0186B31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6A5B7EE8-4B86-A345-92AE-7387F791D9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401C5-8F11-6C44-9CB3-819135495FFE}"/>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292377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2F88-1BCF-FB4F-8539-1AE6DD11A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0084B3-CB08-0B47-A9EC-D47C543B2F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6F3A04-6608-734D-9969-9AD64747E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C8F32-E2FD-F843-BD87-0F7D5904D24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BEA1472-4DD4-5647-A968-C0799A533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58C5B-E13F-574F-BA08-44F5A82B86B0}"/>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327874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D82A-5FC2-A24C-80E8-FF44E9EC3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7682D5-A5A6-F442-A9E7-78002C7A9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5CBF8D-AF98-1F4A-99CF-F2A550841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E84EC-FD00-CB4E-B74E-90C1AB3D79A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765FA05-1DA4-1E45-B04E-82AA6E689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067F8-F272-4349-989D-431CD058A986}"/>
              </a:ext>
            </a:extLst>
          </p:cNvPr>
          <p:cNvSpPr>
            <a:spLocks noGrp="1"/>
          </p:cNvSpPr>
          <p:nvPr>
            <p:ph type="sldNum" sz="quarter" idx="12"/>
          </p:nvPr>
        </p:nvSpPr>
        <p:spPr/>
        <p:txBody>
          <a:bodyPr/>
          <a:lstStyle/>
          <a:p>
            <a:fld id="{6CB9A20A-E223-D24B-B2A1-91F67CE95052}" type="slidenum">
              <a:rPr lang="en-US" smtClean="0"/>
              <a:t>‹#›</a:t>
            </a:fld>
            <a:endParaRPr lang="en-US"/>
          </a:p>
        </p:txBody>
      </p:sp>
    </p:spTree>
    <p:extLst>
      <p:ext uri="{BB962C8B-B14F-4D97-AF65-F5344CB8AC3E}">
        <p14:creationId xmlns:p14="http://schemas.microsoft.com/office/powerpoint/2010/main" val="3567026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D0D680-39BA-FD48-B8C4-D783C673C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FD06FE-04CD-4746-9864-8F32179A4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78C8D-0274-5741-8B5C-6027C9D3E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65B4E7F-3FBB-4F49-9B67-5C77673A1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E675BE-CB83-9646-AD8A-E51DE97A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9A20A-E223-D24B-B2A1-91F67CE95052}" type="slidenum">
              <a:rPr lang="en-US" smtClean="0"/>
              <a:t>‹#›</a:t>
            </a:fld>
            <a:endParaRPr lang="en-US"/>
          </a:p>
        </p:txBody>
      </p:sp>
    </p:spTree>
    <p:extLst>
      <p:ext uri="{BB962C8B-B14F-4D97-AF65-F5344CB8AC3E}">
        <p14:creationId xmlns:p14="http://schemas.microsoft.com/office/powerpoint/2010/main" val="1512305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0.jp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a:spLocks noGrp="1"/>
          </p:cNvSpPr>
          <p:nvPr>
            <p:ph type="title"/>
          </p:nvPr>
        </p:nvSpPr>
        <p:spPr>
          <a:xfrm>
            <a:off x="1327578" y="2013326"/>
            <a:ext cx="9791503" cy="1143001"/>
          </a:xfrm>
          <a:prstGeom prst="rect">
            <a:avLst/>
          </a:prstGeom>
        </p:spPr>
        <p:txBody>
          <a:bodyPr>
            <a:normAutofit fontScale="90000"/>
          </a:bodyPr>
          <a:lstStyle/>
          <a:p>
            <a:r>
              <a:rPr lang="en-US" dirty="0" err="1">
                <a:latin typeface="Times New Roman"/>
              </a:rPr>
              <a:t>DataPrism</a:t>
            </a:r>
            <a:r>
              <a:rPr lang="en-US" dirty="0">
                <a:latin typeface="Times New Roman"/>
              </a:rPr>
              <a:t>: Exposing Disconnect between Data and Systems</a:t>
            </a:r>
          </a:p>
        </p:txBody>
      </p:sp>
      <p:grpSp>
        <p:nvGrpSpPr>
          <p:cNvPr id="151" name="TextBox 5"/>
          <p:cNvGrpSpPr/>
          <p:nvPr/>
        </p:nvGrpSpPr>
        <p:grpSpPr>
          <a:xfrm>
            <a:off x="111315" y="3577756"/>
            <a:ext cx="11868649" cy="1532855"/>
            <a:chOff x="69480" y="-1"/>
            <a:chExt cx="7431306" cy="1149640"/>
          </a:xfrm>
        </p:grpSpPr>
        <p:sp>
          <p:nvSpPr>
            <p:cNvPr id="149" name="Rectangle"/>
            <p:cNvSpPr/>
            <p:nvPr/>
          </p:nvSpPr>
          <p:spPr>
            <a:xfrm>
              <a:off x="157159" y="-1"/>
              <a:ext cx="7343627" cy="1149640"/>
            </a:xfrm>
            <a:prstGeom prst="rect">
              <a:avLst/>
            </a:prstGeom>
            <a:solidFill>
              <a:srgbClr val="F2F2F2"/>
            </a:solidFill>
            <a:ln w="12700" cap="flat">
              <a:noFill/>
              <a:miter lim="400000"/>
            </a:ln>
            <a:effectLst/>
          </p:spPr>
          <p:txBody>
            <a:bodyPr wrap="square" lIns="60959" tIns="60959" rIns="60959" bIns="60959" numCol="1" anchor="ctr">
              <a:noAutofit/>
            </a:bodyPr>
            <a:lstStyle/>
            <a:p>
              <a:pPr algn="ctr">
                <a:lnSpc>
                  <a:spcPct val="150000"/>
                </a:lnSpc>
                <a:spcBef>
                  <a:spcPts val="400"/>
                </a:spcBef>
                <a:defRPr sz="1000"/>
              </a:pPr>
              <a:endParaRPr/>
            </a:p>
          </p:txBody>
        </p:sp>
        <p:sp>
          <p:nvSpPr>
            <p:cNvPr id="150" name="Category head…"/>
            <p:cNvSpPr/>
            <p:nvPr/>
          </p:nvSpPr>
          <p:spPr>
            <a:xfrm>
              <a:off x="69480" y="118023"/>
              <a:ext cx="7343627" cy="67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43839" tIns="243839" rIns="243839" bIns="243839" numCol="1" anchor="ctr">
              <a:spAutoFit/>
            </a:bodyPr>
            <a:lstStyle/>
            <a:p>
              <a:pPr algn="ctr">
                <a:lnSpc>
                  <a:spcPct val="150000"/>
                </a:lnSpc>
                <a:spcBef>
                  <a:spcPts val="400"/>
                </a:spcBef>
                <a:defRPr sz="1400" b="1"/>
              </a:pPr>
              <a:endParaRPr lang="en-US" sz="2000" dirty="0">
                <a:latin typeface="Times New Roman"/>
              </a:endParaRPr>
            </a:p>
          </p:txBody>
        </p:sp>
      </p:grpSp>
      <p:sp>
        <p:nvSpPr>
          <p:cNvPr id="3" name="Category head…">
            <a:extLst>
              <a:ext uri="{FF2B5EF4-FFF2-40B4-BE49-F238E27FC236}">
                <a16:creationId xmlns:a16="http://schemas.microsoft.com/office/drawing/2014/main" id="{2BA5C24D-2CD6-45BE-A15C-E416DB8D7C09}"/>
              </a:ext>
            </a:extLst>
          </p:cNvPr>
          <p:cNvSpPr/>
          <p:nvPr/>
        </p:nvSpPr>
        <p:spPr>
          <a:xfrm>
            <a:off x="212036" y="3796036"/>
            <a:ext cx="11873948" cy="89877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43839" tIns="243839" rIns="243839" bIns="243839" numCol="1" anchor="ctr">
            <a:spAutoFit/>
          </a:bodyPr>
          <a:lstStyle/>
          <a:p>
            <a:pPr algn="ctr">
              <a:lnSpc>
                <a:spcPct val="150000"/>
              </a:lnSpc>
              <a:spcBef>
                <a:spcPts val="400"/>
              </a:spcBef>
              <a:defRPr sz="1400" b="1"/>
            </a:pPr>
            <a:r>
              <a:rPr lang="en-US" sz="2000" dirty="0">
                <a:latin typeface="Times New Roman"/>
              </a:rPr>
              <a:t>Sainyam Galhotra   										</a:t>
            </a:r>
          </a:p>
        </p:txBody>
      </p:sp>
      <p:sp>
        <p:nvSpPr>
          <p:cNvPr id="2" name="Slide Number Placeholder 1">
            <a:extLst>
              <a:ext uri="{FF2B5EF4-FFF2-40B4-BE49-F238E27FC236}">
                <a16:creationId xmlns:a16="http://schemas.microsoft.com/office/drawing/2014/main" id="{390C764D-0AE2-6242-A8AF-EB7F9B81639D}"/>
              </a:ext>
            </a:extLst>
          </p:cNvPr>
          <p:cNvSpPr>
            <a:spLocks noGrp="1"/>
          </p:cNvSpPr>
          <p:nvPr>
            <p:ph type="sldNum" sz="quarter" idx="2"/>
          </p:nvPr>
        </p:nvSpPr>
        <p:spPr/>
        <p:txBody>
          <a:bodyPr/>
          <a:lstStyle/>
          <a:p>
            <a:fld id="{86CB4B4D-7CA3-9044-876B-883B54F8677D}" type="slidenum">
              <a:rPr lang="en-US" smtClean="0"/>
              <a:t>1</a:t>
            </a:fld>
            <a:endParaRPr lang="en-US"/>
          </a:p>
        </p:txBody>
      </p:sp>
      <p:sp>
        <p:nvSpPr>
          <p:cNvPr id="4" name="TextBox 3">
            <a:extLst>
              <a:ext uri="{FF2B5EF4-FFF2-40B4-BE49-F238E27FC236}">
                <a16:creationId xmlns:a16="http://schemas.microsoft.com/office/drawing/2014/main" id="{4BA23880-BB12-84AA-9B5C-A8B622FB8B6F}"/>
              </a:ext>
            </a:extLst>
          </p:cNvPr>
          <p:cNvSpPr txBox="1"/>
          <p:nvPr/>
        </p:nvSpPr>
        <p:spPr>
          <a:xfrm>
            <a:off x="2560063" y="4079239"/>
            <a:ext cx="8944711" cy="707886"/>
          </a:xfrm>
          <a:prstGeom prst="rect">
            <a:avLst/>
          </a:prstGeom>
          <a:noFill/>
        </p:spPr>
        <p:txBody>
          <a:bodyPr wrap="square" rtlCol="0">
            <a:spAutoFit/>
          </a:bodyPr>
          <a:lstStyle/>
          <a:p>
            <a:r>
              <a:rPr lang="en-US" sz="2000" dirty="0">
                <a:latin typeface="Times New Roman"/>
              </a:rPr>
              <a:t>, Anna </a:t>
            </a:r>
            <a:r>
              <a:rPr lang="en-US" sz="2000" dirty="0" err="1">
                <a:latin typeface="Times New Roman"/>
              </a:rPr>
              <a:t>Fariha</a:t>
            </a:r>
            <a:r>
              <a:rPr lang="en-US" sz="2000" dirty="0">
                <a:latin typeface="Times New Roman"/>
              </a:rPr>
              <a:t>, </a:t>
            </a:r>
            <a:r>
              <a:rPr lang="en-US" sz="2000" dirty="0" err="1">
                <a:latin typeface="Times New Roman"/>
              </a:rPr>
              <a:t>Raoni</a:t>
            </a:r>
            <a:r>
              <a:rPr lang="en-US" sz="2000" dirty="0">
                <a:latin typeface="Times New Roman"/>
              </a:rPr>
              <a:t> </a:t>
            </a:r>
            <a:r>
              <a:rPr lang="en-US" sz="2000" dirty="0" err="1">
                <a:latin typeface="Times New Roman"/>
              </a:rPr>
              <a:t>Lourenço</a:t>
            </a:r>
            <a:r>
              <a:rPr lang="en-US" sz="2000" dirty="0">
                <a:latin typeface="Times New Roman"/>
              </a:rPr>
              <a:t>, Juliana Freire, Alexandra </a:t>
            </a:r>
            <a:r>
              <a:rPr lang="en-US" sz="2000" dirty="0" err="1">
                <a:latin typeface="Times New Roman"/>
              </a:rPr>
              <a:t>Meliou</a:t>
            </a:r>
            <a:r>
              <a:rPr lang="en-US" sz="2000" dirty="0">
                <a:latin typeface="Times New Roman"/>
              </a:rPr>
              <a:t>, </a:t>
            </a:r>
            <a:r>
              <a:rPr lang="en-US" sz="2000" dirty="0" err="1">
                <a:latin typeface="Times New Roman"/>
              </a:rPr>
              <a:t>Divesh</a:t>
            </a:r>
            <a:r>
              <a:rPr lang="en-US" sz="2000" dirty="0">
                <a:latin typeface="Times New Roman"/>
              </a:rPr>
              <a:t> Srivastava</a:t>
            </a:r>
          </a:p>
          <a:p>
            <a:endParaRPr lang="en-US" sz="2000" dirty="0"/>
          </a:p>
        </p:txBody>
      </p:sp>
      <p:pic>
        <p:nvPicPr>
          <p:cNvPr id="10" name="Google Shape;365;p13" descr="Download University of Chicago (U of C, UChicago) Logo in SVG Vector or PNG  File Format - Logo.wine">
            <a:extLst>
              <a:ext uri="{FF2B5EF4-FFF2-40B4-BE49-F238E27FC236}">
                <a16:creationId xmlns:a16="http://schemas.microsoft.com/office/drawing/2014/main" id="{35E0B1FA-C3EA-B637-790A-7BA9D47B5DCE}"/>
              </a:ext>
            </a:extLst>
          </p:cNvPr>
          <p:cNvPicPr preferRelativeResize="0"/>
          <p:nvPr/>
        </p:nvPicPr>
        <p:blipFill rotWithShape="1">
          <a:blip r:embed="rId3">
            <a:alphaModFix/>
          </a:blip>
          <a:srcRect/>
          <a:stretch/>
        </p:blipFill>
        <p:spPr>
          <a:xfrm>
            <a:off x="33866" y="4864233"/>
            <a:ext cx="2355040" cy="1570026"/>
          </a:xfrm>
          <a:prstGeom prst="rect">
            <a:avLst/>
          </a:prstGeom>
          <a:noFill/>
          <a:ln>
            <a:noFill/>
          </a:ln>
        </p:spPr>
      </p:pic>
      <p:pic>
        <p:nvPicPr>
          <p:cNvPr id="6146" name="Picture 2" descr="Microsoft Corporation | GALA Global">
            <a:extLst>
              <a:ext uri="{FF2B5EF4-FFF2-40B4-BE49-F238E27FC236}">
                <a16:creationId xmlns:a16="http://schemas.microsoft.com/office/drawing/2014/main" id="{0E515F86-73DA-D9AB-1518-D9F7DE9D47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682" b="33379"/>
          <a:stretch/>
        </p:blipFill>
        <p:spPr bwMode="auto">
          <a:xfrm>
            <a:off x="2388906" y="5287355"/>
            <a:ext cx="2355041" cy="63445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ew York University - FIRE">
            <a:extLst>
              <a:ext uri="{FF2B5EF4-FFF2-40B4-BE49-F238E27FC236}">
                <a16:creationId xmlns:a16="http://schemas.microsoft.com/office/drawing/2014/main" id="{C63E1656-2A59-B580-E0CE-D1324BFED9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3647" y="5198107"/>
            <a:ext cx="1405429" cy="140542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ordmarks, Seal and Spirit Marks | Brand Guide | UMass Amherst">
            <a:extLst>
              <a:ext uri="{FF2B5EF4-FFF2-40B4-BE49-F238E27FC236}">
                <a16:creationId xmlns:a16="http://schemas.microsoft.com/office/drawing/2014/main" id="{BABA6EED-FA0E-05CA-2D15-79ECC08A85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8098" y="5366211"/>
            <a:ext cx="2252652" cy="898771"/>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AT&amp;T signs lease for new Chula Vista Location">
            <a:extLst>
              <a:ext uri="{FF2B5EF4-FFF2-40B4-BE49-F238E27FC236}">
                <a16:creationId xmlns:a16="http://schemas.microsoft.com/office/drawing/2014/main" id="{51E355DA-300B-72DA-C696-36A10552557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6667" b="18518"/>
          <a:stretch/>
        </p:blipFill>
        <p:spPr bwMode="auto">
          <a:xfrm>
            <a:off x="9379104" y="5278057"/>
            <a:ext cx="2705589" cy="95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712045"/>
      </p:ext>
    </p:extLst>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a:xfrm>
            <a:off x="1407766" y="846872"/>
            <a:ext cx="10784234" cy="993709"/>
          </a:xfrm>
        </p:spPr>
        <p:txBody>
          <a:bodyPr>
            <a:normAutofit fontScale="90000"/>
          </a:bodyPr>
          <a:lstStyle/>
          <a:p>
            <a:pPr algn="l"/>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Using interventions to validate causality  </a:t>
            </a:r>
          </a:p>
        </p:txBody>
      </p:sp>
      <p:graphicFrame>
        <p:nvGraphicFramePr>
          <p:cNvPr id="8" name="Table 7">
            <a:extLst>
              <a:ext uri="{FF2B5EF4-FFF2-40B4-BE49-F238E27FC236}">
                <a16:creationId xmlns:a16="http://schemas.microsoft.com/office/drawing/2014/main" id="{910780EF-C02D-6C98-73C2-A79D43D5D0BE}"/>
              </a:ext>
            </a:extLst>
          </p:cNvPr>
          <p:cNvGraphicFramePr>
            <a:graphicFrameLocks noGrp="1"/>
          </p:cNvGraphicFramePr>
          <p:nvPr>
            <p:extLst>
              <p:ext uri="{D42A27DB-BD31-4B8C-83A1-F6EECF244321}">
                <p14:modId xmlns:p14="http://schemas.microsoft.com/office/powerpoint/2010/main" val="3037786364"/>
              </p:ext>
            </p:extLst>
          </p:nvPr>
        </p:nvGraphicFramePr>
        <p:xfrm>
          <a:off x="179655" y="2501900"/>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9" name="Rounded Rectangle 8">
            <a:extLst>
              <a:ext uri="{FF2B5EF4-FFF2-40B4-BE49-F238E27FC236}">
                <a16:creationId xmlns:a16="http://schemas.microsoft.com/office/drawing/2014/main" id="{F6878268-38D3-3A3B-C4AC-13D3C2BF840E}"/>
              </a:ext>
            </a:extLst>
          </p:cNvPr>
          <p:cNvSpPr/>
          <p:nvPr/>
        </p:nvSpPr>
        <p:spPr>
          <a:xfrm>
            <a:off x="7726753" y="2895804"/>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0" name="Right Arrow 9">
            <a:extLst>
              <a:ext uri="{FF2B5EF4-FFF2-40B4-BE49-F238E27FC236}">
                <a16:creationId xmlns:a16="http://schemas.microsoft.com/office/drawing/2014/main" id="{3991EA5F-F3F9-DBEA-0746-AEB270955B5A}"/>
              </a:ext>
            </a:extLst>
          </p:cNvPr>
          <p:cNvSpPr/>
          <p:nvPr/>
        </p:nvSpPr>
        <p:spPr>
          <a:xfrm>
            <a:off x="6473689" y="3255433"/>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99CAA-69C2-0A7C-3946-974A4E4A69D3}"/>
              </a:ext>
            </a:extLst>
          </p:cNvPr>
          <p:cNvSpPr txBox="1"/>
          <p:nvPr/>
        </p:nvSpPr>
        <p:spPr>
          <a:xfrm>
            <a:off x="10523892" y="3013498"/>
            <a:ext cx="202039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Malfunction score: 0.85</a:t>
            </a:r>
          </a:p>
        </p:txBody>
      </p:sp>
      <p:sp>
        <p:nvSpPr>
          <p:cNvPr id="12" name="Right Arrow 11">
            <a:extLst>
              <a:ext uri="{FF2B5EF4-FFF2-40B4-BE49-F238E27FC236}">
                <a16:creationId xmlns:a16="http://schemas.microsoft.com/office/drawing/2014/main" id="{34D06CD0-9E60-E17C-4322-92ADA171C41D}"/>
              </a:ext>
            </a:extLst>
          </p:cNvPr>
          <p:cNvSpPr/>
          <p:nvPr/>
        </p:nvSpPr>
        <p:spPr>
          <a:xfrm>
            <a:off x="9270828" y="3255431"/>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FC02CA15-434E-8552-0D65-DA2BA2057C05}"/>
              </a:ext>
            </a:extLst>
          </p:cNvPr>
          <p:cNvGraphicFramePr>
            <a:graphicFrameLocks noGrp="1"/>
          </p:cNvGraphicFramePr>
          <p:nvPr>
            <p:extLst>
              <p:ext uri="{D42A27DB-BD31-4B8C-83A1-F6EECF244321}">
                <p14:modId xmlns:p14="http://schemas.microsoft.com/office/powerpoint/2010/main" val="1702996763"/>
              </p:ext>
            </p:extLst>
          </p:nvPr>
        </p:nvGraphicFramePr>
        <p:xfrm>
          <a:off x="199165" y="2501900"/>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rgbClr val="00B050"/>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rgbClr val="00B050"/>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0</a:t>
                      </a:r>
                    </a:p>
                  </a:txBody>
                  <a:tcPr>
                    <a:solidFill>
                      <a:schemeClr val="accent6">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1</a:t>
                      </a:r>
                    </a:p>
                  </a:txBody>
                  <a:tcPr>
                    <a:solidFill>
                      <a:schemeClr val="accent6">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1</a:t>
                      </a:r>
                    </a:p>
                  </a:txBody>
                  <a:tcPr>
                    <a:solidFill>
                      <a:schemeClr val="accent6">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33</a:t>
                      </a:r>
                    </a:p>
                  </a:txBody>
                  <a:tcPr>
                    <a:solidFill>
                      <a:schemeClr val="accent6">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1</a:t>
                      </a:r>
                    </a:p>
                  </a:txBody>
                  <a:tcPr>
                    <a:solidFill>
                      <a:schemeClr val="accent6">
                        <a:lumMod val="20000"/>
                        <a:lumOff val="80000"/>
                      </a:schemeClr>
                    </a:solidFill>
                  </a:tcPr>
                </a:tc>
                <a:extLst>
                  <a:ext uri="{0D108BD9-81ED-4DB2-BD59-A6C34878D82A}">
                    <a16:rowId xmlns:a16="http://schemas.microsoft.com/office/drawing/2014/main" val="3585594758"/>
                  </a:ext>
                </a:extLst>
              </a:tr>
            </a:tbl>
          </a:graphicData>
        </a:graphic>
      </p:graphicFrame>
      <p:sp>
        <p:nvSpPr>
          <p:cNvPr id="16" name="TextBox 15">
            <a:extLst>
              <a:ext uri="{FF2B5EF4-FFF2-40B4-BE49-F238E27FC236}">
                <a16:creationId xmlns:a16="http://schemas.microsoft.com/office/drawing/2014/main" id="{AAEB3FF6-9502-921A-F281-192BCBA71821}"/>
              </a:ext>
            </a:extLst>
          </p:cNvPr>
          <p:cNvSpPr txBox="1"/>
          <p:nvPr/>
        </p:nvSpPr>
        <p:spPr>
          <a:xfrm>
            <a:off x="711200" y="4673448"/>
            <a:ext cx="1039706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Transforms the failing dataset according to PVTs to validate the cause</a:t>
            </a:r>
          </a:p>
        </p:txBody>
      </p:sp>
      <p:sp>
        <p:nvSpPr>
          <p:cNvPr id="13" name="Right Arrow 12">
            <a:extLst>
              <a:ext uri="{FF2B5EF4-FFF2-40B4-BE49-F238E27FC236}">
                <a16:creationId xmlns:a16="http://schemas.microsoft.com/office/drawing/2014/main" id="{E735C127-F439-6921-2F34-874B258F70EA}"/>
              </a:ext>
            </a:extLst>
          </p:cNvPr>
          <p:cNvSpPr/>
          <p:nvPr/>
        </p:nvSpPr>
        <p:spPr>
          <a:xfrm>
            <a:off x="6493200" y="3255429"/>
            <a:ext cx="1185332" cy="347133"/>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a:extLst>
              <a:ext uri="{FF2B5EF4-FFF2-40B4-BE49-F238E27FC236}">
                <a16:creationId xmlns:a16="http://schemas.microsoft.com/office/drawing/2014/main" id="{11B81D67-0A09-B8F3-E678-0DD23208F7D4}"/>
              </a:ext>
            </a:extLst>
          </p:cNvPr>
          <p:cNvSpPr/>
          <p:nvPr/>
        </p:nvSpPr>
        <p:spPr>
          <a:xfrm>
            <a:off x="9270828" y="3255428"/>
            <a:ext cx="1185332" cy="347133"/>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CD7BDA7-873F-93EA-F8AC-2D483899C538}"/>
              </a:ext>
            </a:extLst>
          </p:cNvPr>
          <p:cNvSpPr txBox="1"/>
          <p:nvPr/>
        </p:nvSpPr>
        <p:spPr>
          <a:xfrm>
            <a:off x="10523892" y="3002106"/>
            <a:ext cx="202039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Malfunction score: 0.73</a:t>
            </a:r>
          </a:p>
        </p:txBody>
      </p:sp>
    </p:spTree>
    <p:extLst>
      <p:ext uri="{BB962C8B-B14F-4D97-AF65-F5344CB8AC3E}">
        <p14:creationId xmlns:p14="http://schemas.microsoft.com/office/powerpoint/2010/main" val="34720485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1000"/>
                                        <p:tgtEl>
                                          <p:spTgt spid="15"/>
                                        </p:tgtEl>
                                      </p:cBhvr>
                                    </p:animEffect>
                                  </p:childTnLst>
                                </p:cTn>
                              </p:par>
                              <p:par>
                                <p:cTn id="12" presetID="9" presetClass="exit" presetSubtype="0" fill="hold" grpId="0" nodeType="withEffect">
                                  <p:stCondLst>
                                    <p:cond delay="0"/>
                                  </p:stCondLst>
                                  <p:childTnLst>
                                    <p:animEffect transition="out" filter="dissolv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150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3" grpId="0" animBg="1"/>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0AD66E-4625-EAE0-6D7F-B8F21D5597A8}"/>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3" name="Title 2">
            <a:extLst>
              <a:ext uri="{FF2B5EF4-FFF2-40B4-BE49-F238E27FC236}">
                <a16:creationId xmlns:a16="http://schemas.microsoft.com/office/drawing/2014/main" id="{A8F7FECC-58C2-5711-BF64-AD7B4C8B5594}"/>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Problem Setup</a:t>
            </a:r>
          </a:p>
        </p:txBody>
      </p:sp>
      <p:graphicFrame>
        <p:nvGraphicFramePr>
          <p:cNvPr id="4" name="Table 3">
            <a:extLst>
              <a:ext uri="{FF2B5EF4-FFF2-40B4-BE49-F238E27FC236}">
                <a16:creationId xmlns:a16="http://schemas.microsoft.com/office/drawing/2014/main" id="{B5D68623-C017-9CE9-1739-FBA2A81ED0CF}"/>
              </a:ext>
            </a:extLst>
          </p:cNvPr>
          <p:cNvGraphicFramePr>
            <a:graphicFrameLocks noGrp="1"/>
          </p:cNvGraphicFramePr>
          <p:nvPr>
            <p:extLst>
              <p:ext uri="{D42A27DB-BD31-4B8C-83A1-F6EECF244321}">
                <p14:modId xmlns:p14="http://schemas.microsoft.com/office/powerpoint/2010/main" val="2252134923"/>
              </p:ext>
            </p:extLst>
          </p:nvPr>
        </p:nvGraphicFramePr>
        <p:xfrm>
          <a:off x="128855" y="4482546"/>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graphicFrame>
        <p:nvGraphicFramePr>
          <p:cNvPr id="5" name="Table 4">
            <a:extLst>
              <a:ext uri="{FF2B5EF4-FFF2-40B4-BE49-F238E27FC236}">
                <a16:creationId xmlns:a16="http://schemas.microsoft.com/office/drawing/2014/main" id="{D736A16E-5096-37C8-BA49-CDB2D1C67FC9}"/>
              </a:ext>
            </a:extLst>
          </p:cNvPr>
          <p:cNvGraphicFramePr>
            <a:graphicFrameLocks noGrp="1"/>
          </p:cNvGraphicFramePr>
          <p:nvPr>
            <p:extLst>
              <p:ext uri="{D42A27DB-BD31-4B8C-83A1-F6EECF244321}">
                <p14:modId xmlns:p14="http://schemas.microsoft.com/office/powerpoint/2010/main" val="3242444454"/>
              </p:ext>
            </p:extLst>
          </p:nvPr>
        </p:nvGraphicFramePr>
        <p:xfrm>
          <a:off x="128855" y="2236120"/>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29731">
                  <a:extLst>
                    <a:ext uri="{9D8B030D-6E8A-4147-A177-3AD203B41FA5}">
                      <a16:colId xmlns:a16="http://schemas.microsoft.com/office/drawing/2014/main" val="2413622204"/>
                    </a:ext>
                  </a:extLst>
                </a:gridCol>
                <a:gridCol w="13885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32</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14552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94560</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01002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64533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11" name="Rounded Rectangle 10">
            <a:extLst>
              <a:ext uri="{FF2B5EF4-FFF2-40B4-BE49-F238E27FC236}">
                <a16:creationId xmlns:a16="http://schemas.microsoft.com/office/drawing/2014/main" id="{806031C6-BBCF-C69E-4959-DA0745AC356F}"/>
              </a:ext>
            </a:extLst>
          </p:cNvPr>
          <p:cNvSpPr/>
          <p:nvPr/>
        </p:nvSpPr>
        <p:spPr>
          <a:xfrm>
            <a:off x="8200887" y="2641507"/>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5" name="TextBox 14">
            <a:extLst>
              <a:ext uri="{FF2B5EF4-FFF2-40B4-BE49-F238E27FC236}">
                <a16:creationId xmlns:a16="http://schemas.microsoft.com/office/drawing/2014/main" id="{A457C12F-5BB9-0DB6-1AE5-01AD3C43FEDF}"/>
              </a:ext>
            </a:extLst>
          </p:cNvPr>
          <p:cNvSpPr txBox="1"/>
          <p:nvPr/>
        </p:nvSpPr>
        <p:spPr>
          <a:xfrm>
            <a:off x="694546" y="1806715"/>
            <a:ext cx="6150241"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pass</a:t>
            </a:r>
            <a:r>
              <a:rPr lang="en-US" sz="2400" dirty="0">
                <a:latin typeface="Times New Roman" panose="02020603050405020304" pitchFamily="18" charset="0"/>
                <a:cs typeface="Times New Roman" panose="02020603050405020304" pitchFamily="18" charset="0"/>
              </a:rPr>
              <a:t> (Malfunction score = 0.13) </a:t>
            </a:r>
          </a:p>
        </p:txBody>
      </p:sp>
      <p:sp>
        <p:nvSpPr>
          <p:cNvPr id="16" name="TextBox 15">
            <a:extLst>
              <a:ext uri="{FF2B5EF4-FFF2-40B4-BE49-F238E27FC236}">
                <a16:creationId xmlns:a16="http://schemas.microsoft.com/office/drawing/2014/main" id="{617021FA-AE4E-34E0-C9B0-F7D681026733}"/>
              </a:ext>
            </a:extLst>
          </p:cNvPr>
          <p:cNvSpPr txBox="1"/>
          <p:nvPr/>
        </p:nvSpPr>
        <p:spPr>
          <a:xfrm>
            <a:off x="694546" y="6250023"/>
            <a:ext cx="6025968"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r>
              <a:rPr lang="en-US" sz="2400" dirty="0">
                <a:latin typeface="Times New Roman" panose="02020603050405020304" pitchFamily="18" charset="0"/>
                <a:cs typeface="Times New Roman" panose="02020603050405020304" pitchFamily="18" charset="0"/>
              </a:rPr>
              <a:t> (Malfunction score = 0.95)</a:t>
            </a:r>
          </a:p>
        </p:txBody>
      </p:sp>
      <p:pic>
        <p:nvPicPr>
          <p:cNvPr id="17" name="Google Shape;186;p4" descr="onfused Guy - Question Mark Computer Person, Png Download - 1070x66">
            <a:extLst>
              <a:ext uri="{FF2B5EF4-FFF2-40B4-BE49-F238E27FC236}">
                <a16:creationId xmlns:a16="http://schemas.microsoft.com/office/drawing/2014/main" id="{92618EDA-F6F5-5CD0-7DBE-6B08A5D2B111}"/>
              </a:ext>
            </a:extLst>
          </p:cNvPr>
          <p:cNvPicPr preferRelativeResize="0"/>
          <p:nvPr/>
        </p:nvPicPr>
        <p:blipFill rotWithShape="1">
          <a:blip r:embed="rId3">
            <a:alphaModFix/>
          </a:blip>
          <a:srcRect l="32362" t="-3733" r="32361" b="-2677"/>
          <a:stretch/>
        </p:blipFill>
        <p:spPr>
          <a:xfrm>
            <a:off x="8390539" y="4412990"/>
            <a:ext cx="1097038" cy="1593673"/>
          </a:xfrm>
          <a:prstGeom prst="rect">
            <a:avLst/>
          </a:prstGeom>
          <a:noFill/>
          <a:ln>
            <a:noFill/>
          </a:ln>
        </p:spPr>
      </p:pic>
      <p:sp>
        <p:nvSpPr>
          <p:cNvPr id="19" name="TextBox 18">
            <a:extLst>
              <a:ext uri="{FF2B5EF4-FFF2-40B4-BE49-F238E27FC236}">
                <a16:creationId xmlns:a16="http://schemas.microsoft.com/office/drawing/2014/main" id="{0D86175A-6586-9E66-619C-E3B639CDDB35}"/>
              </a:ext>
            </a:extLst>
          </p:cNvPr>
          <p:cNvSpPr txBox="1"/>
          <p:nvPr/>
        </p:nvSpPr>
        <p:spPr>
          <a:xfrm>
            <a:off x="7234155" y="2943870"/>
            <a:ext cx="17049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
            </a:r>
          </a:p>
        </p:txBody>
      </p:sp>
      <p:cxnSp>
        <p:nvCxnSpPr>
          <p:cNvPr id="21" name="Straight Arrow Connector 20">
            <a:extLst>
              <a:ext uri="{FF2B5EF4-FFF2-40B4-BE49-F238E27FC236}">
                <a16:creationId xmlns:a16="http://schemas.microsoft.com/office/drawing/2014/main" id="{B4D03CCC-78F2-DE0C-0895-FDA1BD4F30AA}"/>
              </a:ext>
            </a:extLst>
          </p:cNvPr>
          <p:cNvCxnSpPr/>
          <p:nvPr/>
        </p:nvCxnSpPr>
        <p:spPr>
          <a:xfrm>
            <a:off x="7636933" y="3163220"/>
            <a:ext cx="56395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85E3ED-6736-CCBE-B899-71F7E52F8413}"/>
              </a:ext>
            </a:extLst>
          </p:cNvPr>
          <p:cNvCxnSpPr/>
          <p:nvPr/>
        </p:nvCxnSpPr>
        <p:spPr>
          <a:xfrm>
            <a:off x="9677230" y="3174702"/>
            <a:ext cx="56395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D56276C-FA39-A169-A145-2ECA728DDF9F}"/>
              </a:ext>
            </a:extLst>
          </p:cNvPr>
          <p:cNvSpPr txBox="1"/>
          <p:nvPr/>
        </p:nvSpPr>
        <p:spPr>
          <a:xfrm>
            <a:off x="10315831" y="2702629"/>
            <a:ext cx="61502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Malfunction</a:t>
            </a:r>
          </a:p>
          <a:p>
            <a:r>
              <a:rPr lang="en-US" sz="2400" dirty="0">
                <a:latin typeface="Times New Roman" panose="02020603050405020304" pitchFamily="18" charset="0"/>
                <a:cs typeface="Times New Roman" panose="02020603050405020304" pitchFamily="18" charset="0"/>
              </a:rPr>
              <a:t> score </a:t>
            </a:r>
          </a:p>
        </p:txBody>
      </p:sp>
      <p:sp>
        <p:nvSpPr>
          <p:cNvPr id="18" name="Rounded Rectangular Callout 17">
            <a:extLst>
              <a:ext uri="{FF2B5EF4-FFF2-40B4-BE49-F238E27FC236}">
                <a16:creationId xmlns:a16="http://schemas.microsoft.com/office/drawing/2014/main" id="{BC5B371A-2A8D-131B-F01C-C0AC843EE85E}"/>
              </a:ext>
            </a:extLst>
          </p:cNvPr>
          <p:cNvSpPr/>
          <p:nvPr/>
        </p:nvSpPr>
        <p:spPr>
          <a:xfrm>
            <a:off x="630434" y="2694472"/>
            <a:ext cx="10227734" cy="1066392"/>
          </a:xfrm>
          <a:prstGeom prst="wedgeRoundRectCallout">
            <a:avLst>
              <a:gd name="adj1" fmla="val 32227"/>
              <a:gd name="adj2" fmla="val 118007"/>
              <a:gd name="adj3" fmla="val 1666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What are the minimal set of PVTs that such that the transformed failing dataset T(</a:t>
            </a:r>
            <a:r>
              <a:rPr lang="en-US" sz="2400" dirty="0" err="1">
                <a:solidFill>
                  <a:schemeClr val="tx1"/>
                </a:solidFill>
                <a:latin typeface="Times New Roman" panose="02020603050405020304" pitchFamily="18" charset="0"/>
                <a:cs typeface="Times New Roman" panose="02020603050405020304" pitchFamily="18" charset="0"/>
              </a:rPr>
              <a:t>D</a:t>
            </a:r>
            <a:r>
              <a:rPr lang="en-US" sz="2400" baseline="-25000" dirty="0" err="1">
                <a:solidFill>
                  <a:schemeClr val="tx1"/>
                </a:solidFill>
                <a:latin typeface="Times New Roman" panose="02020603050405020304" pitchFamily="18" charset="0"/>
                <a:cs typeface="Times New Roman" panose="02020603050405020304" pitchFamily="18" charset="0"/>
              </a:rPr>
              <a:t>fail</a:t>
            </a:r>
            <a:r>
              <a:rPr lang="en-US" sz="2400" dirty="0">
                <a:solidFill>
                  <a:schemeClr val="tx1"/>
                </a:solidFill>
                <a:latin typeface="Times New Roman" panose="02020603050405020304" pitchFamily="18" charset="0"/>
                <a:cs typeface="Times New Roman" panose="02020603050405020304" pitchFamily="18" charset="0"/>
              </a:rPr>
              <a:t>) has malfunction score less than 0.2?</a:t>
            </a:r>
          </a:p>
        </p:txBody>
      </p:sp>
    </p:spTree>
    <p:extLst>
      <p:ext uri="{BB962C8B-B14F-4D97-AF65-F5344CB8AC3E}">
        <p14:creationId xmlns:p14="http://schemas.microsoft.com/office/powerpoint/2010/main" val="38742642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12</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p:txBody>
      </p:sp>
      <p:sp>
        <p:nvSpPr>
          <p:cNvPr id="4" name="Rectangle 3">
            <a:extLst>
              <a:ext uri="{FF2B5EF4-FFF2-40B4-BE49-F238E27FC236}">
                <a16:creationId xmlns:a16="http://schemas.microsoft.com/office/drawing/2014/main" id="{06807DA7-B23E-4EE5-2FF2-BD25D295DBA6}"/>
              </a:ext>
            </a:extLst>
          </p:cNvPr>
          <p:cNvSpPr/>
          <p:nvPr/>
        </p:nvSpPr>
        <p:spPr>
          <a:xfrm>
            <a:off x="2626966" y="3570682"/>
            <a:ext cx="2097074" cy="12666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PVTs</a:t>
            </a:r>
          </a:p>
        </p:txBody>
      </p:sp>
      <p:sp>
        <p:nvSpPr>
          <p:cNvPr id="5" name="Rectangle 4">
            <a:extLst>
              <a:ext uri="{FF2B5EF4-FFF2-40B4-BE49-F238E27FC236}">
                <a16:creationId xmlns:a16="http://schemas.microsoft.com/office/drawing/2014/main" id="{E8636F52-1C52-D160-4193-6F1AA2AAF51B}"/>
              </a:ext>
            </a:extLst>
          </p:cNvPr>
          <p:cNvSpPr/>
          <p:nvPr/>
        </p:nvSpPr>
        <p:spPr>
          <a:xfrm>
            <a:off x="5258582" y="1945818"/>
            <a:ext cx="2286000" cy="12243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PVT-attribute graph</a:t>
            </a:r>
          </a:p>
        </p:txBody>
      </p:sp>
      <p:sp>
        <p:nvSpPr>
          <p:cNvPr id="6" name="Rectangle 5">
            <a:extLst>
              <a:ext uri="{FF2B5EF4-FFF2-40B4-BE49-F238E27FC236}">
                <a16:creationId xmlns:a16="http://schemas.microsoft.com/office/drawing/2014/main" id="{F48DF6DB-B560-15AD-1623-E6792D5A0C2A}"/>
              </a:ext>
            </a:extLst>
          </p:cNvPr>
          <p:cNvSpPr/>
          <p:nvPr/>
        </p:nvSpPr>
        <p:spPr>
          <a:xfrm>
            <a:off x="8201517" y="3477544"/>
            <a:ext cx="2188223" cy="13598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PVTs based on their benefit score</a:t>
            </a:r>
          </a:p>
        </p:txBody>
      </p:sp>
      <p:sp>
        <p:nvSpPr>
          <p:cNvPr id="7" name="Rectangle 6">
            <a:extLst>
              <a:ext uri="{FF2B5EF4-FFF2-40B4-BE49-F238E27FC236}">
                <a16:creationId xmlns:a16="http://schemas.microsoft.com/office/drawing/2014/main" id="{8CF899B2-FE84-0F11-4883-B345FD8227C3}"/>
              </a:ext>
            </a:extLst>
          </p:cNvPr>
          <p:cNvSpPr/>
          <p:nvPr/>
        </p:nvSpPr>
        <p:spPr>
          <a:xfrm>
            <a:off x="5319778" y="4803502"/>
            <a:ext cx="2286000" cy="163075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to observe the effect of transformation</a:t>
            </a:r>
          </a:p>
        </p:txBody>
      </p:sp>
      <p:sp>
        <p:nvSpPr>
          <p:cNvPr id="8" name="Right Arrow 7">
            <a:extLst>
              <a:ext uri="{FF2B5EF4-FFF2-40B4-BE49-F238E27FC236}">
                <a16:creationId xmlns:a16="http://schemas.microsoft.com/office/drawing/2014/main" id="{66341720-4682-5794-421B-4D1D62A03BC9}"/>
              </a:ext>
            </a:extLst>
          </p:cNvPr>
          <p:cNvSpPr/>
          <p:nvPr/>
        </p:nvSpPr>
        <p:spPr>
          <a:xfrm>
            <a:off x="1407766" y="3983889"/>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E391A4-2DB6-C7BA-DDFE-CA0C81F50605}"/>
              </a:ext>
            </a:extLst>
          </p:cNvPr>
          <p:cNvSpPr txBox="1"/>
          <p:nvPr/>
        </p:nvSpPr>
        <p:spPr>
          <a:xfrm>
            <a:off x="553795" y="3741956"/>
            <a:ext cx="1112204"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pass</a:t>
            </a:r>
            <a:endParaRPr lang="en-US" sz="2400" baseline="-25000" dirty="0">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DB144037-4F36-02AC-610F-99D5DC122FEC}"/>
              </a:ext>
            </a:extLst>
          </p:cNvPr>
          <p:cNvSpPr/>
          <p:nvPr/>
        </p:nvSpPr>
        <p:spPr>
          <a:xfrm>
            <a:off x="3454400" y="2253192"/>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9E30949-79F8-5E4F-EEE5-CAB3FA5972A3}"/>
              </a:ext>
            </a:extLst>
          </p:cNvPr>
          <p:cNvSpPr/>
          <p:nvPr/>
        </p:nvSpPr>
        <p:spPr>
          <a:xfrm rot="5400000">
            <a:off x="7989764" y="1886581"/>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31DAFFA0-A0C6-874E-33A6-91E6B70722C1}"/>
              </a:ext>
            </a:extLst>
          </p:cNvPr>
          <p:cNvSpPr/>
          <p:nvPr/>
        </p:nvSpPr>
        <p:spPr>
          <a:xfrm rot="16200000">
            <a:off x="3708342" y="4450284"/>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EC5A3743-0654-7C09-EEBE-CD1157922EF1}"/>
              </a:ext>
            </a:extLst>
          </p:cNvPr>
          <p:cNvSpPr/>
          <p:nvPr/>
        </p:nvSpPr>
        <p:spPr>
          <a:xfrm rot="10800000">
            <a:off x="7642320" y="4837367"/>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18453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13</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Step 1: Identify Discriminative PVTs</a:t>
            </a:r>
          </a:p>
        </p:txBody>
      </p:sp>
      <p:sp>
        <p:nvSpPr>
          <p:cNvPr id="17" name="TextBox 16">
            <a:extLst>
              <a:ext uri="{FF2B5EF4-FFF2-40B4-BE49-F238E27FC236}">
                <a16:creationId xmlns:a16="http://schemas.microsoft.com/office/drawing/2014/main" id="{41E1DDD0-F3EB-68ED-78F2-20E9DFC07523}"/>
              </a:ext>
            </a:extLst>
          </p:cNvPr>
          <p:cNvSpPr txBox="1"/>
          <p:nvPr/>
        </p:nvSpPr>
        <p:spPr>
          <a:xfrm>
            <a:off x="50799" y="1951574"/>
            <a:ext cx="111220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pass</a:t>
            </a:r>
            <a:endParaRPr lang="en-US" sz="2400" baseline="-25000" dirty="0">
              <a:latin typeface="Times New Roman" panose="02020603050405020304" pitchFamily="18"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8A8766C0-7226-8EC3-2D21-5550009E214B}"/>
              </a:ext>
            </a:extLst>
          </p:cNvPr>
          <p:cNvGraphicFramePr>
            <a:graphicFrameLocks noGrp="1"/>
          </p:cNvGraphicFramePr>
          <p:nvPr>
            <p:extLst>
              <p:ext uri="{D42A27DB-BD31-4B8C-83A1-F6EECF244321}">
                <p14:modId xmlns:p14="http://schemas.microsoft.com/office/powerpoint/2010/main" val="3382729047"/>
              </p:ext>
            </p:extLst>
          </p:nvPr>
        </p:nvGraphicFramePr>
        <p:xfrm>
          <a:off x="50799" y="2425931"/>
          <a:ext cx="6103604" cy="1854200"/>
        </p:xfrm>
        <a:graphic>
          <a:graphicData uri="http://schemas.openxmlformats.org/drawingml/2006/table">
            <a:tbl>
              <a:tblPr firstRow="1" bandRow="1">
                <a:tableStyleId>{5C22544A-7EE6-4342-B048-85BDC9FD1C3A}</a:tableStyleId>
              </a:tblPr>
              <a:tblGrid>
                <a:gridCol w="593154">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29731">
                  <a:extLst>
                    <a:ext uri="{9D8B030D-6E8A-4147-A177-3AD203B41FA5}">
                      <a16:colId xmlns:a16="http://schemas.microsoft.com/office/drawing/2014/main" val="2413622204"/>
                    </a:ext>
                  </a:extLst>
                </a:gridCol>
                <a:gridCol w="13885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32</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14552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94560</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01002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64533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20" name="Right Arrow 19">
            <a:extLst>
              <a:ext uri="{FF2B5EF4-FFF2-40B4-BE49-F238E27FC236}">
                <a16:creationId xmlns:a16="http://schemas.microsoft.com/office/drawing/2014/main" id="{668E0109-FEFA-F246-0C4C-54C981139BE3}"/>
              </a:ext>
            </a:extLst>
          </p:cNvPr>
          <p:cNvSpPr/>
          <p:nvPr/>
        </p:nvSpPr>
        <p:spPr>
          <a:xfrm>
            <a:off x="6494376" y="3179464"/>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20">
            <a:extLst>
              <a:ext uri="{FF2B5EF4-FFF2-40B4-BE49-F238E27FC236}">
                <a16:creationId xmlns:a16="http://schemas.microsoft.com/office/drawing/2014/main" id="{9E0F1495-1F10-9B0A-7626-3F17522C7D7B}"/>
              </a:ext>
            </a:extLst>
          </p:cNvPr>
          <p:cNvGraphicFramePr>
            <a:graphicFrameLocks noGrp="1"/>
          </p:cNvGraphicFramePr>
          <p:nvPr>
            <p:extLst>
              <p:ext uri="{D42A27DB-BD31-4B8C-83A1-F6EECF244321}">
                <p14:modId xmlns:p14="http://schemas.microsoft.com/office/powerpoint/2010/main" val="1872259144"/>
              </p:ext>
            </p:extLst>
          </p:nvPr>
        </p:nvGraphicFramePr>
        <p:xfrm>
          <a:off x="7868272" y="2476730"/>
          <a:ext cx="4116816" cy="175260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[24,32]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{Male, Female}</a:t>
                      </a:r>
                    </a:p>
                  </a:txBody>
                  <a:tcPr>
                    <a:solidFill>
                      <a:schemeClr val="accent6">
                        <a:lumMod val="20000"/>
                        <a:lumOff val="80000"/>
                      </a:schemeClr>
                    </a:solidFill>
                  </a:tcPr>
                </a:tc>
                <a:extLst>
                  <a:ext uri="{0D108BD9-81ED-4DB2-BD59-A6C34878D82A}">
                    <a16:rowId xmlns:a16="http://schemas.microsoft.com/office/drawing/2014/main" val="249323041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6">
                        <a:lumMod val="20000"/>
                        <a:lumOff val="80000"/>
                      </a:schemeClr>
                    </a:solidFill>
                  </a:tcPr>
                </a:tc>
                <a:extLst>
                  <a:ext uri="{0D108BD9-81ED-4DB2-BD59-A6C34878D82A}">
                    <a16:rowId xmlns:a16="http://schemas.microsoft.com/office/drawing/2014/main" val="289138925"/>
                  </a:ext>
                </a:extLst>
              </a:tr>
            </a:tbl>
          </a:graphicData>
        </a:graphic>
      </p:graphicFrame>
      <p:graphicFrame>
        <p:nvGraphicFramePr>
          <p:cNvPr id="21" name="Table 20">
            <a:extLst>
              <a:ext uri="{FF2B5EF4-FFF2-40B4-BE49-F238E27FC236}">
                <a16:creationId xmlns:a16="http://schemas.microsoft.com/office/drawing/2014/main" id="{5EDB6259-80D0-BB56-8406-D94BB5AF2DC9}"/>
              </a:ext>
            </a:extLst>
          </p:cNvPr>
          <p:cNvGraphicFramePr>
            <a:graphicFrameLocks noGrp="1"/>
          </p:cNvGraphicFramePr>
          <p:nvPr>
            <p:extLst>
              <p:ext uri="{D42A27DB-BD31-4B8C-83A1-F6EECF244321}">
                <p14:modId xmlns:p14="http://schemas.microsoft.com/office/powerpoint/2010/main" val="1192306282"/>
              </p:ext>
            </p:extLst>
          </p:nvPr>
        </p:nvGraphicFramePr>
        <p:xfrm>
          <a:off x="50799" y="4749336"/>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22" name="TextBox 21">
            <a:extLst>
              <a:ext uri="{FF2B5EF4-FFF2-40B4-BE49-F238E27FC236}">
                <a16:creationId xmlns:a16="http://schemas.microsoft.com/office/drawing/2014/main" id="{0D3203E0-D52D-DD39-C280-08AC80F90D06}"/>
              </a:ext>
            </a:extLst>
          </p:cNvPr>
          <p:cNvSpPr txBox="1"/>
          <p:nvPr/>
        </p:nvSpPr>
        <p:spPr>
          <a:xfrm>
            <a:off x="0" y="4315379"/>
            <a:ext cx="111220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p:txBody>
      </p:sp>
      <p:sp>
        <p:nvSpPr>
          <p:cNvPr id="23" name="Right Arrow 22">
            <a:extLst>
              <a:ext uri="{FF2B5EF4-FFF2-40B4-BE49-F238E27FC236}">
                <a16:creationId xmlns:a16="http://schemas.microsoft.com/office/drawing/2014/main" id="{196B54C2-0AA7-D09B-CC3B-914D1B1E5090}"/>
              </a:ext>
            </a:extLst>
          </p:cNvPr>
          <p:cNvSpPr/>
          <p:nvPr/>
        </p:nvSpPr>
        <p:spPr>
          <a:xfrm>
            <a:off x="6494376" y="5502869"/>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0">
            <a:extLst>
              <a:ext uri="{FF2B5EF4-FFF2-40B4-BE49-F238E27FC236}">
                <a16:creationId xmlns:a16="http://schemas.microsoft.com/office/drawing/2014/main" id="{82415987-8524-2D32-E1DA-339408BC7963}"/>
              </a:ext>
            </a:extLst>
          </p:cNvPr>
          <p:cNvGraphicFramePr>
            <a:graphicFrameLocks noGrp="1"/>
          </p:cNvGraphicFramePr>
          <p:nvPr>
            <p:extLst>
              <p:ext uri="{D42A27DB-BD31-4B8C-83A1-F6EECF244321}">
                <p14:modId xmlns:p14="http://schemas.microsoft.com/office/powerpoint/2010/main" val="3737780756"/>
              </p:ext>
            </p:extLst>
          </p:nvPr>
        </p:nvGraphicFramePr>
        <p:xfrm>
          <a:off x="7868272" y="4777044"/>
          <a:ext cx="4116816" cy="175260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[23,45]</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{Male, Female}</a:t>
                      </a:r>
                    </a:p>
                  </a:txBody>
                  <a:tcPr>
                    <a:solidFill>
                      <a:schemeClr val="accent6">
                        <a:lumMod val="20000"/>
                        <a:lumOff val="80000"/>
                      </a:schemeClr>
                    </a:solidFill>
                  </a:tcPr>
                </a:tc>
                <a:extLst>
                  <a:ext uri="{0D108BD9-81ED-4DB2-BD59-A6C34878D82A}">
                    <a16:rowId xmlns:a16="http://schemas.microsoft.com/office/drawing/2014/main" val="249323041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0.67</a:t>
                      </a:r>
                    </a:p>
                  </a:txBody>
                  <a:tcPr>
                    <a:solidFill>
                      <a:schemeClr val="accent6">
                        <a:lumMod val="20000"/>
                        <a:lumOff val="80000"/>
                      </a:schemeClr>
                    </a:solidFill>
                  </a:tcPr>
                </a:tc>
                <a:extLst>
                  <a:ext uri="{0D108BD9-81ED-4DB2-BD59-A6C34878D82A}">
                    <a16:rowId xmlns:a16="http://schemas.microsoft.com/office/drawing/2014/main" val="289138925"/>
                  </a:ext>
                </a:extLst>
              </a:tr>
            </a:tbl>
          </a:graphicData>
        </a:graphic>
      </p:graphicFrame>
    </p:spTree>
    <p:extLst>
      <p:ext uri="{BB962C8B-B14F-4D97-AF65-F5344CB8AC3E}">
        <p14:creationId xmlns:p14="http://schemas.microsoft.com/office/powerpoint/2010/main" val="9843279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14</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Step 1: Identify Discriminative PVTs</a:t>
            </a:r>
          </a:p>
        </p:txBody>
      </p:sp>
      <p:sp>
        <p:nvSpPr>
          <p:cNvPr id="17" name="TextBox 16">
            <a:extLst>
              <a:ext uri="{FF2B5EF4-FFF2-40B4-BE49-F238E27FC236}">
                <a16:creationId xmlns:a16="http://schemas.microsoft.com/office/drawing/2014/main" id="{41E1DDD0-F3EB-68ED-78F2-20E9DFC07523}"/>
              </a:ext>
            </a:extLst>
          </p:cNvPr>
          <p:cNvSpPr txBox="1"/>
          <p:nvPr/>
        </p:nvSpPr>
        <p:spPr>
          <a:xfrm>
            <a:off x="50799" y="1951574"/>
            <a:ext cx="111220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pass</a:t>
            </a:r>
            <a:endParaRPr lang="en-US" sz="2400" baseline="-25000" dirty="0">
              <a:latin typeface="Times New Roman" panose="02020603050405020304" pitchFamily="18"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8A8766C0-7226-8EC3-2D21-5550009E214B}"/>
              </a:ext>
            </a:extLst>
          </p:cNvPr>
          <p:cNvGraphicFramePr>
            <a:graphicFrameLocks noGrp="1"/>
          </p:cNvGraphicFramePr>
          <p:nvPr/>
        </p:nvGraphicFramePr>
        <p:xfrm>
          <a:off x="50799" y="2425931"/>
          <a:ext cx="6103604" cy="1854200"/>
        </p:xfrm>
        <a:graphic>
          <a:graphicData uri="http://schemas.openxmlformats.org/drawingml/2006/table">
            <a:tbl>
              <a:tblPr firstRow="1" bandRow="1">
                <a:tableStyleId>{5C22544A-7EE6-4342-B048-85BDC9FD1C3A}</a:tableStyleId>
              </a:tblPr>
              <a:tblGrid>
                <a:gridCol w="593154">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29731">
                  <a:extLst>
                    <a:ext uri="{9D8B030D-6E8A-4147-A177-3AD203B41FA5}">
                      <a16:colId xmlns:a16="http://schemas.microsoft.com/office/drawing/2014/main" val="2413622204"/>
                    </a:ext>
                  </a:extLst>
                </a:gridCol>
                <a:gridCol w="13885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32</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14552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94560</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01002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64533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20" name="Right Arrow 19">
            <a:extLst>
              <a:ext uri="{FF2B5EF4-FFF2-40B4-BE49-F238E27FC236}">
                <a16:creationId xmlns:a16="http://schemas.microsoft.com/office/drawing/2014/main" id="{668E0109-FEFA-F246-0C4C-54C981139BE3}"/>
              </a:ext>
            </a:extLst>
          </p:cNvPr>
          <p:cNvSpPr/>
          <p:nvPr/>
        </p:nvSpPr>
        <p:spPr>
          <a:xfrm>
            <a:off x="6494376" y="3179464"/>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20">
            <a:extLst>
              <a:ext uri="{FF2B5EF4-FFF2-40B4-BE49-F238E27FC236}">
                <a16:creationId xmlns:a16="http://schemas.microsoft.com/office/drawing/2014/main" id="{9E0F1495-1F10-9B0A-7626-3F17522C7D7B}"/>
              </a:ext>
            </a:extLst>
          </p:cNvPr>
          <p:cNvGraphicFramePr>
            <a:graphicFrameLocks noGrp="1"/>
          </p:cNvGraphicFramePr>
          <p:nvPr>
            <p:extLst>
              <p:ext uri="{D42A27DB-BD31-4B8C-83A1-F6EECF244321}">
                <p14:modId xmlns:p14="http://schemas.microsoft.com/office/powerpoint/2010/main" val="3047659145"/>
              </p:ext>
            </p:extLst>
          </p:nvPr>
        </p:nvGraphicFramePr>
        <p:xfrm>
          <a:off x="7868272" y="2476730"/>
          <a:ext cx="4116816" cy="175260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[24,32]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bg1">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Sex</a:t>
                      </a:r>
                    </a:p>
                  </a:txBody>
                  <a:tcPr>
                    <a:solidFill>
                      <a:schemeClr val="bg1">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{Male, Female}</a:t>
                      </a:r>
                    </a:p>
                  </a:txBody>
                  <a:tcPr>
                    <a:solidFill>
                      <a:schemeClr val="bg1">
                        <a:lumMod val="75000"/>
                      </a:schemeClr>
                    </a:solidFill>
                  </a:tcPr>
                </a:tc>
                <a:extLst>
                  <a:ext uri="{0D108BD9-81ED-4DB2-BD59-A6C34878D82A}">
                    <a16:rowId xmlns:a16="http://schemas.microsoft.com/office/drawing/2014/main" val="249323041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6">
                        <a:lumMod val="20000"/>
                        <a:lumOff val="80000"/>
                      </a:schemeClr>
                    </a:solidFill>
                  </a:tcPr>
                </a:tc>
                <a:extLst>
                  <a:ext uri="{0D108BD9-81ED-4DB2-BD59-A6C34878D82A}">
                    <a16:rowId xmlns:a16="http://schemas.microsoft.com/office/drawing/2014/main" val="289138925"/>
                  </a:ext>
                </a:extLst>
              </a:tr>
            </a:tbl>
          </a:graphicData>
        </a:graphic>
      </p:graphicFrame>
      <p:graphicFrame>
        <p:nvGraphicFramePr>
          <p:cNvPr id="21" name="Table 20">
            <a:extLst>
              <a:ext uri="{FF2B5EF4-FFF2-40B4-BE49-F238E27FC236}">
                <a16:creationId xmlns:a16="http://schemas.microsoft.com/office/drawing/2014/main" id="{5EDB6259-80D0-BB56-8406-D94BB5AF2DC9}"/>
              </a:ext>
            </a:extLst>
          </p:cNvPr>
          <p:cNvGraphicFramePr>
            <a:graphicFrameLocks noGrp="1"/>
          </p:cNvGraphicFramePr>
          <p:nvPr/>
        </p:nvGraphicFramePr>
        <p:xfrm>
          <a:off x="50799" y="4749336"/>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22" name="TextBox 21">
            <a:extLst>
              <a:ext uri="{FF2B5EF4-FFF2-40B4-BE49-F238E27FC236}">
                <a16:creationId xmlns:a16="http://schemas.microsoft.com/office/drawing/2014/main" id="{0D3203E0-D52D-DD39-C280-08AC80F90D06}"/>
              </a:ext>
            </a:extLst>
          </p:cNvPr>
          <p:cNvSpPr txBox="1"/>
          <p:nvPr/>
        </p:nvSpPr>
        <p:spPr>
          <a:xfrm>
            <a:off x="0" y="4315379"/>
            <a:ext cx="111220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p:txBody>
      </p:sp>
      <p:sp>
        <p:nvSpPr>
          <p:cNvPr id="23" name="Right Arrow 22">
            <a:extLst>
              <a:ext uri="{FF2B5EF4-FFF2-40B4-BE49-F238E27FC236}">
                <a16:creationId xmlns:a16="http://schemas.microsoft.com/office/drawing/2014/main" id="{196B54C2-0AA7-D09B-CC3B-914D1B1E5090}"/>
              </a:ext>
            </a:extLst>
          </p:cNvPr>
          <p:cNvSpPr/>
          <p:nvPr/>
        </p:nvSpPr>
        <p:spPr>
          <a:xfrm>
            <a:off x="6494376" y="5502869"/>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0">
            <a:extLst>
              <a:ext uri="{FF2B5EF4-FFF2-40B4-BE49-F238E27FC236}">
                <a16:creationId xmlns:a16="http://schemas.microsoft.com/office/drawing/2014/main" id="{82415987-8524-2D32-E1DA-339408BC7963}"/>
              </a:ext>
            </a:extLst>
          </p:cNvPr>
          <p:cNvGraphicFramePr>
            <a:graphicFrameLocks noGrp="1"/>
          </p:cNvGraphicFramePr>
          <p:nvPr>
            <p:extLst>
              <p:ext uri="{D42A27DB-BD31-4B8C-83A1-F6EECF244321}">
                <p14:modId xmlns:p14="http://schemas.microsoft.com/office/powerpoint/2010/main" val="393888911"/>
              </p:ext>
            </p:extLst>
          </p:nvPr>
        </p:nvGraphicFramePr>
        <p:xfrm>
          <a:off x="7868272" y="4777044"/>
          <a:ext cx="4116816" cy="175260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[23,45]</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bg1">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Sex</a:t>
                      </a:r>
                    </a:p>
                  </a:txBody>
                  <a:tcPr>
                    <a:solidFill>
                      <a:schemeClr val="bg1">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{Male, Female}</a:t>
                      </a:r>
                    </a:p>
                  </a:txBody>
                  <a:tcPr>
                    <a:solidFill>
                      <a:schemeClr val="bg1">
                        <a:lumMod val="75000"/>
                      </a:schemeClr>
                    </a:solidFill>
                  </a:tcPr>
                </a:tc>
                <a:extLst>
                  <a:ext uri="{0D108BD9-81ED-4DB2-BD59-A6C34878D82A}">
                    <a16:rowId xmlns:a16="http://schemas.microsoft.com/office/drawing/2014/main" val="249323041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0.67</a:t>
                      </a:r>
                    </a:p>
                  </a:txBody>
                  <a:tcPr>
                    <a:solidFill>
                      <a:schemeClr val="accent6">
                        <a:lumMod val="20000"/>
                        <a:lumOff val="80000"/>
                      </a:schemeClr>
                    </a:solidFill>
                  </a:tcPr>
                </a:tc>
                <a:extLst>
                  <a:ext uri="{0D108BD9-81ED-4DB2-BD59-A6C34878D82A}">
                    <a16:rowId xmlns:a16="http://schemas.microsoft.com/office/drawing/2014/main" val="289138925"/>
                  </a:ext>
                </a:extLst>
              </a:tr>
            </a:tbl>
          </a:graphicData>
        </a:graphic>
      </p:graphicFrame>
    </p:spTree>
    <p:extLst>
      <p:ext uri="{BB962C8B-B14F-4D97-AF65-F5344CB8AC3E}">
        <p14:creationId xmlns:p14="http://schemas.microsoft.com/office/powerpoint/2010/main" val="40558827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15</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Step 1: Identify Discriminative PVTs</a:t>
            </a:r>
          </a:p>
        </p:txBody>
      </p:sp>
      <p:graphicFrame>
        <p:nvGraphicFramePr>
          <p:cNvPr id="21" name="Table 20">
            <a:extLst>
              <a:ext uri="{FF2B5EF4-FFF2-40B4-BE49-F238E27FC236}">
                <a16:creationId xmlns:a16="http://schemas.microsoft.com/office/drawing/2014/main" id="{5EDB6259-80D0-BB56-8406-D94BB5AF2DC9}"/>
              </a:ext>
            </a:extLst>
          </p:cNvPr>
          <p:cNvGraphicFramePr>
            <a:graphicFrameLocks noGrp="1"/>
          </p:cNvGraphicFramePr>
          <p:nvPr>
            <p:extLst>
              <p:ext uri="{D42A27DB-BD31-4B8C-83A1-F6EECF244321}">
                <p14:modId xmlns:p14="http://schemas.microsoft.com/office/powerpoint/2010/main" val="3611450208"/>
              </p:ext>
            </p:extLst>
          </p:nvPr>
        </p:nvGraphicFramePr>
        <p:xfrm>
          <a:off x="135466" y="2973180"/>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22" name="TextBox 21">
            <a:extLst>
              <a:ext uri="{FF2B5EF4-FFF2-40B4-BE49-F238E27FC236}">
                <a16:creationId xmlns:a16="http://schemas.microsoft.com/office/drawing/2014/main" id="{0D3203E0-D52D-DD39-C280-08AC80F90D06}"/>
              </a:ext>
            </a:extLst>
          </p:cNvPr>
          <p:cNvSpPr txBox="1"/>
          <p:nvPr/>
        </p:nvSpPr>
        <p:spPr>
          <a:xfrm>
            <a:off x="295562" y="2321981"/>
            <a:ext cx="111220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p:txBody>
      </p:sp>
      <p:sp>
        <p:nvSpPr>
          <p:cNvPr id="23" name="Right Arrow 22">
            <a:extLst>
              <a:ext uri="{FF2B5EF4-FFF2-40B4-BE49-F238E27FC236}">
                <a16:creationId xmlns:a16="http://schemas.microsoft.com/office/drawing/2014/main" id="{196B54C2-0AA7-D09B-CC3B-914D1B1E5090}"/>
              </a:ext>
            </a:extLst>
          </p:cNvPr>
          <p:cNvSpPr/>
          <p:nvPr/>
        </p:nvSpPr>
        <p:spPr>
          <a:xfrm>
            <a:off x="6579043" y="3726713"/>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0">
            <a:extLst>
              <a:ext uri="{FF2B5EF4-FFF2-40B4-BE49-F238E27FC236}">
                <a16:creationId xmlns:a16="http://schemas.microsoft.com/office/drawing/2014/main" id="{82415987-8524-2D32-E1DA-339408BC7963}"/>
              </a:ext>
            </a:extLst>
          </p:cNvPr>
          <p:cNvGraphicFramePr>
            <a:graphicFrameLocks noGrp="1"/>
          </p:cNvGraphicFramePr>
          <p:nvPr>
            <p:extLst>
              <p:ext uri="{D42A27DB-BD31-4B8C-83A1-F6EECF244321}">
                <p14:modId xmlns:p14="http://schemas.microsoft.com/office/powerpoint/2010/main" val="549697147"/>
              </p:ext>
            </p:extLst>
          </p:nvPr>
        </p:nvGraphicFramePr>
        <p:xfrm>
          <a:off x="7952939" y="3000888"/>
          <a:ext cx="4116816" cy="148336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[24,32]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Zip,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0.17</a:t>
                      </a:r>
                    </a:p>
                  </a:txBody>
                  <a:tcPr>
                    <a:solidFill>
                      <a:schemeClr val="accent6">
                        <a:lumMod val="20000"/>
                        <a:lumOff val="80000"/>
                      </a:schemeClr>
                    </a:solidFill>
                  </a:tcPr>
                </a:tc>
                <a:extLst>
                  <a:ext uri="{0D108BD9-81ED-4DB2-BD59-A6C34878D82A}">
                    <a16:rowId xmlns:a16="http://schemas.microsoft.com/office/drawing/2014/main" val="784720101"/>
                  </a:ext>
                </a:extLst>
              </a:tr>
            </a:tbl>
          </a:graphicData>
        </a:graphic>
      </p:graphicFrame>
      <p:sp>
        <p:nvSpPr>
          <p:cNvPr id="4" name="TextBox 3">
            <a:extLst>
              <a:ext uri="{FF2B5EF4-FFF2-40B4-BE49-F238E27FC236}">
                <a16:creationId xmlns:a16="http://schemas.microsoft.com/office/drawing/2014/main" id="{48D401D8-81EC-1DED-BA24-80C7D2F40EC9}"/>
              </a:ext>
            </a:extLst>
          </p:cNvPr>
          <p:cNvSpPr txBox="1"/>
          <p:nvPr/>
        </p:nvSpPr>
        <p:spPr>
          <a:xfrm>
            <a:off x="8653821" y="4404046"/>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PVTs</a:t>
            </a:r>
          </a:p>
        </p:txBody>
      </p:sp>
    </p:spTree>
    <p:extLst>
      <p:ext uri="{BB962C8B-B14F-4D97-AF65-F5344CB8AC3E}">
        <p14:creationId xmlns:p14="http://schemas.microsoft.com/office/powerpoint/2010/main" val="237015531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p:txBody>
      </p:sp>
      <p:sp>
        <p:nvSpPr>
          <p:cNvPr id="4" name="Rectangle 3">
            <a:extLst>
              <a:ext uri="{FF2B5EF4-FFF2-40B4-BE49-F238E27FC236}">
                <a16:creationId xmlns:a16="http://schemas.microsoft.com/office/drawing/2014/main" id="{06807DA7-B23E-4EE5-2FF2-BD25D295DBA6}"/>
              </a:ext>
            </a:extLst>
          </p:cNvPr>
          <p:cNvSpPr/>
          <p:nvPr/>
        </p:nvSpPr>
        <p:spPr>
          <a:xfrm>
            <a:off x="2626966" y="3570682"/>
            <a:ext cx="2097074" cy="12666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PVTs</a:t>
            </a:r>
          </a:p>
        </p:txBody>
      </p:sp>
      <p:sp>
        <p:nvSpPr>
          <p:cNvPr id="5" name="Rectangle 4">
            <a:extLst>
              <a:ext uri="{FF2B5EF4-FFF2-40B4-BE49-F238E27FC236}">
                <a16:creationId xmlns:a16="http://schemas.microsoft.com/office/drawing/2014/main" id="{E8636F52-1C52-D160-4193-6F1AA2AAF51B}"/>
              </a:ext>
            </a:extLst>
          </p:cNvPr>
          <p:cNvSpPr/>
          <p:nvPr/>
        </p:nvSpPr>
        <p:spPr>
          <a:xfrm>
            <a:off x="5258582" y="1945818"/>
            <a:ext cx="2286000" cy="122435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PVT-attribute graph</a:t>
            </a:r>
          </a:p>
        </p:txBody>
      </p:sp>
      <p:sp>
        <p:nvSpPr>
          <p:cNvPr id="6" name="Rectangle 5">
            <a:extLst>
              <a:ext uri="{FF2B5EF4-FFF2-40B4-BE49-F238E27FC236}">
                <a16:creationId xmlns:a16="http://schemas.microsoft.com/office/drawing/2014/main" id="{F48DF6DB-B560-15AD-1623-E6792D5A0C2A}"/>
              </a:ext>
            </a:extLst>
          </p:cNvPr>
          <p:cNvSpPr/>
          <p:nvPr/>
        </p:nvSpPr>
        <p:spPr>
          <a:xfrm>
            <a:off x="8201517" y="3477544"/>
            <a:ext cx="2188223" cy="13598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PVTs based on their benefit score</a:t>
            </a:r>
          </a:p>
        </p:txBody>
      </p:sp>
      <p:sp>
        <p:nvSpPr>
          <p:cNvPr id="7" name="Rectangle 6">
            <a:extLst>
              <a:ext uri="{FF2B5EF4-FFF2-40B4-BE49-F238E27FC236}">
                <a16:creationId xmlns:a16="http://schemas.microsoft.com/office/drawing/2014/main" id="{8CF899B2-FE84-0F11-4883-B345FD8227C3}"/>
              </a:ext>
            </a:extLst>
          </p:cNvPr>
          <p:cNvSpPr/>
          <p:nvPr/>
        </p:nvSpPr>
        <p:spPr>
          <a:xfrm>
            <a:off x="5319778" y="4803502"/>
            <a:ext cx="2286000" cy="163075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to observe the effect of transformation</a:t>
            </a:r>
          </a:p>
        </p:txBody>
      </p:sp>
      <p:sp>
        <p:nvSpPr>
          <p:cNvPr id="8" name="Right Arrow 7">
            <a:extLst>
              <a:ext uri="{FF2B5EF4-FFF2-40B4-BE49-F238E27FC236}">
                <a16:creationId xmlns:a16="http://schemas.microsoft.com/office/drawing/2014/main" id="{66341720-4682-5794-421B-4D1D62A03BC9}"/>
              </a:ext>
            </a:extLst>
          </p:cNvPr>
          <p:cNvSpPr/>
          <p:nvPr/>
        </p:nvSpPr>
        <p:spPr>
          <a:xfrm>
            <a:off x="1407766" y="3983889"/>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E391A4-2DB6-C7BA-DDFE-CA0C81F50605}"/>
              </a:ext>
            </a:extLst>
          </p:cNvPr>
          <p:cNvSpPr txBox="1"/>
          <p:nvPr/>
        </p:nvSpPr>
        <p:spPr>
          <a:xfrm>
            <a:off x="553795" y="3741956"/>
            <a:ext cx="1112204"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pass</a:t>
            </a:r>
            <a:endParaRPr lang="en-US" sz="2400" baseline="-25000" dirty="0">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DB144037-4F36-02AC-610F-99D5DC122FEC}"/>
              </a:ext>
            </a:extLst>
          </p:cNvPr>
          <p:cNvSpPr/>
          <p:nvPr/>
        </p:nvSpPr>
        <p:spPr>
          <a:xfrm>
            <a:off x="3454400" y="2253192"/>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9E30949-79F8-5E4F-EEE5-CAB3FA5972A3}"/>
              </a:ext>
            </a:extLst>
          </p:cNvPr>
          <p:cNvSpPr/>
          <p:nvPr/>
        </p:nvSpPr>
        <p:spPr>
          <a:xfrm rot="5400000">
            <a:off x="7989764" y="1886581"/>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31DAFFA0-A0C6-874E-33A6-91E6B70722C1}"/>
              </a:ext>
            </a:extLst>
          </p:cNvPr>
          <p:cNvSpPr/>
          <p:nvPr/>
        </p:nvSpPr>
        <p:spPr>
          <a:xfrm rot="16200000">
            <a:off x="3708342" y="4450284"/>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EC5A3743-0654-7C09-EEBE-CD1157922EF1}"/>
              </a:ext>
            </a:extLst>
          </p:cNvPr>
          <p:cNvSpPr/>
          <p:nvPr/>
        </p:nvSpPr>
        <p:spPr>
          <a:xfrm rot="10800000">
            <a:off x="7642320" y="4837367"/>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145212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17</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Step 2: Construct a PVT-attribute graph</a:t>
            </a:r>
          </a:p>
        </p:txBody>
      </p:sp>
      <p:graphicFrame>
        <p:nvGraphicFramePr>
          <p:cNvPr id="24" name="Table 20">
            <a:extLst>
              <a:ext uri="{FF2B5EF4-FFF2-40B4-BE49-F238E27FC236}">
                <a16:creationId xmlns:a16="http://schemas.microsoft.com/office/drawing/2014/main" id="{82415987-8524-2D32-E1DA-339408BC7963}"/>
              </a:ext>
            </a:extLst>
          </p:cNvPr>
          <p:cNvGraphicFramePr>
            <a:graphicFrameLocks noGrp="1"/>
          </p:cNvGraphicFramePr>
          <p:nvPr>
            <p:extLst>
              <p:ext uri="{D42A27DB-BD31-4B8C-83A1-F6EECF244321}">
                <p14:modId xmlns:p14="http://schemas.microsoft.com/office/powerpoint/2010/main" val="21656371"/>
              </p:ext>
            </p:extLst>
          </p:nvPr>
        </p:nvGraphicFramePr>
        <p:xfrm>
          <a:off x="1281205" y="4709060"/>
          <a:ext cx="4116816" cy="148336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[24,32]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Zip,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0.17</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4" name="TextBox 3">
            <a:extLst>
              <a:ext uri="{FF2B5EF4-FFF2-40B4-BE49-F238E27FC236}">
                <a16:creationId xmlns:a16="http://schemas.microsoft.com/office/drawing/2014/main" id="{48D401D8-81EC-1DED-BA24-80C7D2F40EC9}"/>
              </a:ext>
            </a:extLst>
          </p:cNvPr>
          <p:cNvSpPr txBox="1"/>
          <p:nvPr/>
        </p:nvSpPr>
        <p:spPr>
          <a:xfrm>
            <a:off x="1728082" y="4108221"/>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PVTs</a:t>
            </a:r>
          </a:p>
        </p:txBody>
      </p:sp>
      <p:sp>
        <p:nvSpPr>
          <p:cNvPr id="9" name="TextBox 8">
            <a:extLst>
              <a:ext uri="{FF2B5EF4-FFF2-40B4-BE49-F238E27FC236}">
                <a16:creationId xmlns:a16="http://schemas.microsoft.com/office/drawing/2014/main" id="{6A5F7FC9-E830-9BB1-071E-ACE2ECBAB99D}"/>
              </a:ext>
            </a:extLst>
          </p:cNvPr>
          <p:cNvSpPr txBox="1"/>
          <p:nvPr/>
        </p:nvSpPr>
        <p:spPr>
          <a:xfrm>
            <a:off x="7240858" y="3298941"/>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Attributes</a:t>
            </a:r>
          </a:p>
        </p:txBody>
      </p:sp>
      <p:sp>
        <p:nvSpPr>
          <p:cNvPr id="5" name="Rounded Rectangle 4">
            <a:extLst>
              <a:ext uri="{FF2B5EF4-FFF2-40B4-BE49-F238E27FC236}">
                <a16:creationId xmlns:a16="http://schemas.microsoft.com/office/drawing/2014/main" id="{6ED2EE31-F2A1-543E-3CF6-9848A7565D69}"/>
              </a:ext>
            </a:extLst>
          </p:cNvPr>
          <p:cNvSpPr/>
          <p:nvPr/>
        </p:nvSpPr>
        <p:spPr>
          <a:xfrm>
            <a:off x="7240858" y="3794779"/>
            <a:ext cx="1845733"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Age</a:t>
            </a:r>
          </a:p>
        </p:txBody>
      </p:sp>
      <p:sp>
        <p:nvSpPr>
          <p:cNvPr id="11" name="Rounded Rectangle 10">
            <a:extLst>
              <a:ext uri="{FF2B5EF4-FFF2-40B4-BE49-F238E27FC236}">
                <a16:creationId xmlns:a16="http://schemas.microsoft.com/office/drawing/2014/main" id="{02FE0F4E-D3DD-1100-BF0D-DE653ABE6229}"/>
              </a:ext>
            </a:extLst>
          </p:cNvPr>
          <p:cNvSpPr/>
          <p:nvPr/>
        </p:nvSpPr>
        <p:spPr>
          <a:xfrm>
            <a:off x="7240859" y="4537014"/>
            <a:ext cx="1845733"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Sex</a:t>
            </a:r>
          </a:p>
        </p:txBody>
      </p:sp>
      <p:sp>
        <p:nvSpPr>
          <p:cNvPr id="12" name="Rounded Rectangle 11">
            <a:extLst>
              <a:ext uri="{FF2B5EF4-FFF2-40B4-BE49-F238E27FC236}">
                <a16:creationId xmlns:a16="http://schemas.microsoft.com/office/drawing/2014/main" id="{956495C4-7B70-148F-81AA-08AA6B8C1DA6}"/>
              </a:ext>
            </a:extLst>
          </p:cNvPr>
          <p:cNvSpPr/>
          <p:nvPr/>
        </p:nvSpPr>
        <p:spPr>
          <a:xfrm>
            <a:off x="7272261" y="5995293"/>
            <a:ext cx="1845733"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Income</a:t>
            </a:r>
          </a:p>
        </p:txBody>
      </p:sp>
      <p:cxnSp>
        <p:nvCxnSpPr>
          <p:cNvPr id="7" name="Straight Connector 6">
            <a:extLst>
              <a:ext uri="{FF2B5EF4-FFF2-40B4-BE49-F238E27FC236}">
                <a16:creationId xmlns:a16="http://schemas.microsoft.com/office/drawing/2014/main" id="{D2290C3D-D0F1-BA21-C8C5-D5397228D4BA}"/>
              </a:ext>
            </a:extLst>
          </p:cNvPr>
          <p:cNvCxnSpPr>
            <a:cxnSpLocks/>
            <a:endCxn id="5" idx="1"/>
          </p:cNvCxnSpPr>
          <p:nvPr/>
        </p:nvCxnSpPr>
        <p:spPr>
          <a:xfrm flipV="1">
            <a:off x="5310461" y="4091112"/>
            <a:ext cx="1930397" cy="12519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0A06F4-A844-1014-ECD3-A1E3E85B3403}"/>
              </a:ext>
            </a:extLst>
          </p:cNvPr>
          <p:cNvCxnSpPr>
            <a:cxnSpLocks/>
            <a:endCxn id="11" idx="1"/>
          </p:cNvCxnSpPr>
          <p:nvPr/>
        </p:nvCxnSpPr>
        <p:spPr>
          <a:xfrm flipV="1">
            <a:off x="5376131" y="4833347"/>
            <a:ext cx="1864728" cy="834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414424-11A8-565A-AF8F-5B8D9A12CA87}"/>
              </a:ext>
            </a:extLst>
          </p:cNvPr>
          <p:cNvCxnSpPr>
            <a:cxnSpLocks/>
            <a:endCxn id="12" idx="1"/>
          </p:cNvCxnSpPr>
          <p:nvPr/>
        </p:nvCxnSpPr>
        <p:spPr>
          <a:xfrm>
            <a:off x="5398021" y="5667873"/>
            <a:ext cx="1874240" cy="6237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725E417-231A-B67B-227B-909C6F0E77F0}"/>
              </a:ext>
            </a:extLst>
          </p:cNvPr>
          <p:cNvSpPr txBox="1"/>
          <p:nvPr/>
        </p:nvSpPr>
        <p:spPr>
          <a:xfrm>
            <a:off x="1407766" y="2286000"/>
            <a:ext cx="9869834"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 </a:t>
            </a:r>
            <a:r>
              <a:rPr lang="en-US" sz="2400">
                <a:latin typeface="Times New Roman" panose="02020603050405020304" pitchFamily="18" charset="0"/>
                <a:cs typeface="Times New Roman" panose="02020603050405020304" pitchFamily="18" charset="0"/>
              </a:rPr>
              <a:t>a bipartite </a:t>
            </a:r>
            <a:r>
              <a:rPr lang="en-US" sz="2400" dirty="0">
                <a:latin typeface="Times New Roman" panose="02020603050405020304" pitchFamily="18" charset="0"/>
                <a:cs typeface="Times New Roman" panose="02020603050405020304" pitchFamily="18" charset="0"/>
              </a:rPr>
              <a:t>graph connecting PVT to corresponding attributes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Intuition: </a:t>
            </a:r>
            <a:r>
              <a:rPr lang="en-US" sz="2400" dirty="0">
                <a:latin typeface="Times New Roman" panose="02020603050405020304" pitchFamily="18" charset="0"/>
                <a:cs typeface="Times New Roman" panose="02020603050405020304" pitchFamily="18" charset="0"/>
              </a:rPr>
              <a:t>Attributes in incorrect format or mistakes generally have multiple discriminative PVTs</a:t>
            </a:r>
          </a:p>
        </p:txBody>
      </p:sp>
      <p:cxnSp>
        <p:nvCxnSpPr>
          <p:cNvPr id="25" name="Straight Connector 24">
            <a:extLst>
              <a:ext uri="{FF2B5EF4-FFF2-40B4-BE49-F238E27FC236}">
                <a16:creationId xmlns:a16="http://schemas.microsoft.com/office/drawing/2014/main" id="{97732F64-90C9-F8FB-7D82-4AD98A3F8F19}"/>
              </a:ext>
            </a:extLst>
          </p:cNvPr>
          <p:cNvCxnSpPr>
            <a:cxnSpLocks/>
            <a:endCxn id="12" idx="1"/>
          </p:cNvCxnSpPr>
          <p:nvPr/>
        </p:nvCxnSpPr>
        <p:spPr>
          <a:xfrm>
            <a:off x="5376131" y="6061404"/>
            <a:ext cx="1896130" cy="2302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EF4AAF7-998F-29BD-5DE0-A8BF771119CB}"/>
              </a:ext>
            </a:extLst>
          </p:cNvPr>
          <p:cNvCxnSpPr>
            <a:cxnSpLocks/>
          </p:cNvCxnSpPr>
          <p:nvPr/>
        </p:nvCxnSpPr>
        <p:spPr>
          <a:xfrm flipV="1">
            <a:off x="5376131" y="5519836"/>
            <a:ext cx="1896130" cy="4912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ounded Rectangle 30">
            <a:extLst>
              <a:ext uri="{FF2B5EF4-FFF2-40B4-BE49-F238E27FC236}">
                <a16:creationId xmlns:a16="http://schemas.microsoft.com/office/drawing/2014/main" id="{45F3BC64-9386-0B5D-712A-B4178F045157}"/>
              </a:ext>
            </a:extLst>
          </p:cNvPr>
          <p:cNvSpPr/>
          <p:nvPr/>
        </p:nvSpPr>
        <p:spPr>
          <a:xfrm>
            <a:off x="7272261" y="5284096"/>
            <a:ext cx="1845733"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Zip</a:t>
            </a:r>
          </a:p>
        </p:txBody>
      </p:sp>
      <p:sp>
        <p:nvSpPr>
          <p:cNvPr id="36" name="Rounded Rectangle 35">
            <a:extLst>
              <a:ext uri="{FF2B5EF4-FFF2-40B4-BE49-F238E27FC236}">
                <a16:creationId xmlns:a16="http://schemas.microsoft.com/office/drawing/2014/main" id="{6EF9E4C7-8DD7-651B-BC64-7E3B6596FA16}"/>
              </a:ext>
            </a:extLst>
          </p:cNvPr>
          <p:cNvSpPr/>
          <p:nvPr/>
        </p:nvSpPr>
        <p:spPr>
          <a:xfrm>
            <a:off x="7272261" y="5984974"/>
            <a:ext cx="1845733" cy="592666"/>
          </a:xfrm>
          <a:prstGeom prst="roundRect">
            <a:avLst/>
          </a:prstGeom>
          <a:solidFill>
            <a:srgbClr val="92D05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Income</a:t>
            </a:r>
          </a:p>
        </p:txBody>
      </p:sp>
    </p:spTree>
    <p:extLst>
      <p:ext uri="{BB962C8B-B14F-4D97-AF65-F5344CB8AC3E}">
        <p14:creationId xmlns:p14="http://schemas.microsoft.com/office/powerpoint/2010/main" val="3725149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p:txBody>
      </p:sp>
      <p:sp>
        <p:nvSpPr>
          <p:cNvPr id="4" name="Rectangle 3">
            <a:extLst>
              <a:ext uri="{FF2B5EF4-FFF2-40B4-BE49-F238E27FC236}">
                <a16:creationId xmlns:a16="http://schemas.microsoft.com/office/drawing/2014/main" id="{06807DA7-B23E-4EE5-2FF2-BD25D295DBA6}"/>
              </a:ext>
            </a:extLst>
          </p:cNvPr>
          <p:cNvSpPr/>
          <p:nvPr/>
        </p:nvSpPr>
        <p:spPr>
          <a:xfrm>
            <a:off x="2626966" y="3570682"/>
            <a:ext cx="2097074" cy="12666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PVTs</a:t>
            </a:r>
          </a:p>
        </p:txBody>
      </p:sp>
      <p:sp>
        <p:nvSpPr>
          <p:cNvPr id="5" name="Rectangle 4">
            <a:extLst>
              <a:ext uri="{FF2B5EF4-FFF2-40B4-BE49-F238E27FC236}">
                <a16:creationId xmlns:a16="http://schemas.microsoft.com/office/drawing/2014/main" id="{E8636F52-1C52-D160-4193-6F1AA2AAF51B}"/>
              </a:ext>
            </a:extLst>
          </p:cNvPr>
          <p:cNvSpPr/>
          <p:nvPr/>
        </p:nvSpPr>
        <p:spPr>
          <a:xfrm>
            <a:off x="5258582" y="1945818"/>
            <a:ext cx="2286000" cy="12243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PVT-attribute graph</a:t>
            </a:r>
          </a:p>
        </p:txBody>
      </p:sp>
      <p:sp>
        <p:nvSpPr>
          <p:cNvPr id="6" name="Rectangle 5">
            <a:extLst>
              <a:ext uri="{FF2B5EF4-FFF2-40B4-BE49-F238E27FC236}">
                <a16:creationId xmlns:a16="http://schemas.microsoft.com/office/drawing/2014/main" id="{F48DF6DB-B560-15AD-1623-E6792D5A0C2A}"/>
              </a:ext>
            </a:extLst>
          </p:cNvPr>
          <p:cNvSpPr/>
          <p:nvPr/>
        </p:nvSpPr>
        <p:spPr>
          <a:xfrm>
            <a:off x="8201517" y="3477544"/>
            <a:ext cx="2188223" cy="135982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PVTs based on their benefit score</a:t>
            </a:r>
          </a:p>
        </p:txBody>
      </p:sp>
      <p:sp>
        <p:nvSpPr>
          <p:cNvPr id="7" name="Rectangle 6">
            <a:extLst>
              <a:ext uri="{FF2B5EF4-FFF2-40B4-BE49-F238E27FC236}">
                <a16:creationId xmlns:a16="http://schemas.microsoft.com/office/drawing/2014/main" id="{8CF899B2-FE84-0F11-4883-B345FD8227C3}"/>
              </a:ext>
            </a:extLst>
          </p:cNvPr>
          <p:cNvSpPr/>
          <p:nvPr/>
        </p:nvSpPr>
        <p:spPr>
          <a:xfrm>
            <a:off x="5319778" y="4803502"/>
            <a:ext cx="2286000" cy="163075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to observe the effect of transformation</a:t>
            </a:r>
          </a:p>
        </p:txBody>
      </p:sp>
      <p:sp>
        <p:nvSpPr>
          <p:cNvPr id="8" name="Right Arrow 7">
            <a:extLst>
              <a:ext uri="{FF2B5EF4-FFF2-40B4-BE49-F238E27FC236}">
                <a16:creationId xmlns:a16="http://schemas.microsoft.com/office/drawing/2014/main" id="{66341720-4682-5794-421B-4D1D62A03BC9}"/>
              </a:ext>
            </a:extLst>
          </p:cNvPr>
          <p:cNvSpPr/>
          <p:nvPr/>
        </p:nvSpPr>
        <p:spPr>
          <a:xfrm>
            <a:off x="1407766" y="3983889"/>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E391A4-2DB6-C7BA-DDFE-CA0C81F50605}"/>
              </a:ext>
            </a:extLst>
          </p:cNvPr>
          <p:cNvSpPr txBox="1"/>
          <p:nvPr/>
        </p:nvSpPr>
        <p:spPr>
          <a:xfrm>
            <a:off x="553795" y="3741956"/>
            <a:ext cx="1112204"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pass</a:t>
            </a:r>
            <a:endParaRPr lang="en-US" sz="2400" baseline="-25000" dirty="0">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DB144037-4F36-02AC-610F-99D5DC122FEC}"/>
              </a:ext>
            </a:extLst>
          </p:cNvPr>
          <p:cNvSpPr/>
          <p:nvPr/>
        </p:nvSpPr>
        <p:spPr>
          <a:xfrm>
            <a:off x="3454400" y="2253192"/>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9E30949-79F8-5E4F-EEE5-CAB3FA5972A3}"/>
              </a:ext>
            </a:extLst>
          </p:cNvPr>
          <p:cNvSpPr/>
          <p:nvPr/>
        </p:nvSpPr>
        <p:spPr>
          <a:xfrm rot="5400000">
            <a:off x="7989764" y="1886581"/>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31DAFFA0-A0C6-874E-33A6-91E6B70722C1}"/>
              </a:ext>
            </a:extLst>
          </p:cNvPr>
          <p:cNvSpPr/>
          <p:nvPr/>
        </p:nvSpPr>
        <p:spPr>
          <a:xfrm rot="16200000">
            <a:off x="3708342" y="4450284"/>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EC5A3743-0654-7C09-EEBE-CD1157922EF1}"/>
              </a:ext>
            </a:extLst>
          </p:cNvPr>
          <p:cNvSpPr/>
          <p:nvPr/>
        </p:nvSpPr>
        <p:spPr>
          <a:xfrm rot="10800000">
            <a:off x="7642320" y="4837367"/>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7478382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19</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Step 3: Rank PVTs based on benefit</a:t>
            </a:r>
          </a:p>
        </p:txBody>
      </p:sp>
      <p:sp>
        <p:nvSpPr>
          <p:cNvPr id="17" name="TextBox 16">
            <a:extLst>
              <a:ext uri="{FF2B5EF4-FFF2-40B4-BE49-F238E27FC236}">
                <a16:creationId xmlns:a16="http://schemas.microsoft.com/office/drawing/2014/main" id="{E725E417-231A-B67B-227B-909C6F0E77F0}"/>
              </a:ext>
            </a:extLst>
          </p:cNvPr>
          <p:cNvSpPr txBox="1"/>
          <p:nvPr/>
        </p:nvSpPr>
        <p:spPr>
          <a:xfrm>
            <a:off x="1407766" y="2286000"/>
            <a:ext cx="9869834"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Benefit of a PVT P =  Violation (</a:t>
            </a: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r>
              <a:rPr lang="en-US" sz="2400" dirty="0">
                <a:latin typeface="Times New Roman" panose="02020603050405020304" pitchFamily="18" charset="0"/>
                <a:cs typeface="Times New Roman" panose="02020603050405020304" pitchFamily="18" charset="0"/>
              </a:rPr>
              <a:t>, P)  x  Coverage of P’s transformation</a:t>
            </a:r>
          </a:p>
        </p:txBody>
      </p:sp>
      <p:graphicFrame>
        <p:nvGraphicFramePr>
          <p:cNvPr id="14" name="Table 20">
            <a:extLst>
              <a:ext uri="{FF2B5EF4-FFF2-40B4-BE49-F238E27FC236}">
                <a16:creationId xmlns:a16="http://schemas.microsoft.com/office/drawing/2014/main" id="{CC368C92-8CE6-2294-2FD4-7C5CB12A9888}"/>
              </a:ext>
            </a:extLst>
          </p:cNvPr>
          <p:cNvGraphicFramePr>
            <a:graphicFrameLocks noGrp="1"/>
          </p:cNvGraphicFramePr>
          <p:nvPr>
            <p:extLst>
              <p:ext uri="{D42A27DB-BD31-4B8C-83A1-F6EECF244321}">
                <p14:modId xmlns:p14="http://schemas.microsoft.com/office/powerpoint/2010/main" val="4225451482"/>
              </p:ext>
            </p:extLst>
          </p:nvPr>
        </p:nvGraphicFramePr>
        <p:xfrm>
          <a:off x="2178671" y="3522280"/>
          <a:ext cx="4116816" cy="148336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[24,32]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Zip,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0.17</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graphicFrame>
        <p:nvGraphicFramePr>
          <p:cNvPr id="16" name="Table 20">
            <a:extLst>
              <a:ext uri="{FF2B5EF4-FFF2-40B4-BE49-F238E27FC236}">
                <a16:creationId xmlns:a16="http://schemas.microsoft.com/office/drawing/2014/main" id="{93EF0E84-AEC4-7CBC-C8E0-BD35248AEEEE}"/>
              </a:ext>
            </a:extLst>
          </p:cNvPr>
          <p:cNvGraphicFramePr>
            <a:graphicFrameLocks noGrp="1"/>
          </p:cNvGraphicFramePr>
          <p:nvPr>
            <p:extLst>
              <p:ext uri="{D42A27DB-BD31-4B8C-83A1-F6EECF244321}">
                <p14:modId xmlns:p14="http://schemas.microsoft.com/office/powerpoint/2010/main" val="494029273"/>
              </p:ext>
            </p:extLst>
          </p:nvPr>
        </p:nvGraphicFramePr>
        <p:xfrm>
          <a:off x="7230532" y="3522280"/>
          <a:ext cx="2099733" cy="1483360"/>
        </p:xfrm>
        <a:graphic>
          <a:graphicData uri="http://schemas.openxmlformats.org/drawingml/2006/table">
            <a:tbl>
              <a:tblPr firstRow="1" bandRow="1">
                <a:tableStyleId>{5C22544A-7EE6-4342-B048-85BDC9FD1C3A}</a:tableStyleId>
              </a:tblPr>
              <a:tblGrid>
                <a:gridCol w="2099733">
                  <a:extLst>
                    <a:ext uri="{9D8B030D-6E8A-4147-A177-3AD203B41FA5}">
                      <a16:colId xmlns:a16="http://schemas.microsoft.com/office/drawing/2014/main" val="292023281"/>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Benefit score</a:t>
                      </a:r>
                    </a:p>
                  </a:txBody>
                  <a:tcPr>
                    <a:solidFill>
                      <a:schemeClr val="accent4"/>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a:t>
                      </a:r>
                    </a:p>
                  </a:txBody>
                  <a:tcPr>
                    <a:solidFill>
                      <a:schemeClr val="accent4">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0.53</a:t>
                      </a:r>
                    </a:p>
                  </a:txBody>
                  <a:tcPr>
                    <a:solidFill>
                      <a:schemeClr val="accent4">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0.34</a:t>
                      </a:r>
                    </a:p>
                  </a:txBody>
                  <a:tcPr>
                    <a:solidFill>
                      <a:schemeClr val="accent4">
                        <a:lumMod val="20000"/>
                        <a:lumOff val="80000"/>
                      </a:schemeClr>
                    </a:solidFill>
                  </a:tcPr>
                </a:tc>
                <a:extLst>
                  <a:ext uri="{0D108BD9-81ED-4DB2-BD59-A6C34878D82A}">
                    <a16:rowId xmlns:a16="http://schemas.microsoft.com/office/drawing/2014/main" val="784407846"/>
                  </a:ext>
                </a:extLst>
              </a:tr>
            </a:tbl>
          </a:graphicData>
        </a:graphic>
      </p:graphicFrame>
      <p:graphicFrame>
        <p:nvGraphicFramePr>
          <p:cNvPr id="18" name="Table 20">
            <a:extLst>
              <a:ext uri="{FF2B5EF4-FFF2-40B4-BE49-F238E27FC236}">
                <a16:creationId xmlns:a16="http://schemas.microsoft.com/office/drawing/2014/main" id="{EB9F27B8-7B92-A1AA-33ED-1F1DC246AD40}"/>
              </a:ext>
            </a:extLst>
          </p:cNvPr>
          <p:cNvGraphicFramePr>
            <a:graphicFrameLocks noGrp="1"/>
          </p:cNvGraphicFramePr>
          <p:nvPr>
            <p:extLst>
              <p:ext uri="{D42A27DB-BD31-4B8C-83A1-F6EECF244321}">
                <p14:modId xmlns:p14="http://schemas.microsoft.com/office/powerpoint/2010/main" val="3032474464"/>
              </p:ext>
            </p:extLst>
          </p:nvPr>
        </p:nvGraphicFramePr>
        <p:xfrm>
          <a:off x="2192000" y="3522280"/>
          <a:ext cx="4116816" cy="148336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[24,32]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2"/>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2"/>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2"/>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Zip,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0.17</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graphicFrame>
        <p:nvGraphicFramePr>
          <p:cNvPr id="20" name="Table 20">
            <a:extLst>
              <a:ext uri="{FF2B5EF4-FFF2-40B4-BE49-F238E27FC236}">
                <a16:creationId xmlns:a16="http://schemas.microsoft.com/office/drawing/2014/main" id="{DFB499F2-2C9B-8E08-85B6-71D0D07FE376}"/>
              </a:ext>
            </a:extLst>
          </p:cNvPr>
          <p:cNvGraphicFramePr>
            <a:graphicFrameLocks noGrp="1"/>
          </p:cNvGraphicFramePr>
          <p:nvPr>
            <p:extLst>
              <p:ext uri="{D42A27DB-BD31-4B8C-83A1-F6EECF244321}">
                <p14:modId xmlns:p14="http://schemas.microsoft.com/office/powerpoint/2010/main" val="2555520782"/>
              </p:ext>
            </p:extLst>
          </p:nvPr>
        </p:nvGraphicFramePr>
        <p:xfrm>
          <a:off x="7230532" y="3532587"/>
          <a:ext cx="2099733" cy="1483360"/>
        </p:xfrm>
        <a:graphic>
          <a:graphicData uri="http://schemas.openxmlformats.org/drawingml/2006/table">
            <a:tbl>
              <a:tblPr firstRow="1" bandRow="1">
                <a:tableStyleId>{5C22544A-7EE6-4342-B048-85BDC9FD1C3A}</a:tableStyleId>
              </a:tblPr>
              <a:tblGrid>
                <a:gridCol w="2099733">
                  <a:extLst>
                    <a:ext uri="{9D8B030D-6E8A-4147-A177-3AD203B41FA5}">
                      <a16:colId xmlns:a16="http://schemas.microsoft.com/office/drawing/2014/main" val="292023281"/>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Benefit score</a:t>
                      </a:r>
                    </a:p>
                  </a:txBody>
                  <a:tcPr>
                    <a:solidFill>
                      <a:schemeClr val="accent4"/>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a:t>
                      </a:r>
                    </a:p>
                  </a:txBody>
                  <a:tcPr>
                    <a:solidFill>
                      <a:schemeClr val="accent4">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0.53</a:t>
                      </a:r>
                    </a:p>
                  </a:txBody>
                  <a:tcPr>
                    <a:solidFill>
                      <a:schemeClr val="accent2"/>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0.34</a:t>
                      </a:r>
                    </a:p>
                  </a:txBody>
                  <a:tcPr>
                    <a:solidFill>
                      <a:schemeClr val="accent4">
                        <a:lumMod val="20000"/>
                        <a:lumOff val="80000"/>
                      </a:schemeClr>
                    </a:solidFill>
                  </a:tcPr>
                </a:tc>
                <a:extLst>
                  <a:ext uri="{0D108BD9-81ED-4DB2-BD59-A6C34878D82A}">
                    <a16:rowId xmlns:a16="http://schemas.microsoft.com/office/drawing/2014/main" val="784407846"/>
                  </a:ext>
                </a:extLst>
              </a:tr>
            </a:tbl>
          </a:graphicData>
        </a:graphic>
      </p:graphicFrame>
    </p:spTree>
    <p:extLst>
      <p:ext uri="{BB962C8B-B14F-4D97-AF65-F5344CB8AC3E}">
        <p14:creationId xmlns:p14="http://schemas.microsoft.com/office/powerpoint/2010/main" val="1859414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444A88-DE0B-F973-C602-7A3A994BA159}"/>
              </a:ext>
            </a:extLst>
          </p:cNvPr>
          <p:cNvSpPr>
            <a:spLocks noGrp="1"/>
          </p:cNvSpPr>
          <p:nvPr>
            <p:ph type="sldNum" sz="quarter" idx="2"/>
          </p:nvPr>
        </p:nvSpPr>
        <p:spPr/>
        <p:txBody>
          <a:bodyPr/>
          <a:lstStyle/>
          <a:p>
            <a:fld id="{86CB4B4D-7CA3-9044-876B-883B54F8677D}" type="slidenum">
              <a:rPr lang="en-US" smtClean="0"/>
              <a:t>2</a:t>
            </a:fld>
            <a:endParaRPr lang="en-US"/>
          </a:p>
        </p:txBody>
      </p:sp>
      <p:sp>
        <p:nvSpPr>
          <p:cNvPr id="3" name="Title 2">
            <a:extLst>
              <a:ext uri="{FF2B5EF4-FFF2-40B4-BE49-F238E27FC236}">
                <a16:creationId xmlns:a16="http://schemas.microsoft.com/office/drawing/2014/main" id="{2E2DE9A3-2AF0-6E65-6DF6-D9248F95653D}"/>
              </a:ext>
            </a:extLst>
          </p:cNvPr>
          <p:cNvSpPr>
            <a:spLocks noGrp="1"/>
          </p:cNvSpPr>
          <p:nvPr>
            <p:ph type="title"/>
          </p:nvPr>
        </p:nvSpPr>
        <p:spPr/>
        <p:txBody>
          <a:bodyPr>
            <a:normAutofit/>
          </a:bodyPr>
          <a:lstStyle/>
          <a:p>
            <a:pPr algn="l"/>
            <a:r>
              <a:rPr lang="en-US" dirty="0">
                <a:latin typeface="Times New Roman" panose="02020603050405020304" pitchFamily="18" charset="0"/>
                <a:cs typeface="Times New Roman" panose="02020603050405020304" pitchFamily="18" charset="0"/>
              </a:rPr>
              <a:t>Data-based decision making</a:t>
            </a:r>
          </a:p>
        </p:txBody>
      </p:sp>
      <p:pic>
        <p:nvPicPr>
          <p:cNvPr id="1026" name="Picture 2" descr="Say Goodbye to Google Translate for Websites | Argo Translation">
            <a:extLst>
              <a:ext uri="{FF2B5EF4-FFF2-40B4-BE49-F238E27FC236}">
                <a16:creationId xmlns:a16="http://schemas.microsoft.com/office/drawing/2014/main" id="{8F4F2ADC-EADE-5901-7819-C72551D91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141245"/>
            <a:ext cx="2510367" cy="14894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hine Learning in Healthcare - From Theory to Practice - ActiveState">
            <a:extLst>
              <a:ext uri="{FF2B5EF4-FFF2-40B4-BE49-F238E27FC236}">
                <a16:creationId xmlns:a16="http://schemas.microsoft.com/office/drawing/2014/main" id="{4979B958-547D-72D2-E3C7-1B7B38EBDB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0270" y="2344678"/>
            <a:ext cx="1931459" cy="12860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ock Market Update: 7/11/2016 - Sevens Report Research">
            <a:extLst>
              <a:ext uri="{FF2B5EF4-FFF2-40B4-BE49-F238E27FC236}">
                <a16:creationId xmlns:a16="http://schemas.microsoft.com/office/drawing/2014/main" id="{74CB0AD4-31F8-F904-F06B-1B6A31E24D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5472" y="2344678"/>
            <a:ext cx="1931459" cy="12860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eural Networks From Scratch - victorzhou.com">
            <a:extLst>
              <a:ext uri="{FF2B5EF4-FFF2-40B4-BE49-F238E27FC236}">
                <a16:creationId xmlns:a16="http://schemas.microsoft.com/office/drawing/2014/main" id="{E59D8023-AB02-ABF5-61E6-27D62F2274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5732" y="4723992"/>
            <a:ext cx="3420533" cy="171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7903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p:txBody>
      </p:sp>
      <p:sp>
        <p:nvSpPr>
          <p:cNvPr id="4" name="Rectangle 3">
            <a:extLst>
              <a:ext uri="{FF2B5EF4-FFF2-40B4-BE49-F238E27FC236}">
                <a16:creationId xmlns:a16="http://schemas.microsoft.com/office/drawing/2014/main" id="{06807DA7-B23E-4EE5-2FF2-BD25D295DBA6}"/>
              </a:ext>
            </a:extLst>
          </p:cNvPr>
          <p:cNvSpPr/>
          <p:nvPr/>
        </p:nvSpPr>
        <p:spPr>
          <a:xfrm>
            <a:off x="2626966" y="3570682"/>
            <a:ext cx="2097074" cy="12666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PVTs</a:t>
            </a:r>
          </a:p>
        </p:txBody>
      </p:sp>
      <p:sp>
        <p:nvSpPr>
          <p:cNvPr id="5" name="Rectangle 4">
            <a:extLst>
              <a:ext uri="{FF2B5EF4-FFF2-40B4-BE49-F238E27FC236}">
                <a16:creationId xmlns:a16="http://schemas.microsoft.com/office/drawing/2014/main" id="{E8636F52-1C52-D160-4193-6F1AA2AAF51B}"/>
              </a:ext>
            </a:extLst>
          </p:cNvPr>
          <p:cNvSpPr/>
          <p:nvPr/>
        </p:nvSpPr>
        <p:spPr>
          <a:xfrm>
            <a:off x="5258582" y="1945818"/>
            <a:ext cx="2286000" cy="122435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PVT-attribute graph</a:t>
            </a:r>
          </a:p>
        </p:txBody>
      </p:sp>
      <p:sp>
        <p:nvSpPr>
          <p:cNvPr id="6" name="Rectangle 5">
            <a:extLst>
              <a:ext uri="{FF2B5EF4-FFF2-40B4-BE49-F238E27FC236}">
                <a16:creationId xmlns:a16="http://schemas.microsoft.com/office/drawing/2014/main" id="{F48DF6DB-B560-15AD-1623-E6792D5A0C2A}"/>
              </a:ext>
            </a:extLst>
          </p:cNvPr>
          <p:cNvSpPr/>
          <p:nvPr/>
        </p:nvSpPr>
        <p:spPr>
          <a:xfrm>
            <a:off x="8201517" y="3477544"/>
            <a:ext cx="2188223" cy="13598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PVTs based on their benefit score</a:t>
            </a:r>
          </a:p>
        </p:txBody>
      </p:sp>
      <p:sp>
        <p:nvSpPr>
          <p:cNvPr id="7" name="Rectangle 6">
            <a:extLst>
              <a:ext uri="{FF2B5EF4-FFF2-40B4-BE49-F238E27FC236}">
                <a16:creationId xmlns:a16="http://schemas.microsoft.com/office/drawing/2014/main" id="{8CF899B2-FE84-0F11-4883-B345FD8227C3}"/>
              </a:ext>
            </a:extLst>
          </p:cNvPr>
          <p:cNvSpPr/>
          <p:nvPr/>
        </p:nvSpPr>
        <p:spPr>
          <a:xfrm>
            <a:off x="5319778" y="4803502"/>
            <a:ext cx="2286000" cy="163075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to observe the effect of transformation</a:t>
            </a:r>
          </a:p>
        </p:txBody>
      </p:sp>
      <p:sp>
        <p:nvSpPr>
          <p:cNvPr id="8" name="Right Arrow 7">
            <a:extLst>
              <a:ext uri="{FF2B5EF4-FFF2-40B4-BE49-F238E27FC236}">
                <a16:creationId xmlns:a16="http://schemas.microsoft.com/office/drawing/2014/main" id="{66341720-4682-5794-421B-4D1D62A03BC9}"/>
              </a:ext>
            </a:extLst>
          </p:cNvPr>
          <p:cNvSpPr/>
          <p:nvPr/>
        </p:nvSpPr>
        <p:spPr>
          <a:xfrm>
            <a:off x="1407766" y="3983889"/>
            <a:ext cx="1185332" cy="347133"/>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E391A4-2DB6-C7BA-DDFE-CA0C81F50605}"/>
              </a:ext>
            </a:extLst>
          </p:cNvPr>
          <p:cNvSpPr txBox="1"/>
          <p:nvPr/>
        </p:nvSpPr>
        <p:spPr>
          <a:xfrm>
            <a:off x="553795" y="3741956"/>
            <a:ext cx="1112204"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pass</a:t>
            </a:r>
            <a:endParaRPr lang="en-US" sz="2400" baseline="-25000" dirty="0">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DB144037-4F36-02AC-610F-99D5DC122FEC}"/>
              </a:ext>
            </a:extLst>
          </p:cNvPr>
          <p:cNvSpPr/>
          <p:nvPr/>
        </p:nvSpPr>
        <p:spPr>
          <a:xfrm>
            <a:off x="3454400" y="2253192"/>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9E30949-79F8-5E4F-EEE5-CAB3FA5972A3}"/>
              </a:ext>
            </a:extLst>
          </p:cNvPr>
          <p:cNvSpPr/>
          <p:nvPr/>
        </p:nvSpPr>
        <p:spPr>
          <a:xfrm rot="5400000">
            <a:off x="7989764" y="1886581"/>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31DAFFA0-A0C6-874E-33A6-91E6B70722C1}"/>
              </a:ext>
            </a:extLst>
          </p:cNvPr>
          <p:cNvSpPr/>
          <p:nvPr/>
        </p:nvSpPr>
        <p:spPr>
          <a:xfrm rot="16200000">
            <a:off x="3708342" y="4450284"/>
            <a:ext cx="1224352"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EC5A3743-0654-7C09-EEBE-CD1157922EF1}"/>
              </a:ext>
            </a:extLst>
          </p:cNvPr>
          <p:cNvSpPr/>
          <p:nvPr/>
        </p:nvSpPr>
        <p:spPr>
          <a:xfrm rot="10800000">
            <a:off x="7642320" y="4837367"/>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88309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21</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Step 4: Intervene</a:t>
            </a:r>
          </a:p>
        </p:txBody>
      </p:sp>
      <p:graphicFrame>
        <p:nvGraphicFramePr>
          <p:cNvPr id="18" name="Table 20">
            <a:extLst>
              <a:ext uri="{FF2B5EF4-FFF2-40B4-BE49-F238E27FC236}">
                <a16:creationId xmlns:a16="http://schemas.microsoft.com/office/drawing/2014/main" id="{EB9F27B8-7B92-A1AA-33ED-1F1DC246AD40}"/>
              </a:ext>
            </a:extLst>
          </p:cNvPr>
          <p:cNvGraphicFramePr>
            <a:graphicFrameLocks noGrp="1"/>
          </p:cNvGraphicFramePr>
          <p:nvPr>
            <p:extLst>
              <p:ext uri="{D42A27DB-BD31-4B8C-83A1-F6EECF244321}">
                <p14:modId xmlns:p14="http://schemas.microsoft.com/office/powerpoint/2010/main" val="4200911999"/>
              </p:ext>
            </p:extLst>
          </p:nvPr>
        </p:nvGraphicFramePr>
        <p:xfrm>
          <a:off x="312400" y="2133747"/>
          <a:ext cx="4116816" cy="74168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2"/>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2"/>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2"/>
                    </a:solidFill>
                  </a:tcPr>
                </a:tc>
                <a:extLst>
                  <a:ext uri="{0D108BD9-81ED-4DB2-BD59-A6C34878D82A}">
                    <a16:rowId xmlns:a16="http://schemas.microsoft.com/office/drawing/2014/main" val="289138925"/>
                  </a:ext>
                </a:extLst>
              </a:tr>
            </a:tbl>
          </a:graphicData>
        </a:graphic>
      </p:graphicFrame>
      <p:graphicFrame>
        <p:nvGraphicFramePr>
          <p:cNvPr id="20" name="Table 20">
            <a:extLst>
              <a:ext uri="{FF2B5EF4-FFF2-40B4-BE49-F238E27FC236}">
                <a16:creationId xmlns:a16="http://schemas.microsoft.com/office/drawing/2014/main" id="{DFB499F2-2C9B-8E08-85B6-71D0D07FE376}"/>
              </a:ext>
            </a:extLst>
          </p:cNvPr>
          <p:cNvGraphicFramePr>
            <a:graphicFrameLocks noGrp="1"/>
          </p:cNvGraphicFramePr>
          <p:nvPr>
            <p:extLst>
              <p:ext uri="{D42A27DB-BD31-4B8C-83A1-F6EECF244321}">
                <p14:modId xmlns:p14="http://schemas.microsoft.com/office/powerpoint/2010/main" val="1229172905"/>
              </p:ext>
            </p:extLst>
          </p:nvPr>
        </p:nvGraphicFramePr>
        <p:xfrm>
          <a:off x="5350932" y="2144054"/>
          <a:ext cx="2099733" cy="741680"/>
        </p:xfrm>
        <a:graphic>
          <a:graphicData uri="http://schemas.openxmlformats.org/drawingml/2006/table">
            <a:tbl>
              <a:tblPr firstRow="1" bandRow="1">
                <a:tableStyleId>{5C22544A-7EE6-4342-B048-85BDC9FD1C3A}</a:tableStyleId>
              </a:tblPr>
              <a:tblGrid>
                <a:gridCol w="2099733">
                  <a:extLst>
                    <a:ext uri="{9D8B030D-6E8A-4147-A177-3AD203B41FA5}">
                      <a16:colId xmlns:a16="http://schemas.microsoft.com/office/drawing/2014/main" val="292023281"/>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Benefit score</a:t>
                      </a:r>
                    </a:p>
                  </a:txBody>
                  <a:tcPr>
                    <a:solidFill>
                      <a:schemeClr val="accent4"/>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0.53</a:t>
                      </a:r>
                    </a:p>
                  </a:txBody>
                  <a:tcPr>
                    <a:solidFill>
                      <a:schemeClr val="accent2"/>
                    </a:solidFill>
                  </a:tcPr>
                </a:tc>
                <a:extLst>
                  <a:ext uri="{0D108BD9-81ED-4DB2-BD59-A6C34878D82A}">
                    <a16:rowId xmlns:a16="http://schemas.microsoft.com/office/drawing/2014/main" val="289138925"/>
                  </a:ext>
                </a:extLst>
              </a:tr>
            </a:tbl>
          </a:graphicData>
        </a:graphic>
      </p:graphicFrame>
      <p:graphicFrame>
        <p:nvGraphicFramePr>
          <p:cNvPr id="9" name="Table 8">
            <a:extLst>
              <a:ext uri="{FF2B5EF4-FFF2-40B4-BE49-F238E27FC236}">
                <a16:creationId xmlns:a16="http://schemas.microsoft.com/office/drawing/2014/main" id="{81A0D82F-8BBF-350D-3392-D562EEB4461D}"/>
              </a:ext>
            </a:extLst>
          </p:cNvPr>
          <p:cNvGraphicFramePr>
            <a:graphicFrameLocks noGrp="1"/>
          </p:cNvGraphicFramePr>
          <p:nvPr>
            <p:extLst>
              <p:ext uri="{D42A27DB-BD31-4B8C-83A1-F6EECF244321}">
                <p14:modId xmlns:p14="http://schemas.microsoft.com/office/powerpoint/2010/main" val="2393378583"/>
              </p:ext>
            </p:extLst>
          </p:nvPr>
        </p:nvGraphicFramePr>
        <p:xfrm>
          <a:off x="312400" y="3819846"/>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10" name="TextBox 9">
            <a:extLst>
              <a:ext uri="{FF2B5EF4-FFF2-40B4-BE49-F238E27FC236}">
                <a16:creationId xmlns:a16="http://schemas.microsoft.com/office/drawing/2014/main" id="{B921B067-83C3-C1B3-B6BB-94785713D544}"/>
              </a:ext>
            </a:extLst>
          </p:cNvPr>
          <p:cNvSpPr txBox="1"/>
          <p:nvPr/>
        </p:nvSpPr>
        <p:spPr>
          <a:xfrm>
            <a:off x="498762" y="3266953"/>
            <a:ext cx="1112204"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fail</a:t>
            </a:r>
            <a:endParaRPr lang="en-US"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3057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CD3262-4417-8D1A-F79C-ECF36857C0BC}"/>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3" name="Title 2">
            <a:extLst>
              <a:ext uri="{FF2B5EF4-FFF2-40B4-BE49-F238E27FC236}">
                <a16:creationId xmlns:a16="http://schemas.microsoft.com/office/drawing/2014/main" id="{6228F830-F525-1114-E3C4-F9595D67F915}"/>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Step 4: Intervene</a:t>
            </a:r>
          </a:p>
        </p:txBody>
      </p:sp>
      <p:graphicFrame>
        <p:nvGraphicFramePr>
          <p:cNvPr id="18" name="Table 20">
            <a:extLst>
              <a:ext uri="{FF2B5EF4-FFF2-40B4-BE49-F238E27FC236}">
                <a16:creationId xmlns:a16="http://schemas.microsoft.com/office/drawing/2014/main" id="{EB9F27B8-7B92-A1AA-33ED-1F1DC246AD40}"/>
              </a:ext>
            </a:extLst>
          </p:cNvPr>
          <p:cNvGraphicFramePr>
            <a:graphicFrameLocks noGrp="1"/>
          </p:cNvGraphicFramePr>
          <p:nvPr/>
        </p:nvGraphicFramePr>
        <p:xfrm>
          <a:off x="312400" y="2133747"/>
          <a:ext cx="4116816" cy="741680"/>
        </p:xfrm>
        <a:graphic>
          <a:graphicData uri="http://schemas.openxmlformats.org/drawingml/2006/table">
            <a:tbl>
              <a:tblPr firstRow="1" bandRow="1">
                <a:tableStyleId>{5C22544A-7EE6-4342-B048-85BDC9FD1C3A}</a:tableStyleId>
              </a:tblPr>
              <a:tblGrid>
                <a:gridCol w="1372272">
                  <a:extLst>
                    <a:ext uri="{9D8B030D-6E8A-4147-A177-3AD203B41FA5}">
                      <a16:colId xmlns:a16="http://schemas.microsoft.com/office/drawing/2014/main" val="292023281"/>
                    </a:ext>
                  </a:extLst>
                </a:gridCol>
                <a:gridCol w="1372272">
                  <a:extLst>
                    <a:ext uri="{9D8B030D-6E8A-4147-A177-3AD203B41FA5}">
                      <a16:colId xmlns:a16="http://schemas.microsoft.com/office/drawing/2014/main" val="693955358"/>
                    </a:ext>
                  </a:extLst>
                </a:gridCol>
                <a:gridCol w="1372272">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2"/>
                    </a:solidFill>
                  </a:tcPr>
                </a:tc>
                <a:tc>
                  <a:txBody>
                    <a:bodyPr/>
                    <a:lstStyle/>
                    <a:p>
                      <a:pPr algn="ctr"/>
                      <a:r>
                        <a:rPr lang="en-US" dirty="0">
                          <a:latin typeface="Times New Roman" panose="02020603050405020304" pitchFamily="18" charset="0"/>
                          <a:cs typeface="Times New Roman" panose="02020603050405020304" pitchFamily="18" charset="0"/>
                        </a:rPr>
                        <a:t>Sex, Income</a:t>
                      </a:r>
                    </a:p>
                  </a:txBody>
                  <a:tcPr>
                    <a:solidFill>
                      <a:schemeClr val="accent2"/>
                    </a:solidFill>
                  </a:tcPr>
                </a:tc>
                <a:tc>
                  <a:txBody>
                    <a:bodyPr/>
                    <a:lstStyle/>
                    <a:p>
                      <a:pPr algn="ctr"/>
                      <a:r>
                        <a:rPr lang="en-US" dirty="0">
                          <a:latin typeface="Times New Roman" panose="02020603050405020304" pitchFamily="18" charset="0"/>
                          <a:cs typeface="Times New Roman" panose="02020603050405020304" pitchFamily="18" charset="0"/>
                        </a:rPr>
                        <a:t>0.07</a:t>
                      </a:r>
                    </a:p>
                  </a:txBody>
                  <a:tcPr>
                    <a:solidFill>
                      <a:schemeClr val="accent2"/>
                    </a:solidFill>
                  </a:tcPr>
                </a:tc>
                <a:extLst>
                  <a:ext uri="{0D108BD9-81ED-4DB2-BD59-A6C34878D82A}">
                    <a16:rowId xmlns:a16="http://schemas.microsoft.com/office/drawing/2014/main" val="289138925"/>
                  </a:ext>
                </a:extLst>
              </a:tr>
            </a:tbl>
          </a:graphicData>
        </a:graphic>
      </p:graphicFrame>
      <p:graphicFrame>
        <p:nvGraphicFramePr>
          <p:cNvPr id="20" name="Table 20">
            <a:extLst>
              <a:ext uri="{FF2B5EF4-FFF2-40B4-BE49-F238E27FC236}">
                <a16:creationId xmlns:a16="http://schemas.microsoft.com/office/drawing/2014/main" id="{DFB499F2-2C9B-8E08-85B6-71D0D07FE376}"/>
              </a:ext>
            </a:extLst>
          </p:cNvPr>
          <p:cNvGraphicFramePr>
            <a:graphicFrameLocks noGrp="1"/>
          </p:cNvGraphicFramePr>
          <p:nvPr/>
        </p:nvGraphicFramePr>
        <p:xfrm>
          <a:off x="5350932" y="2144054"/>
          <a:ext cx="2099733" cy="741680"/>
        </p:xfrm>
        <a:graphic>
          <a:graphicData uri="http://schemas.openxmlformats.org/drawingml/2006/table">
            <a:tbl>
              <a:tblPr firstRow="1" bandRow="1">
                <a:tableStyleId>{5C22544A-7EE6-4342-B048-85BDC9FD1C3A}</a:tableStyleId>
              </a:tblPr>
              <a:tblGrid>
                <a:gridCol w="2099733">
                  <a:extLst>
                    <a:ext uri="{9D8B030D-6E8A-4147-A177-3AD203B41FA5}">
                      <a16:colId xmlns:a16="http://schemas.microsoft.com/office/drawing/2014/main" val="292023281"/>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Benefit score</a:t>
                      </a:r>
                    </a:p>
                  </a:txBody>
                  <a:tcPr>
                    <a:solidFill>
                      <a:schemeClr val="accent4"/>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0.53</a:t>
                      </a:r>
                    </a:p>
                  </a:txBody>
                  <a:tcPr>
                    <a:solidFill>
                      <a:schemeClr val="accent2"/>
                    </a:solidFill>
                  </a:tcPr>
                </a:tc>
                <a:extLst>
                  <a:ext uri="{0D108BD9-81ED-4DB2-BD59-A6C34878D82A}">
                    <a16:rowId xmlns:a16="http://schemas.microsoft.com/office/drawing/2014/main" val="289138925"/>
                  </a:ext>
                </a:extLst>
              </a:tr>
            </a:tbl>
          </a:graphicData>
        </a:graphic>
      </p:graphicFrame>
      <p:graphicFrame>
        <p:nvGraphicFramePr>
          <p:cNvPr id="9" name="Table 8">
            <a:extLst>
              <a:ext uri="{FF2B5EF4-FFF2-40B4-BE49-F238E27FC236}">
                <a16:creationId xmlns:a16="http://schemas.microsoft.com/office/drawing/2014/main" id="{81A0D82F-8BBF-350D-3392-D562EEB4461D}"/>
              </a:ext>
            </a:extLst>
          </p:cNvPr>
          <p:cNvGraphicFramePr>
            <a:graphicFrameLocks noGrp="1"/>
          </p:cNvGraphicFramePr>
          <p:nvPr>
            <p:extLst>
              <p:ext uri="{D42A27DB-BD31-4B8C-83A1-F6EECF244321}">
                <p14:modId xmlns:p14="http://schemas.microsoft.com/office/powerpoint/2010/main" val="2882435407"/>
              </p:ext>
            </p:extLst>
          </p:nvPr>
        </p:nvGraphicFramePr>
        <p:xfrm>
          <a:off x="312400" y="3819846"/>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6">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10" name="TextBox 9">
            <a:extLst>
              <a:ext uri="{FF2B5EF4-FFF2-40B4-BE49-F238E27FC236}">
                <a16:creationId xmlns:a16="http://schemas.microsoft.com/office/drawing/2014/main" id="{B921B067-83C3-C1B3-B6BB-94785713D544}"/>
              </a:ext>
            </a:extLst>
          </p:cNvPr>
          <p:cNvSpPr txBox="1"/>
          <p:nvPr/>
        </p:nvSpPr>
        <p:spPr>
          <a:xfrm>
            <a:off x="1407766" y="3358181"/>
            <a:ext cx="508923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Transformed dataset</a:t>
            </a:r>
            <a:endParaRPr lang="en-US" sz="2400" baseline="-25000" dirty="0">
              <a:latin typeface="Times New Roman" panose="02020603050405020304" pitchFamily="18" charset="0"/>
              <a:cs typeface="Times New Roman" panose="02020603050405020304" pitchFamily="18" charset="0"/>
            </a:endParaRPr>
          </a:p>
        </p:txBody>
      </p:sp>
      <p:sp>
        <p:nvSpPr>
          <p:cNvPr id="8" name="Right Arrow 7">
            <a:extLst>
              <a:ext uri="{FF2B5EF4-FFF2-40B4-BE49-F238E27FC236}">
                <a16:creationId xmlns:a16="http://schemas.microsoft.com/office/drawing/2014/main" id="{592B7931-DE40-66D2-91B8-81BE94A6C931}"/>
              </a:ext>
            </a:extLst>
          </p:cNvPr>
          <p:cNvSpPr/>
          <p:nvPr/>
        </p:nvSpPr>
        <p:spPr>
          <a:xfrm>
            <a:off x="6564736" y="4573379"/>
            <a:ext cx="1185332" cy="347133"/>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D3C6FEAB-4D7B-D8C1-8953-95A5614FEA23}"/>
              </a:ext>
            </a:extLst>
          </p:cNvPr>
          <p:cNvSpPr/>
          <p:nvPr/>
        </p:nvSpPr>
        <p:spPr>
          <a:xfrm>
            <a:off x="7815947" y="4225868"/>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2" name="TextBox 11">
            <a:extLst>
              <a:ext uri="{FF2B5EF4-FFF2-40B4-BE49-F238E27FC236}">
                <a16:creationId xmlns:a16="http://schemas.microsoft.com/office/drawing/2014/main" id="{5212400D-188D-046A-A297-1EB3302CCC55}"/>
              </a:ext>
            </a:extLst>
          </p:cNvPr>
          <p:cNvSpPr txBox="1"/>
          <p:nvPr/>
        </p:nvSpPr>
        <p:spPr>
          <a:xfrm>
            <a:off x="10540825" y="4254785"/>
            <a:ext cx="2020399" cy="830997"/>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Malfunction score: 0.15</a:t>
            </a:r>
          </a:p>
        </p:txBody>
      </p:sp>
      <p:sp>
        <p:nvSpPr>
          <p:cNvPr id="13" name="Right Arrow 12">
            <a:extLst>
              <a:ext uri="{FF2B5EF4-FFF2-40B4-BE49-F238E27FC236}">
                <a16:creationId xmlns:a16="http://schemas.microsoft.com/office/drawing/2014/main" id="{96335845-8122-00E0-D2AB-F0F7358B97D2}"/>
              </a:ext>
            </a:extLst>
          </p:cNvPr>
          <p:cNvSpPr/>
          <p:nvPr/>
        </p:nvSpPr>
        <p:spPr>
          <a:xfrm>
            <a:off x="9357757" y="4585497"/>
            <a:ext cx="1185332" cy="347133"/>
          </a:xfrm>
          <a:prstGeom prst="rightArrow">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8" name="Picture 2" descr="Check Mark Tick - Free vector graphic on Pixabay">
            <a:extLst>
              <a:ext uri="{FF2B5EF4-FFF2-40B4-BE49-F238E27FC236}">
                <a16:creationId xmlns:a16="http://schemas.microsoft.com/office/drawing/2014/main" id="{553EDA7E-DE3E-2B2E-C51F-85DE1C76F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5489" y="5108321"/>
            <a:ext cx="894257" cy="87739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0282F7A9-6665-9175-FFFD-10E9262A0680}"/>
              </a:ext>
            </a:extLst>
          </p:cNvPr>
          <p:cNvSpPr/>
          <p:nvPr/>
        </p:nvSpPr>
        <p:spPr>
          <a:xfrm>
            <a:off x="659826" y="3346063"/>
            <a:ext cx="10364480" cy="1574449"/>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Minimality Test: Remove one PVT at a time to check if it is necessary</a:t>
            </a:r>
          </a:p>
        </p:txBody>
      </p:sp>
    </p:spTree>
    <p:extLst>
      <p:ext uri="{BB962C8B-B14F-4D97-AF65-F5344CB8AC3E}">
        <p14:creationId xmlns:p14="http://schemas.microsoft.com/office/powerpoint/2010/main" val="27306876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8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1100"/>
                                  </p:stCondLst>
                                  <p:childTnLst>
                                    <p:set>
                                      <p:cBhvr>
                                        <p:cTn id="12" dur="1" fill="hold">
                                          <p:stCondLst>
                                            <p:cond delay="0"/>
                                          </p:stCondLst>
                                        </p:cTn>
                                        <p:tgtEl>
                                          <p:spTgt spid="245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CD45B-5386-15F9-4260-C83E47CD2B7A}"/>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3" name="Title 2">
            <a:extLst>
              <a:ext uri="{FF2B5EF4-FFF2-40B4-BE49-F238E27FC236}">
                <a16:creationId xmlns:a16="http://schemas.microsoft.com/office/drawing/2014/main" id="{B3DDBBA8-87D1-D502-006D-DCC3065DB13D}"/>
              </a:ext>
            </a:extLst>
          </p:cNvPr>
          <p:cNvSpPr>
            <a:spLocks noGrp="1"/>
          </p:cNvSpPr>
          <p:nvPr>
            <p:ph type="title"/>
          </p:nvPr>
        </p:nvSpPr>
        <p:spPr>
          <a:xfrm>
            <a:off x="1407766" y="846872"/>
            <a:ext cx="10469116" cy="993709"/>
          </a:xfrm>
        </p:spPr>
        <p:txBody>
          <a:bodyPr>
            <a:normAutofit/>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in Practice: Studied applications</a:t>
            </a:r>
          </a:p>
        </p:txBody>
      </p:sp>
      <p:sp>
        <p:nvSpPr>
          <p:cNvPr id="4" name="TextBox 3">
            <a:extLst>
              <a:ext uri="{FF2B5EF4-FFF2-40B4-BE49-F238E27FC236}">
                <a16:creationId xmlns:a16="http://schemas.microsoft.com/office/drawing/2014/main" id="{1BB5BF87-A9BE-9D03-D87A-5B807BB8B69A}"/>
              </a:ext>
            </a:extLst>
          </p:cNvPr>
          <p:cNvSpPr txBox="1"/>
          <p:nvPr/>
        </p:nvSpPr>
        <p:spPr>
          <a:xfrm>
            <a:off x="1407766" y="2455333"/>
            <a:ext cx="8853834" cy="2677656"/>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Runtime error in </a:t>
            </a:r>
            <a:r>
              <a:rPr lang="en-US" sz="2400" b="1" dirty="0">
                <a:latin typeface="Times New Roman" panose="02020603050405020304" pitchFamily="18" charset="0"/>
                <a:cs typeface="Times New Roman" panose="02020603050405020304" pitchFamily="18" charset="0"/>
              </a:rPr>
              <a:t>entity linking </a:t>
            </a:r>
            <a:r>
              <a:rPr lang="en-US" sz="2400" dirty="0">
                <a:latin typeface="Times New Roman" panose="02020603050405020304" pitchFamily="18" charset="0"/>
                <a:cs typeface="Times New Roman" panose="02020603050405020304" pitchFamily="18" charset="0"/>
              </a:rPr>
              <a:t>application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System crash of a </a:t>
            </a:r>
            <a:r>
              <a:rPr lang="en-US" sz="2400" b="1" dirty="0">
                <a:latin typeface="Times New Roman" panose="02020603050405020304" pitchFamily="18" charset="0"/>
                <a:cs typeface="Times New Roman" panose="02020603050405020304" pitchFamily="18" charset="0"/>
              </a:rPr>
              <a:t>data visualization </a:t>
            </a:r>
            <a:r>
              <a:rPr lang="en-US" sz="2400" dirty="0">
                <a:latin typeface="Times New Roman" panose="02020603050405020304" pitchFamily="18" charset="0"/>
                <a:cs typeface="Times New Roman" panose="02020603050405020304" pitchFamily="18" charset="0"/>
              </a:rPr>
              <a:t>tool</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Functional dependency violation in a </a:t>
            </a:r>
            <a:r>
              <a:rPr lang="en-US" sz="2400" b="1" dirty="0">
                <a:latin typeface="Times New Roman" panose="02020603050405020304" pitchFamily="18" charset="0"/>
                <a:cs typeface="Times New Roman" panose="02020603050405020304" pitchFamily="18" charset="0"/>
              </a:rPr>
              <a:t>data integration </a:t>
            </a:r>
            <a:r>
              <a:rPr lang="en-US" sz="2400" dirty="0">
                <a:latin typeface="Times New Roman" panose="02020603050405020304" pitchFamily="18" charset="0"/>
                <a:cs typeface="Times New Roman" panose="02020603050405020304" pitchFamily="18" charset="0"/>
              </a:rPr>
              <a:t>pipeline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Data representation mismatch in </a:t>
            </a:r>
            <a:r>
              <a:rPr lang="en-US" sz="2400" b="1" dirty="0">
                <a:latin typeface="Times New Roman" panose="02020603050405020304" pitchFamily="18" charset="0"/>
                <a:cs typeface="Times New Roman" panose="02020603050405020304" pitchFamily="18" charset="0"/>
              </a:rPr>
              <a:t>sentiment analysis </a:t>
            </a:r>
            <a:r>
              <a:rPr lang="en-US" sz="2400" dirty="0">
                <a:latin typeface="Times New Roman" panose="02020603050405020304" pitchFamily="18" charset="0"/>
                <a:cs typeface="Times New Roman" panose="02020603050405020304" pitchFamily="18" charset="0"/>
              </a:rPr>
              <a:t>pipeline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Data unit mismatch in a </a:t>
            </a:r>
            <a:r>
              <a:rPr lang="en-US" sz="2400" b="1" dirty="0">
                <a:latin typeface="Times New Roman" panose="02020603050405020304" pitchFamily="18" charset="0"/>
                <a:cs typeface="Times New Roman" panose="02020603050405020304" pitchFamily="18" charset="0"/>
              </a:rPr>
              <a:t>ML model </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Correlation of attributes in a </a:t>
            </a:r>
            <a:r>
              <a:rPr lang="en-US" sz="2400" b="1" dirty="0">
                <a:latin typeface="Times New Roman" panose="02020603050405020304" pitchFamily="18" charset="0"/>
                <a:cs typeface="Times New Roman" panose="02020603050405020304" pitchFamily="18" charset="0"/>
              </a:rPr>
              <a:t>fairness</a:t>
            </a:r>
            <a:r>
              <a:rPr lang="en-US" sz="2400" dirty="0">
                <a:latin typeface="Times New Roman" panose="02020603050405020304" pitchFamily="18" charset="0"/>
                <a:cs typeface="Times New Roman" panose="02020603050405020304" pitchFamily="18" charset="0"/>
              </a:rPr>
              <a:t> based application</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24834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CD45B-5386-15F9-4260-C83E47CD2B7A}"/>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3" name="Title 2">
            <a:extLst>
              <a:ext uri="{FF2B5EF4-FFF2-40B4-BE49-F238E27FC236}">
                <a16:creationId xmlns:a16="http://schemas.microsoft.com/office/drawing/2014/main" id="{B3DDBBA8-87D1-D502-006D-DCC3065DB13D}"/>
              </a:ext>
            </a:extLst>
          </p:cNvPr>
          <p:cNvSpPr>
            <a:spLocks noGrp="1"/>
          </p:cNvSpPr>
          <p:nvPr>
            <p:ph type="title"/>
          </p:nvPr>
        </p:nvSpPr>
        <p:spPr>
          <a:xfrm>
            <a:off x="1407766" y="846872"/>
            <a:ext cx="10469116" cy="993709"/>
          </a:xfrm>
        </p:spPr>
        <p:txBody>
          <a:bodyPr>
            <a:normAutofit/>
          </a:bodyPr>
          <a:lstStyle/>
          <a:p>
            <a:pPr algn="l"/>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in Practice: Baselines</a:t>
            </a:r>
          </a:p>
        </p:txBody>
      </p:sp>
      <p:sp>
        <p:nvSpPr>
          <p:cNvPr id="4" name="TextBox 3">
            <a:extLst>
              <a:ext uri="{FF2B5EF4-FFF2-40B4-BE49-F238E27FC236}">
                <a16:creationId xmlns:a16="http://schemas.microsoft.com/office/drawing/2014/main" id="{1BB5BF87-A9BE-9D03-D87A-5B807BB8B69A}"/>
              </a:ext>
            </a:extLst>
          </p:cNvPr>
          <p:cNvSpPr txBox="1"/>
          <p:nvPr/>
        </p:nvSpPr>
        <p:spPr>
          <a:xfrm>
            <a:off x="1407765" y="2455333"/>
            <a:ext cx="10469115" cy="1938992"/>
          </a:xfrm>
          <a:prstGeom prst="rect">
            <a:avLst/>
          </a:prstGeom>
          <a:noFill/>
        </p:spPr>
        <p:txBody>
          <a:bodyPr wrap="square" rtlCol="0">
            <a:spAutoFit/>
          </a:bodyPr>
          <a:lstStyle/>
          <a:p>
            <a:pPr marL="342900" indent="-342900">
              <a:buFont typeface="+mj-lt"/>
              <a:buAutoNum type="arabicPeriod"/>
            </a:pPr>
            <a:r>
              <a:rPr lang="en-US" sz="2400" b="1" dirty="0" err="1">
                <a:latin typeface="Times New Roman" panose="02020603050405020304" pitchFamily="18" charset="0"/>
                <a:cs typeface="Times New Roman" panose="02020603050405020304" pitchFamily="18" charset="0"/>
              </a:rPr>
              <a:t>BugDoc</a:t>
            </a:r>
            <a:r>
              <a:rPr lang="en-US" sz="2400" dirty="0">
                <a:latin typeface="Times New Roman" panose="02020603050405020304" pitchFamily="18" charset="0"/>
                <a:cs typeface="Times New Roman" panose="02020603050405020304" pitchFamily="18" charset="0"/>
              </a:rPr>
              <a:t> [</a:t>
            </a:r>
            <a:r>
              <a:rPr lang="en-US" sz="2400" dirty="0" err="1">
                <a:latin typeface="Times New Roman"/>
              </a:rPr>
              <a:t>Lourenço</a:t>
            </a:r>
            <a:r>
              <a:rPr lang="en-US" sz="2400" dirty="0">
                <a:latin typeface="Times New Roman"/>
              </a:rPr>
              <a:t> et al., SIGMOD’20</a:t>
            </a:r>
            <a:r>
              <a:rPr lang="en-US" sz="2400" dirty="0">
                <a:latin typeface="Times New Roman" panose="02020603050405020304" pitchFamily="18" charset="0"/>
                <a:cs typeface="Times New Roman" panose="02020603050405020304" pitchFamily="18" charset="0"/>
              </a:rPr>
              <a:t>]: Primarily designed to debug the system implementation</a:t>
            </a: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Anchors </a:t>
            </a:r>
            <a:r>
              <a:rPr lang="en-US" sz="2400" dirty="0">
                <a:latin typeface="Times New Roman" panose="02020603050405020304" pitchFamily="18" charset="0"/>
                <a:cs typeface="Times New Roman" panose="02020603050405020304" pitchFamily="18" charset="0"/>
              </a:rPr>
              <a:t>[Ribeiro et al., AAAI’18]: Rule-based Explainable AI technique</a:t>
            </a: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Group Testing:</a:t>
            </a:r>
            <a:r>
              <a:rPr lang="en-US" sz="2400" dirty="0">
                <a:latin typeface="Times New Roman" panose="02020603050405020304" pitchFamily="18" charset="0"/>
                <a:cs typeface="Times New Roman" panose="02020603050405020304" pitchFamily="18" charset="0"/>
              </a:rPr>
              <a:t> Traditional group testing approach to intervene on a combination of discriminative PVTs</a:t>
            </a:r>
          </a:p>
        </p:txBody>
      </p:sp>
    </p:spTree>
    <p:extLst>
      <p:ext uri="{BB962C8B-B14F-4D97-AF65-F5344CB8AC3E}">
        <p14:creationId xmlns:p14="http://schemas.microsoft.com/office/powerpoint/2010/main" val="334819988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CD45B-5386-15F9-4260-C83E47CD2B7A}"/>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3" name="Title 2">
            <a:extLst>
              <a:ext uri="{FF2B5EF4-FFF2-40B4-BE49-F238E27FC236}">
                <a16:creationId xmlns:a16="http://schemas.microsoft.com/office/drawing/2014/main" id="{B3DDBBA8-87D1-D502-006D-DCC3065DB13D}"/>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Prior Techniques vs </a:t>
            </a:r>
            <a:r>
              <a:rPr lang="en-US" dirty="0" err="1">
                <a:latin typeface="Times New Roman" panose="02020603050405020304" pitchFamily="18" charset="0"/>
                <a:cs typeface="Times New Roman" panose="02020603050405020304" pitchFamily="18" charset="0"/>
              </a:rPr>
              <a:t>DataPrism</a:t>
            </a: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C44CB4A-F4CE-0985-FB93-BBF76A67B4B7}"/>
              </a:ext>
            </a:extLst>
          </p:cNvPr>
          <p:cNvGraphicFramePr>
            <a:graphicFrameLocks noGrp="1"/>
          </p:cNvGraphicFramePr>
          <p:nvPr>
            <p:extLst>
              <p:ext uri="{D42A27DB-BD31-4B8C-83A1-F6EECF244321}">
                <p14:modId xmlns:p14="http://schemas.microsoft.com/office/powerpoint/2010/main" val="290392798"/>
              </p:ext>
            </p:extLst>
          </p:nvPr>
        </p:nvGraphicFramePr>
        <p:xfrm>
          <a:off x="1350166" y="2658128"/>
          <a:ext cx="9754880" cy="3657600"/>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2924290211"/>
                    </a:ext>
                  </a:extLst>
                </a:gridCol>
                <a:gridCol w="1717552">
                  <a:extLst>
                    <a:ext uri="{9D8B030D-6E8A-4147-A177-3AD203B41FA5}">
                      <a16:colId xmlns:a16="http://schemas.microsoft.com/office/drawing/2014/main" val="4254262210"/>
                    </a:ext>
                  </a:extLst>
                </a:gridCol>
                <a:gridCol w="1950976">
                  <a:extLst>
                    <a:ext uri="{9D8B030D-6E8A-4147-A177-3AD203B41FA5}">
                      <a16:colId xmlns:a16="http://schemas.microsoft.com/office/drawing/2014/main" val="3561973110"/>
                    </a:ext>
                  </a:extLst>
                </a:gridCol>
                <a:gridCol w="1784645">
                  <a:extLst>
                    <a:ext uri="{9D8B030D-6E8A-4147-A177-3AD203B41FA5}">
                      <a16:colId xmlns:a16="http://schemas.microsoft.com/office/drawing/2014/main" val="4234040917"/>
                    </a:ext>
                  </a:extLst>
                </a:gridCol>
                <a:gridCol w="2117307">
                  <a:extLst>
                    <a:ext uri="{9D8B030D-6E8A-4147-A177-3AD203B41FA5}">
                      <a16:colId xmlns:a16="http://schemas.microsoft.com/office/drawing/2014/main" val="2274745614"/>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Case Study</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DataPrism</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BugDoc</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pPr algn="ctr"/>
                      <a:r>
                        <a:rPr lang="en-US" sz="2400" dirty="0">
                          <a:latin typeface="Times New Roman" panose="02020603050405020304" pitchFamily="18" charset="0"/>
                          <a:cs typeface="Times New Roman" panose="02020603050405020304" pitchFamily="18" charset="0"/>
                        </a:rPr>
                        <a:t>Anchors</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GroupTesting</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07456934"/>
                  </a:ext>
                </a:extLst>
              </a:tr>
              <a:tr h="370840">
                <a:tc>
                  <a:txBody>
                    <a:bodyPr/>
                    <a:lstStyle/>
                    <a:p>
                      <a:pPr algn="ctr"/>
                      <a:r>
                        <a:rPr lang="en-US" sz="2400" dirty="0">
                          <a:latin typeface="Times New Roman" panose="02020603050405020304" pitchFamily="18" charset="0"/>
                          <a:cs typeface="Times New Roman" panose="02020603050405020304" pitchFamily="18" charset="0"/>
                        </a:rPr>
                        <a:t>Sentiment</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220911498"/>
                  </a:ext>
                </a:extLst>
              </a:tr>
              <a:tr h="370840">
                <a:tc>
                  <a:txBody>
                    <a:bodyPr/>
                    <a:lstStyle/>
                    <a:p>
                      <a:pPr algn="ctr"/>
                      <a:r>
                        <a:rPr lang="en-US" sz="2400" dirty="0">
                          <a:latin typeface="Times New Roman" panose="02020603050405020304" pitchFamily="18" charset="0"/>
                          <a:cs typeface="Times New Roman" panose="02020603050405020304" pitchFamily="18" charset="0"/>
                        </a:rPr>
                        <a:t>Income</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20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a:t>
                      </a:r>
                    </a:p>
                  </a:txBody>
                  <a:tcPr>
                    <a:solidFill>
                      <a:schemeClr val="accent6">
                        <a:lumMod val="20000"/>
                        <a:lumOff val="80000"/>
                      </a:schemeClr>
                    </a:solidFill>
                  </a:tcPr>
                </a:tc>
                <a:extLst>
                  <a:ext uri="{0D108BD9-81ED-4DB2-BD59-A6C34878D82A}">
                    <a16:rowId xmlns:a16="http://schemas.microsoft.com/office/drawing/2014/main" val="874418724"/>
                  </a:ext>
                </a:extLst>
              </a:tr>
              <a:tr h="370840">
                <a:tc>
                  <a:txBody>
                    <a:bodyPr/>
                    <a:lstStyle/>
                    <a:p>
                      <a:pPr algn="ctr"/>
                      <a:r>
                        <a:rPr lang="en-US" sz="2400" dirty="0">
                          <a:latin typeface="Times New Roman" panose="02020603050405020304" pitchFamily="18" charset="0"/>
                          <a:cs typeface="Times New Roman" panose="02020603050405020304" pitchFamily="18" charset="0"/>
                        </a:rPr>
                        <a:t>Cardiovascular</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3503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3142201864"/>
                  </a:ext>
                </a:extLst>
              </a:tr>
              <a:tr h="370840">
                <a:tc>
                  <a:txBody>
                    <a:bodyPr/>
                    <a:lstStyle/>
                    <a:p>
                      <a:pPr algn="ctr"/>
                      <a:r>
                        <a:rPr lang="en-US" sz="2400" dirty="0">
                          <a:latin typeface="Times New Roman" panose="02020603050405020304" pitchFamily="18" charset="0"/>
                          <a:cs typeface="Times New Roman" panose="02020603050405020304" pitchFamily="18" charset="0"/>
                        </a:rPr>
                        <a:t>Flights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78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601</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1329798065"/>
                  </a:ext>
                </a:extLst>
              </a:tr>
              <a:tr h="370840">
                <a:tc>
                  <a:txBody>
                    <a:bodyPr/>
                    <a:lstStyle/>
                    <a:p>
                      <a:pPr algn="ctr"/>
                      <a:r>
                        <a:rPr lang="en-US" sz="2400" dirty="0">
                          <a:latin typeface="Times New Roman" panose="02020603050405020304" pitchFamily="18" charset="0"/>
                          <a:cs typeface="Times New Roman" panose="02020603050405020304" pitchFamily="18" charset="0"/>
                        </a:rPr>
                        <a:t>Amazon</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763492001"/>
                  </a:ext>
                </a:extLst>
              </a:tr>
              <a:tr h="370840">
                <a:tc>
                  <a:txBody>
                    <a:bodyPr/>
                    <a:lstStyle/>
                    <a:p>
                      <a:pPr algn="ctr"/>
                      <a:r>
                        <a:rPr lang="en-US" sz="2400" dirty="0">
                          <a:latin typeface="Times New Roman" panose="02020603050405020304" pitchFamily="18" charset="0"/>
                          <a:cs typeface="Times New Roman" panose="02020603050405020304" pitchFamily="18" charset="0"/>
                        </a:rPr>
                        <a:t>Open data</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102</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2883684408"/>
                  </a:ext>
                </a:extLst>
              </a:tr>
              <a:tr h="370840">
                <a:tc>
                  <a:txBody>
                    <a:bodyPr/>
                    <a:lstStyle/>
                    <a:p>
                      <a:pPr algn="ctr"/>
                      <a:r>
                        <a:rPr lang="en-US" sz="2400" dirty="0">
                          <a:latin typeface="Times New Roman" panose="02020603050405020304" pitchFamily="18" charset="0"/>
                          <a:cs typeface="Times New Roman" panose="02020603050405020304" pitchFamily="18" charset="0"/>
                        </a:rPr>
                        <a:t>Physicians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30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46</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47</a:t>
                      </a:r>
                    </a:p>
                  </a:txBody>
                  <a:tcPr>
                    <a:solidFill>
                      <a:schemeClr val="accent6">
                        <a:lumMod val="20000"/>
                        <a:lumOff val="80000"/>
                      </a:schemeClr>
                    </a:solidFill>
                  </a:tcPr>
                </a:tc>
                <a:extLst>
                  <a:ext uri="{0D108BD9-81ED-4DB2-BD59-A6C34878D82A}">
                    <a16:rowId xmlns:a16="http://schemas.microsoft.com/office/drawing/2014/main" val="32874230"/>
                  </a:ext>
                </a:extLst>
              </a:tr>
            </a:tbl>
          </a:graphicData>
        </a:graphic>
      </p:graphicFrame>
      <p:sp>
        <p:nvSpPr>
          <p:cNvPr id="5" name="Rounded Rectangle 4">
            <a:extLst>
              <a:ext uri="{FF2B5EF4-FFF2-40B4-BE49-F238E27FC236}">
                <a16:creationId xmlns:a16="http://schemas.microsoft.com/office/drawing/2014/main" id="{F1C5744C-CB28-6E36-9035-1A905725D522}"/>
              </a:ext>
            </a:extLst>
          </p:cNvPr>
          <p:cNvSpPr/>
          <p:nvPr/>
        </p:nvSpPr>
        <p:spPr>
          <a:xfrm>
            <a:off x="1407766" y="1865778"/>
            <a:ext cx="9639681"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fewer interventions than all baselines</a:t>
            </a:r>
          </a:p>
        </p:txBody>
      </p:sp>
      <p:sp>
        <p:nvSpPr>
          <p:cNvPr id="7" name="Rounded Rectangular Callout 6">
            <a:extLst>
              <a:ext uri="{FF2B5EF4-FFF2-40B4-BE49-F238E27FC236}">
                <a16:creationId xmlns:a16="http://schemas.microsoft.com/office/drawing/2014/main" id="{0951838C-1CA9-2CBF-372B-A99F55501A5F}"/>
              </a:ext>
            </a:extLst>
          </p:cNvPr>
          <p:cNvSpPr/>
          <p:nvPr/>
        </p:nvSpPr>
        <p:spPr>
          <a:xfrm>
            <a:off x="2540000" y="2607327"/>
            <a:ext cx="4572000" cy="1092404"/>
          </a:xfrm>
          <a:prstGeom prst="wedgeRoundRectCallout">
            <a:avLst>
              <a:gd name="adj1" fmla="val 56574"/>
              <a:gd name="adj2" fmla="val -2275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Requires the maximum number of interventions</a:t>
            </a:r>
          </a:p>
        </p:txBody>
      </p:sp>
      <p:sp>
        <p:nvSpPr>
          <p:cNvPr id="8" name="Rounded Rectangular Callout 7">
            <a:extLst>
              <a:ext uri="{FF2B5EF4-FFF2-40B4-BE49-F238E27FC236}">
                <a16:creationId xmlns:a16="http://schemas.microsoft.com/office/drawing/2014/main" id="{0F119826-37E3-0637-7049-8B2E0B012EFA}"/>
              </a:ext>
            </a:extLst>
          </p:cNvPr>
          <p:cNvSpPr/>
          <p:nvPr/>
        </p:nvSpPr>
        <p:spPr>
          <a:xfrm>
            <a:off x="4284133" y="2632120"/>
            <a:ext cx="4572000" cy="1092404"/>
          </a:xfrm>
          <a:prstGeom prst="wedgeRoundRectCallout">
            <a:avLst>
              <a:gd name="adj1" fmla="val 56574"/>
              <a:gd name="adj2" fmla="val -2275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Does not identify the cause of malfunction in some cases</a:t>
            </a:r>
          </a:p>
        </p:txBody>
      </p:sp>
    </p:spTree>
    <p:extLst>
      <p:ext uri="{BB962C8B-B14F-4D97-AF65-F5344CB8AC3E}">
        <p14:creationId xmlns:p14="http://schemas.microsoft.com/office/powerpoint/2010/main" val="986320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9CD45B-5386-15F9-4260-C83E47CD2B7A}"/>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3" name="Title 2">
            <a:extLst>
              <a:ext uri="{FF2B5EF4-FFF2-40B4-BE49-F238E27FC236}">
                <a16:creationId xmlns:a16="http://schemas.microsoft.com/office/drawing/2014/main" id="{B3DDBBA8-87D1-D502-006D-DCC3065DB13D}"/>
              </a:ext>
            </a:extLst>
          </p:cNvPr>
          <p:cNvSpPr>
            <a:spLocks noGrp="1"/>
          </p:cNvSpPr>
          <p:nvPr>
            <p:ph type="title"/>
          </p:nvPr>
        </p:nvSpPr>
        <p:spPr>
          <a:xfrm>
            <a:off x="1407766" y="846872"/>
            <a:ext cx="10469116" cy="993709"/>
          </a:xfrm>
        </p:spPr>
        <p:txBody>
          <a:bodyPr>
            <a:normAutofit/>
          </a:bodyPr>
          <a:lstStyle/>
          <a:p>
            <a:pPr algn="l"/>
            <a:r>
              <a:rPr lang="en-US" dirty="0">
                <a:latin typeface="Times New Roman" panose="02020603050405020304" pitchFamily="18" charset="0"/>
                <a:cs typeface="Times New Roman" panose="02020603050405020304" pitchFamily="18" charset="0"/>
              </a:rPr>
              <a:t>Effect of parameters</a:t>
            </a:r>
          </a:p>
        </p:txBody>
      </p:sp>
      <p:pic>
        <p:nvPicPr>
          <p:cNvPr id="5" name="Picture 4">
            <a:extLst>
              <a:ext uri="{FF2B5EF4-FFF2-40B4-BE49-F238E27FC236}">
                <a16:creationId xmlns:a16="http://schemas.microsoft.com/office/drawing/2014/main" id="{62527C30-64A7-CB83-D547-5F6AD1C152A1}"/>
              </a:ext>
            </a:extLst>
          </p:cNvPr>
          <p:cNvPicPr>
            <a:picLocks noChangeAspect="1"/>
          </p:cNvPicPr>
          <p:nvPr/>
        </p:nvPicPr>
        <p:blipFill>
          <a:blip r:embed="rId3"/>
          <a:stretch>
            <a:fillRect/>
          </a:stretch>
        </p:blipFill>
        <p:spPr>
          <a:xfrm>
            <a:off x="665603" y="2430991"/>
            <a:ext cx="11211279" cy="2402417"/>
          </a:xfrm>
          <a:prstGeom prst="rect">
            <a:avLst/>
          </a:prstGeom>
        </p:spPr>
      </p:pic>
      <p:sp>
        <p:nvSpPr>
          <p:cNvPr id="6" name="Rounded Rectangle 5">
            <a:extLst>
              <a:ext uri="{FF2B5EF4-FFF2-40B4-BE49-F238E27FC236}">
                <a16:creationId xmlns:a16="http://schemas.microsoft.com/office/drawing/2014/main" id="{ED7C9765-1728-562D-13FA-38C33AAE1AD9}"/>
              </a:ext>
            </a:extLst>
          </p:cNvPr>
          <p:cNvSpPr/>
          <p:nvPr/>
        </p:nvSpPr>
        <p:spPr>
          <a:xfrm>
            <a:off x="932157" y="5191019"/>
            <a:ext cx="10600723"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grows sub-linearly with increase in number of discriminative PVTs</a:t>
            </a:r>
          </a:p>
        </p:txBody>
      </p:sp>
    </p:spTree>
    <p:extLst>
      <p:ext uri="{BB962C8B-B14F-4D97-AF65-F5344CB8AC3E}">
        <p14:creationId xmlns:p14="http://schemas.microsoft.com/office/powerpoint/2010/main" val="333013764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D928F50-FC41-4E43-BAEC-66C5F77A467B}"/>
              </a:ext>
            </a:extLst>
          </p:cNvPr>
          <p:cNvSpPr txBox="1">
            <a:spLocks/>
          </p:cNvSpPr>
          <p:nvPr/>
        </p:nvSpPr>
        <p:spPr>
          <a:xfrm>
            <a:off x="1560166" y="999272"/>
            <a:ext cx="9639681" cy="99370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Arial"/>
                <a:ea typeface="Arial"/>
                <a:cs typeface="Arial"/>
                <a:sym typeface="Arial"/>
              </a:defRPr>
            </a:lvl1pPr>
          </a:lstStyle>
          <a:p>
            <a:pPr algn="l"/>
            <a:r>
              <a:rPr lang="en-US" dirty="0">
                <a:latin typeface="Times New Roman"/>
              </a:rPr>
              <a:t>Takeaways</a:t>
            </a:r>
          </a:p>
        </p:txBody>
      </p:sp>
      <p:sp>
        <p:nvSpPr>
          <p:cNvPr id="5" name="Slide Number Placeholder 4">
            <a:extLst>
              <a:ext uri="{FF2B5EF4-FFF2-40B4-BE49-F238E27FC236}">
                <a16:creationId xmlns:a16="http://schemas.microsoft.com/office/drawing/2014/main" id="{1AD96D5D-E733-1A4C-B08E-BF0927A764EE}"/>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6" name="Rounded Rectangle 5">
            <a:extLst>
              <a:ext uri="{FF2B5EF4-FFF2-40B4-BE49-F238E27FC236}">
                <a16:creationId xmlns:a16="http://schemas.microsoft.com/office/drawing/2014/main" id="{828D675F-03AD-83A4-B37A-B0895CA0054C}"/>
              </a:ext>
            </a:extLst>
          </p:cNvPr>
          <p:cNvSpPr/>
          <p:nvPr/>
        </p:nvSpPr>
        <p:spPr>
          <a:xfrm>
            <a:off x="1407766" y="2255245"/>
            <a:ext cx="9937567"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Studied a novel problem of explaining mismatch between data and systems</a:t>
            </a:r>
          </a:p>
        </p:txBody>
      </p:sp>
      <p:sp>
        <p:nvSpPr>
          <p:cNvPr id="7" name="Rounded Rectangle 6">
            <a:extLst>
              <a:ext uri="{FF2B5EF4-FFF2-40B4-BE49-F238E27FC236}">
                <a16:creationId xmlns:a16="http://schemas.microsoft.com/office/drawing/2014/main" id="{D1FBB423-A423-0039-63BC-3FC265BD0940}"/>
              </a:ext>
            </a:extLst>
          </p:cNvPr>
          <p:cNvSpPr/>
          <p:nvPr/>
        </p:nvSpPr>
        <p:spPr>
          <a:xfrm>
            <a:off x="1407764" y="4139739"/>
            <a:ext cx="9937567"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produces a causally verified explanation of malfunction</a:t>
            </a:r>
          </a:p>
        </p:txBody>
      </p:sp>
      <p:sp>
        <p:nvSpPr>
          <p:cNvPr id="8" name="Rounded Rectangle 7">
            <a:extLst>
              <a:ext uri="{FF2B5EF4-FFF2-40B4-BE49-F238E27FC236}">
                <a16:creationId xmlns:a16="http://schemas.microsoft.com/office/drawing/2014/main" id="{7D1851A3-E9CE-A88D-3D2A-657F22567619}"/>
              </a:ext>
            </a:extLst>
          </p:cNvPr>
          <p:cNvSpPr/>
          <p:nvPr/>
        </p:nvSpPr>
        <p:spPr>
          <a:xfrm>
            <a:off x="1407765" y="3166940"/>
            <a:ext cx="9937567"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explains mismatch in the form of data profiles</a:t>
            </a:r>
          </a:p>
        </p:txBody>
      </p:sp>
      <p:sp>
        <p:nvSpPr>
          <p:cNvPr id="9" name="Rounded Rectangle 8">
            <a:extLst>
              <a:ext uri="{FF2B5EF4-FFF2-40B4-BE49-F238E27FC236}">
                <a16:creationId xmlns:a16="http://schemas.microsoft.com/office/drawing/2014/main" id="{12E52424-CE4F-9F7A-1FA5-9BEACBA68AFB}"/>
              </a:ext>
            </a:extLst>
          </p:cNvPr>
          <p:cNvSpPr/>
          <p:nvPr/>
        </p:nvSpPr>
        <p:spPr>
          <a:xfrm>
            <a:off x="1407763" y="5142375"/>
            <a:ext cx="9937567" cy="8818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fewer interventions than group testing and other debugging techniques</a:t>
            </a:r>
          </a:p>
        </p:txBody>
      </p:sp>
    </p:spTree>
    <p:extLst>
      <p:ext uri="{BB962C8B-B14F-4D97-AF65-F5344CB8AC3E}">
        <p14:creationId xmlns:p14="http://schemas.microsoft.com/office/powerpoint/2010/main" val="10992791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315323-6552-EAB9-6E65-4A0D2C3D7A59}"/>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3" name="Title 2">
            <a:extLst>
              <a:ext uri="{FF2B5EF4-FFF2-40B4-BE49-F238E27FC236}">
                <a16:creationId xmlns:a16="http://schemas.microsoft.com/office/drawing/2014/main" id="{4FD8424A-54F2-68BF-970E-8E1E2407F012}"/>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Example of Malfunction</a:t>
            </a:r>
          </a:p>
        </p:txBody>
      </p:sp>
      <p:graphicFrame>
        <p:nvGraphicFramePr>
          <p:cNvPr id="4" name="Table 4">
            <a:extLst>
              <a:ext uri="{FF2B5EF4-FFF2-40B4-BE49-F238E27FC236}">
                <a16:creationId xmlns:a16="http://schemas.microsoft.com/office/drawing/2014/main" id="{004FAB1C-25EB-742F-2358-0E03FE48EC62}"/>
              </a:ext>
            </a:extLst>
          </p:cNvPr>
          <p:cNvGraphicFramePr>
            <a:graphicFrameLocks noGrp="1"/>
          </p:cNvGraphicFramePr>
          <p:nvPr>
            <p:extLst>
              <p:ext uri="{D42A27DB-BD31-4B8C-83A1-F6EECF244321}">
                <p14:modId xmlns:p14="http://schemas.microsoft.com/office/powerpoint/2010/main" val="1908971348"/>
              </p:ext>
            </p:extLst>
          </p:nvPr>
        </p:nvGraphicFramePr>
        <p:xfrm>
          <a:off x="274577" y="4577587"/>
          <a:ext cx="7552266" cy="1854200"/>
        </p:xfrm>
        <a:graphic>
          <a:graphicData uri="http://schemas.openxmlformats.org/drawingml/2006/table">
            <a:tbl>
              <a:tblPr firstRow="1" bandRow="1">
                <a:tableStyleId>{5C22544A-7EE6-4342-B048-85BDC9FD1C3A}</a:tableStyleId>
              </a:tblPr>
              <a:tblGrid>
                <a:gridCol w="1476059">
                  <a:extLst>
                    <a:ext uri="{9D8B030D-6E8A-4147-A177-3AD203B41FA5}">
                      <a16:colId xmlns:a16="http://schemas.microsoft.com/office/drawing/2014/main" val="2997155630"/>
                    </a:ext>
                  </a:extLst>
                </a:gridCol>
                <a:gridCol w="1691019">
                  <a:extLst>
                    <a:ext uri="{9D8B030D-6E8A-4147-A177-3AD203B41FA5}">
                      <a16:colId xmlns:a16="http://schemas.microsoft.com/office/drawing/2014/main" val="746312546"/>
                    </a:ext>
                  </a:extLst>
                </a:gridCol>
                <a:gridCol w="2077948">
                  <a:extLst>
                    <a:ext uri="{9D8B030D-6E8A-4147-A177-3AD203B41FA5}">
                      <a16:colId xmlns:a16="http://schemas.microsoft.com/office/drawing/2014/main" val="275142156"/>
                    </a:ext>
                  </a:extLst>
                </a:gridCol>
                <a:gridCol w="2307240">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Provider id</a:t>
                      </a:r>
                    </a:p>
                  </a:txBody>
                  <a:tcPr>
                    <a:solidFill>
                      <a:schemeClr val="accent2"/>
                    </a:solidFill>
                  </a:tcPr>
                </a:tc>
                <a:tc>
                  <a:txBody>
                    <a:bodyPr/>
                    <a:lstStyle/>
                    <a:p>
                      <a:pPr algn="ctr"/>
                      <a:r>
                        <a:rPr lang="en-US" dirty="0">
                          <a:solidFill>
                            <a:schemeClr val="tx1"/>
                          </a:solidFill>
                        </a:rPr>
                        <a:t>Name</a:t>
                      </a:r>
                    </a:p>
                  </a:txBody>
                  <a:tcPr>
                    <a:solidFill>
                      <a:schemeClr val="accent2"/>
                    </a:solidFill>
                  </a:tcPr>
                </a:tc>
                <a:tc>
                  <a:txBody>
                    <a:bodyPr/>
                    <a:lstStyle/>
                    <a:p>
                      <a:pPr algn="ctr"/>
                      <a:r>
                        <a:rPr lang="en-US" dirty="0">
                          <a:solidFill>
                            <a:schemeClr val="tx1"/>
                          </a:solidFill>
                        </a:rPr>
                        <a:t>Phone </a:t>
                      </a:r>
                    </a:p>
                  </a:txBody>
                  <a:tcPr>
                    <a:solidFill>
                      <a:schemeClr val="accent2"/>
                    </a:solidFill>
                  </a:tcPr>
                </a:tc>
                <a:tc>
                  <a:txBody>
                    <a:bodyPr/>
                    <a:lstStyle/>
                    <a:p>
                      <a:pPr algn="ctr"/>
                      <a:r>
                        <a:rPr lang="en-US" dirty="0">
                          <a:solidFill>
                            <a:schemeClr val="tx1"/>
                          </a:solidFill>
                        </a:rPr>
                        <a:t>Address</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0042100046</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Peter</a:t>
                      </a:r>
                    </a:p>
                  </a:txBody>
                  <a:tcPr>
                    <a:solidFill>
                      <a:schemeClr val="accent2">
                        <a:lumMod val="20000"/>
                        <a:lumOff val="80000"/>
                      </a:schemeClr>
                    </a:solidFill>
                  </a:tcPr>
                </a:tc>
                <a:tc>
                  <a:txBody>
                    <a:bodyPr/>
                    <a:lstStyle/>
                    <a:p>
                      <a:pPr algn="ctr"/>
                      <a:r>
                        <a:rPr lang="en-US" dirty="0">
                          <a:solidFill>
                            <a:schemeClr val="tx1"/>
                          </a:solidFill>
                        </a:rPr>
                        <a:t>3237280655</a:t>
                      </a:r>
                    </a:p>
                  </a:txBody>
                  <a:tcPr>
                    <a:solidFill>
                      <a:schemeClr val="accent2">
                        <a:lumMod val="20000"/>
                        <a:lumOff val="80000"/>
                      </a:schemeClr>
                    </a:solidFill>
                  </a:tcPr>
                </a:tc>
                <a:tc>
                  <a:txBody>
                    <a:bodyPr/>
                    <a:lstStyle/>
                    <a:p>
                      <a:pPr algn="ctr"/>
                      <a:r>
                        <a:rPr lang="en-US" dirty="0">
                          <a:solidFill>
                            <a:schemeClr val="tx1"/>
                          </a:solidFill>
                        </a:rPr>
                        <a:t>101 E BEVERLY BLVD</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0042100117</a:t>
                      </a:r>
                    </a:p>
                  </a:txBody>
                  <a:tcPr>
                    <a:solidFill>
                      <a:schemeClr val="accent2">
                        <a:lumMod val="20000"/>
                        <a:lumOff val="80000"/>
                      </a:schemeClr>
                    </a:solidFill>
                  </a:tcPr>
                </a:tc>
                <a:tc>
                  <a:txBody>
                    <a:bodyPr/>
                    <a:lstStyle/>
                    <a:p>
                      <a:pPr algn="ctr"/>
                      <a:r>
                        <a:rPr lang="en-US" dirty="0">
                          <a:solidFill>
                            <a:schemeClr val="tx1"/>
                          </a:solidFill>
                        </a:rPr>
                        <a:t>DAVID GRIFFIN</a:t>
                      </a:r>
                    </a:p>
                  </a:txBody>
                  <a:tcPr>
                    <a:solidFill>
                      <a:schemeClr val="accent2">
                        <a:lumMod val="20000"/>
                        <a:lumOff val="80000"/>
                      </a:schemeClr>
                    </a:solidFill>
                  </a:tcPr>
                </a:tc>
                <a:tc>
                  <a:txBody>
                    <a:bodyPr/>
                    <a:lstStyle/>
                    <a:p>
                      <a:pPr algn="ctr"/>
                      <a:r>
                        <a:rPr lang="en-US" dirty="0">
                          <a:solidFill>
                            <a:schemeClr val="tx1"/>
                          </a:solidFill>
                        </a:rPr>
                        <a:t>8086973300</a:t>
                      </a:r>
                    </a:p>
                  </a:txBody>
                  <a:tcPr>
                    <a:solidFill>
                      <a:schemeClr val="accent2">
                        <a:lumMod val="20000"/>
                        <a:lumOff val="80000"/>
                      </a:schemeClr>
                    </a:solidFill>
                  </a:tcPr>
                </a:tc>
                <a:tc>
                  <a:txBody>
                    <a:bodyPr/>
                    <a:lstStyle/>
                    <a:p>
                      <a:pPr algn="ctr"/>
                      <a:r>
                        <a:rPr lang="en-US" dirty="0">
                          <a:solidFill>
                            <a:schemeClr val="tx1"/>
                          </a:solidFill>
                        </a:rPr>
                        <a:t>501 GOPHER DR</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0042100273</a:t>
                      </a:r>
                    </a:p>
                  </a:txBody>
                  <a:tcPr>
                    <a:solidFill>
                      <a:schemeClr val="accent2">
                        <a:lumMod val="20000"/>
                        <a:lumOff val="80000"/>
                      </a:schemeClr>
                    </a:solidFill>
                  </a:tcPr>
                </a:tc>
                <a:tc>
                  <a:txBody>
                    <a:bodyPr/>
                    <a:lstStyle/>
                    <a:p>
                      <a:pPr algn="ctr"/>
                      <a:r>
                        <a:rPr lang="en-US" dirty="0">
                          <a:solidFill>
                            <a:schemeClr val="tx1"/>
                          </a:solidFill>
                        </a:rPr>
                        <a:t>Allan Wu</a:t>
                      </a:r>
                    </a:p>
                  </a:txBody>
                  <a:tcPr>
                    <a:solidFill>
                      <a:schemeClr val="accent2">
                        <a:lumMod val="20000"/>
                        <a:lumOff val="80000"/>
                      </a:schemeClr>
                    </a:solidFill>
                  </a:tcPr>
                </a:tc>
                <a:tc>
                  <a:txBody>
                    <a:bodyPr/>
                    <a:lstStyle/>
                    <a:p>
                      <a:pPr algn="ctr"/>
                      <a:r>
                        <a:rPr lang="en-US" dirty="0">
                          <a:solidFill>
                            <a:schemeClr val="tx1"/>
                          </a:solidFill>
                        </a:rPr>
                        <a:t>+1-4196266161</a:t>
                      </a:r>
                    </a:p>
                  </a:txBody>
                  <a:tcPr>
                    <a:solidFill>
                      <a:schemeClr val="accent2">
                        <a:lumMod val="20000"/>
                        <a:lumOff val="80000"/>
                      </a:schemeClr>
                    </a:solidFill>
                  </a:tcPr>
                </a:tc>
                <a:tc>
                  <a:txBody>
                    <a:bodyPr/>
                    <a:lstStyle/>
                    <a:p>
                      <a:pPr algn="ctr"/>
                      <a:r>
                        <a:rPr lang="en-US" dirty="0">
                          <a:solidFill>
                            <a:schemeClr val="tx1"/>
                          </a:solidFill>
                        </a:rPr>
                        <a:t>8755 KILLIANS GREENS</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NULL</a:t>
                      </a:r>
                    </a:p>
                  </a:txBody>
                  <a:tcPr>
                    <a:solidFill>
                      <a:schemeClr val="accent2">
                        <a:lumMod val="20000"/>
                        <a:lumOff val="80000"/>
                      </a:schemeClr>
                    </a:solidFill>
                  </a:tcPr>
                </a:tc>
                <a:tc>
                  <a:txBody>
                    <a:bodyPr/>
                    <a:lstStyle/>
                    <a:p>
                      <a:pPr algn="ctr"/>
                      <a:r>
                        <a:rPr lang="en-US" dirty="0">
                          <a:solidFill>
                            <a:schemeClr val="tx1"/>
                          </a:solidFill>
                        </a:rPr>
                        <a:t>CHRISTOPHER</a:t>
                      </a:r>
                    </a:p>
                  </a:txBody>
                  <a:tcPr>
                    <a:solidFill>
                      <a:schemeClr val="accent2">
                        <a:lumMod val="20000"/>
                        <a:lumOff val="80000"/>
                      </a:schemeClr>
                    </a:solidFill>
                  </a:tcPr>
                </a:tc>
                <a:tc>
                  <a:txBody>
                    <a:bodyPr/>
                    <a:lstStyle/>
                    <a:p>
                      <a:pPr algn="ctr"/>
                      <a:r>
                        <a:rPr lang="en-US" dirty="0">
                          <a:solidFill>
                            <a:schemeClr val="tx1"/>
                          </a:solidFill>
                        </a:rPr>
                        <a:t>014196266161</a:t>
                      </a:r>
                    </a:p>
                  </a:txBody>
                  <a:tcPr>
                    <a:solidFill>
                      <a:schemeClr val="accent2">
                        <a:lumMod val="20000"/>
                        <a:lumOff val="80000"/>
                      </a:schemeClr>
                    </a:solidFill>
                  </a:tcPr>
                </a:tc>
                <a:tc>
                  <a:txBody>
                    <a:bodyPr/>
                    <a:lstStyle/>
                    <a:p>
                      <a:pPr algn="ctr"/>
                      <a:r>
                        <a:rPr lang="en-US" dirty="0">
                          <a:solidFill>
                            <a:schemeClr val="tx1"/>
                          </a:solidFill>
                        </a:rPr>
                        <a:t>824 E CARSON ST</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graphicFrame>
        <p:nvGraphicFramePr>
          <p:cNvPr id="5" name="Table 4">
            <a:extLst>
              <a:ext uri="{FF2B5EF4-FFF2-40B4-BE49-F238E27FC236}">
                <a16:creationId xmlns:a16="http://schemas.microsoft.com/office/drawing/2014/main" id="{3FF78F26-FDF2-6E75-5726-0E01562167C5}"/>
              </a:ext>
            </a:extLst>
          </p:cNvPr>
          <p:cNvGraphicFramePr>
            <a:graphicFrameLocks noGrp="1"/>
          </p:cNvGraphicFramePr>
          <p:nvPr>
            <p:extLst>
              <p:ext uri="{D42A27DB-BD31-4B8C-83A1-F6EECF244321}">
                <p14:modId xmlns:p14="http://schemas.microsoft.com/office/powerpoint/2010/main" val="668485055"/>
              </p:ext>
            </p:extLst>
          </p:nvPr>
        </p:nvGraphicFramePr>
        <p:xfrm>
          <a:off x="61119" y="2277941"/>
          <a:ext cx="7766527" cy="1854200"/>
        </p:xfrm>
        <a:graphic>
          <a:graphicData uri="http://schemas.openxmlformats.org/drawingml/2006/table">
            <a:tbl>
              <a:tblPr firstRow="1" bandRow="1">
                <a:tableStyleId>{5C22544A-7EE6-4342-B048-85BDC9FD1C3A}</a:tableStyleId>
              </a:tblPr>
              <a:tblGrid>
                <a:gridCol w="1445949">
                  <a:extLst>
                    <a:ext uri="{9D8B030D-6E8A-4147-A177-3AD203B41FA5}">
                      <a16:colId xmlns:a16="http://schemas.microsoft.com/office/drawing/2014/main" val="2997155630"/>
                    </a:ext>
                  </a:extLst>
                </a:gridCol>
                <a:gridCol w="1456267">
                  <a:extLst>
                    <a:ext uri="{9D8B030D-6E8A-4147-A177-3AD203B41FA5}">
                      <a16:colId xmlns:a16="http://schemas.microsoft.com/office/drawing/2014/main" val="746312546"/>
                    </a:ext>
                  </a:extLst>
                </a:gridCol>
                <a:gridCol w="1405466">
                  <a:extLst>
                    <a:ext uri="{9D8B030D-6E8A-4147-A177-3AD203B41FA5}">
                      <a16:colId xmlns:a16="http://schemas.microsoft.com/office/drawing/2014/main" val="275142156"/>
                    </a:ext>
                  </a:extLst>
                </a:gridCol>
                <a:gridCol w="345884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Provider id</a:t>
                      </a:r>
                    </a:p>
                  </a:txBody>
                  <a:tcPr>
                    <a:solidFill>
                      <a:schemeClr val="accent2"/>
                    </a:solidFill>
                  </a:tcPr>
                </a:tc>
                <a:tc>
                  <a:txBody>
                    <a:bodyPr/>
                    <a:lstStyle/>
                    <a:p>
                      <a:pPr algn="ctr"/>
                      <a:r>
                        <a:rPr lang="en-US" dirty="0">
                          <a:solidFill>
                            <a:schemeClr val="tx1"/>
                          </a:solidFill>
                        </a:rPr>
                        <a:t>Name</a:t>
                      </a:r>
                    </a:p>
                  </a:txBody>
                  <a:tcPr>
                    <a:solidFill>
                      <a:schemeClr val="accent2"/>
                    </a:solidFill>
                  </a:tcPr>
                </a:tc>
                <a:tc>
                  <a:txBody>
                    <a:bodyPr/>
                    <a:lstStyle/>
                    <a:p>
                      <a:pPr algn="ctr"/>
                      <a:r>
                        <a:rPr lang="en-US" dirty="0">
                          <a:solidFill>
                            <a:schemeClr val="tx1"/>
                          </a:solidFill>
                        </a:rPr>
                        <a:t>Phone </a:t>
                      </a:r>
                    </a:p>
                  </a:txBody>
                  <a:tcPr>
                    <a:solidFill>
                      <a:schemeClr val="accent2"/>
                    </a:solidFill>
                  </a:tcPr>
                </a:tc>
                <a:tc>
                  <a:txBody>
                    <a:bodyPr/>
                    <a:lstStyle/>
                    <a:p>
                      <a:pPr algn="ctr"/>
                      <a:r>
                        <a:rPr lang="en-US" dirty="0">
                          <a:solidFill>
                            <a:schemeClr val="tx1"/>
                          </a:solidFill>
                        </a:rPr>
                        <a:t>Address</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0042100226</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Robert K FUN</a:t>
                      </a:r>
                    </a:p>
                  </a:txBody>
                  <a:tcPr>
                    <a:solidFill>
                      <a:schemeClr val="accent2">
                        <a:lumMod val="20000"/>
                        <a:lumOff val="80000"/>
                      </a:schemeClr>
                    </a:solidFill>
                  </a:tcPr>
                </a:tc>
                <a:tc>
                  <a:txBody>
                    <a:bodyPr/>
                    <a:lstStyle/>
                    <a:p>
                      <a:pPr algn="ctr"/>
                      <a:r>
                        <a:rPr lang="en-US" dirty="0">
                          <a:solidFill>
                            <a:schemeClr val="tx1"/>
                          </a:solidFill>
                        </a:rPr>
                        <a:t>3373128564</a:t>
                      </a:r>
                    </a:p>
                  </a:txBody>
                  <a:tcPr>
                    <a:solidFill>
                      <a:schemeClr val="accent2">
                        <a:lumMod val="20000"/>
                        <a:lumOff val="80000"/>
                      </a:schemeClr>
                    </a:solidFill>
                  </a:tcPr>
                </a:tc>
                <a:tc>
                  <a:txBody>
                    <a:bodyPr/>
                    <a:lstStyle/>
                    <a:p>
                      <a:pPr algn="ctr"/>
                      <a:r>
                        <a:rPr lang="en-US" dirty="0">
                          <a:solidFill>
                            <a:schemeClr val="tx1"/>
                          </a:solidFill>
                        </a:rPr>
                        <a:t>28062 BAXTER RD, CA</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0042104311</a:t>
                      </a:r>
                    </a:p>
                  </a:txBody>
                  <a:tcPr>
                    <a:solidFill>
                      <a:schemeClr val="accent2">
                        <a:lumMod val="20000"/>
                        <a:lumOff val="80000"/>
                      </a:schemeClr>
                    </a:solidFill>
                  </a:tcPr>
                </a:tc>
                <a:tc>
                  <a:txBody>
                    <a:bodyPr/>
                    <a:lstStyle/>
                    <a:p>
                      <a:pPr algn="ctr"/>
                      <a:r>
                        <a:rPr lang="en-US" dirty="0">
                          <a:solidFill>
                            <a:schemeClr val="tx1"/>
                          </a:solidFill>
                        </a:rPr>
                        <a:t>WARREN</a:t>
                      </a:r>
                    </a:p>
                  </a:txBody>
                  <a:tcPr>
                    <a:solidFill>
                      <a:schemeClr val="accent2">
                        <a:lumMod val="20000"/>
                        <a:lumOff val="80000"/>
                      </a:schemeClr>
                    </a:solidFill>
                  </a:tcPr>
                </a:tc>
                <a:tc>
                  <a:txBody>
                    <a:bodyPr/>
                    <a:lstStyle/>
                    <a:p>
                      <a:pPr algn="ctr"/>
                      <a:r>
                        <a:rPr lang="en-US" dirty="0">
                          <a:solidFill>
                            <a:schemeClr val="tx1"/>
                          </a:solidFill>
                        </a:rPr>
                        <a:t>3213124371</a:t>
                      </a:r>
                    </a:p>
                  </a:txBody>
                  <a:tcPr>
                    <a:solidFill>
                      <a:schemeClr val="accent2">
                        <a:lumMod val="20000"/>
                        <a:lumOff val="80000"/>
                      </a:schemeClr>
                    </a:solidFill>
                  </a:tcPr>
                </a:tc>
                <a:tc>
                  <a:txBody>
                    <a:bodyPr/>
                    <a:lstStyle/>
                    <a:p>
                      <a:pPr algn="ctr"/>
                      <a:r>
                        <a:rPr lang="en-US" dirty="0">
                          <a:solidFill>
                            <a:schemeClr val="tx1"/>
                          </a:solidFill>
                        </a:rPr>
                        <a:t>71 PROSPECT AVE, Boston, MA</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0042100111</a:t>
                      </a:r>
                    </a:p>
                  </a:txBody>
                  <a:tcPr>
                    <a:solidFill>
                      <a:schemeClr val="accent2">
                        <a:lumMod val="20000"/>
                        <a:lumOff val="80000"/>
                      </a:schemeClr>
                    </a:solidFill>
                  </a:tcPr>
                </a:tc>
                <a:tc>
                  <a:txBody>
                    <a:bodyPr/>
                    <a:lstStyle/>
                    <a:p>
                      <a:pPr algn="ctr"/>
                      <a:r>
                        <a:rPr lang="en-US" dirty="0">
                          <a:solidFill>
                            <a:schemeClr val="tx1"/>
                          </a:solidFill>
                        </a:rPr>
                        <a:t>Jason Morris</a:t>
                      </a:r>
                    </a:p>
                  </a:txBody>
                  <a:tcPr>
                    <a:solidFill>
                      <a:schemeClr val="accent2">
                        <a:lumMod val="20000"/>
                        <a:lumOff val="80000"/>
                      </a:schemeClr>
                    </a:solidFill>
                  </a:tcPr>
                </a:tc>
                <a:tc>
                  <a:txBody>
                    <a:bodyPr/>
                    <a:lstStyle/>
                    <a:p>
                      <a:pPr algn="ctr"/>
                      <a:r>
                        <a:rPr lang="en-US" dirty="0">
                          <a:solidFill>
                            <a:schemeClr val="tx1"/>
                          </a:solidFill>
                        </a:rPr>
                        <a:t>4135437856</a:t>
                      </a:r>
                    </a:p>
                  </a:txBody>
                  <a:tcPr>
                    <a:solidFill>
                      <a:schemeClr val="accent2">
                        <a:lumMod val="20000"/>
                        <a:lumOff val="80000"/>
                      </a:schemeClr>
                    </a:solidFill>
                  </a:tcPr>
                </a:tc>
                <a:tc>
                  <a:txBody>
                    <a:bodyPr/>
                    <a:lstStyle/>
                    <a:p>
                      <a:pPr algn="ctr"/>
                      <a:r>
                        <a:rPr lang="en-US" dirty="0">
                          <a:solidFill>
                            <a:schemeClr val="tx1"/>
                          </a:solidFill>
                        </a:rPr>
                        <a:t>11100 EUCLID AVE, CLEVELAND,OH</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67478456</a:t>
                      </a:r>
                    </a:p>
                  </a:txBody>
                  <a:tcPr>
                    <a:solidFill>
                      <a:schemeClr val="accent2">
                        <a:lumMod val="20000"/>
                        <a:lumOff val="80000"/>
                      </a:schemeClr>
                    </a:solidFill>
                  </a:tcPr>
                </a:tc>
                <a:tc>
                  <a:txBody>
                    <a:bodyPr/>
                    <a:lstStyle/>
                    <a:p>
                      <a:pPr algn="ctr"/>
                      <a:r>
                        <a:rPr lang="en-US" dirty="0">
                          <a:solidFill>
                            <a:schemeClr val="tx1"/>
                          </a:solidFill>
                        </a:rPr>
                        <a:t>DOUGLAS</a:t>
                      </a:r>
                    </a:p>
                  </a:txBody>
                  <a:tcPr>
                    <a:solidFill>
                      <a:schemeClr val="accent2">
                        <a:lumMod val="20000"/>
                        <a:lumOff val="80000"/>
                      </a:schemeClr>
                    </a:solidFill>
                  </a:tcPr>
                </a:tc>
                <a:tc>
                  <a:txBody>
                    <a:bodyPr/>
                    <a:lstStyle/>
                    <a:p>
                      <a:pPr algn="ctr"/>
                      <a:r>
                        <a:rPr lang="en-US" dirty="0">
                          <a:solidFill>
                            <a:schemeClr val="tx1"/>
                          </a:solidFill>
                        </a:rPr>
                        <a:t>9875635696</a:t>
                      </a:r>
                    </a:p>
                  </a:txBody>
                  <a:tcPr>
                    <a:solidFill>
                      <a:schemeClr val="accent2">
                        <a:lumMod val="20000"/>
                        <a:lumOff val="80000"/>
                      </a:schemeClr>
                    </a:solidFill>
                  </a:tcPr>
                </a:tc>
                <a:tc>
                  <a:txBody>
                    <a:bodyPr/>
                    <a:lstStyle/>
                    <a:p>
                      <a:pPr algn="ctr"/>
                      <a:r>
                        <a:rPr lang="en-US" dirty="0">
                          <a:solidFill>
                            <a:schemeClr val="tx1"/>
                          </a:solidFill>
                        </a:rPr>
                        <a:t>824 E CARSON ST, CO</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6" name="Right Arrow 5">
            <a:extLst>
              <a:ext uri="{FF2B5EF4-FFF2-40B4-BE49-F238E27FC236}">
                <a16:creationId xmlns:a16="http://schemas.microsoft.com/office/drawing/2014/main" id="{A5358516-CE09-D765-DAD9-7DCCB9A866BC}"/>
              </a:ext>
            </a:extLst>
          </p:cNvPr>
          <p:cNvSpPr/>
          <p:nvPr/>
        </p:nvSpPr>
        <p:spPr>
          <a:xfrm>
            <a:off x="7917866" y="2870551"/>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5E7ACE6-A244-E0F5-F77B-870AD395A553}"/>
              </a:ext>
            </a:extLst>
          </p:cNvPr>
          <p:cNvSpPr/>
          <p:nvPr/>
        </p:nvSpPr>
        <p:spPr>
          <a:xfrm>
            <a:off x="8872491" y="2616579"/>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Visualization Tool</a:t>
            </a:r>
          </a:p>
        </p:txBody>
      </p:sp>
      <p:sp>
        <p:nvSpPr>
          <p:cNvPr id="8" name="Right Arrow 7">
            <a:extLst>
              <a:ext uri="{FF2B5EF4-FFF2-40B4-BE49-F238E27FC236}">
                <a16:creationId xmlns:a16="http://schemas.microsoft.com/office/drawing/2014/main" id="{C519883E-BA77-0A99-EE48-8730D221427B}"/>
              </a:ext>
            </a:extLst>
          </p:cNvPr>
          <p:cNvSpPr/>
          <p:nvPr/>
        </p:nvSpPr>
        <p:spPr>
          <a:xfrm>
            <a:off x="10406547" y="2870550"/>
            <a:ext cx="778121"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GraphPad Prism 9 User Guide - More kinds of graphs">
            <a:extLst>
              <a:ext uri="{FF2B5EF4-FFF2-40B4-BE49-F238E27FC236}">
                <a16:creationId xmlns:a16="http://schemas.microsoft.com/office/drawing/2014/main" id="{A9A78BA6-476C-E25A-58D0-890B130432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b="23480"/>
          <a:stretch/>
        </p:blipFill>
        <p:spPr bwMode="auto">
          <a:xfrm rot="5400000">
            <a:off x="10789297" y="2594472"/>
            <a:ext cx="1990753" cy="108458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a:extLst>
              <a:ext uri="{FF2B5EF4-FFF2-40B4-BE49-F238E27FC236}">
                <a16:creationId xmlns:a16="http://schemas.microsoft.com/office/drawing/2014/main" id="{332DE9DD-FA4C-5411-75B1-69933A10B70F}"/>
              </a:ext>
            </a:extLst>
          </p:cNvPr>
          <p:cNvSpPr/>
          <p:nvPr/>
        </p:nvSpPr>
        <p:spPr>
          <a:xfrm>
            <a:off x="7884556" y="5225462"/>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3E880B26-A521-DD49-0ABC-FEC893169D52}"/>
              </a:ext>
            </a:extLst>
          </p:cNvPr>
          <p:cNvSpPr/>
          <p:nvPr/>
        </p:nvSpPr>
        <p:spPr>
          <a:xfrm>
            <a:off x="8872491" y="5003622"/>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Visualization Tool</a:t>
            </a:r>
          </a:p>
        </p:txBody>
      </p:sp>
      <p:sp>
        <p:nvSpPr>
          <p:cNvPr id="12" name="Right Arrow 11">
            <a:extLst>
              <a:ext uri="{FF2B5EF4-FFF2-40B4-BE49-F238E27FC236}">
                <a16:creationId xmlns:a16="http://schemas.microsoft.com/office/drawing/2014/main" id="{D03A888D-E381-1910-5E38-7470E61A19A5}"/>
              </a:ext>
            </a:extLst>
          </p:cNvPr>
          <p:cNvSpPr/>
          <p:nvPr/>
        </p:nvSpPr>
        <p:spPr>
          <a:xfrm>
            <a:off x="10392970" y="5257593"/>
            <a:ext cx="778121"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Ways to Prevent Your Computer System from Crashing">
            <a:extLst>
              <a:ext uri="{FF2B5EF4-FFF2-40B4-BE49-F238E27FC236}">
                <a16:creationId xmlns:a16="http://schemas.microsoft.com/office/drawing/2014/main" id="{AACF1136-DDE6-A847-840D-DEF11FD1C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0071" y="5225947"/>
            <a:ext cx="949619" cy="621740"/>
          </a:xfrm>
          <a:prstGeom prst="rect">
            <a:avLst/>
          </a:prstGeom>
          <a:noFill/>
          <a:extLst>
            <a:ext uri="{909E8E84-426E-40DD-AFC4-6F175D3DCCD1}">
              <a14:hiddenFill xmlns:a14="http://schemas.microsoft.com/office/drawing/2010/main">
                <a:solidFill>
                  <a:srgbClr val="FFFFFF"/>
                </a:solidFill>
              </a14:hiddenFill>
            </a:ext>
          </a:extLst>
        </p:spPr>
      </p:pic>
      <p:pic>
        <p:nvPicPr>
          <p:cNvPr id="14" name="Google Shape;186;p4" descr="onfused Guy - Question Mark Computer Person, Png Download - 1070x66">
            <a:extLst>
              <a:ext uri="{FF2B5EF4-FFF2-40B4-BE49-F238E27FC236}">
                <a16:creationId xmlns:a16="http://schemas.microsoft.com/office/drawing/2014/main" id="{8B2C5C54-9712-9DB5-4D4D-591262460360}"/>
              </a:ext>
            </a:extLst>
          </p:cNvPr>
          <p:cNvPicPr preferRelativeResize="0"/>
          <p:nvPr/>
        </p:nvPicPr>
        <p:blipFill rotWithShape="1">
          <a:blip r:embed="rId5">
            <a:alphaModFix/>
          </a:blip>
          <a:srcRect l="32362" t="-3733" r="32361" b="-2677"/>
          <a:stretch/>
        </p:blipFill>
        <p:spPr>
          <a:xfrm>
            <a:off x="11047447" y="5849557"/>
            <a:ext cx="514391" cy="761536"/>
          </a:xfrm>
          <a:prstGeom prst="rect">
            <a:avLst/>
          </a:prstGeom>
          <a:noFill/>
          <a:ln>
            <a:noFill/>
          </a:ln>
        </p:spPr>
      </p:pic>
      <p:sp>
        <p:nvSpPr>
          <p:cNvPr id="15" name="Rounded Rectangular Callout 14">
            <a:extLst>
              <a:ext uri="{FF2B5EF4-FFF2-40B4-BE49-F238E27FC236}">
                <a16:creationId xmlns:a16="http://schemas.microsoft.com/office/drawing/2014/main" id="{10C40887-9E4D-E94C-BB62-2DCB61669D29}"/>
              </a:ext>
            </a:extLst>
          </p:cNvPr>
          <p:cNvSpPr/>
          <p:nvPr/>
        </p:nvSpPr>
        <p:spPr>
          <a:xfrm>
            <a:off x="199103" y="3115585"/>
            <a:ext cx="10227734" cy="1066392"/>
          </a:xfrm>
          <a:prstGeom prst="wedgeRoundRectCallout">
            <a:avLst>
              <a:gd name="adj1" fmla="val 39842"/>
              <a:gd name="adj2" fmla="val 125947"/>
              <a:gd name="adj3" fmla="val 1666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The tool assumes each phone number is a 10-digit number and crashes because some values contain country code and symbols like +,-.</a:t>
            </a:r>
          </a:p>
        </p:txBody>
      </p:sp>
    </p:spTree>
    <p:extLst>
      <p:ext uri="{BB962C8B-B14F-4D97-AF65-F5344CB8AC3E}">
        <p14:creationId xmlns:p14="http://schemas.microsoft.com/office/powerpoint/2010/main" val="2321145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444A88-DE0B-F973-C602-7A3A994BA15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3" name="Title 2">
            <a:extLst>
              <a:ext uri="{FF2B5EF4-FFF2-40B4-BE49-F238E27FC236}">
                <a16:creationId xmlns:a16="http://schemas.microsoft.com/office/drawing/2014/main" id="{2E2DE9A3-2AF0-6E65-6DF6-D9248F95653D}"/>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Ease of development</a:t>
            </a:r>
          </a:p>
        </p:txBody>
      </p:sp>
      <p:sp>
        <p:nvSpPr>
          <p:cNvPr id="4" name="TextBox 3">
            <a:extLst>
              <a:ext uri="{FF2B5EF4-FFF2-40B4-BE49-F238E27FC236}">
                <a16:creationId xmlns:a16="http://schemas.microsoft.com/office/drawing/2014/main" id="{8AEB7F49-D2DF-B431-B443-4E891D384B8D}"/>
              </a:ext>
            </a:extLst>
          </p:cNvPr>
          <p:cNvSpPr txBox="1"/>
          <p:nvPr/>
        </p:nvSpPr>
        <p:spPr>
          <a:xfrm>
            <a:off x="7427551" y="2263346"/>
            <a:ext cx="377613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Availability of tools to help build such systems</a:t>
            </a:r>
          </a:p>
        </p:txBody>
      </p:sp>
      <p:pic>
        <p:nvPicPr>
          <p:cNvPr id="5" name="Picture 8" descr="TensorFlow - Wikipedia">
            <a:extLst>
              <a:ext uri="{FF2B5EF4-FFF2-40B4-BE49-F238E27FC236}">
                <a16:creationId xmlns:a16="http://schemas.microsoft.com/office/drawing/2014/main" id="{14F729AB-FF98-3E09-7D8B-0D26D8BC8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197" y="3071519"/>
            <a:ext cx="1552670" cy="9937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Welcome to PyTorch Tutorials — PyTorch Tutorials 1.11.0+cu102 documentation">
            <a:extLst>
              <a:ext uri="{FF2B5EF4-FFF2-40B4-BE49-F238E27FC236}">
                <a16:creationId xmlns:a16="http://schemas.microsoft.com/office/drawing/2014/main" id="{191F9407-FFD5-7484-9F21-FF9839389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4884" y="2996226"/>
            <a:ext cx="1301708" cy="13017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scikit-learn - Wikipedia">
            <a:extLst>
              <a:ext uri="{FF2B5EF4-FFF2-40B4-BE49-F238E27FC236}">
                <a16:creationId xmlns:a16="http://schemas.microsoft.com/office/drawing/2014/main" id="{846664FD-537B-BACE-AA3E-8437CDFE2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7917" y="3229284"/>
            <a:ext cx="1621924" cy="8730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9ED1068-7F89-C132-EBAD-EFCDC29D5AA3}"/>
              </a:ext>
            </a:extLst>
          </p:cNvPr>
          <p:cNvSpPr txBox="1"/>
          <p:nvPr/>
        </p:nvSpPr>
        <p:spPr>
          <a:xfrm>
            <a:off x="1407766" y="2398287"/>
            <a:ext cx="486023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Easy access to large amounts of data</a:t>
            </a:r>
          </a:p>
        </p:txBody>
      </p:sp>
      <p:pic>
        <p:nvPicPr>
          <p:cNvPr id="9" name="Picture 8">
            <a:extLst>
              <a:ext uri="{FF2B5EF4-FFF2-40B4-BE49-F238E27FC236}">
                <a16:creationId xmlns:a16="http://schemas.microsoft.com/office/drawing/2014/main" id="{66A5B083-C711-4147-408E-CE1DC4B443FD}"/>
              </a:ext>
            </a:extLst>
          </p:cNvPr>
          <p:cNvPicPr>
            <a:picLocks noChangeAspect="1"/>
          </p:cNvPicPr>
          <p:nvPr/>
        </p:nvPicPr>
        <p:blipFill>
          <a:blip r:embed="rId6"/>
          <a:stretch>
            <a:fillRect/>
          </a:stretch>
        </p:blipFill>
        <p:spPr>
          <a:xfrm>
            <a:off x="1333121" y="3311217"/>
            <a:ext cx="4178300" cy="635000"/>
          </a:xfrm>
          <a:prstGeom prst="rect">
            <a:avLst/>
          </a:prstGeom>
        </p:spPr>
      </p:pic>
      <p:pic>
        <p:nvPicPr>
          <p:cNvPr id="2052" name="Picture 4" descr="data.gov - Wikipedia">
            <a:extLst>
              <a:ext uri="{FF2B5EF4-FFF2-40B4-BE49-F238E27FC236}">
                <a16:creationId xmlns:a16="http://schemas.microsoft.com/office/drawing/2014/main" id="{FBFB919C-B1ED-C613-637E-67D187F20F6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001" b="28060"/>
          <a:stretch/>
        </p:blipFill>
        <p:spPr bwMode="auto">
          <a:xfrm>
            <a:off x="2325408" y="3934000"/>
            <a:ext cx="1940850" cy="71693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A7ABD222-A353-6F5F-6453-2CDB68C0B85D}"/>
              </a:ext>
            </a:extLst>
          </p:cNvPr>
          <p:cNvCxnSpPr>
            <a:cxnSpLocks/>
          </p:cNvCxnSpPr>
          <p:nvPr/>
        </p:nvCxnSpPr>
        <p:spPr>
          <a:xfrm>
            <a:off x="6551265" y="2197077"/>
            <a:ext cx="0" cy="2521127"/>
          </a:xfrm>
          <a:prstGeom prst="line">
            <a:avLst/>
          </a:prstGeom>
          <a:ln w="31750"/>
        </p:spPr>
        <p:style>
          <a:lnRef idx="1">
            <a:schemeClr val="dk1"/>
          </a:lnRef>
          <a:fillRef idx="0">
            <a:schemeClr val="dk1"/>
          </a:fillRef>
          <a:effectRef idx="0">
            <a:schemeClr val="dk1"/>
          </a:effectRef>
          <a:fontRef idx="minor">
            <a:schemeClr val="tx1"/>
          </a:fontRef>
        </p:style>
      </p:cxnSp>
      <p:sp>
        <p:nvSpPr>
          <p:cNvPr id="14" name="Rounded Rectangle 13">
            <a:extLst>
              <a:ext uri="{FF2B5EF4-FFF2-40B4-BE49-F238E27FC236}">
                <a16:creationId xmlns:a16="http://schemas.microsoft.com/office/drawing/2014/main" id="{5FC409B6-3746-673B-79C1-03F47498D22C}"/>
              </a:ext>
            </a:extLst>
          </p:cNvPr>
          <p:cNvSpPr/>
          <p:nvPr/>
        </p:nvSpPr>
        <p:spPr>
          <a:xfrm>
            <a:off x="3556000" y="5367867"/>
            <a:ext cx="209973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 Dataset</a:t>
            </a:r>
          </a:p>
        </p:txBody>
      </p:sp>
      <p:sp>
        <p:nvSpPr>
          <p:cNvPr id="16" name="Rounded Rectangle 15">
            <a:extLst>
              <a:ext uri="{FF2B5EF4-FFF2-40B4-BE49-F238E27FC236}">
                <a16:creationId xmlns:a16="http://schemas.microsoft.com/office/drawing/2014/main" id="{EAF57720-5B32-83F3-8CC2-3E6DF1D54B09}"/>
              </a:ext>
            </a:extLst>
          </p:cNvPr>
          <p:cNvSpPr/>
          <p:nvPr/>
        </p:nvSpPr>
        <p:spPr>
          <a:xfrm>
            <a:off x="7210457" y="5367867"/>
            <a:ext cx="209973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Pipeline Implementation</a:t>
            </a:r>
          </a:p>
        </p:txBody>
      </p:sp>
      <p:sp>
        <p:nvSpPr>
          <p:cNvPr id="15" name="Right Arrow 14">
            <a:extLst>
              <a:ext uri="{FF2B5EF4-FFF2-40B4-BE49-F238E27FC236}">
                <a16:creationId xmlns:a16="http://schemas.microsoft.com/office/drawing/2014/main" id="{B0627FA0-7305-C86D-4306-9A16123D8F86}"/>
              </a:ext>
            </a:extLst>
          </p:cNvPr>
          <p:cNvSpPr/>
          <p:nvPr/>
        </p:nvSpPr>
        <p:spPr>
          <a:xfrm>
            <a:off x="5987859" y="5621838"/>
            <a:ext cx="1134534"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228A54C-3E27-9D16-79F7-D90C1DB80EE6}"/>
              </a:ext>
            </a:extLst>
          </p:cNvPr>
          <p:cNvSpPr txBox="1"/>
          <p:nvPr/>
        </p:nvSpPr>
        <p:spPr>
          <a:xfrm>
            <a:off x="6834526" y="4189269"/>
            <a:ext cx="54929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500k lines of code      500 lines of dataflow</a:t>
            </a:r>
          </a:p>
        </p:txBody>
      </p:sp>
      <p:cxnSp>
        <p:nvCxnSpPr>
          <p:cNvPr id="19" name="Straight Arrow Connector 18">
            <a:extLst>
              <a:ext uri="{FF2B5EF4-FFF2-40B4-BE49-F238E27FC236}">
                <a16:creationId xmlns:a16="http://schemas.microsoft.com/office/drawing/2014/main" id="{C1E520CA-51F0-645A-6108-5AFDDAE22EE1}"/>
              </a:ext>
            </a:extLst>
          </p:cNvPr>
          <p:cNvCxnSpPr/>
          <p:nvPr/>
        </p:nvCxnSpPr>
        <p:spPr>
          <a:xfrm>
            <a:off x="9188513" y="4446208"/>
            <a:ext cx="3248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ular Callout 19">
            <a:extLst>
              <a:ext uri="{FF2B5EF4-FFF2-40B4-BE49-F238E27FC236}">
                <a16:creationId xmlns:a16="http://schemas.microsoft.com/office/drawing/2014/main" id="{BC76783E-6CB6-EFC2-474D-0FC10076E783}"/>
              </a:ext>
            </a:extLst>
          </p:cNvPr>
          <p:cNvSpPr/>
          <p:nvPr/>
        </p:nvSpPr>
        <p:spPr>
          <a:xfrm>
            <a:off x="1113739" y="2705096"/>
            <a:ext cx="10227734" cy="1066392"/>
          </a:xfrm>
          <a:prstGeom prst="wedgeRoundRectCallout">
            <a:avLst>
              <a:gd name="adj1" fmla="val 1763"/>
              <a:gd name="adj2" fmla="val 235512"/>
              <a:gd name="adj3" fmla="val 1666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85D69A4-4F77-958D-288B-F565559746AF}"/>
              </a:ext>
            </a:extLst>
          </p:cNvPr>
          <p:cNvSpPr txBox="1"/>
          <p:nvPr/>
        </p:nvSpPr>
        <p:spPr>
          <a:xfrm>
            <a:off x="1500755" y="2847775"/>
            <a:ext cx="929373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Mismatch of pipeline’s assumptions/expectations of input and the actual  input data can cause malfunction</a:t>
            </a:r>
          </a:p>
        </p:txBody>
      </p:sp>
    </p:spTree>
    <p:extLst>
      <p:ext uri="{BB962C8B-B14F-4D97-AF65-F5344CB8AC3E}">
        <p14:creationId xmlns:p14="http://schemas.microsoft.com/office/powerpoint/2010/main" val="2501710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5" grpId="0" animBg="1"/>
      <p:bldP spid="18" grpId="0"/>
      <p:bldP spid="20" grpId="0" animBg="1"/>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DCCCB3-38AE-6B4F-9004-525E2EE153EC}"/>
              </a:ext>
            </a:extLst>
          </p:cNvPr>
          <p:cNvSpPr>
            <a:spLocks noGrp="1"/>
          </p:cNvSpPr>
          <p:nvPr>
            <p:ph type="sldNum" sz="quarter" idx="4"/>
          </p:nvPr>
        </p:nvSpPr>
        <p:spPr/>
        <p:txBody>
          <a:bodyPr/>
          <a:lstStyle/>
          <a:p>
            <a:fld id="{4740AEA5-A348-2949-9B8B-EA763C54C64D}" type="slidenum">
              <a:rPr lang="en-US" smtClean="0"/>
              <a:t>4</a:t>
            </a:fld>
            <a:endParaRPr lang="en-US" dirty="0"/>
          </a:p>
        </p:txBody>
      </p:sp>
      <p:sp>
        <p:nvSpPr>
          <p:cNvPr id="4" name="Text Placeholder 3">
            <a:extLst>
              <a:ext uri="{FF2B5EF4-FFF2-40B4-BE49-F238E27FC236}">
                <a16:creationId xmlns:a16="http://schemas.microsoft.com/office/drawing/2014/main" id="{99679AE0-07A4-1B41-97A5-3C28C781DA95}"/>
              </a:ext>
            </a:extLst>
          </p:cNvPr>
          <p:cNvSpPr>
            <a:spLocks noGrp="1"/>
          </p:cNvSpPr>
          <p:nvPr>
            <p:ph type="body" sz="quarter" idx="13"/>
          </p:nvPr>
        </p:nvSpPr>
        <p:spPr/>
        <p:txBody>
          <a:bodyPr/>
          <a:lstStyle/>
          <a:p>
            <a:endParaRPr lang="en-US" dirty="0"/>
          </a:p>
        </p:txBody>
      </p:sp>
      <p:pic>
        <p:nvPicPr>
          <p:cNvPr id="5122" name="Picture 2" descr="HEALTH MONITORING SYSTEM |authorSTREAM">
            <a:extLst>
              <a:ext uri="{FF2B5EF4-FFF2-40B4-BE49-F238E27FC236}">
                <a16:creationId xmlns:a16="http://schemas.microsoft.com/office/drawing/2014/main" id="{3AD75012-DD51-2340-AB10-EE062A498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58" y="2281682"/>
            <a:ext cx="4435251" cy="33264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lat icon on white background map of america Vector Image">
            <a:extLst>
              <a:ext uri="{FF2B5EF4-FFF2-40B4-BE49-F238E27FC236}">
                <a16:creationId xmlns:a16="http://schemas.microsoft.com/office/drawing/2014/main" id="{28379978-4295-1B41-8FE3-95CEE0E458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423" t="20572" r="10640" b="27238"/>
          <a:stretch/>
        </p:blipFill>
        <p:spPr bwMode="auto">
          <a:xfrm>
            <a:off x="5671646" y="1517741"/>
            <a:ext cx="2085584" cy="152794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28B381A-83CC-0645-BB26-FAE54227BA11}"/>
              </a:ext>
            </a:extLst>
          </p:cNvPr>
          <p:cNvSpPr txBox="1"/>
          <p:nvPr/>
        </p:nvSpPr>
        <p:spPr>
          <a:xfrm>
            <a:off x="5191266" y="2859255"/>
            <a:ext cx="3129986"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90% Accuracy</a:t>
            </a:r>
          </a:p>
        </p:txBody>
      </p:sp>
      <p:sp>
        <p:nvSpPr>
          <p:cNvPr id="19" name="TextBox 18">
            <a:extLst>
              <a:ext uri="{FF2B5EF4-FFF2-40B4-BE49-F238E27FC236}">
                <a16:creationId xmlns:a16="http://schemas.microsoft.com/office/drawing/2014/main" id="{2BA82DB5-ED78-CA44-9961-8FDE4BDCAE64}"/>
              </a:ext>
            </a:extLst>
          </p:cNvPr>
          <p:cNvSpPr txBox="1"/>
          <p:nvPr/>
        </p:nvSpPr>
        <p:spPr>
          <a:xfrm>
            <a:off x="5299414" y="5640169"/>
            <a:ext cx="312998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30% Accuracy</a:t>
            </a:r>
          </a:p>
        </p:txBody>
      </p:sp>
      <p:pic>
        <p:nvPicPr>
          <p:cNvPr id="5134" name="Picture 14" descr="AUSTRALIA MAP Logo Vector (.EPS) Free Download">
            <a:extLst>
              <a:ext uri="{FF2B5EF4-FFF2-40B4-BE49-F238E27FC236}">
                <a16:creationId xmlns:a16="http://schemas.microsoft.com/office/drawing/2014/main" id="{EB0E82E5-3BA8-AF40-974D-5084062221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9492" y="4215478"/>
            <a:ext cx="1785440" cy="139264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3F11E9D-5188-7445-A6C7-178F223BE489}"/>
              </a:ext>
            </a:extLst>
          </p:cNvPr>
          <p:cNvGrpSpPr/>
          <p:nvPr/>
        </p:nvGrpSpPr>
        <p:grpSpPr>
          <a:xfrm>
            <a:off x="8429398" y="2877368"/>
            <a:ext cx="3457807" cy="2586950"/>
            <a:chOff x="8734192" y="2877368"/>
            <a:chExt cx="3457807" cy="2586950"/>
          </a:xfrm>
        </p:grpSpPr>
        <p:pic>
          <p:nvPicPr>
            <p:cNvPr id="5136" name="Picture 16" descr="Image">
              <a:extLst>
                <a:ext uri="{FF2B5EF4-FFF2-40B4-BE49-F238E27FC236}">
                  <a16:creationId xmlns:a16="http://schemas.microsoft.com/office/drawing/2014/main" id="{1E032E29-1490-0C4C-98FB-092D102746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r="-3899" b="50000"/>
            <a:stretch/>
          </p:blipFill>
          <p:spPr bwMode="auto">
            <a:xfrm>
              <a:off x="8734192" y="2877368"/>
              <a:ext cx="3457807" cy="18470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05E27D02-31B5-C44C-B713-A21F08FA5F12}"/>
                </a:ext>
              </a:extLst>
            </p:cNvPr>
            <p:cNvSpPr txBox="1"/>
            <p:nvPr/>
          </p:nvSpPr>
          <p:spPr>
            <a:xfrm>
              <a:off x="8746896" y="4756432"/>
              <a:ext cx="3275777"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Metric vs Imperial</a:t>
              </a:r>
            </a:p>
            <a:p>
              <a:pPr algn="ctr"/>
              <a:r>
                <a:rPr lang="en-US" sz="2000" dirty="0">
                  <a:latin typeface="Times New Roman" panose="02020603050405020304" pitchFamily="18" charset="0"/>
                  <a:cs typeface="Times New Roman" panose="02020603050405020304" pitchFamily="18" charset="0"/>
                </a:rPr>
                <a:t>KG vs </a:t>
              </a:r>
              <a:r>
                <a:rPr lang="en-US" sz="2000" dirty="0" err="1">
                  <a:latin typeface="Times New Roman" panose="02020603050405020304" pitchFamily="18" charset="0"/>
                  <a:cs typeface="Times New Roman" panose="02020603050405020304" pitchFamily="18" charset="0"/>
                </a:rPr>
                <a:t>lbs</a:t>
              </a:r>
              <a:endParaRPr lang="en-US" sz="2000" dirty="0">
                <a:latin typeface="Times New Roman" panose="02020603050405020304" pitchFamily="18" charset="0"/>
                <a:cs typeface="Times New Roman" panose="02020603050405020304" pitchFamily="18" charset="0"/>
              </a:endParaRPr>
            </a:p>
          </p:txBody>
        </p:sp>
      </p:grpSp>
      <p:sp>
        <p:nvSpPr>
          <p:cNvPr id="13" name="Title 2">
            <a:extLst>
              <a:ext uri="{FF2B5EF4-FFF2-40B4-BE49-F238E27FC236}">
                <a16:creationId xmlns:a16="http://schemas.microsoft.com/office/drawing/2014/main" id="{430D596D-8D00-31C6-BF05-30EDC96F1AAF}"/>
              </a:ext>
            </a:extLst>
          </p:cNvPr>
          <p:cNvSpPr txBox="1">
            <a:spLocks/>
          </p:cNvSpPr>
          <p:nvPr/>
        </p:nvSpPr>
        <p:spPr>
          <a:xfrm>
            <a:off x="1407766" y="846872"/>
            <a:ext cx="9639681" cy="9937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Mismatch between data and systems</a:t>
            </a:r>
          </a:p>
        </p:txBody>
      </p:sp>
    </p:spTree>
    <p:extLst>
      <p:ext uri="{BB962C8B-B14F-4D97-AF65-F5344CB8AC3E}">
        <p14:creationId xmlns:p14="http://schemas.microsoft.com/office/powerpoint/2010/main" val="49839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7C6452-6FB1-B675-00AA-8B09048F7BF6}"/>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3" name="Title 2">
            <a:extLst>
              <a:ext uri="{FF2B5EF4-FFF2-40B4-BE49-F238E27FC236}">
                <a16:creationId xmlns:a16="http://schemas.microsoft.com/office/drawing/2014/main" id="{0BFB7C66-29BE-C8DC-8DD2-C248867974B8}"/>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Example of Malfunction</a:t>
            </a:r>
          </a:p>
        </p:txBody>
      </p:sp>
      <p:graphicFrame>
        <p:nvGraphicFramePr>
          <p:cNvPr id="5" name="Table 4">
            <a:extLst>
              <a:ext uri="{FF2B5EF4-FFF2-40B4-BE49-F238E27FC236}">
                <a16:creationId xmlns:a16="http://schemas.microsoft.com/office/drawing/2014/main" id="{F57F6900-3F67-02B4-8FF2-43DB8E22AA49}"/>
              </a:ext>
            </a:extLst>
          </p:cNvPr>
          <p:cNvGraphicFramePr>
            <a:graphicFrameLocks noGrp="1"/>
          </p:cNvGraphicFramePr>
          <p:nvPr>
            <p:extLst>
              <p:ext uri="{D42A27DB-BD31-4B8C-83A1-F6EECF244321}">
                <p14:modId xmlns:p14="http://schemas.microsoft.com/office/powerpoint/2010/main" val="766156081"/>
              </p:ext>
            </p:extLst>
          </p:nvPr>
        </p:nvGraphicFramePr>
        <p:xfrm>
          <a:off x="128855" y="4482546"/>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graphicFrame>
        <p:nvGraphicFramePr>
          <p:cNvPr id="8" name="Table 7">
            <a:extLst>
              <a:ext uri="{FF2B5EF4-FFF2-40B4-BE49-F238E27FC236}">
                <a16:creationId xmlns:a16="http://schemas.microsoft.com/office/drawing/2014/main" id="{1FD591EC-397F-661E-B1DA-96A7F511E5ED}"/>
              </a:ext>
            </a:extLst>
          </p:cNvPr>
          <p:cNvGraphicFramePr>
            <a:graphicFrameLocks noGrp="1"/>
          </p:cNvGraphicFramePr>
          <p:nvPr>
            <p:extLst>
              <p:ext uri="{D42A27DB-BD31-4B8C-83A1-F6EECF244321}">
                <p14:modId xmlns:p14="http://schemas.microsoft.com/office/powerpoint/2010/main" val="4150209813"/>
              </p:ext>
            </p:extLst>
          </p:nvPr>
        </p:nvGraphicFramePr>
        <p:xfrm>
          <a:off x="128855" y="2236120"/>
          <a:ext cx="6255013" cy="185420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29731">
                  <a:extLst>
                    <a:ext uri="{9D8B030D-6E8A-4147-A177-3AD203B41FA5}">
                      <a16:colId xmlns:a16="http://schemas.microsoft.com/office/drawing/2014/main" val="2413622204"/>
                    </a:ext>
                  </a:extLst>
                </a:gridCol>
                <a:gridCol w="13885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32</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14552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94560</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01002</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64533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9" name="Right Arrow 8">
            <a:extLst>
              <a:ext uri="{FF2B5EF4-FFF2-40B4-BE49-F238E27FC236}">
                <a16:creationId xmlns:a16="http://schemas.microsoft.com/office/drawing/2014/main" id="{2776E49B-2EAE-0309-FDE4-C61D45B96951}"/>
              </a:ext>
            </a:extLst>
          </p:cNvPr>
          <p:cNvSpPr/>
          <p:nvPr/>
        </p:nvSpPr>
        <p:spPr>
          <a:xfrm>
            <a:off x="6445223" y="2990262"/>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F11A5CBE-A973-CCFE-D3F4-7DA60AA8EB60}"/>
              </a:ext>
            </a:extLst>
          </p:cNvPr>
          <p:cNvSpPr/>
          <p:nvPr/>
        </p:nvSpPr>
        <p:spPr>
          <a:xfrm>
            <a:off x="7416226" y="2768422"/>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1" name="Right Arrow 10">
            <a:extLst>
              <a:ext uri="{FF2B5EF4-FFF2-40B4-BE49-F238E27FC236}">
                <a16:creationId xmlns:a16="http://schemas.microsoft.com/office/drawing/2014/main" id="{B558B34E-5F91-C038-DB2B-43AB3F69E449}"/>
              </a:ext>
            </a:extLst>
          </p:cNvPr>
          <p:cNvSpPr/>
          <p:nvPr/>
        </p:nvSpPr>
        <p:spPr>
          <a:xfrm>
            <a:off x="8936705" y="3022393"/>
            <a:ext cx="778121"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D80F7F-D90D-B59C-A29D-B93FAF37178E}"/>
              </a:ext>
            </a:extLst>
          </p:cNvPr>
          <p:cNvSpPr txBox="1"/>
          <p:nvPr/>
        </p:nvSpPr>
        <p:spPr>
          <a:xfrm>
            <a:off x="9650447" y="2886118"/>
            <a:ext cx="222643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Unfairness score</a:t>
            </a:r>
          </a:p>
          <a:p>
            <a:pPr algn="ctr"/>
            <a:r>
              <a:rPr lang="en-US" sz="2400" dirty="0">
                <a:latin typeface="Times New Roman" panose="02020603050405020304" pitchFamily="18" charset="0"/>
                <a:cs typeface="Times New Roman" panose="02020603050405020304" pitchFamily="18" charset="0"/>
              </a:rPr>
              <a:t>0.13</a:t>
            </a:r>
          </a:p>
        </p:txBody>
      </p:sp>
      <p:sp>
        <p:nvSpPr>
          <p:cNvPr id="13" name="Right Arrow 12">
            <a:extLst>
              <a:ext uri="{FF2B5EF4-FFF2-40B4-BE49-F238E27FC236}">
                <a16:creationId xmlns:a16="http://schemas.microsoft.com/office/drawing/2014/main" id="{2F279659-F0D8-FD44-C662-169B2E557F87}"/>
              </a:ext>
            </a:extLst>
          </p:cNvPr>
          <p:cNvSpPr/>
          <p:nvPr/>
        </p:nvSpPr>
        <p:spPr>
          <a:xfrm>
            <a:off x="6445223" y="5343644"/>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A45518E-57BC-61A9-5628-073F04497302}"/>
              </a:ext>
            </a:extLst>
          </p:cNvPr>
          <p:cNvSpPr/>
          <p:nvPr/>
        </p:nvSpPr>
        <p:spPr>
          <a:xfrm>
            <a:off x="7416226" y="5121802"/>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5" name="Right Arrow 14">
            <a:extLst>
              <a:ext uri="{FF2B5EF4-FFF2-40B4-BE49-F238E27FC236}">
                <a16:creationId xmlns:a16="http://schemas.microsoft.com/office/drawing/2014/main" id="{33C9B2D2-C5CD-6EC8-8669-637BC58FE707}"/>
              </a:ext>
            </a:extLst>
          </p:cNvPr>
          <p:cNvSpPr/>
          <p:nvPr/>
        </p:nvSpPr>
        <p:spPr>
          <a:xfrm>
            <a:off x="8936705" y="5375775"/>
            <a:ext cx="778121"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48FB9D0-A984-714B-357D-0FDDE825A6EE}"/>
              </a:ext>
            </a:extLst>
          </p:cNvPr>
          <p:cNvSpPr txBox="1"/>
          <p:nvPr/>
        </p:nvSpPr>
        <p:spPr>
          <a:xfrm>
            <a:off x="9398000" y="5239500"/>
            <a:ext cx="27940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Unfairness score</a:t>
            </a:r>
          </a:p>
          <a:p>
            <a:pPr algn="ctr"/>
            <a:r>
              <a:rPr lang="en-US" sz="2400" dirty="0">
                <a:latin typeface="Times New Roman" panose="02020603050405020304" pitchFamily="18" charset="0"/>
                <a:cs typeface="Times New Roman" panose="02020603050405020304" pitchFamily="18" charset="0"/>
              </a:rPr>
              <a:t>0.95</a:t>
            </a:r>
          </a:p>
        </p:txBody>
      </p:sp>
      <p:sp>
        <p:nvSpPr>
          <p:cNvPr id="17" name="Rounded Rectangle 16">
            <a:extLst>
              <a:ext uri="{FF2B5EF4-FFF2-40B4-BE49-F238E27FC236}">
                <a16:creationId xmlns:a16="http://schemas.microsoft.com/office/drawing/2014/main" id="{22F1FE79-2724-9CB1-6C62-464806C8463C}"/>
              </a:ext>
            </a:extLst>
          </p:cNvPr>
          <p:cNvSpPr/>
          <p:nvPr/>
        </p:nvSpPr>
        <p:spPr>
          <a:xfrm>
            <a:off x="1223806" y="3176390"/>
            <a:ext cx="10007600" cy="199423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correlation of Male married individuals with high income causes unfairness in  the ML model </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Fewer married females in second dataset cause ML model to ignore those tuples</a:t>
            </a:r>
          </a:p>
          <a:p>
            <a:pPr marL="342900" indent="-342900" algn="ctr">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1121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6443B-4058-1290-3592-D52FD244F225}"/>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3" name="Title 2">
            <a:extLst>
              <a:ext uri="{FF2B5EF4-FFF2-40B4-BE49-F238E27FC236}">
                <a16:creationId xmlns:a16="http://schemas.microsoft.com/office/drawing/2014/main" id="{DA734C81-1A74-C704-2468-64E0E243BD0B}"/>
              </a:ext>
            </a:extLst>
          </p:cNvPr>
          <p:cNvSpPr>
            <a:spLocks noGrp="1"/>
          </p:cNvSpPr>
          <p:nvPr>
            <p:ph type="title"/>
          </p:nvPr>
        </p:nvSpPr>
        <p:spPr>
          <a:xfrm>
            <a:off x="1407765" y="846872"/>
            <a:ext cx="10665701" cy="993709"/>
          </a:xfrm>
        </p:spPr>
        <p:txBody>
          <a:bodyPr>
            <a:normAutofit/>
          </a:bodyPr>
          <a:lstStyle/>
          <a:p>
            <a:pPr algn="l"/>
            <a:r>
              <a:rPr lang="en-US" dirty="0">
                <a:latin typeface="Times New Roman" panose="02020603050405020304" pitchFamily="18" charset="0"/>
                <a:cs typeface="Times New Roman" panose="02020603050405020304" pitchFamily="18" charset="0"/>
              </a:rPr>
              <a:t>Data Profile-Violation-Transformation (PVT)</a:t>
            </a:r>
          </a:p>
        </p:txBody>
      </p:sp>
      <p:sp>
        <p:nvSpPr>
          <p:cNvPr id="4" name="TextBox 3">
            <a:extLst>
              <a:ext uri="{FF2B5EF4-FFF2-40B4-BE49-F238E27FC236}">
                <a16:creationId xmlns:a16="http://schemas.microsoft.com/office/drawing/2014/main" id="{4F7A237B-B64C-13F7-BB53-AFC21365DFEB}"/>
              </a:ext>
            </a:extLst>
          </p:cNvPr>
          <p:cNvSpPr txBox="1"/>
          <p:nvPr/>
        </p:nvSpPr>
        <p:spPr>
          <a:xfrm>
            <a:off x="1407766" y="2148068"/>
            <a:ext cx="9565034"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Profile: </a:t>
            </a:r>
            <a:r>
              <a:rPr lang="en-US" sz="2400" dirty="0">
                <a:latin typeface="Times New Roman" panose="02020603050405020304" pitchFamily="18" charset="0"/>
                <a:cs typeface="Times New Roman" panose="02020603050405020304" pitchFamily="18" charset="0"/>
              </a:rPr>
              <a:t>A property or a set of constraints that are satisfied by the tuples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9352035-391C-813E-05E5-6F8EB1EB84E4}"/>
              </a:ext>
            </a:extLst>
          </p:cNvPr>
          <p:cNvSpPr txBox="1"/>
          <p:nvPr/>
        </p:nvSpPr>
        <p:spPr>
          <a:xfrm>
            <a:off x="6096000" y="3359351"/>
            <a:ext cx="854903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Domain (Marital Status) = {Married, Unmarried}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Correlation(Sex, Income) = 0.63</a:t>
            </a:r>
          </a:p>
        </p:txBody>
      </p:sp>
      <p:graphicFrame>
        <p:nvGraphicFramePr>
          <p:cNvPr id="8" name="Table 7">
            <a:extLst>
              <a:ext uri="{FF2B5EF4-FFF2-40B4-BE49-F238E27FC236}">
                <a16:creationId xmlns:a16="http://schemas.microsoft.com/office/drawing/2014/main" id="{C23A970B-09D4-5142-EA38-43B124AC1A65}"/>
              </a:ext>
            </a:extLst>
          </p:cNvPr>
          <p:cNvGraphicFramePr>
            <a:graphicFrameLocks noGrp="1"/>
          </p:cNvGraphicFramePr>
          <p:nvPr>
            <p:extLst>
              <p:ext uri="{D42A27DB-BD31-4B8C-83A1-F6EECF244321}">
                <p14:modId xmlns:p14="http://schemas.microsoft.com/office/powerpoint/2010/main" val="142168803"/>
              </p:ext>
            </p:extLst>
          </p:nvPr>
        </p:nvGraphicFramePr>
        <p:xfrm>
          <a:off x="1" y="3032416"/>
          <a:ext cx="6096001" cy="1854200"/>
        </p:xfrm>
        <a:graphic>
          <a:graphicData uri="http://schemas.openxmlformats.org/drawingml/2006/table">
            <a:tbl>
              <a:tblPr firstRow="1" bandRow="1">
                <a:tableStyleId>{5C22544A-7EE6-4342-B048-85BDC9FD1C3A}</a:tableStyleId>
              </a:tblPr>
              <a:tblGrid>
                <a:gridCol w="725635">
                  <a:extLst>
                    <a:ext uri="{9D8B030D-6E8A-4147-A177-3AD203B41FA5}">
                      <a16:colId xmlns:a16="http://schemas.microsoft.com/office/drawing/2014/main" val="2997155630"/>
                    </a:ext>
                  </a:extLst>
                </a:gridCol>
                <a:gridCol w="931097">
                  <a:extLst>
                    <a:ext uri="{9D8B030D-6E8A-4147-A177-3AD203B41FA5}">
                      <a16:colId xmlns:a16="http://schemas.microsoft.com/office/drawing/2014/main" val="746312546"/>
                    </a:ext>
                  </a:extLst>
                </a:gridCol>
                <a:gridCol w="775634">
                  <a:extLst>
                    <a:ext uri="{9D8B030D-6E8A-4147-A177-3AD203B41FA5}">
                      <a16:colId xmlns:a16="http://schemas.microsoft.com/office/drawing/2014/main" val="275142156"/>
                    </a:ext>
                  </a:extLst>
                </a:gridCol>
                <a:gridCol w="1580833">
                  <a:extLst>
                    <a:ext uri="{9D8B030D-6E8A-4147-A177-3AD203B41FA5}">
                      <a16:colId xmlns:a16="http://schemas.microsoft.com/office/drawing/2014/main" val="14008125"/>
                    </a:ext>
                  </a:extLst>
                </a:gridCol>
                <a:gridCol w="931333">
                  <a:extLst>
                    <a:ext uri="{9D8B030D-6E8A-4147-A177-3AD203B41FA5}">
                      <a16:colId xmlns:a16="http://schemas.microsoft.com/office/drawing/2014/main" val="2413622204"/>
                    </a:ext>
                  </a:extLst>
                </a:gridCol>
                <a:gridCol w="1151469">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Tree>
    <p:extLst>
      <p:ext uri="{BB962C8B-B14F-4D97-AF65-F5344CB8AC3E}">
        <p14:creationId xmlns:p14="http://schemas.microsoft.com/office/powerpoint/2010/main" val="22877733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6443B-4058-1290-3592-D52FD244F225}"/>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3" name="Title 2">
            <a:extLst>
              <a:ext uri="{FF2B5EF4-FFF2-40B4-BE49-F238E27FC236}">
                <a16:creationId xmlns:a16="http://schemas.microsoft.com/office/drawing/2014/main" id="{DA734C81-1A74-C704-2468-64E0E243BD0B}"/>
              </a:ext>
            </a:extLst>
          </p:cNvPr>
          <p:cNvSpPr>
            <a:spLocks noGrp="1"/>
          </p:cNvSpPr>
          <p:nvPr>
            <p:ph type="title"/>
          </p:nvPr>
        </p:nvSpPr>
        <p:spPr>
          <a:xfrm>
            <a:off x="1407766" y="846872"/>
            <a:ext cx="10784234" cy="993709"/>
          </a:xfrm>
        </p:spPr>
        <p:txBody>
          <a:bodyPr>
            <a:normAutofit/>
          </a:bodyPr>
          <a:lstStyle/>
          <a:p>
            <a:pPr algn="l"/>
            <a:r>
              <a:rPr lang="en-US" dirty="0">
                <a:latin typeface="Times New Roman" panose="02020603050405020304" pitchFamily="18" charset="0"/>
                <a:cs typeface="Times New Roman" panose="02020603050405020304" pitchFamily="18" charset="0"/>
              </a:rPr>
              <a:t>Data Profile-Violation-Transformation (PVT)</a:t>
            </a:r>
          </a:p>
        </p:txBody>
      </p:sp>
      <p:sp>
        <p:nvSpPr>
          <p:cNvPr id="4" name="TextBox 3">
            <a:extLst>
              <a:ext uri="{FF2B5EF4-FFF2-40B4-BE49-F238E27FC236}">
                <a16:creationId xmlns:a16="http://schemas.microsoft.com/office/drawing/2014/main" id="{4F7A237B-B64C-13F7-BB53-AFC21365DFEB}"/>
              </a:ext>
            </a:extLst>
          </p:cNvPr>
          <p:cNvSpPr txBox="1"/>
          <p:nvPr/>
        </p:nvSpPr>
        <p:spPr>
          <a:xfrm>
            <a:off x="1407765" y="2148068"/>
            <a:ext cx="9985947"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Profile: </a:t>
            </a:r>
            <a:r>
              <a:rPr lang="en-US" sz="2400" dirty="0">
                <a:latin typeface="Times New Roman" panose="02020603050405020304" pitchFamily="18" charset="0"/>
                <a:cs typeface="Times New Roman" panose="02020603050405020304" pitchFamily="18" charset="0"/>
              </a:rPr>
              <a:t>A property or a set of constraints that are satisfied by the tuples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Violation Function: </a:t>
            </a:r>
            <a:r>
              <a:rPr lang="en-US" sz="2400" dirty="0">
                <a:latin typeface="Times New Roman" panose="02020603050405020304" pitchFamily="18" charset="0"/>
                <a:cs typeface="Times New Roman" panose="02020603050405020304" pitchFamily="18" charset="0"/>
              </a:rPr>
              <a:t>Quantifies violation of a dataset </a:t>
            </a:r>
            <a:r>
              <a:rPr lang="en-US" sz="2400" dirty="0" err="1">
                <a:latin typeface="Times New Roman" panose="02020603050405020304" pitchFamily="18" charset="0"/>
                <a:cs typeface="Times New Roman" panose="02020603050405020304" pitchFamily="18" charset="0"/>
              </a:rPr>
              <a:t>wrt</a:t>
            </a:r>
            <a:r>
              <a:rPr lang="en-US" sz="2400" dirty="0">
                <a:latin typeface="Times New Roman" panose="02020603050405020304" pitchFamily="18" charset="0"/>
                <a:cs typeface="Times New Roman" panose="02020603050405020304" pitchFamily="18" charset="0"/>
              </a:rPr>
              <a:t> a profile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9352035-391C-813E-05E5-6F8EB1EB84E4}"/>
              </a:ext>
            </a:extLst>
          </p:cNvPr>
          <p:cNvSpPr txBox="1"/>
          <p:nvPr/>
        </p:nvSpPr>
        <p:spPr>
          <a:xfrm>
            <a:off x="6069460" y="3717727"/>
            <a:ext cx="854903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Domain (Marital Status) = {Married, Unmarried}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Violation score = 0.25</a:t>
            </a:r>
          </a:p>
        </p:txBody>
      </p:sp>
      <p:graphicFrame>
        <p:nvGraphicFramePr>
          <p:cNvPr id="9" name="Table 8">
            <a:extLst>
              <a:ext uri="{FF2B5EF4-FFF2-40B4-BE49-F238E27FC236}">
                <a16:creationId xmlns:a16="http://schemas.microsoft.com/office/drawing/2014/main" id="{A0B4C02B-0C41-97CA-25BE-8F1B216FD500}"/>
              </a:ext>
            </a:extLst>
          </p:cNvPr>
          <p:cNvGraphicFramePr>
            <a:graphicFrameLocks noGrp="1"/>
          </p:cNvGraphicFramePr>
          <p:nvPr>
            <p:extLst>
              <p:ext uri="{D42A27DB-BD31-4B8C-83A1-F6EECF244321}">
                <p14:modId xmlns:p14="http://schemas.microsoft.com/office/powerpoint/2010/main" val="3654376034"/>
              </p:ext>
            </p:extLst>
          </p:nvPr>
        </p:nvGraphicFramePr>
        <p:xfrm>
          <a:off x="16933" y="3453323"/>
          <a:ext cx="6096001" cy="1854200"/>
        </p:xfrm>
        <a:graphic>
          <a:graphicData uri="http://schemas.openxmlformats.org/drawingml/2006/table">
            <a:tbl>
              <a:tblPr firstRow="1" bandRow="1">
                <a:tableStyleId>{5C22544A-7EE6-4342-B048-85BDC9FD1C3A}</a:tableStyleId>
              </a:tblPr>
              <a:tblGrid>
                <a:gridCol w="725635">
                  <a:extLst>
                    <a:ext uri="{9D8B030D-6E8A-4147-A177-3AD203B41FA5}">
                      <a16:colId xmlns:a16="http://schemas.microsoft.com/office/drawing/2014/main" val="2997155630"/>
                    </a:ext>
                  </a:extLst>
                </a:gridCol>
                <a:gridCol w="931097">
                  <a:extLst>
                    <a:ext uri="{9D8B030D-6E8A-4147-A177-3AD203B41FA5}">
                      <a16:colId xmlns:a16="http://schemas.microsoft.com/office/drawing/2014/main" val="746312546"/>
                    </a:ext>
                  </a:extLst>
                </a:gridCol>
                <a:gridCol w="775634">
                  <a:extLst>
                    <a:ext uri="{9D8B030D-6E8A-4147-A177-3AD203B41FA5}">
                      <a16:colId xmlns:a16="http://schemas.microsoft.com/office/drawing/2014/main" val="275142156"/>
                    </a:ext>
                  </a:extLst>
                </a:gridCol>
                <a:gridCol w="1580833">
                  <a:extLst>
                    <a:ext uri="{9D8B030D-6E8A-4147-A177-3AD203B41FA5}">
                      <a16:colId xmlns:a16="http://schemas.microsoft.com/office/drawing/2014/main" val="14008125"/>
                    </a:ext>
                  </a:extLst>
                </a:gridCol>
                <a:gridCol w="931333">
                  <a:extLst>
                    <a:ext uri="{9D8B030D-6E8A-4147-A177-3AD203B41FA5}">
                      <a16:colId xmlns:a16="http://schemas.microsoft.com/office/drawing/2014/main" val="2413622204"/>
                    </a:ext>
                  </a:extLst>
                </a:gridCol>
                <a:gridCol w="1151469">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6">
                        <a:lumMod val="40000"/>
                        <a:lumOff val="6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Tree>
    <p:extLst>
      <p:ext uri="{BB962C8B-B14F-4D97-AF65-F5344CB8AC3E}">
        <p14:creationId xmlns:p14="http://schemas.microsoft.com/office/powerpoint/2010/main" val="14950021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6443B-4058-1290-3592-D52FD244F225}"/>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4F7A237B-B64C-13F7-BB53-AFC21365DFEB}"/>
              </a:ext>
            </a:extLst>
          </p:cNvPr>
          <p:cNvSpPr txBox="1"/>
          <p:nvPr/>
        </p:nvSpPr>
        <p:spPr>
          <a:xfrm>
            <a:off x="1407765" y="2148068"/>
            <a:ext cx="9985947"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Profile: </a:t>
            </a:r>
            <a:r>
              <a:rPr lang="en-US" sz="2400" dirty="0">
                <a:latin typeface="Times New Roman" panose="02020603050405020304" pitchFamily="18" charset="0"/>
                <a:cs typeface="Times New Roman" panose="02020603050405020304" pitchFamily="18" charset="0"/>
              </a:rPr>
              <a:t>A property or a set of constraints that are satisfied by the tuples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Violation Function: </a:t>
            </a:r>
            <a:r>
              <a:rPr lang="en-US" sz="2400" dirty="0">
                <a:latin typeface="Times New Roman" panose="02020603050405020304" pitchFamily="18" charset="0"/>
                <a:cs typeface="Times New Roman" panose="02020603050405020304" pitchFamily="18" charset="0"/>
              </a:rPr>
              <a:t>Quantifies violation of a dataset </a:t>
            </a:r>
            <a:r>
              <a:rPr lang="en-US" sz="2400" dirty="0" err="1">
                <a:latin typeface="Times New Roman" panose="02020603050405020304" pitchFamily="18" charset="0"/>
                <a:cs typeface="Times New Roman" panose="02020603050405020304" pitchFamily="18" charset="0"/>
              </a:rPr>
              <a:t>wrt</a:t>
            </a:r>
            <a:r>
              <a:rPr lang="en-US" sz="2400" dirty="0">
                <a:latin typeface="Times New Roman" panose="02020603050405020304" pitchFamily="18" charset="0"/>
                <a:cs typeface="Times New Roman" panose="02020603050405020304" pitchFamily="18" charset="0"/>
              </a:rPr>
              <a:t> a profile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Transformation Function: </a:t>
            </a:r>
            <a:r>
              <a:rPr lang="en-US" sz="2400" dirty="0">
                <a:latin typeface="Times New Roman" panose="02020603050405020304" pitchFamily="18" charset="0"/>
                <a:cs typeface="Times New Roman" panose="02020603050405020304" pitchFamily="18" charset="0"/>
              </a:rPr>
              <a:t>Alter tuples to reduce violation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D9D14642-BDC7-F991-8E04-AA1B6A8B4ABF}"/>
              </a:ext>
            </a:extLst>
          </p:cNvPr>
          <p:cNvSpPr>
            <a:spLocks noGrp="1"/>
          </p:cNvSpPr>
          <p:nvPr>
            <p:ph type="title"/>
          </p:nvPr>
        </p:nvSpPr>
        <p:spPr/>
        <p:txBody>
          <a:bodyPr/>
          <a:lstStyle/>
          <a:p>
            <a:endParaRPr lang="en-US"/>
          </a:p>
        </p:txBody>
      </p:sp>
      <p:sp>
        <p:nvSpPr>
          <p:cNvPr id="9" name="Title 2">
            <a:extLst>
              <a:ext uri="{FF2B5EF4-FFF2-40B4-BE49-F238E27FC236}">
                <a16:creationId xmlns:a16="http://schemas.microsoft.com/office/drawing/2014/main" id="{3AF9A435-ACCC-D33C-D017-11C5095E443E}"/>
              </a:ext>
            </a:extLst>
          </p:cNvPr>
          <p:cNvSpPr txBox="1">
            <a:spLocks/>
          </p:cNvSpPr>
          <p:nvPr/>
        </p:nvSpPr>
        <p:spPr>
          <a:xfrm>
            <a:off x="1407766" y="846872"/>
            <a:ext cx="10784234" cy="99370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Arial"/>
                <a:ea typeface="Arial"/>
                <a:cs typeface="Arial"/>
                <a:sym typeface="Arial"/>
              </a:defRPr>
            </a:lvl1pPr>
          </a:lstStyle>
          <a:p>
            <a:pPr algn="l"/>
            <a:r>
              <a:rPr lang="en-US" dirty="0">
                <a:latin typeface="Times New Roman" panose="02020603050405020304" pitchFamily="18" charset="0"/>
                <a:cs typeface="Times New Roman" panose="02020603050405020304" pitchFamily="18" charset="0"/>
              </a:rPr>
              <a:t>Data Profile-Violation-Transformation (PVT)</a:t>
            </a:r>
          </a:p>
        </p:txBody>
      </p:sp>
      <p:graphicFrame>
        <p:nvGraphicFramePr>
          <p:cNvPr id="11" name="Table 10">
            <a:extLst>
              <a:ext uri="{FF2B5EF4-FFF2-40B4-BE49-F238E27FC236}">
                <a16:creationId xmlns:a16="http://schemas.microsoft.com/office/drawing/2014/main" id="{B1780989-9F48-8461-917F-86808A2DA3F9}"/>
              </a:ext>
            </a:extLst>
          </p:cNvPr>
          <p:cNvGraphicFramePr>
            <a:graphicFrameLocks noGrp="1"/>
          </p:cNvGraphicFramePr>
          <p:nvPr>
            <p:extLst>
              <p:ext uri="{D42A27DB-BD31-4B8C-83A1-F6EECF244321}">
                <p14:modId xmlns:p14="http://schemas.microsoft.com/office/powerpoint/2010/main" val="41272550"/>
              </p:ext>
            </p:extLst>
          </p:nvPr>
        </p:nvGraphicFramePr>
        <p:xfrm>
          <a:off x="84668" y="4153823"/>
          <a:ext cx="5621866" cy="1854200"/>
        </p:xfrm>
        <a:graphic>
          <a:graphicData uri="http://schemas.openxmlformats.org/drawingml/2006/table">
            <a:tbl>
              <a:tblPr firstRow="1" bandRow="1">
                <a:tableStyleId>{5C22544A-7EE6-4342-B048-85BDC9FD1C3A}</a:tableStyleId>
              </a:tblPr>
              <a:tblGrid>
                <a:gridCol w="558798">
                  <a:extLst>
                    <a:ext uri="{9D8B030D-6E8A-4147-A177-3AD203B41FA5}">
                      <a16:colId xmlns:a16="http://schemas.microsoft.com/office/drawing/2014/main" val="2997155630"/>
                    </a:ext>
                  </a:extLst>
                </a:gridCol>
                <a:gridCol w="914400">
                  <a:extLst>
                    <a:ext uri="{9D8B030D-6E8A-4147-A177-3AD203B41FA5}">
                      <a16:colId xmlns:a16="http://schemas.microsoft.com/office/drawing/2014/main" val="746312546"/>
                    </a:ext>
                  </a:extLst>
                </a:gridCol>
                <a:gridCol w="762000">
                  <a:extLst>
                    <a:ext uri="{9D8B030D-6E8A-4147-A177-3AD203B41FA5}">
                      <a16:colId xmlns:a16="http://schemas.microsoft.com/office/drawing/2014/main" val="275142156"/>
                    </a:ext>
                  </a:extLst>
                </a:gridCol>
                <a:gridCol w="1625600">
                  <a:extLst>
                    <a:ext uri="{9D8B030D-6E8A-4147-A177-3AD203B41FA5}">
                      <a16:colId xmlns:a16="http://schemas.microsoft.com/office/drawing/2014/main" val="14008125"/>
                    </a:ext>
                  </a:extLst>
                </a:gridCol>
                <a:gridCol w="778933">
                  <a:extLst>
                    <a:ext uri="{9D8B030D-6E8A-4147-A177-3AD203B41FA5}">
                      <a16:colId xmlns:a16="http://schemas.microsoft.com/office/drawing/2014/main" val="2413622204"/>
                    </a:ext>
                  </a:extLst>
                </a:gridCol>
                <a:gridCol w="9821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graphicFrame>
        <p:nvGraphicFramePr>
          <p:cNvPr id="12" name="Table 11">
            <a:extLst>
              <a:ext uri="{FF2B5EF4-FFF2-40B4-BE49-F238E27FC236}">
                <a16:creationId xmlns:a16="http://schemas.microsoft.com/office/drawing/2014/main" id="{222F9354-069A-D4F5-A6CF-9507BFF0703B}"/>
              </a:ext>
            </a:extLst>
          </p:cNvPr>
          <p:cNvGraphicFramePr>
            <a:graphicFrameLocks noGrp="1"/>
          </p:cNvGraphicFramePr>
          <p:nvPr>
            <p:extLst>
              <p:ext uri="{D42A27DB-BD31-4B8C-83A1-F6EECF244321}">
                <p14:modId xmlns:p14="http://schemas.microsoft.com/office/powerpoint/2010/main" val="1837547427"/>
              </p:ext>
            </p:extLst>
          </p:nvPr>
        </p:nvGraphicFramePr>
        <p:xfrm>
          <a:off x="6570132" y="4153823"/>
          <a:ext cx="5621868" cy="1854200"/>
        </p:xfrm>
        <a:graphic>
          <a:graphicData uri="http://schemas.openxmlformats.org/drawingml/2006/table">
            <a:tbl>
              <a:tblPr firstRow="1" bandRow="1">
                <a:tableStyleId>{5C22544A-7EE6-4342-B048-85BDC9FD1C3A}</a:tableStyleId>
              </a:tblPr>
              <a:tblGrid>
                <a:gridCol w="669197">
                  <a:extLst>
                    <a:ext uri="{9D8B030D-6E8A-4147-A177-3AD203B41FA5}">
                      <a16:colId xmlns:a16="http://schemas.microsoft.com/office/drawing/2014/main" val="2997155630"/>
                    </a:ext>
                  </a:extLst>
                </a:gridCol>
                <a:gridCol w="858678">
                  <a:extLst>
                    <a:ext uri="{9D8B030D-6E8A-4147-A177-3AD203B41FA5}">
                      <a16:colId xmlns:a16="http://schemas.microsoft.com/office/drawing/2014/main" val="746312546"/>
                    </a:ext>
                  </a:extLst>
                </a:gridCol>
                <a:gridCol w="808925">
                  <a:extLst>
                    <a:ext uri="{9D8B030D-6E8A-4147-A177-3AD203B41FA5}">
                      <a16:colId xmlns:a16="http://schemas.microsoft.com/office/drawing/2014/main" val="275142156"/>
                    </a:ext>
                  </a:extLst>
                </a:gridCol>
                <a:gridCol w="1540933">
                  <a:extLst>
                    <a:ext uri="{9D8B030D-6E8A-4147-A177-3AD203B41FA5}">
                      <a16:colId xmlns:a16="http://schemas.microsoft.com/office/drawing/2014/main" val="14008125"/>
                    </a:ext>
                  </a:extLst>
                </a:gridCol>
                <a:gridCol w="846667">
                  <a:extLst>
                    <a:ext uri="{9D8B030D-6E8A-4147-A177-3AD203B41FA5}">
                      <a16:colId xmlns:a16="http://schemas.microsoft.com/office/drawing/2014/main" val="2413622204"/>
                    </a:ext>
                  </a:extLst>
                </a:gridCol>
                <a:gridCol w="897468">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45</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rPr>
                        <a:t>0</a:t>
                      </a:r>
                    </a:p>
                  </a:txBody>
                  <a:tcPr>
                    <a:solidFill>
                      <a:schemeClr val="accent6">
                        <a:lumMod val="40000"/>
                        <a:lumOff val="6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rPr>
                        <a:t>1</a:t>
                      </a:r>
                    </a:p>
                  </a:txBody>
                  <a:tcPr>
                    <a:solidFill>
                      <a:schemeClr val="accent6">
                        <a:lumMod val="40000"/>
                        <a:lumOff val="6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23</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1</a:t>
                      </a:r>
                    </a:p>
                  </a:txBody>
                  <a:tcPr>
                    <a:solidFill>
                      <a:schemeClr val="accent6">
                        <a:lumMod val="40000"/>
                        <a:lumOff val="6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rPr>
                        <a:t>94523</a:t>
                      </a:r>
                    </a:p>
                  </a:txBody>
                  <a:tcPr>
                    <a:solidFill>
                      <a:schemeClr val="accent2">
                        <a:lumMod val="20000"/>
                        <a:lumOff val="80000"/>
                      </a:schemeClr>
                    </a:solidFill>
                  </a:tcPr>
                </a:tc>
                <a:tc>
                  <a:txBody>
                    <a:bodyPr/>
                    <a:lstStyle/>
                    <a:p>
                      <a:pPr algn="ctr"/>
                      <a:r>
                        <a:rPr lang="en-US" dirty="0">
                          <a:solidFill>
                            <a:schemeClr val="tx1"/>
                          </a:solidFill>
                        </a:rPr>
                        <a:t>1</a:t>
                      </a:r>
                    </a:p>
                  </a:txBody>
                  <a:tcPr>
                    <a:solidFill>
                      <a:schemeClr val="accent6">
                        <a:lumMod val="40000"/>
                        <a:lumOff val="60000"/>
                      </a:schemeClr>
                    </a:solidFill>
                  </a:tcPr>
                </a:tc>
                <a:extLst>
                  <a:ext uri="{0D108BD9-81ED-4DB2-BD59-A6C34878D82A}">
                    <a16:rowId xmlns:a16="http://schemas.microsoft.com/office/drawing/2014/main" val="3585594758"/>
                  </a:ext>
                </a:extLst>
              </a:tr>
            </a:tbl>
          </a:graphicData>
        </a:graphic>
      </p:graphicFrame>
      <p:sp>
        <p:nvSpPr>
          <p:cNvPr id="14" name="Right Arrow 13">
            <a:extLst>
              <a:ext uri="{FF2B5EF4-FFF2-40B4-BE49-F238E27FC236}">
                <a16:creationId xmlns:a16="http://schemas.microsoft.com/office/drawing/2014/main" id="{73E2B25A-5196-77B9-39D1-69D5A9D2009F}"/>
              </a:ext>
            </a:extLst>
          </p:cNvPr>
          <p:cNvSpPr/>
          <p:nvPr/>
        </p:nvSpPr>
        <p:spPr>
          <a:xfrm>
            <a:off x="5774268" y="4961467"/>
            <a:ext cx="745065" cy="558800"/>
          </a:xfrm>
          <a:prstGeom prst="right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D008C74-41AB-87F7-6142-30E5F5788ECA}"/>
              </a:ext>
            </a:extLst>
          </p:cNvPr>
          <p:cNvSpPr txBox="1"/>
          <p:nvPr/>
        </p:nvSpPr>
        <p:spPr>
          <a:xfrm>
            <a:off x="84668" y="3559419"/>
            <a:ext cx="998594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Transformation Function: </a:t>
            </a:r>
            <a:r>
              <a:rPr lang="en-US" sz="2400" dirty="0">
                <a:latin typeface="Times New Roman" panose="02020603050405020304" pitchFamily="18" charset="0"/>
                <a:cs typeface="Times New Roman" panose="02020603050405020304" pitchFamily="18" charset="0"/>
              </a:rPr>
              <a:t>&lt; 50K      0    AND   &gt; 50K      1      </a:t>
            </a:r>
          </a:p>
        </p:txBody>
      </p:sp>
      <p:cxnSp>
        <p:nvCxnSpPr>
          <p:cNvPr id="17" name="Straight Arrow Connector 16">
            <a:extLst>
              <a:ext uri="{FF2B5EF4-FFF2-40B4-BE49-F238E27FC236}">
                <a16:creationId xmlns:a16="http://schemas.microsoft.com/office/drawing/2014/main" id="{284E54F3-DF4A-A624-9E0B-A3C4AAA115BA}"/>
              </a:ext>
            </a:extLst>
          </p:cNvPr>
          <p:cNvCxnSpPr/>
          <p:nvPr/>
        </p:nvCxnSpPr>
        <p:spPr>
          <a:xfrm>
            <a:off x="4419600" y="3790251"/>
            <a:ext cx="3725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AD8FCE9-5F77-F739-BAF3-1E72A6D90348}"/>
              </a:ext>
            </a:extLst>
          </p:cNvPr>
          <p:cNvCxnSpPr/>
          <p:nvPr/>
        </p:nvCxnSpPr>
        <p:spPr>
          <a:xfrm>
            <a:off x="6993467" y="3801553"/>
            <a:ext cx="3725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3700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B2EDDB-0D93-9F49-BE2B-AA3CAEF480EC}"/>
              </a:ext>
            </a:extLst>
          </p:cNvPr>
          <p:cNvSpPr>
            <a:spLocks noGrp="1"/>
          </p:cNvSpPr>
          <p:nvPr>
            <p:ph type="sldNum" sz="quarter" idx="4"/>
          </p:nvPr>
        </p:nvSpPr>
        <p:spPr/>
        <p:txBody>
          <a:bodyPr/>
          <a:lstStyle/>
          <a:p>
            <a:fld id="{4740AEA5-A348-2949-9B8B-EA763C54C64D}" type="slidenum">
              <a:rPr lang="en-US" smtClean="0"/>
              <a:t>9</a:t>
            </a:fld>
            <a:endParaRPr lang="en-US" dirty="0"/>
          </a:p>
        </p:txBody>
      </p:sp>
      <p:pic>
        <p:nvPicPr>
          <p:cNvPr id="2050" name="Picture 2" descr="Alcohol &amp; Drug Intervention Services - Alpine Recovery Lodge">
            <a:extLst>
              <a:ext uri="{FF2B5EF4-FFF2-40B4-BE49-F238E27FC236}">
                <a16:creationId xmlns:a16="http://schemas.microsoft.com/office/drawing/2014/main" id="{F74D804D-D0EA-FB4E-9A61-4BD0B1880AF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2599134" y="2065924"/>
            <a:ext cx="5961770" cy="397451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a:extLst>
              <a:ext uri="{FF2B5EF4-FFF2-40B4-BE49-F238E27FC236}">
                <a16:creationId xmlns:a16="http://schemas.microsoft.com/office/drawing/2014/main" id="{1E23AC85-D8B8-AA06-1149-A3985EACC9AD}"/>
              </a:ext>
            </a:extLst>
          </p:cNvPr>
          <p:cNvSpPr txBox="1">
            <a:spLocks/>
          </p:cNvSpPr>
          <p:nvPr/>
        </p:nvSpPr>
        <p:spPr>
          <a:xfrm>
            <a:off x="1407766" y="846872"/>
            <a:ext cx="10784234" cy="99370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Arial"/>
                <a:ea typeface="Arial"/>
                <a:cs typeface="Arial"/>
                <a:sym typeface="Arial"/>
              </a:defRPr>
            </a:lvl1pPr>
          </a:lstStyle>
          <a:p>
            <a:pPr algn="l"/>
            <a:r>
              <a:rPr lang="en-US" dirty="0">
                <a:latin typeface="Times New Roman" panose="02020603050405020304" pitchFamily="18" charset="0"/>
                <a:cs typeface="Times New Roman" panose="02020603050405020304" pitchFamily="18" charset="0"/>
              </a:rPr>
              <a:t>Data Profile Intervention</a:t>
            </a:r>
          </a:p>
        </p:txBody>
      </p:sp>
    </p:spTree>
    <p:extLst>
      <p:ext uri="{BB962C8B-B14F-4D97-AF65-F5344CB8AC3E}">
        <p14:creationId xmlns:p14="http://schemas.microsoft.com/office/powerpoint/2010/main" val="1229251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7390</TotalTime>
  <Words>3268</Words>
  <Application>Microsoft Office PowerPoint</Application>
  <PresentationFormat>Widescreen</PresentationFormat>
  <Paragraphs>958</Paragraphs>
  <Slides>28</Slides>
  <Notes>27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DataPrism: Exposing Disconnect between Data and Systems</vt:lpstr>
      <vt:lpstr>Data-based decision making</vt:lpstr>
      <vt:lpstr>Ease of development</vt:lpstr>
      <vt:lpstr>PowerPoint Presentation</vt:lpstr>
      <vt:lpstr>Example of Malfunction</vt:lpstr>
      <vt:lpstr>Data Profile-Violation-Transformation (PVT)</vt:lpstr>
      <vt:lpstr>Data Profile-Violation-Transformation (PVT)</vt:lpstr>
      <vt:lpstr>PowerPoint Presentation</vt:lpstr>
      <vt:lpstr>PowerPoint Presentation</vt:lpstr>
      <vt:lpstr>DataPrism: Using interventions to validate causality  </vt:lpstr>
      <vt:lpstr>Problem Setup</vt:lpstr>
      <vt:lpstr>DataPrism: Solution Architecture</vt:lpstr>
      <vt:lpstr>Step 1: Identify Discriminative PVTs</vt:lpstr>
      <vt:lpstr>Step 1: Identify Discriminative PVTs</vt:lpstr>
      <vt:lpstr>Step 1: Identify Discriminative PVTs</vt:lpstr>
      <vt:lpstr>DataPrism: Solution Architecture</vt:lpstr>
      <vt:lpstr>Step 2: Construct a PVT-attribute graph</vt:lpstr>
      <vt:lpstr>DataPrism: Solution Architecture</vt:lpstr>
      <vt:lpstr>Step 3: Rank PVTs based on benefit</vt:lpstr>
      <vt:lpstr>DataPrism: Solution Architecture</vt:lpstr>
      <vt:lpstr>Step 4: Intervene</vt:lpstr>
      <vt:lpstr>Step 4: Intervene</vt:lpstr>
      <vt:lpstr>DataPrism in Practice: Studied applications</vt:lpstr>
      <vt:lpstr>DataPrism in Practice: Baselines</vt:lpstr>
      <vt:lpstr>Prior Techniques vs DataPrism</vt:lpstr>
      <vt:lpstr>Effect of parameters</vt:lpstr>
      <vt:lpstr>PowerPoint Presentation</vt:lpstr>
      <vt:lpstr>Example of Malfunction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Sainyam Galhotra</dc:creator>
  <cp:lastModifiedBy>Anna Fariha</cp:lastModifiedBy>
  <cp:revision>99</cp:revision>
  <dcterms:created xsi:type="dcterms:W3CDTF">2021-11-09T07:33:49Z</dcterms:created>
  <dcterms:modified xsi:type="dcterms:W3CDTF">2022-06-22T06:12:00Z</dcterms:modified>
</cp:coreProperties>
</file>