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96" r:id="rId2"/>
    <p:sldId id="658" r:id="rId3"/>
    <p:sldId id="659" r:id="rId4"/>
    <p:sldId id="649" r:id="rId5"/>
    <p:sldId id="505" r:id="rId6"/>
    <p:sldId id="660" r:id="rId7"/>
    <p:sldId id="661" r:id="rId8"/>
    <p:sldId id="605" r:id="rId9"/>
    <p:sldId id="594" r:id="rId10"/>
    <p:sldId id="596" r:id="rId11"/>
    <p:sldId id="597" r:id="rId12"/>
    <p:sldId id="662" r:id="rId13"/>
    <p:sldId id="622" r:id="rId14"/>
    <p:sldId id="623" r:id="rId15"/>
    <p:sldId id="665" r:id="rId16"/>
    <p:sldId id="663" r:id="rId17"/>
    <p:sldId id="666" r:id="rId18"/>
    <p:sldId id="664" r:id="rId19"/>
    <p:sldId id="667" r:id="rId20"/>
    <p:sldId id="595" r:id="rId21"/>
    <p:sldId id="624" r:id="rId22"/>
    <p:sldId id="598" r:id="rId23"/>
    <p:sldId id="600" r:id="rId24"/>
    <p:sldId id="6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3" orient="horz" pos="2208" userDrawn="1">
          <p15:clr>
            <a:srgbClr val="A4A3A4"/>
          </p15:clr>
        </p15:guide>
        <p15:guide id="4" orient="horz" pos="888" userDrawn="1">
          <p15:clr>
            <a:srgbClr val="A4A3A4"/>
          </p15:clr>
        </p15:guide>
        <p15:guide id="5" orient="horz" pos="1080" userDrawn="1">
          <p15:clr>
            <a:srgbClr val="A4A3A4"/>
          </p15:clr>
        </p15:guide>
        <p15:guide id="6" orient="horz" userDrawn="1">
          <p15:clr>
            <a:srgbClr val="A4A3A4"/>
          </p15:clr>
        </p15:guide>
        <p15:guide id="7" pos="4128" userDrawn="1">
          <p15:clr>
            <a:srgbClr val="A4A3A4"/>
          </p15:clr>
        </p15:guide>
        <p15:guide id="8" pos="3552" userDrawn="1">
          <p15:clr>
            <a:srgbClr val="A4A3A4"/>
          </p15:clr>
        </p15:guide>
        <p15:guide id="9" orient="horz" pos="1608" userDrawn="1">
          <p15:clr>
            <a:srgbClr val="A4A3A4"/>
          </p15:clr>
        </p15:guide>
        <p15:guide id="10" orient="horz" pos="34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Fariha" initials="AF" lastIdx="2" clrIdx="0">
    <p:extLst>
      <p:ext uri="{19B8F6BF-5375-455C-9EA6-DF929625EA0E}">
        <p15:presenceInfo xmlns:p15="http://schemas.microsoft.com/office/powerpoint/2012/main" userId="09158a66992636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53FF"/>
    <a:srgbClr val="68A4CD"/>
    <a:srgbClr val="E39866"/>
    <a:srgbClr val="FBB830"/>
    <a:srgbClr val="009E73"/>
    <a:srgbClr val="D55E00"/>
    <a:srgbClr val="34A092"/>
    <a:srgbClr val="69A4CD"/>
    <a:srgbClr val="34A193"/>
    <a:srgbClr val="4E7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69734"/>
  </p:normalViewPr>
  <p:slideViewPr>
    <p:cSldViewPr snapToGrid="0" snapToObjects="1" showGuides="1">
      <p:cViewPr varScale="1">
        <p:scale>
          <a:sx n="94" d="100"/>
          <a:sy n="94" d="100"/>
        </p:scale>
        <p:origin x="2088" y="184"/>
      </p:cViewPr>
      <p:guideLst>
        <p:guide orient="horz" pos="1920"/>
        <p:guide orient="horz" pos="2208"/>
        <p:guide orient="horz" pos="888"/>
        <p:guide orient="horz" pos="1080"/>
        <p:guide orient="horz"/>
        <p:guide pos="4128"/>
        <p:guide pos="3552"/>
        <p:guide orient="horz" pos="1608"/>
        <p:guide orient="horz" pos="340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 d="1"/>
        <a:sy n="1" d="1"/>
      </p:scale>
      <p:origin x="0" y="0"/>
    </p:cViewPr>
  </p:sorterViewPr>
  <p:notesViewPr>
    <p:cSldViewPr snapToGrid="0" snapToObjects="1" showGuides="1">
      <p:cViewPr varScale="1">
        <p:scale>
          <a:sx n="69" d="100"/>
          <a:sy n="69" d="100"/>
        </p:scale>
        <p:origin x="244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2C7FD0-B033-D74C-9472-0B9B641D36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B7AEDA-686B-3F49-A610-3E3D20575F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B09B3-5157-3D44-BCBF-48921DC5308C}" type="datetimeFigureOut">
              <a:rPr lang="en-US" smtClean="0"/>
              <a:t>5/11/23</a:t>
            </a:fld>
            <a:endParaRPr lang="en-US" dirty="0"/>
          </a:p>
        </p:txBody>
      </p:sp>
      <p:sp>
        <p:nvSpPr>
          <p:cNvPr id="4" name="Footer Placeholder 3">
            <a:extLst>
              <a:ext uri="{FF2B5EF4-FFF2-40B4-BE49-F238E27FC236}">
                <a16:creationId xmlns:a16="http://schemas.microsoft.com/office/drawing/2014/main" id="{721AC0BD-E06A-F441-94B0-1ADD82C545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71A3D30-2F33-1742-AB4E-6BFBB678B0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89011-4B1C-544C-A9ED-88EB3C87B79B}" type="slidenum">
              <a:rPr lang="en-US" smtClean="0"/>
              <a:t>‹#›</a:t>
            </a:fld>
            <a:endParaRPr lang="en-US" dirty="0"/>
          </a:p>
        </p:txBody>
      </p:sp>
    </p:spTree>
    <p:extLst>
      <p:ext uri="{BB962C8B-B14F-4D97-AF65-F5344CB8AC3E}">
        <p14:creationId xmlns:p14="http://schemas.microsoft.com/office/powerpoint/2010/main" val="35465041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46490-D9C2-884C-8377-1704A87F15BA}" type="datetimeFigureOut">
              <a:rPr lang="en-US" smtClean="0"/>
              <a:t>5/11/23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100EC-23EB-1440-83D1-274E242F4E49}" type="slidenum">
              <a:rPr lang="en-US" smtClean="0"/>
              <a:t>‹#›</a:t>
            </a:fld>
            <a:endParaRPr lang="en-US" dirty="0"/>
          </a:p>
        </p:txBody>
      </p:sp>
    </p:spTree>
    <p:extLst>
      <p:ext uri="{BB962C8B-B14F-4D97-AF65-F5344CB8AC3E}">
        <p14:creationId xmlns:p14="http://schemas.microsoft.com/office/powerpoint/2010/main" val="33415087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for giving me the opportunity to give this talk today. I am Anna Fariha, I am an incoming assistant professor at the university of Utah. Before that, I was a Researcher here, at Microsoft. Today I am going to talk about how certain data constraints can reveal causes of malfunction of data systems that learned from the data. In other words, how can we blame the data, or certain properties of data to explain observed system malfunctions.</a:t>
            </a:r>
          </a:p>
        </p:txBody>
      </p:sp>
    </p:spTree>
    <p:extLst>
      <p:ext uri="{BB962C8B-B14F-4D97-AF65-F5344CB8AC3E}">
        <p14:creationId xmlns:p14="http://schemas.microsoft.com/office/powerpoint/2010/main" val="387712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the third stage ranks the discriminative profiles based on a benefit score.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score captures the likelihood that malfunction score would change if a profile is intervened. Specifically, the benefit of a profile is the violation score of the failing dataset times the fraction of tuples that are transformed by the PVTs transformation. </a:t>
            </a:r>
            <a:endParaRPr lang="en-US" b="0" dirty="0">
              <a:effectLst/>
            </a:endParaRPr>
          </a:p>
          <a:p>
            <a:pPr rtl="0"/>
            <a:r>
              <a:rPr lang="en-US" sz="1200" b="0" i="0" u="none" strike="noStrike" kern="1200" dirty="0">
                <a:solidFill>
                  <a:schemeClr val="tx1"/>
                </a:solidFill>
                <a:effectLst/>
                <a:latin typeface="+mn-lt"/>
                <a:ea typeface="+mn-ea"/>
                <a:cs typeface="+mn-cs"/>
              </a:rPr>
              <a:t>We show the benefit scores of different PVTs in this table. </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In the subsequent stage, highest scoring PVT which is Correlation between sex and income is considered for intervention.</a:t>
            </a:r>
            <a:endParaRPr lang="en-US" b="0" dirty="0">
              <a:effectLst/>
            </a:endParaRPr>
          </a:p>
          <a:p>
            <a:br>
              <a:rPr lang="en-US" dirty="0"/>
            </a:br>
            <a:endParaRPr lang="en-US" dirty="0"/>
          </a:p>
          <a:p>
            <a:endParaRPr lang="en-US" dirty="0"/>
          </a:p>
        </p:txBody>
      </p:sp>
    </p:spTree>
    <p:extLst>
      <p:ext uri="{BB962C8B-B14F-4D97-AF65-F5344CB8AC3E}">
        <p14:creationId xmlns:p14="http://schemas.microsoft.com/office/powerpoint/2010/main" val="119265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whether some data profile indeed causes system malfunction, we take an interventional approach.</a:t>
            </a:r>
          </a:p>
        </p:txBody>
      </p:sp>
    </p:spTree>
    <p:extLst>
      <p:ext uri="{BB962C8B-B14F-4D97-AF65-F5344CB8AC3E}">
        <p14:creationId xmlns:p14="http://schemas.microsoft.com/office/powerpoint/2010/main" val="870587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46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03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first talk a little about what drives my research in general: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lot of different kinds of users need to work with data.  But even though data is now broadly available, working with it effectively can be extremely challenging.  There can be </a:t>
            </a:r>
          </a:p>
          <a:p>
            <a:r>
              <a:rPr lang="en-US" sz="1200" b="0" i="0" kern="1200" dirty="0">
                <a:solidFill>
                  <a:schemeClr val="tx1"/>
                </a:solidFill>
                <a:effectLst/>
                <a:latin typeface="+mn-lt"/>
                <a:ea typeface="+mn-ea"/>
                <a:cs typeface="+mn-cs"/>
              </a:rPr>
              <a:t>$ barriers of access, where users lack the means or abilities to retrieve the data they need effectively,</a:t>
            </a:r>
          </a:p>
          <a:p>
            <a:r>
              <a:rPr lang="en-US" sz="1200" b="0" i="0" kern="1200" dirty="0">
                <a:solidFill>
                  <a:schemeClr val="tx1"/>
                </a:solidFill>
                <a:effectLst/>
                <a:latin typeface="+mn-lt"/>
                <a:ea typeface="+mn-ea"/>
                <a:cs typeface="+mn-cs"/>
              </a:rPr>
              <a:t>$ there can be barriers of understanding, where users struggle to interpret results or debug causes of unexpected failures, </a:t>
            </a:r>
          </a:p>
          <a:p>
            <a:r>
              <a:rPr lang="en-US" sz="1200" b="0" i="0" kern="1200" dirty="0">
                <a:solidFill>
                  <a:schemeClr val="tx1"/>
                </a:solidFill>
                <a:effectLst/>
                <a:latin typeface="+mn-lt"/>
                <a:ea typeface="+mn-ea"/>
                <a:cs typeface="+mn-cs"/>
              </a:rPr>
              <a:t>$ and then there can be barriers of trust, where users do not feel equipped and confident to rely on the data systems they use.</a:t>
            </a:r>
          </a:p>
        </p:txBody>
      </p:sp>
    </p:spTree>
    <p:extLst>
      <p:ext uri="{BB962C8B-B14F-4D97-AF65-F5344CB8AC3E}">
        <p14:creationId xmlns:p14="http://schemas.microsoft.com/office/powerpoint/2010/main" val="37745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my research is to focus on aspects that remove these barriers.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more concrete examples, think about a user who doesn’t know SQL but still wants to get a hold of some data within a relational database. This is a usability barrier.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think about a user who just trained an ML model over a dataset and everything was working fine, but the same model, isn’t working that great for a different dataset. They wonder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there is the issue of trust. When an AI suggests us to do something, such as investing in a certain stock, should we trust it? I recently saw a post in my </a:t>
            </a:r>
            <a:r>
              <a:rPr lang="en-US" sz="1200" b="0" i="0" kern="1200" dirty="0" err="1">
                <a:solidFill>
                  <a:schemeClr val="tx1"/>
                </a:solidFill>
                <a:effectLst/>
                <a:latin typeface="+mn-lt"/>
                <a:ea typeface="+mn-ea"/>
                <a:cs typeface="+mn-cs"/>
              </a:rPr>
              <a:t>facebook</a:t>
            </a:r>
            <a:r>
              <a:rPr lang="en-US" sz="1200" b="0" i="0" kern="1200" dirty="0">
                <a:solidFill>
                  <a:schemeClr val="tx1"/>
                </a:solidFill>
                <a:effectLst/>
                <a:latin typeface="+mn-lt"/>
                <a:ea typeface="+mn-ea"/>
                <a:cs typeface="+mn-cs"/>
              </a:rPr>
              <a:t> saying </a:t>
            </a:r>
            <a:r>
              <a:rPr lang="en-US" sz="1200" b="0" i="0" kern="1200" dirty="0" err="1">
                <a:solidFill>
                  <a:schemeClr val="tx1"/>
                </a:solidFill>
                <a:effectLst/>
                <a:latin typeface="+mn-lt"/>
                <a:ea typeface="+mn-ea"/>
                <a:cs typeface="+mn-cs"/>
              </a:rPr>
              <a:t>ChatGPT</a:t>
            </a:r>
            <a:r>
              <a:rPr lang="en-US" sz="1200" b="0" i="0" kern="1200" dirty="0">
                <a:solidFill>
                  <a:schemeClr val="tx1"/>
                </a:solidFill>
                <a:effectLst/>
                <a:latin typeface="+mn-lt"/>
                <a:ea typeface="+mn-ea"/>
                <a:cs typeface="+mn-cs"/>
              </a:rPr>
              <a:t> can suggest skincare solutions and it’s correct. On one hand, this would be an amazing technological advancement, on the other hand, I just felt very skeptical before putting anything on my own skin based on what an AI is suggesting? Why because I still don’t trust AI that much!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 ultimate goal of my research is to meet the users of data systems where they are. I want to bring the data systems closer to their users. </a:t>
            </a:r>
            <a:endParaRPr lang="en-US" dirty="0"/>
          </a:p>
        </p:txBody>
      </p:sp>
    </p:spTree>
    <p:extLst>
      <p:ext uri="{BB962C8B-B14F-4D97-AF65-F5344CB8AC3E}">
        <p14:creationId xmlns:p14="http://schemas.microsoft.com/office/powerpoint/2010/main" val="239471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a:t>
            </a:r>
            <a:r>
              <a:rPr lang="en-US" sz="1200" b="0" i="0" kern="1200" dirty="0">
                <a:solidFill>
                  <a:schemeClr val="tx1"/>
                </a:solidFill>
                <a:effectLst/>
                <a:latin typeface="+mn-lt"/>
                <a:ea typeface="+mn-ea"/>
                <a:cs typeface="+mn-cs"/>
              </a:rPr>
              <a:t>with respect to data-driven systems, we all become curious about understanding and repairing bugs that relate to the impact that data has on the system. I am not simply talking about errors in the data, but, rather, cases where data may lead to system malfunction due to a disconnect between properties of the data and the system design.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when a system is designed to handle data in the US format, but the data is formatted in the say Australian format, neither the data is wrong, nor is the system, but there is a mismatch between what the system expects from the data. The goal of this project is to identify such mismatches.</a:t>
            </a:r>
          </a:p>
        </p:txBody>
      </p:sp>
    </p:spTree>
    <p:extLst>
      <p:ext uri="{BB962C8B-B14F-4D97-AF65-F5344CB8AC3E}">
        <p14:creationId xmlns:p14="http://schemas.microsoft.com/office/powerpoint/2010/main" val="170949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DataPrism</a:t>
            </a:r>
            <a:r>
              <a:rPr lang="en-US" sz="1200" b="0" i="0" kern="1200" dirty="0">
                <a:solidFill>
                  <a:schemeClr val="tx1"/>
                </a:solidFill>
                <a:effectLst/>
                <a:latin typeface="+mn-lt"/>
                <a:ea typeface="+mn-ea"/>
                <a:cs typeface="+mn-cs"/>
              </a:rPr>
              <a:t> is about investigating where data may lead to system malfunction due to a disconnect between properties of the data and the system design. This is a joint work with </a:t>
            </a:r>
            <a:r>
              <a:rPr lang="en-US" sz="1200" b="0" i="0" kern="1200" dirty="0" err="1">
                <a:solidFill>
                  <a:schemeClr val="tx1"/>
                </a:solidFill>
                <a:effectLst/>
                <a:latin typeface="+mn-lt"/>
                <a:ea typeface="+mn-ea"/>
                <a:cs typeface="+mn-cs"/>
              </a:rPr>
              <a:t>Sainyam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Raoni</a:t>
            </a:r>
            <a:r>
              <a:rPr lang="en-US" sz="1200" b="0" i="0" kern="1200" dirty="0">
                <a:solidFill>
                  <a:schemeClr val="tx1"/>
                </a:solidFill>
                <a:effectLst/>
                <a:latin typeface="+mn-lt"/>
                <a:ea typeface="+mn-ea"/>
                <a:cs typeface="+mn-cs"/>
              </a:rPr>
              <a:t>, Juliana, Alexandra, and </a:t>
            </a:r>
            <a:r>
              <a:rPr lang="en-US" sz="1200" b="0" i="0" kern="1200" dirty="0" err="1">
                <a:solidFill>
                  <a:schemeClr val="tx1"/>
                </a:solidFill>
                <a:effectLst/>
                <a:latin typeface="+mn-lt"/>
                <a:ea typeface="+mn-ea"/>
                <a:cs typeface="+mn-cs"/>
              </a:rPr>
              <a:t>Divesh</a:t>
            </a:r>
            <a:r>
              <a:rPr lang="en-US" sz="1200" b="0" i="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192121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on another example. I am using here US census dataset to predict income of individuals. The first dataset looks like this. I use it to train an ML model that can predict Income. Now an important and auxiliary goal of machine learning is to ensure fairness over sensitive attributes, such as race or sex. So during my training, I make sure certain precautions are taken to make sure sensitive attributes are not visible to the model. For example, I can simply omit the attribute “sex” so that the model doesn’t even see individual’s sex. Since the model is completely unaware of the attribute sex, my expectation is that it won’t discriminate against sex, and indeed I see only 8% unfairness in the prediction which is pretty low.</a:t>
            </a:r>
          </a:p>
          <a:p>
            <a:endParaRPr lang="en-US" dirty="0"/>
          </a:p>
          <a:p>
            <a:r>
              <a:rPr lang="en-US" dirty="0"/>
              <a:t>So I am now happy with my strategy to remove the attribute sex altogether from the data and the trained model seems to be working pretty fairly if I do so, right?</a:t>
            </a:r>
          </a:p>
          <a:p>
            <a:endParaRPr lang="en-US" dirty="0"/>
          </a:p>
          <a:p>
            <a:r>
              <a:rPr lang="en-US" dirty="0"/>
              <a:t>Now I have a similar dataset, with a quick look, the distribution looks similar, there are 50% male, 50% female, 50% black, 50% white, 50% married and 50% unmarried. Looks good, right? So I do the exact same thing, drop the sex attribute and train an ML model and try to predict the income. But this time, I fail! My ML model is about 95% unfair!</a:t>
            </a:r>
          </a:p>
          <a:p>
            <a:endParaRPr lang="en-US" dirty="0"/>
          </a:p>
          <a:p>
            <a:r>
              <a:rPr lang="en-US" dirty="0"/>
              <a:t>I dig deeper and this is what I find! Actually, in the first dataset, there were unmarried females and unmarried males, also married females and married males. But in my new dataset, all females happen to be unmarried and all males happen to be married. So what’s going on here is that the model somehow is using marital status as a “proxy” of a person’s sex, and in turn, is using that to predict their income, which turns out to be highly unfair against females.</a:t>
            </a:r>
          </a:p>
          <a:p>
            <a:endParaRPr lang="en-US" dirty="0"/>
          </a:p>
          <a:p>
            <a:r>
              <a:rPr lang="en-US" dirty="0"/>
              <a:t>So what’s really happening here?</a:t>
            </a:r>
          </a:p>
        </p:txBody>
      </p:sp>
    </p:spTree>
    <p:extLst>
      <p:ext uri="{BB962C8B-B14F-4D97-AF65-F5344CB8AC3E}">
        <p14:creationId xmlns:p14="http://schemas.microsoft.com/office/powerpoint/2010/main" val="1510174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99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here is to blame the data, more specifically, certain data profiles for causing system malfunctions.</a:t>
            </a:r>
          </a:p>
        </p:txBody>
      </p:sp>
    </p:spTree>
    <p:extLst>
      <p:ext uri="{BB962C8B-B14F-4D97-AF65-F5344CB8AC3E}">
        <p14:creationId xmlns:p14="http://schemas.microsoft.com/office/powerpoint/2010/main" val="267408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high level intuition of constructing this graph is that attributes some issues such as incorrect format or mistakes generally have multiple discriminative profiles connected to it. Therefore, profiles that are connected to a high degree attributes in this graph are considered as possible culprits first.</a:t>
            </a:r>
            <a:endParaRPr lang="en-US" b="0" dirty="0">
              <a:effectLst/>
            </a:endParaRPr>
          </a:p>
          <a:p>
            <a:endParaRPr lang="en-US" dirty="0"/>
          </a:p>
        </p:txBody>
      </p:sp>
    </p:spTree>
    <p:extLst>
      <p:ext uri="{BB962C8B-B14F-4D97-AF65-F5344CB8AC3E}">
        <p14:creationId xmlns:p14="http://schemas.microsoft.com/office/powerpoint/2010/main" val="387061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Option 1">
    <p:spTree>
      <p:nvGrpSpPr>
        <p:cNvPr id="1" name=""/>
        <p:cNvGrpSpPr/>
        <p:nvPr/>
      </p:nvGrpSpPr>
      <p:grpSpPr>
        <a:xfrm>
          <a:off x="0" y="0"/>
          <a:ext cx="0" cy="0"/>
          <a:chOff x="0" y="0"/>
          <a:chExt cx="0" cy="0"/>
        </a:xfrm>
      </p:grpSpPr>
      <p:pic>
        <p:nvPicPr>
          <p:cNvPr id="4" name="Picture 3" descr="Shape, polygon&#10;&#10;Description automatically generated">
            <a:extLst>
              <a:ext uri="{FF2B5EF4-FFF2-40B4-BE49-F238E27FC236}">
                <a16:creationId xmlns:a16="http://schemas.microsoft.com/office/drawing/2014/main" id="{C84923B7-1DFF-5331-09C7-D9757F23A769}"/>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FEDFC33A-A501-8F47-BA0D-D6DE8E358924}"/>
              </a:ext>
            </a:extLst>
          </p:cNvPr>
          <p:cNvSpPr/>
          <p:nvPr userDrawn="1"/>
        </p:nvSpPr>
        <p:spPr>
          <a:xfrm>
            <a:off x="0" y="0"/>
            <a:ext cx="8148917"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9C94552-76D0-454E-80CC-693F247F5E0D}"/>
              </a:ext>
            </a:extLst>
          </p:cNvPr>
          <p:cNvSpPr/>
          <p:nvPr userDrawn="1"/>
        </p:nvSpPr>
        <p:spPr>
          <a:xfrm>
            <a:off x="1" y="4635827"/>
            <a:ext cx="8148917"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6F155-4275-1644-90BB-BE572D2CF087}"/>
              </a:ext>
            </a:extLst>
          </p:cNvPr>
          <p:cNvSpPr>
            <a:spLocks noGrp="1"/>
          </p:cNvSpPr>
          <p:nvPr userDrawn="1">
            <p:ph type="ctrTitle"/>
          </p:nvPr>
        </p:nvSpPr>
        <p:spPr>
          <a:xfrm>
            <a:off x="-31375" y="13142"/>
            <a:ext cx="8148917"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121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A">
    <p:bg>
      <p:bgPr>
        <a:solidFill>
          <a:schemeClr val="bg1"/>
        </a:solidFill>
        <a:effectLst/>
      </p:bgPr>
    </p:bg>
    <p:spTree>
      <p:nvGrpSpPr>
        <p:cNvPr id="1" name=""/>
        <p:cNvGrpSpPr/>
        <p:nvPr/>
      </p:nvGrpSpPr>
      <p:grpSpPr>
        <a:xfrm>
          <a:off x="0" y="0"/>
          <a:ext cx="0" cy="0"/>
          <a:chOff x="0" y="0"/>
          <a:chExt cx="0" cy="0"/>
        </a:xfrm>
      </p:grpSpPr>
      <p:pic>
        <p:nvPicPr>
          <p:cNvPr id="2" name="Picture 1" descr="Shape, polygon&#10;&#10;Description automatically generated">
            <a:extLst>
              <a:ext uri="{FF2B5EF4-FFF2-40B4-BE49-F238E27FC236}">
                <a16:creationId xmlns:a16="http://schemas.microsoft.com/office/drawing/2014/main" id="{9F40A18C-5D65-BD38-512B-4FEBC9AF76D3}"/>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C425DF1-4536-E74A-8267-EAEF4E82C3E5}"/>
              </a:ext>
            </a:extLst>
          </p:cNvPr>
          <p:cNvSpPr/>
          <p:nvPr userDrawn="1"/>
        </p:nvSpPr>
        <p:spPr>
          <a:xfrm>
            <a:off x="1" y="0"/>
            <a:ext cx="6435523"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153C03-1363-9A42-BC0E-CADE981E801A}"/>
              </a:ext>
            </a:extLst>
          </p:cNvPr>
          <p:cNvSpPr/>
          <p:nvPr userDrawn="1"/>
        </p:nvSpPr>
        <p:spPr>
          <a:xfrm>
            <a:off x="1" y="4635827"/>
            <a:ext cx="6435523"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C368BDD-1B41-F64A-BACD-327C312DB8A5}"/>
              </a:ext>
            </a:extLst>
          </p:cNvPr>
          <p:cNvSpPr>
            <a:spLocks noGrp="1"/>
          </p:cNvSpPr>
          <p:nvPr>
            <p:ph type="ctrTitle"/>
          </p:nvPr>
        </p:nvSpPr>
        <p:spPr>
          <a:xfrm>
            <a:off x="1" y="344346"/>
            <a:ext cx="6435524"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818533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ext + Picture">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chemeClr val="accent1"/>
              </a:solidFill>
            </a:endParaRPr>
          </a:p>
        </p:txBody>
      </p:sp>
      <p:sp>
        <p:nvSpPr>
          <p:cNvPr id="8"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dirty="0"/>
          </a:p>
        </p:txBody>
      </p:sp>
      <p:sp>
        <p:nvSpPr>
          <p:cNvPr id="3" name="Content Placeholder 2">
            <a:extLst>
              <a:ext uri="{FF2B5EF4-FFF2-40B4-BE49-F238E27FC236}">
                <a16:creationId xmlns:a16="http://schemas.microsoft.com/office/drawing/2014/main" id="{4F5DF678-BAD7-B14A-AE16-97D92E6A60A0}"/>
              </a:ext>
            </a:extLst>
          </p:cNvPr>
          <p:cNvSpPr>
            <a:spLocks noGrp="1"/>
          </p:cNvSpPr>
          <p:nvPr>
            <p:ph sz="quarter" idx="11" hasCustomPrompt="1"/>
          </p:nvPr>
        </p:nvSpPr>
        <p:spPr>
          <a:xfrm>
            <a:off x="572304" y="1377387"/>
            <a:ext cx="11047391" cy="4662871"/>
          </a:xfrm>
          <a:prstGeom prst="rect">
            <a:avLst/>
          </a:prstGeom>
        </p:spPr>
        <p:txBody>
          <a:bodyPr/>
          <a:lstStyle>
            <a:lvl1pPr>
              <a:defRPr sz="2400" b="0">
                <a:latin typeface="Arial" panose="020B0604020202020204" pitchFamily="34" charset="0"/>
                <a:ea typeface="Open Sans" panose="020B0606030504020204" pitchFamily="34" charset="0"/>
                <a:cs typeface="Arial" panose="020B0604020202020204" pitchFamily="34" charset="0"/>
              </a:defRPr>
            </a:lvl1pPr>
            <a:lvl2pPr>
              <a:defRPr sz="1600" b="0">
                <a:latin typeface="Arial" panose="020B0604020202020204" pitchFamily="34" charset="0"/>
                <a:ea typeface="Open Sans" panose="020B0606030504020204" pitchFamily="34" charset="0"/>
                <a:cs typeface="Arial" panose="020B0604020202020204" pitchFamily="34" charset="0"/>
              </a:defRPr>
            </a:lvl2pPr>
            <a:lvl3pPr>
              <a:defRPr sz="1333" b="0">
                <a:latin typeface="Arial" panose="020B0604020202020204" pitchFamily="34" charset="0"/>
                <a:ea typeface="Open Sans" panose="020B0606030504020204" pitchFamily="34" charset="0"/>
                <a:cs typeface="Arial" panose="020B0604020202020204" pitchFamily="34" charset="0"/>
              </a:defRPr>
            </a:lvl3pPr>
            <a:lvl4pPr>
              <a:defRPr sz="1333" b="0">
                <a:latin typeface="Arial" panose="020B0604020202020204" pitchFamily="34" charset="0"/>
                <a:ea typeface="Open Sans" panose="020B0606030504020204" pitchFamily="34" charset="0"/>
                <a:cs typeface="Arial" panose="020B0604020202020204" pitchFamily="34" charset="0"/>
              </a:defRPr>
            </a:lvl4pPr>
            <a:lvl5pPr>
              <a:defRPr sz="1333" b="0">
                <a:latin typeface="Arial" panose="020B0604020202020204" pitchFamily="34" charset="0"/>
                <a:ea typeface="Open Sans" panose="020B0606030504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37AE9D38-B0EE-3345-A40D-4FDE20DB6BCE}"/>
              </a:ext>
            </a:extLst>
          </p:cNvPr>
          <p:cNvSpPr>
            <a:spLocks noGrp="1"/>
          </p:cNvSpPr>
          <p:nvPr>
            <p:ph type="body" sz="quarter" idx="13" hasCustomPrompt="1"/>
          </p:nvPr>
        </p:nvSpPr>
        <p:spPr>
          <a:xfrm>
            <a:off x="570368" y="571500"/>
            <a:ext cx="11047391" cy="621511"/>
          </a:xfrm>
          <a:prstGeom prst="rect">
            <a:avLst/>
          </a:prstGeom>
        </p:spPr>
        <p:txBody>
          <a:bodyPr lIns="182880" tIns="0" rIns="0" bIns="0" anchor="t"/>
          <a:lstStyle>
            <a:lvl1pPr marL="0" indent="0">
              <a:buNone/>
              <a:defRPr sz="3733" b="1">
                <a:solidFill>
                  <a:srgbClr val="6D1226"/>
                </a:solidFill>
                <a:latin typeface="Arial" panose="020B0604020202020204" pitchFamily="34" charset="0"/>
                <a:ea typeface="Open Sans" panose="020B0606030504020204" pitchFamily="34" charset="0"/>
                <a:cs typeface="Arial" panose="020B0604020202020204" pitchFamily="34" charset="0"/>
              </a:defRPr>
            </a:lvl1pPr>
          </a:lstStyle>
          <a:p>
            <a:r>
              <a:rPr lang="en-US" dirty="0"/>
              <a:t>Add title</a:t>
            </a:r>
          </a:p>
        </p:txBody>
      </p:sp>
    </p:spTree>
    <p:extLst>
      <p:ext uri="{BB962C8B-B14F-4D97-AF65-F5344CB8AC3E}">
        <p14:creationId xmlns:p14="http://schemas.microsoft.com/office/powerpoint/2010/main" val="3597520620"/>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hape 136">
            <a:extLst>
              <a:ext uri="{FF2B5EF4-FFF2-40B4-BE49-F238E27FC236}">
                <a16:creationId xmlns:a16="http://schemas.microsoft.com/office/drawing/2014/main" id="{E8CAAEC9-CB0C-B948-B9C9-1A2E5615997D}"/>
              </a:ext>
            </a:extLst>
          </p:cNvPr>
          <p:cNvSpPr/>
          <p:nvPr userDrawn="1"/>
        </p:nvSpPr>
        <p:spPr>
          <a:xfrm>
            <a:off x="0" y="1"/>
            <a:ext cx="12192000" cy="6857999"/>
          </a:xfrm>
          <a:prstGeom prst="rect">
            <a:avLst/>
          </a:prstGeom>
          <a:gradFill flip="none" rotWithShape="1">
            <a:gsLst>
              <a:gs pos="77000">
                <a:srgbClr val="E5E5E4"/>
              </a:gs>
              <a:gs pos="12000">
                <a:srgbClr val="E5E5E4">
                  <a:alpha val="0"/>
                </a:srgbClr>
              </a:gs>
            </a:gsLst>
            <a:path path="circle">
              <a:fillToRect l="50000" t="50000" r="50000" b="50000"/>
            </a:path>
            <a:tileRect/>
          </a:gradFill>
          <a:ln w="3175">
            <a:miter lim="400000"/>
          </a:ln>
        </p:spPr>
        <p:txBody>
          <a:bodyPr lIns="38100" tIns="38100" rIns="38100" bIns="381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9pPr>
          </a:lstStyle>
          <a:p>
            <a:pPr>
              <a:defRPr sz="2200">
                <a:solidFill>
                  <a:srgbClr val="6D1327"/>
                </a:solidFill>
              </a:defRPr>
            </a:pPr>
            <a:endParaRPr dirty="0"/>
          </a:p>
        </p:txBody>
      </p:sp>
      <p:sp>
        <p:nvSpPr>
          <p:cNvPr id="2" name="Title Placeholder 1">
            <a:extLst>
              <a:ext uri="{FF2B5EF4-FFF2-40B4-BE49-F238E27FC236}">
                <a16:creationId xmlns:a16="http://schemas.microsoft.com/office/drawing/2014/main" id="{BA45678B-3948-BB41-985D-9A307304EC32}"/>
              </a:ext>
            </a:extLst>
          </p:cNvPr>
          <p:cNvSpPr>
            <a:spLocks noGrp="1"/>
          </p:cNvSpPr>
          <p:nvPr>
            <p:ph type="title"/>
          </p:nvPr>
        </p:nvSpPr>
        <p:spPr>
          <a:xfrm>
            <a:off x="609600" y="558296"/>
            <a:ext cx="10972800" cy="684769"/>
          </a:xfrm>
          <a:prstGeom prst="rect">
            <a:avLst/>
          </a:prstGeom>
        </p:spPr>
        <p:txBody>
          <a:bodyPr vert="horz" wrap="none" lIns="365760" tIns="45720" rIns="36576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055198-6587-874B-87F3-9D0A2CA1114A}"/>
              </a:ext>
            </a:extLst>
          </p:cNvPr>
          <p:cNvSpPr>
            <a:spLocks noGrp="1"/>
          </p:cNvSpPr>
          <p:nvPr>
            <p:ph type="body" idx="1"/>
          </p:nvPr>
        </p:nvSpPr>
        <p:spPr>
          <a:xfrm>
            <a:off x="609600" y="1600200"/>
            <a:ext cx="10972800" cy="2286000"/>
          </a:xfrm>
          <a:prstGeom prst="rect">
            <a:avLst/>
          </a:prstGeom>
        </p:spPr>
        <p:txBody>
          <a:bodyPr vert="horz" wrap="none" lIns="365760" tIns="0" rIns="36576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2A0BF0C-2264-1F4A-B7EF-EAD3B2250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211269652"/>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0" r:id="rId3"/>
  </p:sldLayoutIdLst>
  <p:hf hdr="0" ftr="0" dt="0"/>
  <p:txStyles>
    <p:title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000" b="1" i="0" kern="1200" cap="none" baseline="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8">
          <p15:clr>
            <a:srgbClr val="F26B43"/>
          </p15:clr>
        </p15:guide>
        <p15:guide id="2" orient="horz" pos="4176">
          <p15:clr>
            <a:srgbClr val="F26B43"/>
          </p15:clr>
        </p15:guide>
        <p15:guide id="3" pos="624">
          <p15:clr>
            <a:srgbClr val="F26B43"/>
          </p15:clr>
        </p15:guide>
        <p15:guide id="6" pos="384">
          <p15:clr>
            <a:srgbClr val="F26B43"/>
          </p15:clr>
        </p15:guide>
        <p15:guide id="7" pos="7296">
          <p15:clr>
            <a:srgbClr val="F26B43"/>
          </p15:clr>
        </p15:guide>
        <p15:guide id="8" orient="horz" pos="1008">
          <p15:clr>
            <a:srgbClr val="F26B43"/>
          </p15:clr>
        </p15:guide>
        <p15:guide id="9" orient="horz" pos="1416">
          <p15:clr>
            <a:srgbClr val="F26B43"/>
          </p15:clr>
        </p15:guide>
        <p15:guide id="10" orient="horz" pos="2448">
          <p15:clr>
            <a:srgbClr val="F26B43"/>
          </p15:clr>
        </p15:guide>
        <p15:guide id="11" orient="horz" pos="3552">
          <p15:clr>
            <a:srgbClr val="F26B43"/>
          </p15:clr>
        </p15:guide>
        <p15:guide id="12" orient="horz" pos="748">
          <p15:clr>
            <a:srgbClr val="F26B43"/>
          </p15:clr>
        </p15:guide>
        <p15:guide id="13" orient="horz" pos="3744">
          <p15:clr>
            <a:srgbClr val="F26B43"/>
          </p15:clr>
        </p15:guide>
        <p15:guide id="14" pos="3840">
          <p15:clr>
            <a:srgbClr val="F26B43"/>
          </p15:clr>
        </p15:guide>
        <p15:guide id="15" pos="4128">
          <p15:clr>
            <a:srgbClr val="F26B43"/>
          </p15:clr>
        </p15:guide>
        <p15:guide id="16" pos="35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8.jpeg"/><Relationship Id="rId5" Type="http://schemas.openxmlformats.org/officeDocument/2006/relationships/image" Target="../media/image9.sv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779976-B7AB-6641-B603-393FFFDA9C31}"/>
              </a:ext>
            </a:extLst>
          </p:cNvPr>
          <p:cNvSpPr>
            <a:spLocks noGrp="1"/>
          </p:cNvSpPr>
          <p:nvPr>
            <p:ph type="ctrTitle"/>
          </p:nvPr>
        </p:nvSpPr>
        <p:spPr>
          <a:xfrm>
            <a:off x="0" y="0"/>
            <a:ext cx="8138160" cy="2687030"/>
          </a:xfrm>
        </p:spPr>
        <p:txBody>
          <a:bodyPr lIns="274320" rIns="274320"/>
          <a:lstStyle/>
          <a:p>
            <a:r>
              <a:rPr lang="en-US" sz="2800" cap="none" dirty="0"/>
              <a:t>Blame the data, not the system:</a:t>
            </a:r>
            <a:br>
              <a:rPr lang="en-US" sz="2400" cap="none" dirty="0"/>
            </a:br>
            <a:r>
              <a:rPr lang="en-US" sz="2400" cap="none" dirty="0"/>
              <a:t> </a:t>
            </a:r>
            <a:br>
              <a:rPr lang="en-US" sz="2400" cap="none" dirty="0"/>
            </a:br>
            <a:r>
              <a:rPr lang="en-US" sz="2400" cap="none" dirty="0"/>
              <a:t>How </a:t>
            </a:r>
            <a:r>
              <a:rPr lang="en-US" sz="2400" cap="none" dirty="0">
                <a:solidFill>
                  <a:schemeClr val="accent6">
                    <a:lumMod val="60000"/>
                    <a:lumOff val="40000"/>
                  </a:schemeClr>
                </a:solidFill>
              </a:rPr>
              <a:t>data constraints </a:t>
            </a:r>
            <a:r>
              <a:rPr lang="en-US" sz="2400" cap="none" dirty="0"/>
              <a:t>can help </a:t>
            </a:r>
            <a:r>
              <a:rPr lang="en-US" sz="2400" cap="none" dirty="0">
                <a:solidFill>
                  <a:srgbClr val="FFFF00"/>
                </a:solidFill>
              </a:rPr>
              <a:t>explain causes</a:t>
            </a:r>
            <a:r>
              <a:rPr lang="en-US" sz="2400" cap="none" dirty="0">
                <a:solidFill>
                  <a:srgbClr val="D55E00"/>
                </a:solidFill>
              </a:rPr>
              <a:t> </a:t>
            </a:r>
            <a:r>
              <a:rPr lang="en-US" sz="2400" cap="none" dirty="0"/>
              <a:t>of data-system </a:t>
            </a:r>
            <a:r>
              <a:rPr lang="en-US" sz="2400" cap="none" dirty="0">
                <a:solidFill>
                  <a:srgbClr val="FFFF00"/>
                </a:solidFill>
              </a:rPr>
              <a:t>malfunction</a:t>
            </a:r>
            <a:br>
              <a:rPr lang="en-US" sz="3200" cap="none" dirty="0"/>
            </a:br>
            <a:br>
              <a:rPr lang="en-US" sz="1800" cap="none" dirty="0"/>
            </a:br>
            <a:r>
              <a:rPr lang="en-US" sz="2000" cap="none" dirty="0"/>
              <a:t>Anna Fariha</a:t>
            </a:r>
            <a:br>
              <a:rPr lang="en-US" sz="2000" cap="none" dirty="0"/>
            </a:br>
            <a:r>
              <a:rPr lang="en-US" sz="2000" cap="none" dirty="0"/>
              <a:t>University of Utah</a:t>
            </a:r>
            <a:endParaRPr lang="en-US" sz="1600" cap="none" dirty="0"/>
          </a:p>
        </p:txBody>
      </p:sp>
      <p:pic>
        <p:nvPicPr>
          <p:cNvPr id="1028" name="Picture 4" descr="University of Utah | Partners of Intellisense Systems, Inc.">
            <a:extLst>
              <a:ext uri="{FF2B5EF4-FFF2-40B4-BE49-F238E27FC236}">
                <a16:creationId xmlns:a16="http://schemas.microsoft.com/office/drawing/2014/main" id="{E0D51D16-6CBD-74D6-7449-551DB9A5B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638" y="0"/>
            <a:ext cx="2537361" cy="253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8DFDA6-5B54-BF47-9AB6-678A6959EFB2}"/>
              </a:ext>
            </a:extLst>
          </p:cNvPr>
          <p:cNvSpPr>
            <a:spLocks noGrp="1"/>
          </p:cNvSpPr>
          <p:nvPr>
            <p:ph type="sldNum" sz="quarter" idx="4"/>
          </p:nvPr>
        </p:nvSpPr>
        <p:spPr/>
        <p:txBody>
          <a:bodyPr/>
          <a:lstStyle/>
          <a:p>
            <a:fld id="{4740AEA5-A348-2949-9B8B-EA763C54C64D}" type="slidenum">
              <a:rPr lang="en-US" smtClean="0"/>
              <a:t>10</a:t>
            </a:fld>
            <a:endParaRPr lang="en-US" dirty="0"/>
          </a:p>
        </p:txBody>
      </p:sp>
      <p:sp>
        <p:nvSpPr>
          <p:cNvPr id="3" name="Content Placeholder 2">
            <a:extLst>
              <a:ext uri="{FF2B5EF4-FFF2-40B4-BE49-F238E27FC236}">
                <a16:creationId xmlns:a16="http://schemas.microsoft.com/office/drawing/2014/main" id="{5C9976EF-EAC6-7342-ADF9-16E3252006CF}"/>
              </a:ext>
            </a:extLst>
          </p:cNvPr>
          <p:cNvSpPr>
            <a:spLocks noGrp="1"/>
          </p:cNvSpPr>
          <p:nvPr>
            <p:ph sz="quarter" idx="11"/>
          </p:nvPr>
        </p:nvSpPr>
        <p:spPr>
          <a:xfrm>
            <a:off x="572304" y="1966823"/>
            <a:ext cx="11487891" cy="4073435"/>
          </a:xfrm>
        </p:spPr>
        <p:txBody>
          <a:bodyPr/>
          <a:lstStyle/>
          <a:p>
            <a:r>
              <a:rPr lang="en-US" sz="4400" dirty="0"/>
              <a:t>Data issue can be </a:t>
            </a:r>
            <a:r>
              <a:rPr lang="en-US" sz="4400" dirty="0">
                <a:solidFill>
                  <a:srgbClr val="D55E00"/>
                </a:solidFill>
              </a:rPr>
              <a:t>holistic</a:t>
            </a:r>
            <a:r>
              <a:rPr lang="en-US" sz="4400" dirty="0"/>
              <a:t>.</a:t>
            </a:r>
          </a:p>
          <a:p>
            <a:endParaRPr lang="en-US" sz="4400" dirty="0"/>
          </a:p>
          <a:p>
            <a:r>
              <a:rPr lang="en-US" sz="4400" dirty="0">
                <a:solidFill>
                  <a:srgbClr val="D55E00"/>
                </a:solidFill>
              </a:rPr>
              <a:t>Correlation </a:t>
            </a:r>
            <a:r>
              <a:rPr lang="en-US" sz="4400" dirty="0"/>
              <a:t>between</a:t>
            </a:r>
            <a:r>
              <a:rPr lang="en-US" sz="4400" dirty="0">
                <a:solidFill>
                  <a:srgbClr val="D55E00"/>
                </a:solidFill>
              </a:rPr>
              <a:t> sex </a:t>
            </a:r>
            <a:r>
              <a:rPr lang="en-US" sz="4400" dirty="0"/>
              <a:t>and</a:t>
            </a:r>
            <a:r>
              <a:rPr lang="en-US" sz="4400" dirty="0">
                <a:solidFill>
                  <a:srgbClr val="D55E00"/>
                </a:solidFill>
              </a:rPr>
              <a:t> marital status</a:t>
            </a:r>
          </a:p>
          <a:p>
            <a:pPr marL="0" indent="0">
              <a:buNone/>
            </a:pPr>
            <a:r>
              <a:rPr lang="en-US" sz="4400" dirty="0"/>
              <a:t>can cause classifier </a:t>
            </a:r>
            <a:r>
              <a:rPr lang="en-US" sz="4400" dirty="0">
                <a:solidFill>
                  <a:srgbClr val="D55E00"/>
                </a:solidFill>
              </a:rPr>
              <a:t>unfairness</a:t>
            </a:r>
            <a:r>
              <a:rPr lang="en-US" sz="4400" dirty="0"/>
              <a:t>.</a:t>
            </a:r>
          </a:p>
        </p:txBody>
      </p:sp>
      <p:sp>
        <p:nvSpPr>
          <p:cNvPr id="4" name="Text Placeholder 3">
            <a:extLst>
              <a:ext uri="{FF2B5EF4-FFF2-40B4-BE49-F238E27FC236}">
                <a16:creationId xmlns:a16="http://schemas.microsoft.com/office/drawing/2014/main" id="{C282CAB8-7B26-BA43-B1D4-19B278D3EBDA}"/>
              </a:ext>
            </a:extLst>
          </p:cNvPr>
          <p:cNvSpPr>
            <a:spLocks noGrp="1"/>
          </p:cNvSpPr>
          <p:nvPr>
            <p:ph type="body" sz="quarter" idx="13"/>
          </p:nvPr>
        </p:nvSpPr>
        <p:spPr/>
        <p:txBody>
          <a:bodyPr/>
          <a:lstStyle/>
          <a:p>
            <a:r>
              <a:rPr lang="en-US" dirty="0"/>
              <a:t>Data issues: local vs global</a:t>
            </a:r>
          </a:p>
        </p:txBody>
      </p:sp>
    </p:spTree>
    <p:extLst>
      <p:ext uri="{BB962C8B-B14F-4D97-AF65-F5344CB8AC3E}">
        <p14:creationId xmlns:p14="http://schemas.microsoft.com/office/powerpoint/2010/main" val="94260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5D0AA-F116-534D-ADD0-06E859F7A266}"/>
              </a:ext>
            </a:extLst>
          </p:cNvPr>
          <p:cNvSpPr>
            <a:spLocks noGrp="1"/>
          </p:cNvSpPr>
          <p:nvPr>
            <p:ph type="sldNum" sz="quarter" idx="4"/>
          </p:nvPr>
        </p:nvSpPr>
        <p:spPr/>
        <p:txBody>
          <a:bodyPr/>
          <a:lstStyle/>
          <a:p>
            <a:fld id="{4740AEA5-A348-2949-9B8B-EA763C54C64D}" type="slidenum">
              <a:rPr lang="en-US" smtClean="0"/>
              <a:t>11</a:t>
            </a:fld>
            <a:endParaRPr lang="en-US" dirty="0"/>
          </a:p>
        </p:txBody>
      </p:sp>
      <p:sp>
        <p:nvSpPr>
          <p:cNvPr id="4" name="Text Placeholder 3">
            <a:extLst>
              <a:ext uri="{FF2B5EF4-FFF2-40B4-BE49-F238E27FC236}">
                <a16:creationId xmlns:a16="http://schemas.microsoft.com/office/drawing/2014/main" id="{40D7004A-1FE9-3F42-97FD-923848CB57DC}"/>
              </a:ext>
            </a:extLst>
          </p:cNvPr>
          <p:cNvSpPr>
            <a:spLocks noGrp="1"/>
          </p:cNvSpPr>
          <p:nvPr>
            <p:ph type="body" sz="quarter" idx="13"/>
          </p:nvPr>
        </p:nvSpPr>
        <p:spPr/>
        <p:txBody>
          <a:bodyPr/>
          <a:lstStyle/>
          <a:p>
            <a:r>
              <a:rPr lang="en-US" dirty="0"/>
              <a:t>Unit of blame: data profiles</a:t>
            </a:r>
          </a:p>
        </p:txBody>
      </p:sp>
      <p:sp>
        <p:nvSpPr>
          <p:cNvPr id="5" name="Rectangle 4">
            <a:extLst>
              <a:ext uri="{FF2B5EF4-FFF2-40B4-BE49-F238E27FC236}">
                <a16:creationId xmlns:a16="http://schemas.microsoft.com/office/drawing/2014/main" id="{853AC8BE-0748-FB41-89D5-A2048BA4BCFE}"/>
              </a:ext>
            </a:extLst>
          </p:cNvPr>
          <p:cNvSpPr/>
          <p:nvPr/>
        </p:nvSpPr>
        <p:spPr>
          <a:xfrm>
            <a:off x="1380226" y="1932317"/>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Correlation</a:t>
            </a:r>
          </a:p>
        </p:txBody>
      </p:sp>
      <p:sp>
        <p:nvSpPr>
          <p:cNvPr id="6" name="Rectangle 5">
            <a:extLst>
              <a:ext uri="{FF2B5EF4-FFF2-40B4-BE49-F238E27FC236}">
                <a16:creationId xmlns:a16="http://schemas.microsoft.com/office/drawing/2014/main" id="{6DFC692F-4882-0C40-BB55-D8FA4A906D8E}"/>
              </a:ext>
            </a:extLst>
          </p:cNvPr>
          <p:cNvSpPr/>
          <p:nvPr/>
        </p:nvSpPr>
        <p:spPr>
          <a:xfrm>
            <a:off x="1380226" y="3468702"/>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Domain</a:t>
            </a:r>
          </a:p>
        </p:txBody>
      </p:sp>
      <p:sp>
        <p:nvSpPr>
          <p:cNvPr id="7" name="Rectangle 6">
            <a:extLst>
              <a:ext uri="{FF2B5EF4-FFF2-40B4-BE49-F238E27FC236}">
                <a16:creationId xmlns:a16="http://schemas.microsoft.com/office/drawing/2014/main" id="{7907DE05-C019-6B4A-80D3-AE445FA5B653}"/>
              </a:ext>
            </a:extLst>
          </p:cNvPr>
          <p:cNvSpPr/>
          <p:nvPr/>
        </p:nvSpPr>
        <p:spPr>
          <a:xfrm>
            <a:off x="453461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Outliers</a:t>
            </a:r>
          </a:p>
        </p:txBody>
      </p:sp>
      <p:sp>
        <p:nvSpPr>
          <p:cNvPr id="8" name="Rectangle 7">
            <a:extLst>
              <a:ext uri="{FF2B5EF4-FFF2-40B4-BE49-F238E27FC236}">
                <a16:creationId xmlns:a16="http://schemas.microsoft.com/office/drawing/2014/main" id="{E967E293-2F38-0743-A3EB-9B9E5167734C}"/>
              </a:ext>
            </a:extLst>
          </p:cNvPr>
          <p:cNvSpPr/>
          <p:nvPr/>
        </p:nvSpPr>
        <p:spPr>
          <a:xfrm>
            <a:off x="4534618"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Missing Values</a:t>
            </a:r>
          </a:p>
        </p:txBody>
      </p:sp>
      <p:sp>
        <p:nvSpPr>
          <p:cNvPr id="9" name="Rectangle 8">
            <a:extLst>
              <a:ext uri="{FF2B5EF4-FFF2-40B4-BE49-F238E27FC236}">
                <a16:creationId xmlns:a16="http://schemas.microsoft.com/office/drawing/2014/main" id="{D2B3CF3B-0526-1142-9F80-C97AB1E6D6BD}"/>
              </a:ext>
            </a:extLst>
          </p:cNvPr>
          <p:cNvSpPr/>
          <p:nvPr/>
        </p:nvSpPr>
        <p:spPr>
          <a:xfrm>
            <a:off x="1380227" y="4840083"/>
            <a:ext cx="8988724"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Functional Dependencies</a:t>
            </a:r>
          </a:p>
        </p:txBody>
      </p:sp>
    </p:spTree>
    <p:extLst>
      <p:ext uri="{BB962C8B-B14F-4D97-AF65-F5344CB8AC3E}">
        <p14:creationId xmlns:p14="http://schemas.microsoft.com/office/powerpoint/2010/main" val="282566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12</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882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13</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pic>
        <p:nvPicPr>
          <p:cNvPr id="2050" name="Picture 2" descr="Good vs Bad Isn&amp;#39;t Always So Clear - Recovery Centers of America">
            <a:extLst>
              <a:ext uri="{FF2B5EF4-FFF2-40B4-BE49-F238E27FC236}">
                <a16:creationId xmlns:a16="http://schemas.microsoft.com/office/drawing/2014/main" id="{541F3A41-1603-844F-B66D-48700403D6A2}"/>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3708400" y="2902112"/>
            <a:ext cx="4775200" cy="3049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B9C040-6B6E-7148-A4B1-20146EF93475}"/>
              </a:ext>
            </a:extLst>
          </p:cNvPr>
          <p:cNvSpPr txBox="1"/>
          <p:nvPr/>
        </p:nvSpPr>
        <p:spPr>
          <a:xfrm>
            <a:off x="718498" y="1678229"/>
            <a:ext cx="10899261" cy="523220"/>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t>Start with a </a:t>
            </a:r>
            <a:r>
              <a:rPr lang="en-US" sz="2800" dirty="0">
                <a:solidFill>
                  <a:srgbClr val="009E73"/>
                </a:solidFill>
              </a:rPr>
              <a:t>good</a:t>
            </a:r>
            <a:r>
              <a:rPr lang="en-US" sz="2800" dirty="0"/>
              <a:t> and a </a:t>
            </a:r>
            <a:r>
              <a:rPr lang="en-US" sz="2800" dirty="0">
                <a:solidFill>
                  <a:srgbClr val="D55E00"/>
                </a:solidFill>
              </a:rPr>
              <a:t>bad</a:t>
            </a:r>
            <a:r>
              <a:rPr lang="en-US" sz="2800" dirty="0"/>
              <a:t> dataset</a:t>
            </a:r>
          </a:p>
        </p:txBody>
      </p:sp>
    </p:spTree>
    <p:extLst>
      <p:ext uri="{BB962C8B-B14F-4D97-AF65-F5344CB8AC3E}">
        <p14:creationId xmlns:p14="http://schemas.microsoft.com/office/powerpoint/2010/main" val="4282533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14</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sp>
        <p:nvSpPr>
          <p:cNvPr id="6" name="TextBox 5">
            <a:extLst>
              <a:ext uri="{FF2B5EF4-FFF2-40B4-BE49-F238E27FC236}">
                <a16:creationId xmlns:a16="http://schemas.microsoft.com/office/drawing/2014/main" id="{40A931E4-DD5D-F54F-A720-6EEE3686F4D0}"/>
              </a:ext>
            </a:extLst>
          </p:cNvPr>
          <p:cNvSpPr txBox="1"/>
          <p:nvPr/>
        </p:nvSpPr>
        <p:spPr>
          <a:xfrm>
            <a:off x="427549" y="1678229"/>
            <a:ext cx="11362666" cy="523220"/>
          </a:xfrm>
          <a:prstGeom prst="rect">
            <a:avLst/>
          </a:prstGeom>
          <a:solidFill>
            <a:schemeClr val="bg1">
              <a:lumMod val="85000"/>
            </a:schemeClr>
          </a:solidFill>
          <a:ln>
            <a:solidFill>
              <a:schemeClr val="bg1">
                <a:lumMod val="85000"/>
              </a:schemeClr>
            </a:solidFill>
          </a:ln>
        </p:spPr>
        <p:txBody>
          <a:bodyPr wrap="square" rtlCol="0">
            <a:spAutoFit/>
          </a:bodyPr>
          <a:lstStyle/>
          <a:p>
            <a:r>
              <a:rPr lang="en-US" sz="2800" dirty="0"/>
              <a:t>Find out </a:t>
            </a:r>
            <a:r>
              <a:rPr lang="en-US" sz="2800" dirty="0">
                <a:solidFill>
                  <a:srgbClr val="00B0F0"/>
                </a:solidFill>
              </a:rPr>
              <a:t>discriminative profiles </a:t>
            </a:r>
            <a:r>
              <a:rPr lang="en-US" sz="2800" dirty="0"/>
              <a:t>between the good and the bad datasets</a:t>
            </a:r>
          </a:p>
        </p:txBody>
      </p:sp>
      <p:pic>
        <p:nvPicPr>
          <p:cNvPr id="3074" name="Picture 2" descr="Spot 5 Differences Between Two Pictures Printable - Find the difference  cartoon - Free printable s… | Puzzles for kids, Fun games for kids, Kids  learning activities">
            <a:extLst>
              <a:ext uri="{FF2B5EF4-FFF2-40B4-BE49-F238E27FC236}">
                <a16:creationId xmlns:a16="http://schemas.microsoft.com/office/drawing/2014/main" id="{A44ACA78-720A-1447-A10E-800AAF863D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00"/>
          <a:stretch/>
        </p:blipFill>
        <p:spPr bwMode="auto">
          <a:xfrm>
            <a:off x="6190734" y="2519265"/>
            <a:ext cx="6001265" cy="341408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E802693-F298-9545-93FA-C23678786F02}"/>
              </a:ext>
            </a:extLst>
          </p:cNvPr>
          <p:cNvSpPr/>
          <p:nvPr/>
        </p:nvSpPr>
        <p:spPr>
          <a:xfrm>
            <a:off x="6682895" y="2519265"/>
            <a:ext cx="1183024" cy="742333"/>
          </a:xfrm>
          <a:prstGeom prst="ellipse">
            <a:avLst/>
          </a:prstGeom>
          <a:noFill/>
          <a:ln>
            <a:solidFill>
              <a:srgbClr val="D55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0">
            <a:extLst>
              <a:ext uri="{FF2B5EF4-FFF2-40B4-BE49-F238E27FC236}">
                <a16:creationId xmlns:a16="http://schemas.microsoft.com/office/drawing/2014/main" id="{05DBF630-2E3E-D83F-7CD0-EFC7FB455AF2}"/>
              </a:ext>
            </a:extLst>
          </p:cNvPr>
          <p:cNvGraphicFramePr>
            <a:graphicFrameLocks noGrp="1"/>
          </p:cNvGraphicFramePr>
          <p:nvPr>
            <p:extLst>
              <p:ext uri="{D42A27DB-BD31-4B8C-83A1-F6EECF244321}">
                <p14:modId xmlns:p14="http://schemas.microsoft.com/office/powerpoint/2010/main" val="2292574627"/>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5" name="TextBox 4">
            <a:extLst>
              <a:ext uri="{FF2B5EF4-FFF2-40B4-BE49-F238E27FC236}">
                <a16:creationId xmlns:a16="http://schemas.microsoft.com/office/drawing/2014/main" id="{E49AD763-7DA6-D73C-C84B-3CB331AC6E82}"/>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Tree>
    <p:extLst>
      <p:ext uri="{BB962C8B-B14F-4D97-AF65-F5344CB8AC3E}">
        <p14:creationId xmlns:p14="http://schemas.microsoft.com/office/powerpoint/2010/main" val="321972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15</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383738" cy="1224352"/>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32254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76822" y="1674318"/>
            <a:ext cx="1087839" cy="1900780"/>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1535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DBDFF-3BFA-56B9-B02E-991F32216F32}"/>
              </a:ext>
            </a:extLst>
          </p:cNvPr>
          <p:cNvSpPr>
            <a:spLocks noGrp="1"/>
          </p:cNvSpPr>
          <p:nvPr>
            <p:ph type="sldNum" sz="quarter" idx="4"/>
          </p:nvPr>
        </p:nvSpPr>
        <p:spPr/>
        <p:txBody>
          <a:bodyPr/>
          <a:lstStyle/>
          <a:p>
            <a:fld id="{4740AEA5-A348-2949-9B8B-EA763C54C64D}" type="slidenum">
              <a:rPr lang="en-US" smtClean="0"/>
              <a:t>16</a:t>
            </a:fld>
            <a:endParaRPr lang="en-US" dirty="0"/>
          </a:p>
        </p:txBody>
      </p:sp>
      <p:sp>
        <p:nvSpPr>
          <p:cNvPr id="4" name="Text Placeholder 3">
            <a:extLst>
              <a:ext uri="{FF2B5EF4-FFF2-40B4-BE49-F238E27FC236}">
                <a16:creationId xmlns:a16="http://schemas.microsoft.com/office/drawing/2014/main" id="{F86ED912-2585-8CB0-4A14-98D7B4159E9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2: Construct a profile-attribute graph</a:t>
            </a:r>
          </a:p>
          <a:p>
            <a:endParaRPr lang="en-US" dirty="0"/>
          </a:p>
        </p:txBody>
      </p:sp>
      <p:sp>
        <p:nvSpPr>
          <p:cNvPr id="5" name="Title 2">
            <a:extLst>
              <a:ext uri="{FF2B5EF4-FFF2-40B4-BE49-F238E27FC236}">
                <a16:creationId xmlns:a16="http://schemas.microsoft.com/office/drawing/2014/main" id="{8846DCF4-E7B9-CE45-729A-D40B4488F757}"/>
              </a:ext>
            </a:extLst>
          </p:cNvPr>
          <p:cNvSpPr txBox="1">
            <a:spLocks/>
          </p:cNvSpPr>
          <p:nvPr/>
        </p:nvSpPr>
        <p:spPr>
          <a:xfrm>
            <a:off x="1407766" y="846872"/>
            <a:ext cx="9639681" cy="993709"/>
          </a:xfrm>
          <a:prstGeom prst="rect">
            <a:avLst/>
          </a:prstGeom>
        </p:spPr>
        <p:txBody>
          <a:bodyPr/>
          <a:lst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graphicFrame>
        <p:nvGraphicFramePr>
          <p:cNvPr id="6" name="Table 20">
            <a:extLst>
              <a:ext uri="{FF2B5EF4-FFF2-40B4-BE49-F238E27FC236}">
                <a16:creationId xmlns:a16="http://schemas.microsoft.com/office/drawing/2014/main" id="{0288470A-D12C-0077-EB9A-F2A5B8CDD0CF}"/>
              </a:ext>
            </a:extLst>
          </p:cNvPr>
          <p:cNvGraphicFramePr>
            <a:graphicFrameLocks noGrp="1"/>
          </p:cNvGraphicFramePr>
          <p:nvPr>
            <p:extLst>
              <p:ext uri="{D42A27DB-BD31-4B8C-83A1-F6EECF244321}">
                <p14:modId xmlns:p14="http://schemas.microsoft.com/office/powerpoint/2010/main" val="3333333971"/>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7" name="TextBox 6">
            <a:extLst>
              <a:ext uri="{FF2B5EF4-FFF2-40B4-BE49-F238E27FC236}">
                <a16:creationId xmlns:a16="http://schemas.microsoft.com/office/drawing/2014/main" id="{1AFA0942-2E9D-249B-D77C-77741EBD40E9}"/>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
        <p:nvSpPr>
          <p:cNvPr id="8" name="TextBox 7">
            <a:extLst>
              <a:ext uri="{FF2B5EF4-FFF2-40B4-BE49-F238E27FC236}">
                <a16:creationId xmlns:a16="http://schemas.microsoft.com/office/drawing/2014/main" id="{78D9FCCF-C223-54B5-2ED4-80DFEEB43686}"/>
              </a:ext>
            </a:extLst>
          </p:cNvPr>
          <p:cNvSpPr txBox="1"/>
          <p:nvPr/>
        </p:nvSpPr>
        <p:spPr>
          <a:xfrm>
            <a:off x="7611560" y="2711987"/>
            <a:ext cx="28448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Attributes</a:t>
            </a:r>
          </a:p>
        </p:txBody>
      </p:sp>
      <p:sp>
        <p:nvSpPr>
          <p:cNvPr id="9" name="Rounded Rectangle 8">
            <a:extLst>
              <a:ext uri="{FF2B5EF4-FFF2-40B4-BE49-F238E27FC236}">
                <a16:creationId xmlns:a16="http://schemas.microsoft.com/office/drawing/2014/main" id="{57EE8987-6721-6A92-54E7-5C5CE68177B7}"/>
              </a:ext>
            </a:extLst>
          </p:cNvPr>
          <p:cNvSpPr/>
          <p:nvPr/>
        </p:nvSpPr>
        <p:spPr>
          <a:xfrm>
            <a:off x="7611560" y="3207825"/>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Age</a:t>
            </a:r>
          </a:p>
        </p:txBody>
      </p:sp>
      <p:sp>
        <p:nvSpPr>
          <p:cNvPr id="10" name="Rounded Rectangle 9">
            <a:extLst>
              <a:ext uri="{FF2B5EF4-FFF2-40B4-BE49-F238E27FC236}">
                <a16:creationId xmlns:a16="http://schemas.microsoft.com/office/drawing/2014/main" id="{4183864A-61BD-7866-1E9C-561F9B6735F9}"/>
              </a:ext>
            </a:extLst>
          </p:cNvPr>
          <p:cNvSpPr/>
          <p:nvPr/>
        </p:nvSpPr>
        <p:spPr>
          <a:xfrm>
            <a:off x="7611561" y="3950060"/>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Sex</a:t>
            </a:r>
          </a:p>
        </p:txBody>
      </p:sp>
      <p:sp>
        <p:nvSpPr>
          <p:cNvPr id="11" name="Rounded Rectangle 10">
            <a:extLst>
              <a:ext uri="{FF2B5EF4-FFF2-40B4-BE49-F238E27FC236}">
                <a16:creationId xmlns:a16="http://schemas.microsoft.com/office/drawing/2014/main" id="{FA13AE82-3B99-4B55-95F1-3E20E295F4E4}"/>
              </a:ext>
            </a:extLst>
          </p:cNvPr>
          <p:cNvSpPr/>
          <p:nvPr/>
        </p:nvSpPr>
        <p:spPr>
          <a:xfrm>
            <a:off x="7642963" y="5408339"/>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Income</a:t>
            </a:r>
          </a:p>
        </p:txBody>
      </p:sp>
      <p:cxnSp>
        <p:nvCxnSpPr>
          <p:cNvPr id="12" name="Straight Connector 11">
            <a:extLst>
              <a:ext uri="{FF2B5EF4-FFF2-40B4-BE49-F238E27FC236}">
                <a16:creationId xmlns:a16="http://schemas.microsoft.com/office/drawing/2014/main" id="{B351FC3D-A73D-E3D9-85F4-E477DA60A8F5}"/>
              </a:ext>
            </a:extLst>
          </p:cNvPr>
          <p:cNvCxnSpPr>
            <a:cxnSpLocks/>
            <a:endCxn id="9" idx="1"/>
          </p:cNvCxnSpPr>
          <p:nvPr/>
        </p:nvCxnSpPr>
        <p:spPr>
          <a:xfrm flipV="1">
            <a:off x="5746833" y="3504158"/>
            <a:ext cx="1864727" cy="1192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8D97C-D3F0-34B9-B0A7-BBDA34E15CDF}"/>
              </a:ext>
            </a:extLst>
          </p:cNvPr>
          <p:cNvCxnSpPr>
            <a:cxnSpLocks/>
            <a:endCxn id="10" idx="1"/>
          </p:cNvCxnSpPr>
          <p:nvPr/>
        </p:nvCxnSpPr>
        <p:spPr>
          <a:xfrm flipV="1">
            <a:off x="5746833" y="4246393"/>
            <a:ext cx="1864728" cy="834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50EC60-BB81-7500-A229-0801DDF6400C}"/>
              </a:ext>
            </a:extLst>
          </p:cNvPr>
          <p:cNvCxnSpPr>
            <a:cxnSpLocks/>
            <a:endCxn id="18" idx="1"/>
          </p:cNvCxnSpPr>
          <p:nvPr/>
        </p:nvCxnSpPr>
        <p:spPr>
          <a:xfrm flipV="1">
            <a:off x="5768723" y="4993475"/>
            <a:ext cx="1874240" cy="874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C24CFB-D1FA-1CB1-A613-63FCABFED45E}"/>
              </a:ext>
            </a:extLst>
          </p:cNvPr>
          <p:cNvSpPr txBox="1"/>
          <p:nvPr/>
        </p:nvSpPr>
        <p:spPr>
          <a:xfrm>
            <a:off x="811915" y="1484350"/>
            <a:ext cx="10805843"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 a bipartite graph connecting </a:t>
            </a:r>
            <a:r>
              <a:rPr lang="en-US" sz="2400" b="1" dirty="0">
                <a:latin typeface="Times New Roman" panose="02020603050405020304" pitchFamily="18" charset="0"/>
                <a:cs typeface="Times New Roman" panose="02020603050405020304" pitchFamily="18" charset="0"/>
              </a:rPr>
              <a:t>Profiles</a:t>
            </a:r>
            <a:r>
              <a:rPr lang="en-US" sz="2400" dirty="0">
                <a:latin typeface="Times New Roman" panose="02020603050405020304" pitchFamily="18" charset="0"/>
                <a:cs typeface="Times New Roman" panose="02020603050405020304" pitchFamily="18" charset="0"/>
              </a:rPr>
              <a:t> to the corresponding </a:t>
            </a:r>
            <a:r>
              <a:rPr lang="en-US" sz="2400" b="1" dirty="0">
                <a:latin typeface="Times New Roman" panose="02020603050405020304" pitchFamily="18" charset="0"/>
                <a:cs typeface="Times New Roman" panose="02020603050405020304" pitchFamily="18" charset="0"/>
              </a:rPr>
              <a:t>Attributes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Intuition: </a:t>
            </a:r>
            <a:r>
              <a:rPr lang="en-US" sz="2400" dirty="0">
                <a:latin typeface="Times New Roman" panose="02020603050405020304" pitchFamily="18" charset="0"/>
                <a:cs typeface="Times New Roman" panose="02020603050405020304" pitchFamily="18" charset="0"/>
              </a:rPr>
              <a:t>Attributes with issues connect to multiple discriminative Profiles.</a:t>
            </a:r>
          </a:p>
        </p:txBody>
      </p:sp>
      <p:cxnSp>
        <p:nvCxnSpPr>
          <p:cNvPr id="16" name="Straight Connector 15">
            <a:extLst>
              <a:ext uri="{FF2B5EF4-FFF2-40B4-BE49-F238E27FC236}">
                <a16:creationId xmlns:a16="http://schemas.microsoft.com/office/drawing/2014/main" id="{E8F7CB6F-526E-990A-F2C2-587CC3BC1250}"/>
              </a:ext>
            </a:extLst>
          </p:cNvPr>
          <p:cNvCxnSpPr>
            <a:cxnSpLocks/>
            <a:endCxn id="18" idx="1"/>
          </p:cNvCxnSpPr>
          <p:nvPr/>
        </p:nvCxnSpPr>
        <p:spPr>
          <a:xfrm flipV="1">
            <a:off x="5746833" y="4993475"/>
            <a:ext cx="1896130" cy="480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E5C3B401-7085-A15F-0A9B-95D9DBEC2FB5}"/>
              </a:ext>
            </a:extLst>
          </p:cNvPr>
          <p:cNvSpPr/>
          <p:nvPr/>
        </p:nvSpPr>
        <p:spPr>
          <a:xfrm>
            <a:off x="7642963" y="4697142"/>
            <a:ext cx="2844800" cy="592666"/>
          </a:xfrm>
          <a:prstGeom prst="roundRect">
            <a:avLst/>
          </a:prstGeom>
          <a:solidFill>
            <a:schemeClr val="accent6"/>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Marital Status</a:t>
            </a:r>
          </a:p>
        </p:txBody>
      </p:sp>
      <p:cxnSp>
        <p:nvCxnSpPr>
          <p:cNvPr id="29" name="Straight Connector 28">
            <a:extLst>
              <a:ext uri="{FF2B5EF4-FFF2-40B4-BE49-F238E27FC236}">
                <a16:creationId xmlns:a16="http://schemas.microsoft.com/office/drawing/2014/main" id="{6EDC6DF6-425C-77DA-5517-ADCBE35A8744}"/>
              </a:ext>
            </a:extLst>
          </p:cNvPr>
          <p:cNvCxnSpPr>
            <a:cxnSpLocks/>
          </p:cNvCxnSpPr>
          <p:nvPr/>
        </p:nvCxnSpPr>
        <p:spPr>
          <a:xfrm>
            <a:off x="5768723" y="5474450"/>
            <a:ext cx="1874240" cy="2199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1C1D34B4-3AE1-EECE-D595-7BE640EFE477}"/>
              </a:ext>
            </a:extLst>
          </p:cNvPr>
          <p:cNvSpPr/>
          <p:nvPr/>
        </p:nvSpPr>
        <p:spPr>
          <a:xfrm>
            <a:off x="259492" y="4806778"/>
            <a:ext cx="5836508" cy="887575"/>
          </a:xfrm>
          <a:prstGeom prst="roundRect">
            <a:avLst/>
          </a:prstGeom>
          <a:noFill/>
          <a:ln w="508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27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17</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395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3E8B4-C575-0DCF-F88A-29DF7F9C7B8C}"/>
              </a:ext>
            </a:extLst>
          </p:cNvPr>
          <p:cNvSpPr>
            <a:spLocks noGrp="1"/>
          </p:cNvSpPr>
          <p:nvPr>
            <p:ph type="sldNum" sz="quarter" idx="4"/>
          </p:nvPr>
        </p:nvSpPr>
        <p:spPr/>
        <p:txBody>
          <a:bodyPr/>
          <a:lstStyle/>
          <a:p>
            <a:fld id="{4740AEA5-A348-2949-9B8B-EA763C54C64D}" type="slidenum">
              <a:rPr lang="en-US" smtClean="0"/>
              <a:t>18</a:t>
            </a:fld>
            <a:endParaRPr lang="en-US" dirty="0"/>
          </a:p>
        </p:txBody>
      </p:sp>
      <p:sp>
        <p:nvSpPr>
          <p:cNvPr id="4" name="Text Placeholder 3">
            <a:extLst>
              <a:ext uri="{FF2B5EF4-FFF2-40B4-BE49-F238E27FC236}">
                <a16:creationId xmlns:a16="http://schemas.microsoft.com/office/drawing/2014/main" id="{0FBF56F5-3900-E2DA-F5E1-4D91FEEDAFD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3: Rank profiles based on expected </a:t>
            </a:r>
            <a:r>
              <a:rPr lang="en-US" u="sng" dirty="0">
                <a:latin typeface="Times New Roman" panose="02020603050405020304" pitchFamily="18" charset="0"/>
                <a:cs typeface="Times New Roman" panose="02020603050405020304" pitchFamily="18" charset="0"/>
              </a:rPr>
              <a:t>benefit</a:t>
            </a:r>
          </a:p>
          <a:p>
            <a:endParaRPr lang="en-US" dirty="0"/>
          </a:p>
        </p:txBody>
      </p:sp>
      <p:sp>
        <p:nvSpPr>
          <p:cNvPr id="6" name="TextBox 5">
            <a:extLst>
              <a:ext uri="{FF2B5EF4-FFF2-40B4-BE49-F238E27FC236}">
                <a16:creationId xmlns:a16="http://schemas.microsoft.com/office/drawing/2014/main" id="{85BD3AFC-898C-DB09-8E2E-648F54BFEF9C}"/>
              </a:ext>
            </a:extLst>
          </p:cNvPr>
          <p:cNvSpPr txBox="1"/>
          <p:nvPr/>
        </p:nvSpPr>
        <p:spPr>
          <a:xfrm>
            <a:off x="901139" y="1663328"/>
            <a:ext cx="104176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Benefit of a Profile P =  </a:t>
            </a:r>
            <a:r>
              <a:rPr lang="en-US" sz="2400" b="1" u="sng" dirty="0">
                <a:latin typeface="Times New Roman" panose="02020603050405020304" pitchFamily="18" charset="0"/>
                <a:cs typeface="Times New Roman" panose="02020603050405020304" pitchFamily="18" charset="0"/>
              </a:rPr>
              <a:t>Violation</a:t>
            </a:r>
            <a:r>
              <a:rPr lang="en-US" sz="2400" dirty="0">
                <a:latin typeface="Times New Roman" panose="02020603050405020304" pitchFamily="18" charset="0"/>
                <a:cs typeface="Times New Roman" panose="02020603050405020304" pitchFamily="18" charset="0"/>
              </a:rPr>
              <a:t> X  Tuple </a:t>
            </a:r>
            <a:r>
              <a:rPr lang="en-US" sz="2400" b="1" u="sng" dirty="0">
                <a:latin typeface="Times New Roman" panose="02020603050405020304" pitchFamily="18" charset="0"/>
                <a:cs typeface="Times New Roman" panose="02020603050405020304" pitchFamily="18" charset="0"/>
              </a:rPr>
              <a:t>coverage</a:t>
            </a:r>
            <a:r>
              <a:rPr lang="en-US" sz="2400" dirty="0">
                <a:latin typeface="Times New Roman" panose="02020603050405020304" pitchFamily="18" charset="0"/>
                <a:cs typeface="Times New Roman" panose="02020603050405020304" pitchFamily="18" charset="0"/>
              </a:rPr>
              <a:t> when P is intervened on</a:t>
            </a:r>
          </a:p>
        </p:txBody>
      </p:sp>
      <p:graphicFrame>
        <p:nvGraphicFramePr>
          <p:cNvPr id="8" name="Table 20">
            <a:extLst>
              <a:ext uri="{FF2B5EF4-FFF2-40B4-BE49-F238E27FC236}">
                <a16:creationId xmlns:a16="http://schemas.microsoft.com/office/drawing/2014/main" id="{248E7D43-30E5-C700-6E71-99CE7A680B7B}"/>
              </a:ext>
            </a:extLst>
          </p:cNvPr>
          <p:cNvGraphicFramePr>
            <a:graphicFrameLocks noGrp="1"/>
          </p:cNvGraphicFramePr>
          <p:nvPr>
            <p:extLst>
              <p:ext uri="{D42A27DB-BD31-4B8C-83A1-F6EECF244321}">
                <p14:modId xmlns:p14="http://schemas.microsoft.com/office/powerpoint/2010/main" val="72786059"/>
              </p:ext>
            </p:extLst>
          </p:nvPr>
        </p:nvGraphicFramePr>
        <p:xfrm>
          <a:off x="8086468" y="4981391"/>
          <a:ext cx="2099733" cy="1123717"/>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2535">
                <a:tc>
                  <a:txBody>
                    <a:bodyPr/>
                    <a:lstStyle/>
                    <a:p>
                      <a:pPr algn="ctr"/>
                      <a:r>
                        <a:rPr lang="en-US" dirty="0">
                          <a:solidFill>
                            <a:schemeClr val="bg1"/>
                          </a:solidFill>
                          <a:latin typeface="Times New Roman" panose="02020603050405020304" pitchFamily="18" charset="0"/>
                          <a:cs typeface="Times New Roman" panose="02020603050405020304" pitchFamily="18" charset="0"/>
                        </a:rPr>
                        <a:t>Benefit score</a:t>
                      </a:r>
                    </a:p>
                  </a:txBody>
                  <a:tcPr>
                    <a:solidFill>
                      <a:schemeClr val="accent6"/>
                    </a:solidFill>
                  </a:tcPr>
                </a:tc>
                <a:extLst>
                  <a:ext uri="{0D108BD9-81ED-4DB2-BD59-A6C34878D82A}">
                    <a16:rowId xmlns:a16="http://schemas.microsoft.com/office/drawing/2014/main" val="3461409940"/>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0.67</a:t>
                      </a:r>
                    </a:p>
                  </a:txBody>
                  <a:tcPr>
                    <a:solidFill>
                      <a:schemeClr val="accent2"/>
                    </a:solidFill>
                  </a:tcPr>
                </a:tc>
                <a:extLst>
                  <a:ext uri="{0D108BD9-81ED-4DB2-BD59-A6C34878D82A}">
                    <a16:rowId xmlns:a16="http://schemas.microsoft.com/office/drawing/2014/main" val="289138925"/>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0.34</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11" name="Table 20">
            <a:extLst>
              <a:ext uri="{FF2B5EF4-FFF2-40B4-BE49-F238E27FC236}">
                <a16:creationId xmlns:a16="http://schemas.microsoft.com/office/drawing/2014/main" id="{25E9D301-0B2B-3F02-9A30-B118B5926F37}"/>
              </a:ext>
            </a:extLst>
          </p:cNvPr>
          <p:cNvGraphicFramePr>
            <a:graphicFrameLocks noGrp="1"/>
          </p:cNvGraphicFramePr>
          <p:nvPr>
            <p:extLst>
              <p:ext uri="{D42A27DB-BD31-4B8C-83A1-F6EECF244321}">
                <p14:modId xmlns:p14="http://schemas.microsoft.com/office/powerpoint/2010/main" val="3818224963"/>
              </p:ext>
            </p:extLst>
          </p:nvPr>
        </p:nvGraphicFramePr>
        <p:xfrm>
          <a:off x="2289320" y="4981391"/>
          <a:ext cx="5336238" cy="111252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Sex, Marital Status</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97%</a:t>
                      </a:r>
                    </a:p>
                  </a:txBody>
                  <a:tcPr>
                    <a:solidFill>
                      <a:schemeClr val="accent2"/>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13" name="Rectangular Callout 12">
            <a:extLst>
              <a:ext uri="{FF2B5EF4-FFF2-40B4-BE49-F238E27FC236}">
                <a16:creationId xmlns:a16="http://schemas.microsoft.com/office/drawing/2014/main" id="{C1EA20CB-8F24-32E0-1DE7-E66BC9DF03D3}"/>
              </a:ext>
            </a:extLst>
          </p:cNvPr>
          <p:cNvSpPr/>
          <p:nvPr/>
        </p:nvSpPr>
        <p:spPr>
          <a:xfrm>
            <a:off x="6540644" y="2923828"/>
            <a:ext cx="5336237" cy="1415918"/>
          </a:xfrm>
          <a:prstGeom prst="wedgeRectCallout">
            <a:avLst>
              <a:gd name="adj1" fmla="val -35965"/>
              <a:gd name="adj2" fmla="val -103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What fraction of tuples need to be altered to make sure the violation is acceptable?</a:t>
            </a:r>
          </a:p>
        </p:txBody>
      </p:sp>
      <p:sp>
        <p:nvSpPr>
          <p:cNvPr id="14" name="Rectangular Callout 13">
            <a:extLst>
              <a:ext uri="{FF2B5EF4-FFF2-40B4-BE49-F238E27FC236}">
                <a16:creationId xmlns:a16="http://schemas.microsoft.com/office/drawing/2014/main" id="{CEC516DD-BE90-D61E-EEA6-B7629F8B9466}"/>
              </a:ext>
            </a:extLst>
          </p:cNvPr>
          <p:cNvSpPr/>
          <p:nvPr/>
        </p:nvSpPr>
        <p:spPr>
          <a:xfrm>
            <a:off x="1672281" y="2923827"/>
            <a:ext cx="3968557" cy="1415918"/>
          </a:xfrm>
          <a:prstGeom prst="wedgeRectCallout">
            <a:avLst>
              <a:gd name="adj1" fmla="val 32453"/>
              <a:gd name="adj2" fmla="val -101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How far is the profile from an ideal profile?</a:t>
            </a:r>
          </a:p>
        </p:txBody>
      </p:sp>
    </p:spTree>
    <p:extLst>
      <p:ext uri="{BB962C8B-B14F-4D97-AF65-F5344CB8AC3E}">
        <p14:creationId xmlns:p14="http://schemas.microsoft.com/office/powerpoint/2010/main" val="116008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19</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Intervene on Profiles</a:t>
            </a:r>
            <a:endParaRPr lang="en-US" sz="2400" b="1"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0369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E5BE4FE9-7E00-4649-8AEF-B6BA82EF34AC}"/>
              </a:ext>
            </a:extLst>
          </p:cNvPr>
          <p:cNvSpPr>
            <a:spLocks noGrp="1"/>
          </p:cNvSpPr>
          <p:nvPr>
            <p:ph type="body" sz="quarter" idx="13"/>
          </p:nvPr>
        </p:nvSpPr>
        <p:spPr>
          <a:xfrm>
            <a:off x="570368" y="476920"/>
            <a:ext cx="11047391" cy="1074662"/>
          </a:xfrm>
        </p:spPr>
        <p:txBody>
          <a:bodyPr>
            <a:normAutofit fontScale="77500" lnSpcReduction="20000"/>
          </a:bodyPr>
          <a:lstStyle/>
          <a:p>
            <a:r>
              <a:rPr lang="en-US" sz="5200" dirty="0">
                <a:solidFill>
                  <a:schemeClr val="tx1"/>
                </a:solidFill>
                <a:latin typeface="+mj-lt"/>
                <a:ea typeface="+mj-ea"/>
                <a:cs typeface="+mj-cs"/>
              </a:rPr>
              <a:t>What are the challenges in </a:t>
            </a:r>
          </a:p>
          <a:p>
            <a:r>
              <a:rPr lang="en-US" sz="5200" dirty="0">
                <a:solidFill>
                  <a:schemeClr val="tx1"/>
                </a:solidFill>
                <a:latin typeface="+mj-lt"/>
                <a:ea typeface="+mj-ea"/>
                <a:cs typeface="+mj-cs"/>
              </a:rPr>
              <a:t>data systems that </a:t>
            </a:r>
            <a:r>
              <a:rPr lang="en-US" sz="5200" dirty="0">
                <a:solidFill>
                  <a:schemeClr val="accent1"/>
                </a:solidFill>
                <a:latin typeface="+mj-lt"/>
                <a:ea typeface="+mj-ea"/>
                <a:cs typeface="+mj-cs"/>
              </a:rPr>
              <a:t>users</a:t>
            </a:r>
            <a:r>
              <a:rPr lang="en-US" sz="5200" dirty="0">
                <a:solidFill>
                  <a:schemeClr val="tx1"/>
                </a:solidFill>
                <a:latin typeface="+mj-lt"/>
                <a:ea typeface="+mj-ea"/>
                <a:cs typeface="+mj-cs"/>
              </a:rPr>
              <a:t> face?</a:t>
            </a:r>
          </a:p>
        </p:txBody>
      </p:sp>
      <p:pic>
        <p:nvPicPr>
          <p:cNvPr id="1026" name="Picture 2" descr="What if We Were ALL Wrong about Data Democratization? | GoodData">
            <a:extLst>
              <a:ext uri="{FF2B5EF4-FFF2-40B4-BE49-F238E27FC236}">
                <a16:creationId xmlns:a16="http://schemas.microsoft.com/office/drawing/2014/main" id="{6B9A37D1-06F4-414B-A8BC-BEA7C9EF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69" y="1956121"/>
            <a:ext cx="6447693" cy="32045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225DB6B-67CA-7042-B708-1486203B68BC}"/>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2</a:t>
            </a:fld>
            <a:endParaRPr lang="en-US" dirty="0"/>
          </a:p>
        </p:txBody>
      </p:sp>
      <p:pic>
        <p:nvPicPr>
          <p:cNvPr id="3074" name="Picture 2">
            <a:extLst>
              <a:ext uri="{FF2B5EF4-FFF2-40B4-BE49-F238E27FC236}">
                <a16:creationId xmlns:a16="http://schemas.microsoft.com/office/drawing/2014/main" id="{7B0F5B24-2AE5-1446-88FF-7B7422AE1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590" y="2453510"/>
            <a:ext cx="3683002" cy="2209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emium Vector | Businessman tired and stress at the desk by a lot of work">
            <a:extLst>
              <a:ext uri="{FF2B5EF4-FFF2-40B4-BE49-F238E27FC236}">
                <a16:creationId xmlns:a16="http://schemas.microsoft.com/office/drawing/2014/main" id="{3C0F076C-625D-CF47-B76F-BA9AA738E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9652" y="2298766"/>
            <a:ext cx="4202877" cy="27996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508 BEST Suspicious Computer IMAGES, STOCK PHOTOS &amp;amp; VECTORS | Adobe Stock">
            <a:extLst>
              <a:ext uri="{FF2B5EF4-FFF2-40B4-BE49-F238E27FC236}">
                <a16:creationId xmlns:a16="http://schemas.microsoft.com/office/drawing/2014/main" id="{DA5701EE-540B-1441-B55B-EE4858AD7B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5785" y="2298766"/>
            <a:ext cx="4292903" cy="286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2EDDB-0D93-9F49-BE2B-AA3CAEF480EC}"/>
              </a:ext>
            </a:extLst>
          </p:cNvPr>
          <p:cNvSpPr>
            <a:spLocks noGrp="1"/>
          </p:cNvSpPr>
          <p:nvPr>
            <p:ph type="sldNum" sz="quarter" idx="4"/>
          </p:nvPr>
        </p:nvSpPr>
        <p:spPr/>
        <p:txBody>
          <a:bodyPr/>
          <a:lstStyle/>
          <a:p>
            <a:fld id="{4740AEA5-A348-2949-9B8B-EA763C54C64D}" type="slidenum">
              <a:rPr lang="en-US" smtClean="0"/>
              <a:t>20</a:t>
            </a:fld>
            <a:endParaRPr lang="en-US" dirty="0"/>
          </a:p>
        </p:txBody>
      </p:sp>
      <p:sp>
        <p:nvSpPr>
          <p:cNvPr id="4" name="Text Placeholder 3">
            <a:extLst>
              <a:ext uri="{FF2B5EF4-FFF2-40B4-BE49-F238E27FC236}">
                <a16:creationId xmlns:a16="http://schemas.microsoft.com/office/drawing/2014/main" id="{824ABC20-4C32-674A-8351-F49D1D5CCF3F}"/>
              </a:ext>
            </a:extLst>
          </p:cNvPr>
          <p:cNvSpPr>
            <a:spLocks noGrp="1"/>
          </p:cNvSpPr>
          <p:nvPr>
            <p:ph type="body" sz="quarter" idx="13"/>
          </p:nvPr>
        </p:nvSpPr>
        <p:spPr/>
        <p:txBody>
          <a:bodyPr/>
          <a:lstStyle/>
          <a:p>
            <a:r>
              <a:rPr lang="en-US" dirty="0"/>
              <a:t>Step 4: Data profile intervention</a:t>
            </a:r>
          </a:p>
        </p:txBody>
      </p:sp>
      <p:pic>
        <p:nvPicPr>
          <p:cNvPr id="2050" name="Picture 2" descr="Alcohol &amp; Drug Intervention Services - Alpine Recovery Lodge">
            <a:extLst>
              <a:ext uri="{FF2B5EF4-FFF2-40B4-BE49-F238E27FC236}">
                <a16:creationId xmlns:a16="http://schemas.microsoft.com/office/drawing/2014/main" id="{F74D804D-D0EA-FB4E-9A61-4BD0B1880AF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2599134" y="1377950"/>
            <a:ext cx="6993732" cy="466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5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21</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4: Key ideas of data intervention</a:t>
            </a:r>
          </a:p>
        </p:txBody>
      </p:sp>
      <p:sp>
        <p:nvSpPr>
          <p:cNvPr id="6" name="TextBox 5">
            <a:extLst>
              <a:ext uri="{FF2B5EF4-FFF2-40B4-BE49-F238E27FC236}">
                <a16:creationId xmlns:a16="http://schemas.microsoft.com/office/drawing/2014/main" id="{40A931E4-DD5D-F54F-A720-6EEE3686F4D0}"/>
              </a:ext>
            </a:extLst>
          </p:cNvPr>
          <p:cNvSpPr txBox="1"/>
          <p:nvPr/>
        </p:nvSpPr>
        <p:spPr>
          <a:xfrm>
            <a:off x="1321173" y="1636665"/>
            <a:ext cx="9545779" cy="1384995"/>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solidFill>
                  <a:srgbClr val="00B0F0"/>
                </a:solidFill>
              </a:rPr>
              <a:t>Alter</a:t>
            </a:r>
            <a:r>
              <a:rPr lang="en-US" sz="2800" dirty="0"/>
              <a:t> (intervene) profiles of the </a:t>
            </a:r>
            <a:r>
              <a:rPr lang="en-US" sz="2800" dirty="0">
                <a:solidFill>
                  <a:srgbClr val="D55E00"/>
                </a:solidFill>
              </a:rPr>
              <a:t>bad</a:t>
            </a:r>
            <a:r>
              <a:rPr lang="en-US" sz="2800" dirty="0"/>
              <a:t> dataset, </a:t>
            </a:r>
          </a:p>
          <a:p>
            <a:pPr algn="ctr"/>
            <a:r>
              <a:rPr lang="en-US" sz="2800" dirty="0"/>
              <a:t>one-by-one, to move it </a:t>
            </a:r>
            <a:r>
              <a:rPr lang="en-US" sz="2800" dirty="0">
                <a:solidFill>
                  <a:srgbClr val="00B0F0"/>
                </a:solidFill>
              </a:rPr>
              <a:t>closer</a:t>
            </a:r>
            <a:r>
              <a:rPr lang="en-US" sz="2800" dirty="0"/>
              <a:t> to the </a:t>
            </a:r>
            <a:r>
              <a:rPr lang="en-US" sz="2800" dirty="0">
                <a:solidFill>
                  <a:srgbClr val="009E73"/>
                </a:solidFill>
              </a:rPr>
              <a:t>good</a:t>
            </a:r>
            <a:r>
              <a:rPr lang="en-US" sz="2800" dirty="0"/>
              <a:t> dataset,</a:t>
            </a:r>
          </a:p>
          <a:p>
            <a:pPr algn="ctr"/>
            <a:r>
              <a:rPr lang="en-US" sz="2800" dirty="0"/>
              <a:t>to </a:t>
            </a:r>
            <a:r>
              <a:rPr lang="en-US" sz="2800" dirty="0">
                <a:solidFill>
                  <a:srgbClr val="00B0F0"/>
                </a:solidFill>
              </a:rPr>
              <a:t>expose</a:t>
            </a:r>
            <a:r>
              <a:rPr lang="en-US" sz="2800" dirty="0"/>
              <a:t> cause-effect relationships</a:t>
            </a:r>
          </a:p>
        </p:txBody>
      </p:sp>
      <p:pic>
        <p:nvPicPr>
          <p:cNvPr id="4098" name="Picture 2" descr="causality – Box and Arrow Brain">
            <a:extLst>
              <a:ext uri="{FF2B5EF4-FFF2-40B4-BE49-F238E27FC236}">
                <a16:creationId xmlns:a16="http://schemas.microsoft.com/office/drawing/2014/main" id="{A8C66494-F7C5-E546-AF44-DCBF8AC7B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334" y="3429000"/>
            <a:ext cx="6439456" cy="259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13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96DC47-21D3-0442-AAFF-472FE87F468A}"/>
              </a:ext>
            </a:extLst>
          </p:cNvPr>
          <p:cNvSpPr>
            <a:spLocks noGrp="1"/>
          </p:cNvSpPr>
          <p:nvPr>
            <p:ph type="sldNum" sz="quarter" idx="4"/>
          </p:nvPr>
        </p:nvSpPr>
        <p:spPr/>
        <p:txBody>
          <a:bodyPr/>
          <a:lstStyle/>
          <a:p>
            <a:fld id="{4740AEA5-A348-2949-9B8B-EA763C54C64D}" type="slidenum">
              <a:rPr lang="en-US" smtClean="0"/>
              <a:t>22</a:t>
            </a:fld>
            <a:endParaRPr lang="en-US" dirty="0"/>
          </a:p>
        </p:txBody>
      </p:sp>
      <p:sp>
        <p:nvSpPr>
          <p:cNvPr id="4" name="Text Placeholder 3">
            <a:extLst>
              <a:ext uri="{FF2B5EF4-FFF2-40B4-BE49-F238E27FC236}">
                <a16:creationId xmlns:a16="http://schemas.microsoft.com/office/drawing/2014/main" id="{17FFE337-BE29-8647-92B6-C3C4EEDAEAE7}"/>
              </a:ext>
            </a:extLst>
          </p:cNvPr>
          <p:cNvSpPr>
            <a:spLocks noGrp="1"/>
          </p:cNvSpPr>
          <p:nvPr>
            <p:ph type="body" sz="quarter" idx="13"/>
          </p:nvPr>
        </p:nvSpPr>
        <p:spPr/>
        <p:txBody>
          <a:bodyPr/>
          <a:lstStyle/>
          <a:p>
            <a:r>
              <a:rPr lang="en-US" dirty="0"/>
              <a:t>Evaluation results: 7 case studies</a:t>
            </a:r>
          </a:p>
        </p:txBody>
      </p:sp>
      <p:sp>
        <p:nvSpPr>
          <p:cNvPr id="8" name="Rectangle 7">
            <a:extLst>
              <a:ext uri="{FF2B5EF4-FFF2-40B4-BE49-F238E27FC236}">
                <a16:creationId xmlns:a16="http://schemas.microsoft.com/office/drawing/2014/main" id="{825E8977-96D3-CE4D-98EE-FDD60047F97E}"/>
              </a:ext>
            </a:extLst>
          </p:cNvPr>
          <p:cNvSpPr/>
          <p:nvPr/>
        </p:nvSpPr>
        <p:spPr>
          <a:xfrm>
            <a:off x="570368" y="176218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Sentiment prediction: </a:t>
            </a:r>
          </a:p>
          <a:p>
            <a:pPr algn="ctr"/>
            <a:r>
              <a:rPr lang="en-US" sz="3600" dirty="0">
                <a:solidFill>
                  <a:schemeClr val="tx1"/>
                </a:solidFill>
              </a:rPr>
              <a:t>inconsistent data </a:t>
            </a:r>
            <a:r>
              <a:rPr lang="en-US" sz="3600" dirty="0">
                <a:solidFill>
                  <a:srgbClr val="D55E00"/>
                </a:solidFill>
              </a:rPr>
              <a:t>domain</a:t>
            </a:r>
            <a:r>
              <a:rPr lang="en-US" sz="3600" dirty="0">
                <a:solidFill>
                  <a:schemeClr val="tx1"/>
                </a:solidFill>
              </a:rPr>
              <a:t> for target attribute</a:t>
            </a:r>
          </a:p>
        </p:txBody>
      </p:sp>
      <p:sp>
        <p:nvSpPr>
          <p:cNvPr id="9" name="Rectangle 8">
            <a:extLst>
              <a:ext uri="{FF2B5EF4-FFF2-40B4-BE49-F238E27FC236}">
                <a16:creationId xmlns:a16="http://schemas.microsoft.com/office/drawing/2014/main" id="{221FBEDB-7912-7644-93FC-131FC1067443}"/>
              </a:ext>
            </a:extLst>
          </p:cNvPr>
          <p:cNvSpPr/>
          <p:nvPr/>
        </p:nvSpPr>
        <p:spPr>
          <a:xfrm>
            <a:off x="570366" y="326266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[Unfairness] Income prediction: </a:t>
            </a:r>
          </a:p>
          <a:p>
            <a:pPr algn="ctr"/>
            <a:r>
              <a:rPr lang="en-US" sz="3600" dirty="0">
                <a:solidFill>
                  <a:srgbClr val="D55E00"/>
                </a:solidFill>
              </a:rPr>
              <a:t>correlation</a:t>
            </a:r>
            <a:r>
              <a:rPr lang="en-US" sz="3600" dirty="0">
                <a:solidFill>
                  <a:schemeClr val="tx1"/>
                </a:solidFill>
              </a:rPr>
              <a:t> between attributes</a:t>
            </a:r>
          </a:p>
        </p:txBody>
      </p:sp>
      <p:sp>
        <p:nvSpPr>
          <p:cNvPr id="10" name="Rectangle 9">
            <a:extLst>
              <a:ext uri="{FF2B5EF4-FFF2-40B4-BE49-F238E27FC236}">
                <a16:creationId xmlns:a16="http://schemas.microsoft.com/office/drawing/2014/main" id="{420728B0-4052-814E-9479-B46490D74F49}"/>
              </a:ext>
            </a:extLst>
          </p:cNvPr>
          <p:cNvSpPr/>
          <p:nvPr/>
        </p:nvSpPr>
        <p:spPr>
          <a:xfrm>
            <a:off x="570365" y="476314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Cardiovascular-disease prediction</a:t>
            </a:r>
          </a:p>
          <a:p>
            <a:pPr algn="ctr"/>
            <a:r>
              <a:rPr lang="en-US" sz="3600" dirty="0">
                <a:solidFill>
                  <a:srgbClr val="D55E00"/>
                </a:solidFill>
              </a:rPr>
              <a:t>unit</a:t>
            </a:r>
            <a:r>
              <a:rPr lang="en-US" sz="3600" dirty="0">
                <a:solidFill>
                  <a:schemeClr val="tx1"/>
                </a:solidFill>
              </a:rPr>
              <a:t> </a:t>
            </a:r>
            <a:r>
              <a:rPr lang="en-US" sz="3600" dirty="0">
                <a:solidFill>
                  <a:srgbClr val="D55E00"/>
                </a:solidFill>
              </a:rPr>
              <a:t>mismatch</a:t>
            </a:r>
            <a:r>
              <a:rPr lang="en-US" sz="3600" dirty="0">
                <a:solidFill>
                  <a:schemeClr val="tx1"/>
                </a:solidFill>
              </a:rPr>
              <a:t> for attribute height</a:t>
            </a:r>
          </a:p>
        </p:txBody>
      </p:sp>
    </p:spTree>
    <p:extLst>
      <p:ext uri="{BB962C8B-B14F-4D97-AF65-F5344CB8AC3E}">
        <p14:creationId xmlns:p14="http://schemas.microsoft.com/office/powerpoint/2010/main" val="345252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51FC1-E312-164C-8E52-83980214C5B3}"/>
              </a:ext>
            </a:extLst>
          </p:cNvPr>
          <p:cNvSpPr>
            <a:spLocks noGrp="1"/>
          </p:cNvSpPr>
          <p:nvPr>
            <p:ph type="sldNum" sz="quarter" idx="4"/>
          </p:nvPr>
        </p:nvSpPr>
        <p:spPr/>
        <p:txBody>
          <a:bodyPr/>
          <a:lstStyle/>
          <a:p>
            <a:fld id="{4740AEA5-A348-2949-9B8B-EA763C54C64D}" type="slidenum">
              <a:rPr lang="en-US" smtClean="0"/>
              <a:t>23</a:t>
            </a:fld>
            <a:endParaRPr lang="en-US" dirty="0"/>
          </a:p>
        </p:txBody>
      </p:sp>
      <p:sp>
        <p:nvSpPr>
          <p:cNvPr id="4" name="Text Placeholder 3">
            <a:extLst>
              <a:ext uri="{FF2B5EF4-FFF2-40B4-BE49-F238E27FC236}">
                <a16:creationId xmlns:a16="http://schemas.microsoft.com/office/drawing/2014/main" id="{1BE6CAC7-A0A8-F541-8158-85216082271B}"/>
              </a:ext>
            </a:extLst>
          </p:cNvPr>
          <p:cNvSpPr>
            <a:spLocks noGrp="1"/>
          </p:cNvSpPr>
          <p:nvPr>
            <p:ph type="body" sz="quarter" idx="13"/>
          </p:nvPr>
        </p:nvSpPr>
        <p:spPr/>
        <p:txBody>
          <a:bodyPr/>
          <a:lstStyle/>
          <a:p>
            <a:r>
              <a:rPr lang="en-US" dirty="0"/>
              <a:t>Evaluation results: number of interventions</a:t>
            </a:r>
          </a:p>
        </p:txBody>
      </p:sp>
      <p:graphicFrame>
        <p:nvGraphicFramePr>
          <p:cNvPr id="7" name="Table 4">
            <a:extLst>
              <a:ext uri="{FF2B5EF4-FFF2-40B4-BE49-F238E27FC236}">
                <a16:creationId xmlns:a16="http://schemas.microsoft.com/office/drawing/2014/main" id="{D0DDB5EF-C6D6-7BE8-038B-7999C5AB5F0E}"/>
              </a:ext>
            </a:extLst>
          </p:cNvPr>
          <p:cNvGraphicFramePr>
            <a:graphicFrameLocks noGrp="1"/>
          </p:cNvGraphicFramePr>
          <p:nvPr>
            <p:extLst>
              <p:ext uri="{D42A27DB-BD31-4B8C-83A1-F6EECF244321}">
                <p14:modId xmlns:p14="http://schemas.microsoft.com/office/powerpoint/2010/main" val="3725056160"/>
              </p:ext>
            </p:extLst>
          </p:nvPr>
        </p:nvGraphicFramePr>
        <p:xfrm>
          <a:off x="1350166" y="2658128"/>
          <a:ext cx="9754880" cy="3657600"/>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2924290211"/>
                    </a:ext>
                  </a:extLst>
                </a:gridCol>
                <a:gridCol w="1717552">
                  <a:extLst>
                    <a:ext uri="{9D8B030D-6E8A-4147-A177-3AD203B41FA5}">
                      <a16:colId xmlns:a16="http://schemas.microsoft.com/office/drawing/2014/main" val="4254262210"/>
                    </a:ext>
                  </a:extLst>
                </a:gridCol>
                <a:gridCol w="1950976">
                  <a:extLst>
                    <a:ext uri="{9D8B030D-6E8A-4147-A177-3AD203B41FA5}">
                      <a16:colId xmlns:a16="http://schemas.microsoft.com/office/drawing/2014/main" val="3561973110"/>
                    </a:ext>
                  </a:extLst>
                </a:gridCol>
                <a:gridCol w="1784645">
                  <a:extLst>
                    <a:ext uri="{9D8B030D-6E8A-4147-A177-3AD203B41FA5}">
                      <a16:colId xmlns:a16="http://schemas.microsoft.com/office/drawing/2014/main" val="4234040917"/>
                    </a:ext>
                  </a:extLst>
                </a:gridCol>
                <a:gridCol w="2117307">
                  <a:extLst>
                    <a:ext uri="{9D8B030D-6E8A-4147-A177-3AD203B41FA5}">
                      <a16:colId xmlns:a16="http://schemas.microsoft.com/office/drawing/2014/main" val="2274745614"/>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Case Study</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DataPrism</a:t>
                      </a:r>
                      <a:endParaRPr lang="en-US" sz="2400" dirty="0">
                        <a:latin typeface="Times New Roman" panose="02020603050405020304" pitchFamily="18" charset="0"/>
                        <a:cs typeface="Times New Roman" panose="02020603050405020304" pitchFamily="18" charset="0"/>
                      </a:endParaRPr>
                    </a:p>
                  </a:txBody>
                  <a:tcPr>
                    <a:solidFill>
                      <a:srgbClr val="B553FF"/>
                    </a:solidFill>
                  </a:tcPr>
                </a:tc>
                <a:tc>
                  <a:txBody>
                    <a:bodyPr/>
                    <a:lstStyle/>
                    <a:p>
                      <a:pPr algn="ctr"/>
                      <a:r>
                        <a:rPr lang="en-US" sz="2400" dirty="0" err="1">
                          <a:latin typeface="Times New Roman" panose="02020603050405020304" pitchFamily="18" charset="0"/>
                          <a:cs typeface="Times New Roman" panose="02020603050405020304" pitchFamily="18" charset="0"/>
                        </a:rPr>
                        <a:t>BugDoc</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pPr algn="ctr"/>
                      <a:r>
                        <a:rPr lang="en-US" sz="2400" dirty="0">
                          <a:latin typeface="Times New Roman" panose="02020603050405020304" pitchFamily="18" charset="0"/>
                          <a:cs typeface="Times New Roman" panose="02020603050405020304" pitchFamily="18" charset="0"/>
                        </a:rPr>
                        <a:t>Anchors</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GroupTesting</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07456934"/>
                  </a:ext>
                </a:extLst>
              </a:tr>
              <a:tr h="370840">
                <a:tc>
                  <a:txBody>
                    <a:bodyPr/>
                    <a:lstStyle/>
                    <a:p>
                      <a:pPr algn="ctr"/>
                      <a:r>
                        <a:rPr lang="en-US" sz="2400" dirty="0">
                          <a:latin typeface="Times New Roman" panose="02020603050405020304" pitchFamily="18" charset="0"/>
                          <a:cs typeface="Times New Roman" panose="02020603050405020304" pitchFamily="18" charset="0"/>
                        </a:rPr>
                        <a:t>Sentiment</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220911498"/>
                  </a:ext>
                </a:extLst>
              </a:tr>
              <a:tr h="370840">
                <a:tc>
                  <a:txBody>
                    <a:bodyPr/>
                    <a:lstStyle/>
                    <a:p>
                      <a:pPr algn="ctr"/>
                      <a:r>
                        <a:rPr lang="en-US" sz="2400" dirty="0">
                          <a:latin typeface="Times New Roman" panose="02020603050405020304" pitchFamily="18" charset="0"/>
                          <a:cs typeface="Times New Roman" panose="02020603050405020304" pitchFamily="18" charset="0"/>
                        </a:rPr>
                        <a:t>Income</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20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a:t>
                      </a:r>
                    </a:p>
                  </a:txBody>
                  <a:tcPr>
                    <a:solidFill>
                      <a:schemeClr val="accent6">
                        <a:lumMod val="20000"/>
                        <a:lumOff val="80000"/>
                      </a:schemeClr>
                    </a:solidFill>
                  </a:tcPr>
                </a:tc>
                <a:extLst>
                  <a:ext uri="{0D108BD9-81ED-4DB2-BD59-A6C34878D82A}">
                    <a16:rowId xmlns:a16="http://schemas.microsoft.com/office/drawing/2014/main" val="874418724"/>
                  </a:ext>
                </a:extLst>
              </a:tr>
              <a:tr h="370840">
                <a:tc>
                  <a:txBody>
                    <a:bodyPr/>
                    <a:lstStyle/>
                    <a:p>
                      <a:pPr algn="ctr"/>
                      <a:r>
                        <a:rPr lang="en-US" sz="2400" dirty="0">
                          <a:latin typeface="Times New Roman" panose="02020603050405020304" pitchFamily="18" charset="0"/>
                          <a:cs typeface="Times New Roman" panose="02020603050405020304" pitchFamily="18" charset="0"/>
                        </a:rPr>
                        <a:t>Cardiovascular</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100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3503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3142201864"/>
                  </a:ext>
                </a:extLst>
              </a:tr>
              <a:tr h="370840">
                <a:tc>
                  <a:txBody>
                    <a:bodyPr/>
                    <a:lstStyle/>
                    <a:p>
                      <a:pPr algn="ctr"/>
                      <a:r>
                        <a:rPr lang="en-US" sz="2400" dirty="0">
                          <a:latin typeface="Times New Roman" panose="02020603050405020304" pitchFamily="18" charset="0"/>
                          <a:cs typeface="Times New Roman" panose="02020603050405020304" pitchFamily="18" charset="0"/>
                        </a:rPr>
                        <a:t>Flights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78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601</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1329798065"/>
                  </a:ext>
                </a:extLst>
              </a:tr>
              <a:tr h="370840">
                <a:tc>
                  <a:txBody>
                    <a:bodyPr/>
                    <a:lstStyle/>
                    <a:p>
                      <a:pPr algn="ctr"/>
                      <a:r>
                        <a:rPr lang="en-US" sz="2400" dirty="0">
                          <a:latin typeface="Times New Roman" panose="02020603050405020304" pitchFamily="18" charset="0"/>
                          <a:cs typeface="Times New Roman" panose="02020603050405020304" pitchFamily="18" charset="0"/>
                        </a:rPr>
                        <a:t>Amazon</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763492001"/>
                  </a:ext>
                </a:extLst>
              </a:tr>
              <a:tr h="370840">
                <a:tc>
                  <a:txBody>
                    <a:bodyPr/>
                    <a:lstStyle/>
                    <a:p>
                      <a:pPr algn="ctr"/>
                      <a:r>
                        <a:rPr lang="en-US" sz="2400" dirty="0">
                          <a:latin typeface="Times New Roman" panose="02020603050405020304" pitchFamily="18" charset="0"/>
                          <a:cs typeface="Times New Roman" panose="02020603050405020304" pitchFamily="18" charset="0"/>
                        </a:rPr>
                        <a:t>Open data</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2883684408"/>
                  </a:ext>
                </a:extLst>
              </a:tr>
              <a:tr h="370840">
                <a:tc>
                  <a:txBody>
                    <a:bodyPr/>
                    <a:lstStyle/>
                    <a:p>
                      <a:pPr algn="ctr"/>
                      <a:r>
                        <a:rPr lang="en-US" sz="2400" dirty="0">
                          <a:latin typeface="Times New Roman" panose="02020603050405020304" pitchFamily="18" charset="0"/>
                          <a:cs typeface="Times New Roman" panose="02020603050405020304" pitchFamily="18" charset="0"/>
                        </a:rPr>
                        <a:t>Physicians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30</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46</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47</a:t>
                      </a:r>
                    </a:p>
                  </a:txBody>
                  <a:tcPr>
                    <a:solidFill>
                      <a:schemeClr val="accent6">
                        <a:lumMod val="20000"/>
                        <a:lumOff val="80000"/>
                      </a:schemeClr>
                    </a:solidFill>
                  </a:tcPr>
                </a:tc>
                <a:extLst>
                  <a:ext uri="{0D108BD9-81ED-4DB2-BD59-A6C34878D82A}">
                    <a16:rowId xmlns:a16="http://schemas.microsoft.com/office/drawing/2014/main" val="32874230"/>
                  </a:ext>
                </a:extLst>
              </a:tr>
            </a:tbl>
          </a:graphicData>
        </a:graphic>
      </p:graphicFrame>
      <p:sp>
        <p:nvSpPr>
          <p:cNvPr id="8" name="Rounded Rectangle 7">
            <a:extLst>
              <a:ext uri="{FF2B5EF4-FFF2-40B4-BE49-F238E27FC236}">
                <a16:creationId xmlns:a16="http://schemas.microsoft.com/office/drawing/2014/main" id="{024335D6-F99D-CE4C-A904-8D5AFD18E850}"/>
              </a:ext>
            </a:extLst>
          </p:cNvPr>
          <p:cNvSpPr/>
          <p:nvPr/>
        </p:nvSpPr>
        <p:spPr>
          <a:xfrm>
            <a:off x="1350166" y="1225492"/>
            <a:ext cx="9639681"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all baselines</a:t>
            </a:r>
          </a:p>
        </p:txBody>
      </p:sp>
      <p:sp>
        <p:nvSpPr>
          <p:cNvPr id="9" name="Rounded Rectangular Callout 8">
            <a:extLst>
              <a:ext uri="{FF2B5EF4-FFF2-40B4-BE49-F238E27FC236}">
                <a16:creationId xmlns:a16="http://schemas.microsoft.com/office/drawing/2014/main" id="{45A97450-A206-B6C5-7732-DE43880AD209}"/>
              </a:ext>
            </a:extLst>
          </p:cNvPr>
          <p:cNvSpPr/>
          <p:nvPr/>
        </p:nvSpPr>
        <p:spPr>
          <a:xfrm>
            <a:off x="1350166" y="1974325"/>
            <a:ext cx="4572000" cy="657795"/>
          </a:xfrm>
          <a:prstGeom prst="wedgeRoundRectCallout">
            <a:avLst>
              <a:gd name="adj1" fmla="val 82250"/>
              <a:gd name="adj2" fmla="val 7868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Requires too many interventions</a:t>
            </a:r>
          </a:p>
        </p:txBody>
      </p:sp>
      <p:sp>
        <p:nvSpPr>
          <p:cNvPr id="10" name="Rounded Rectangular Callout 9">
            <a:extLst>
              <a:ext uri="{FF2B5EF4-FFF2-40B4-BE49-F238E27FC236}">
                <a16:creationId xmlns:a16="http://schemas.microsoft.com/office/drawing/2014/main" id="{CF73AAA0-00C7-4C1B-4D8C-A70AA0966132}"/>
              </a:ext>
            </a:extLst>
          </p:cNvPr>
          <p:cNvSpPr/>
          <p:nvPr/>
        </p:nvSpPr>
        <p:spPr>
          <a:xfrm>
            <a:off x="6417847" y="1974456"/>
            <a:ext cx="4572000" cy="657664"/>
          </a:xfrm>
          <a:prstGeom prst="wedgeRoundRectCallout">
            <a:avLst>
              <a:gd name="adj1" fmla="val 46304"/>
              <a:gd name="adj2" fmla="val 71189"/>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Fails to identify the cause of malfunction in some cases</a:t>
            </a:r>
          </a:p>
        </p:txBody>
      </p:sp>
    </p:spTree>
    <p:extLst>
      <p:ext uri="{BB962C8B-B14F-4D97-AF65-F5344CB8AC3E}">
        <p14:creationId xmlns:p14="http://schemas.microsoft.com/office/powerpoint/2010/main" val="166036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
          </p:nvPr>
        </p:nvSpPr>
        <p:spPr/>
        <p:txBody>
          <a:bodyPr/>
          <a:lstStyle/>
          <a:p>
            <a:fld id="{4740AEA5-A348-2949-9B8B-EA763C54C64D}" type="slidenum">
              <a:rPr lang="en-US" smtClean="0"/>
              <a:t>24</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p:txBody>
          <a:bodyPr/>
          <a:lstStyle/>
          <a:p>
            <a:r>
              <a:rPr lang="en-US" dirty="0"/>
              <a:t>Key takeaways</a:t>
            </a:r>
          </a:p>
        </p:txBody>
      </p:sp>
      <p:sp>
        <p:nvSpPr>
          <p:cNvPr id="17" name="Rectangle 16">
            <a:extLst>
              <a:ext uri="{FF2B5EF4-FFF2-40B4-BE49-F238E27FC236}">
                <a16:creationId xmlns:a16="http://schemas.microsoft.com/office/drawing/2014/main" id="{982DA42E-6C6C-2C4D-A35C-963773B43B42}"/>
              </a:ext>
            </a:extLst>
          </p:cNvPr>
          <p:cNvSpPr/>
          <p:nvPr/>
        </p:nvSpPr>
        <p:spPr>
          <a:xfrm>
            <a:off x="975049" y="1791049"/>
            <a:ext cx="10238028" cy="180136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(Violation of) data constraints help </a:t>
            </a:r>
            <a:r>
              <a:rPr lang="en-US" sz="3600" dirty="0">
                <a:solidFill>
                  <a:srgbClr val="0070C0"/>
                </a:solidFill>
              </a:rPr>
              <a:t>expose the mismatch</a:t>
            </a:r>
            <a:r>
              <a:rPr lang="en-US" sz="3600" dirty="0">
                <a:solidFill>
                  <a:schemeClr val="tx1"/>
                </a:solidFill>
              </a:rPr>
              <a:t> between data and systems.</a:t>
            </a:r>
          </a:p>
        </p:txBody>
      </p:sp>
      <p:sp>
        <p:nvSpPr>
          <p:cNvPr id="5" name="Rounded Rectangle 4">
            <a:extLst>
              <a:ext uri="{FF2B5EF4-FFF2-40B4-BE49-F238E27FC236}">
                <a16:creationId xmlns:a16="http://schemas.microsoft.com/office/drawing/2014/main" id="{6735E01D-D545-79BB-D2F7-27DC80A602B8}"/>
              </a:ext>
            </a:extLst>
          </p:cNvPr>
          <p:cNvSpPr/>
          <p:nvPr/>
        </p:nvSpPr>
        <p:spPr>
          <a:xfrm>
            <a:off x="1127216" y="3979545"/>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produces a causally verified explanation of malfunction</a:t>
            </a:r>
          </a:p>
        </p:txBody>
      </p:sp>
      <p:sp>
        <p:nvSpPr>
          <p:cNvPr id="7" name="Rounded Rectangle 6">
            <a:extLst>
              <a:ext uri="{FF2B5EF4-FFF2-40B4-BE49-F238E27FC236}">
                <a16:creationId xmlns:a16="http://schemas.microsoft.com/office/drawing/2014/main" id="{6F1FD3C4-D1CF-A2BA-CA22-FBCE6D2C1A19}"/>
              </a:ext>
            </a:extLst>
          </p:cNvPr>
          <p:cNvSpPr/>
          <p:nvPr/>
        </p:nvSpPr>
        <p:spPr>
          <a:xfrm>
            <a:off x="1127215" y="4982181"/>
            <a:ext cx="9937567" cy="88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group testing and other debugging techniques</a:t>
            </a:r>
          </a:p>
        </p:txBody>
      </p:sp>
    </p:spTree>
    <p:extLst>
      <p:ext uri="{BB962C8B-B14F-4D97-AF65-F5344CB8AC3E}">
        <p14:creationId xmlns:p14="http://schemas.microsoft.com/office/powerpoint/2010/main" val="30127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3</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a:xfrm>
            <a:off x="570365" y="425206"/>
            <a:ext cx="11047391" cy="621511"/>
          </a:xfrm>
        </p:spPr>
        <p:txBody>
          <a:bodyPr>
            <a:normAutofit fontScale="70000" lnSpcReduction="20000"/>
          </a:bodyPr>
          <a:lstStyle/>
          <a:p>
            <a:r>
              <a:rPr lang="en-US" sz="3200" dirty="0">
                <a:solidFill>
                  <a:schemeClr val="tx1"/>
                </a:solidFill>
                <a:latin typeface="+mj-lt"/>
                <a:ea typeface="+mj-ea"/>
                <a:cs typeface="+mj-cs"/>
              </a:rPr>
              <a:t>What are the challenges in </a:t>
            </a:r>
          </a:p>
          <a:p>
            <a:r>
              <a:rPr lang="en-US" sz="3200" dirty="0">
                <a:solidFill>
                  <a:schemeClr val="tx1"/>
                </a:solidFill>
                <a:latin typeface="+mj-lt"/>
                <a:ea typeface="+mj-ea"/>
                <a:cs typeface="+mj-cs"/>
              </a:rPr>
              <a:t>data systems that </a:t>
            </a:r>
            <a:r>
              <a:rPr lang="en-US" sz="3200" dirty="0">
                <a:solidFill>
                  <a:schemeClr val="accent1"/>
                </a:solidFill>
                <a:latin typeface="+mj-lt"/>
                <a:ea typeface="+mj-ea"/>
                <a:cs typeface="+mj-cs"/>
              </a:rPr>
              <a:t>users</a:t>
            </a:r>
            <a:r>
              <a:rPr lang="en-US" sz="3200" dirty="0">
                <a:solidFill>
                  <a:schemeClr val="tx1"/>
                </a:solidFill>
                <a:latin typeface="+mj-lt"/>
                <a:ea typeface="+mj-ea"/>
                <a:cs typeface="+mj-cs"/>
              </a:rPr>
              <a:t> face?</a:t>
            </a:r>
          </a:p>
        </p:txBody>
      </p:sp>
      <p:sp>
        <p:nvSpPr>
          <p:cNvPr id="11" name="Oval 10">
            <a:extLst>
              <a:ext uri="{FF2B5EF4-FFF2-40B4-BE49-F238E27FC236}">
                <a16:creationId xmlns:a16="http://schemas.microsoft.com/office/drawing/2014/main" id="{C1DA52E6-132C-4741-96C4-6253CE2B37E9}"/>
              </a:ext>
            </a:extLst>
          </p:cNvPr>
          <p:cNvSpPr/>
          <p:nvPr/>
        </p:nvSpPr>
        <p:spPr>
          <a:xfrm>
            <a:off x="3917394" y="2659363"/>
            <a:ext cx="2428687" cy="2476816"/>
          </a:xfrm>
          <a:prstGeom prst="ellipse">
            <a:avLst/>
          </a:prstGeom>
          <a:solidFill>
            <a:srgbClr val="D55E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Usability</a:t>
            </a:r>
          </a:p>
          <a:p>
            <a:pPr algn="ctr"/>
            <a:endParaRPr lang="en-US" dirty="0"/>
          </a:p>
        </p:txBody>
      </p:sp>
      <p:sp>
        <p:nvSpPr>
          <p:cNvPr id="12" name="Oval 11">
            <a:extLst>
              <a:ext uri="{FF2B5EF4-FFF2-40B4-BE49-F238E27FC236}">
                <a16:creationId xmlns:a16="http://schemas.microsoft.com/office/drawing/2014/main" id="{735AAEED-F32F-FE4E-A850-CFF368EBEE31}"/>
              </a:ext>
            </a:extLst>
          </p:cNvPr>
          <p:cNvSpPr/>
          <p:nvPr/>
        </p:nvSpPr>
        <p:spPr>
          <a:xfrm>
            <a:off x="4879719" y="1584017"/>
            <a:ext cx="2428687" cy="2476816"/>
          </a:xfrm>
          <a:prstGeom prst="ellipse">
            <a:avLst/>
          </a:prstGeom>
          <a:solidFill>
            <a:srgbClr val="0072B2">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2000" dirty="0"/>
          </a:p>
          <a:p>
            <a:pPr algn="ctr"/>
            <a:r>
              <a:rPr lang="en-US" dirty="0"/>
              <a:t>Explainability</a:t>
            </a:r>
          </a:p>
        </p:txBody>
      </p:sp>
      <p:sp>
        <p:nvSpPr>
          <p:cNvPr id="13" name="Oval 12">
            <a:extLst>
              <a:ext uri="{FF2B5EF4-FFF2-40B4-BE49-F238E27FC236}">
                <a16:creationId xmlns:a16="http://schemas.microsoft.com/office/drawing/2014/main" id="{39D4922E-EABC-1746-9DE8-526422E97C47}"/>
              </a:ext>
            </a:extLst>
          </p:cNvPr>
          <p:cNvSpPr/>
          <p:nvPr/>
        </p:nvSpPr>
        <p:spPr>
          <a:xfrm>
            <a:off x="5842044" y="2659363"/>
            <a:ext cx="2428687" cy="2476816"/>
          </a:xfrm>
          <a:prstGeom prst="ellipse">
            <a:avLst/>
          </a:prstGeom>
          <a:solidFill>
            <a:srgbClr val="009E73">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a:solidFill>
                  <a:schemeClr val="bg1"/>
                </a:solidFill>
              </a:rPr>
              <a:t>Trustworthiness</a:t>
            </a:r>
            <a:r>
              <a:rPr lang="en-US" dirty="0">
                <a:solidFill>
                  <a:srgbClr val="61A088"/>
                </a:solidFill>
              </a:rPr>
              <a:t>                </a:t>
            </a:r>
          </a:p>
          <a:p>
            <a:pPr algn="r"/>
            <a:endParaRPr lang="en-US" dirty="0">
              <a:solidFill>
                <a:srgbClr val="61A088"/>
              </a:solidFill>
            </a:endParaRPr>
          </a:p>
        </p:txBody>
      </p:sp>
      <p:sp>
        <p:nvSpPr>
          <p:cNvPr id="9" name="Rectangular Callout 8">
            <a:extLst>
              <a:ext uri="{FF2B5EF4-FFF2-40B4-BE49-F238E27FC236}">
                <a16:creationId xmlns:a16="http://schemas.microsoft.com/office/drawing/2014/main" id="{A81A5588-5B26-C340-BE08-DABDB875BD63}"/>
              </a:ext>
            </a:extLst>
          </p:cNvPr>
          <p:cNvSpPr/>
          <p:nvPr/>
        </p:nvSpPr>
        <p:spPr>
          <a:xfrm>
            <a:off x="8004030" y="1085670"/>
            <a:ext cx="3921269" cy="1662595"/>
          </a:xfrm>
          <a:prstGeom prst="wedgeRectCallout">
            <a:avLst>
              <a:gd name="adj1" fmla="val -79971"/>
              <a:gd name="adj2" fmla="val 1735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 tried to retrain my old ML model over a new data, but it’s not working! I have no idea </a:t>
            </a:r>
            <a:r>
              <a:rPr lang="en-US" sz="2400" dirty="0">
                <a:solidFill>
                  <a:srgbClr val="0070C0"/>
                </a:solidFill>
              </a:rPr>
              <a:t>why</a:t>
            </a:r>
            <a:r>
              <a:rPr lang="en-US" sz="2400" dirty="0">
                <a:solidFill>
                  <a:schemeClr val="tx1"/>
                </a:solidFill>
              </a:rPr>
              <a:t>.</a:t>
            </a:r>
          </a:p>
        </p:txBody>
      </p:sp>
      <p:sp>
        <p:nvSpPr>
          <p:cNvPr id="8" name="Rectangular Callout 7">
            <a:extLst>
              <a:ext uri="{FF2B5EF4-FFF2-40B4-BE49-F238E27FC236}">
                <a16:creationId xmlns:a16="http://schemas.microsoft.com/office/drawing/2014/main" id="{2A690DA5-827E-1B46-94B8-11873B684B8F}"/>
              </a:ext>
            </a:extLst>
          </p:cNvPr>
          <p:cNvSpPr/>
          <p:nvPr/>
        </p:nvSpPr>
        <p:spPr>
          <a:xfrm>
            <a:off x="816144" y="1383352"/>
            <a:ext cx="3101250" cy="1812472"/>
          </a:xfrm>
          <a:prstGeom prst="wedgeRectCallout">
            <a:avLst>
              <a:gd name="adj1" fmla="val 71881"/>
              <a:gd name="adj2" fmla="val 4548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Uh oh! I don’t know how to write SQL, </a:t>
            </a:r>
            <a:r>
              <a:rPr lang="en-US" sz="2400" dirty="0">
                <a:solidFill>
                  <a:schemeClr val="accent4">
                    <a:lumMod val="75000"/>
                  </a:schemeClr>
                </a:solidFill>
              </a:rPr>
              <a:t>how</a:t>
            </a:r>
            <a:r>
              <a:rPr lang="en-US" sz="2400" dirty="0">
                <a:solidFill>
                  <a:schemeClr val="tx1"/>
                </a:solidFill>
              </a:rPr>
              <a:t> can I get a hold of the data?</a:t>
            </a:r>
          </a:p>
        </p:txBody>
      </p:sp>
      <p:sp>
        <p:nvSpPr>
          <p:cNvPr id="10" name="Rectangular Callout 9">
            <a:extLst>
              <a:ext uri="{FF2B5EF4-FFF2-40B4-BE49-F238E27FC236}">
                <a16:creationId xmlns:a16="http://schemas.microsoft.com/office/drawing/2014/main" id="{4712C3BF-6FE2-F14C-A10B-15FF38BC9161}"/>
              </a:ext>
            </a:extLst>
          </p:cNvPr>
          <p:cNvSpPr/>
          <p:nvPr/>
        </p:nvSpPr>
        <p:spPr>
          <a:xfrm>
            <a:off x="816144" y="5344931"/>
            <a:ext cx="11109155" cy="866594"/>
          </a:xfrm>
          <a:prstGeom prst="wedgeRectCallout">
            <a:avLst>
              <a:gd name="adj1" fmla="val 7979"/>
              <a:gd name="adj2" fmla="val -8681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This AI tool is saying I should invest in this stock! Should I </a:t>
            </a:r>
            <a:r>
              <a:rPr lang="en-US" sz="2800" dirty="0">
                <a:solidFill>
                  <a:srgbClr val="009E73"/>
                </a:solidFill>
              </a:rPr>
              <a:t>trust</a:t>
            </a:r>
            <a:r>
              <a:rPr lang="en-US" sz="2800" dirty="0">
                <a:solidFill>
                  <a:schemeClr val="tx1"/>
                </a:solidFill>
              </a:rPr>
              <a:t> it?</a:t>
            </a:r>
          </a:p>
        </p:txBody>
      </p:sp>
    </p:spTree>
    <p:extLst>
      <p:ext uri="{BB962C8B-B14F-4D97-AF65-F5344CB8AC3E}">
        <p14:creationId xmlns:p14="http://schemas.microsoft.com/office/powerpoint/2010/main" val="263362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B738F3-D554-3C46-8B59-089CEE9A90A4}"/>
              </a:ext>
            </a:extLst>
          </p:cNvPr>
          <p:cNvSpPr>
            <a:spLocks noGrp="1"/>
          </p:cNvSpPr>
          <p:nvPr>
            <p:ph type="body" sz="quarter" idx="13"/>
          </p:nvPr>
        </p:nvSpPr>
        <p:spPr/>
        <p:txBody>
          <a:bodyPr/>
          <a:lstStyle/>
          <a:p>
            <a:r>
              <a:rPr lang="en-US" dirty="0"/>
              <a:t>Support for explanation in the design layer</a:t>
            </a:r>
          </a:p>
        </p:txBody>
      </p:sp>
      <p:sp>
        <p:nvSpPr>
          <p:cNvPr id="3" name="Slide Number Placeholder 2">
            <a:extLst>
              <a:ext uri="{FF2B5EF4-FFF2-40B4-BE49-F238E27FC236}">
                <a16:creationId xmlns:a16="http://schemas.microsoft.com/office/drawing/2014/main" id="{80C2BEC8-2FF6-694A-8485-9EC3C22C7AD7}"/>
              </a:ext>
            </a:extLst>
          </p:cNvPr>
          <p:cNvSpPr>
            <a:spLocks noGrp="1"/>
          </p:cNvSpPr>
          <p:nvPr>
            <p:ph type="sldNum" sz="quarter" idx="4"/>
          </p:nvPr>
        </p:nvSpPr>
        <p:spPr/>
        <p:txBody>
          <a:bodyPr/>
          <a:lstStyle/>
          <a:p>
            <a:fld id="{4740AEA5-A348-2949-9B8B-EA763C54C64D}" type="slidenum">
              <a:rPr lang="en-US" smtClean="0"/>
              <a:t>4</a:t>
            </a:fld>
            <a:endParaRPr lang="en-US" dirty="0"/>
          </a:p>
        </p:txBody>
      </p:sp>
      <p:pic>
        <p:nvPicPr>
          <p:cNvPr id="12" name="Picture 10" descr="Free Systems Cliparts, Download Free Clip Art, Free Clip Art on Clipart  Library">
            <a:extLst>
              <a:ext uri="{FF2B5EF4-FFF2-40B4-BE49-F238E27FC236}">
                <a16:creationId xmlns:a16="http://schemas.microsoft.com/office/drawing/2014/main" id="{B28BC62A-A310-6844-AC5C-B1C66E02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306" y="1542565"/>
            <a:ext cx="2046300" cy="2032013"/>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Database">
            <a:extLst>
              <a:ext uri="{FF2B5EF4-FFF2-40B4-BE49-F238E27FC236}">
                <a16:creationId xmlns:a16="http://schemas.microsoft.com/office/drawing/2014/main" id="{2C220FC1-8A7A-1046-B815-3BC86A2DE4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2074" y="1407204"/>
            <a:ext cx="3027851" cy="2116866"/>
          </a:xfrm>
          <a:prstGeom prst="rect">
            <a:avLst/>
          </a:prstGeom>
        </p:spPr>
      </p:pic>
      <p:cxnSp>
        <p:nvCxnSpPr>
          <p:cNvPr id="14" name="Straight Arrow Connector 13">
            <a:extLst>
              <a:ext uri="{FF2B5EF4-FFF2-40B4-BE49-F238E27FC236}">
                <a16:creationId xmlns:a16="http://schemas.microsoft.com/office/drawing/2014/main" id="{F8A7F429-D23C-5240-8AC1-69CFCC28B6E7}"/>
              </a:ext>
            </a:extLst>
          </p:cNvPr>
          <p:cNvCxnSpPr>
            <a:cxnSpLocks/>
          </p:cNvCxnSpPr>
          <p:nvPr/>
        </p:nvCxnSpPr>
        <p:spPr>
          <a:xfrm>
            <a:off x="7001086" y="2474880"/>
            <a:ext cx="2046300"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Bug under magnifying glass">
            <a:extLst>
              <a:ext uri="{FF2B5EF4-FFF2-40B4-BE49-F238E27FC236}">
                <a16:creationId xmlns:a16="http://schemas.microsoft.com/office/drawing/2014/main" id="{B0E3D98C-8A5A-F248-BE4E-19C8F08236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7447" y="1793979"/>
            <a:ext cx="1700670" cy="1623288"/>
          </a:xfrm>
          <a:prstGeom prst="rect">
            <a:avLst/>
          </a:prstGeom>
        </p:spPr>
      </p:pic>
      <p:sp>
        <p:nvSpPr>
          <p:cNvPr id="18" name="Rectangular Callout 17">
            <a:extLst>
              <a:ext uri="{FF2B5EF4-FFF2-40B4-BE49-F238E27FC236}">
                <a16:creationId xmlns:a16="http://schemas.microsoft.com/office/drawing/2014/main" id="{763220F1-0B6A-B042-ADFD-49560820E3F1}"/>
              </a:ext>
            </a:extLst>
          </p:cNvPr>
          <p:cNvSpPr/>
          <p:nvPr/>
        </p:nvSpPr>
        <p:spPr>
          <a:xfrm>
            <a:off x="800099" y="1830386"/>
            <a:ext cx="3071812" cy="1308100"/>
          </a:xfrm>
          <a:prstGeom prst="wedgeRectCallout">
            <a:avLst>
              <a:gd name="adj1" fmla="val 68250"/>
              <a:gd name="adj2" fmla="val -10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Explaining </a:t>
            </a:r>
            <a:r>
              <a:rPr lang="en-US" dirty="0">
                <a:solidFill>
                  <a:schemeClr val="accent1"/>
                </a:solidFill>
              </a:rPr>
              <a:t>disconnect</a:t>
            </a:r>
            <a:r>
              <a:rPr lang="en-US" dirty="0"/>
              <a:t> between data and systems</a:t>
            </a:r>
          </a:p>
        </p:txBody>
      </p:sp>
      <p:pic>
        <p:nvPicPr>
          <p:cNvPr id="6" name="Picture 4" descr="Flat icon on white background map of america Vector Image">
            <a:extLst>
              <a:ext uri="{FF2B5EF4-FFF2-40B4-BE49-F238E27FC236}">
                <a16:creationId xmlns:a16="http://schemas.microsoft.com/office/drawing/2014/main" id="{421C7649-D3A8-8069-6A3E-42C848E055A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23" t="20572" r="10640" b="27238"/>
          <a:stretch/>
        </p:blipFill>
        <p:spPr bwMode="auto">
          <a:xfrm>
            <a:off x="1000282" y="4105407"/>
            <a:ext cx="2085584" cy="1527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USTRALIA MAP Logo Vector (.EPS) Free Download">
            <a:extLst>
              <a:ext uri="{FF2B5EF4-FFF2-40B4-BE49-F238E27FC236}">
                <a16:creationId xmlns:a16="http://schemas.microsoft.com/office/drawing/2014/main" id="{A95AE1BF-0C5C-7051-B013-456FA91316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1911" y="4081474"/>
            <a:ext cx="1785440" cy="139264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6DBA2CEF-22C8-DCAA-E045-D7F008468760}"/>
              </a:ext>
            </a:extLst>
          </p:cNvPr>
          <p:cNvGrpSpPr/>
          <p:nvPr/>
        </p:nvGrpSpPr>
        <p:grpSpPr>
          <a:xfrm>
            <a:off x="6691119" y="3945870"/>
            <a:ext cx="3457807" cy="2586950"/>
            <a:chOff x="8734192" y="2877368"/>
            <a:chExt cx="3457807" cy="2586950"/>
          </a:xfrm>
        </p:grpSpPr>
        <p:pic>
          <p:nvPicPr>
            <p:cNvPr id="19" name="Picture 16" descr="Image">
              <a:extLst>
                <a:ext uri="{FF2B5EF4-FFF2-40B4-BE49-F238E27FC236}">
                  <a16:creationId xmlns:a16="http://schemas.microsoft.com/office/drawing/2014/main" id="{DC3507D6-F18A-47B2-81D4-8228D871B1C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 r="-3899" b="50000"/>
            <a:stretch/>
          </p:blipFill>
          <p:spPr bwMode="auto">
            <a:xfrm>
              <a:off x="8734192" y="2877368"/>
              <a:ext cx="3457807" cy="18470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13A75B-CB89-0186-8682-2534381A8262}"/>
                </a:ext>
              </a:extLst>
            </p:cNvPr>
            <p:cNvSpPr txBox="1"/>
            <p:nvPr/>
          </p:nvSpPr>
          <p:spPr>
            <a:xfrm>
              <a:off x="8746896" y="4756432"/>
              <a:ext cx="3275777" cy="707886"/>
            </a:xfrm>
            <a:prstGeom prst="rect">
              <a:avLst/>
            </a:prstGeom>
            <a:noFill/>
          </p:spPr>
          <p:txBody>
            <a:bodyPr wrap="square" rtlCol="0">
              <a:spAutoFit/>
            </a:bodyPr>
            <a:lstStyle/>
            <a:p>
              <a:pPr algn="ctr"/>
              <a:r>
                <a:rPr lang="en-US" sz="2000" dirty="0"/>
                <a:t>Metric vs Imperial</a:t>
              </a:r>
            </a:p>
            <a:p>
              <a:pPr algn="ctr"/>
              <a:r>
                <a:rPr lang="en-US" sz="2000" dirty="0"/>
                <a:t>KG vs </a:t>
              </a:r>
              <a:r>
                <a:rPr lang="en-US" sz="2000" dirty="0" err="1"/>
                <a:t>lbs</a:t>
              </a:r>
              <a:endParaRPr lang="en-US" sz="2000" dirty="0"/>
            </a:p>
          </p:txBody>
        </p:sp>
      </p:grpSp>
    </p:spTree>
    <p:extLst>
      <p:ext uri="{BB962C8B-B14F-4D97-AF65-F5344CB8AC3E}">
        <p14:creationId xmlns:p14="http://schemas.microsoft.com/office/powerpoint/2010/main" val="424142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35D7AB1-C30E-4C4D-921E-3FC4F799DCEE}"/>
              </a:ext>
            </a:extLst>
          </p:cNvPr>
          <p:cNvGrpSpPr/>
          <p:nvPr/>
        </p:nvGrpSpPr>
        <p:grpSpPr>
          <a:xfrm>
            <a:off x="2566766" y="1209048"/>
            <a:ext cx="5748545" cy="1946356"/>
            <a:chOff x="8386501" y="3442159"/>
            <a:chExt cx="3565041" cy="1220884"/>
          </a:xfrm>
        </p:grpSpPr>
        <p:pic>
          <p:nvPicPr>
            <p:cNvPr id="23" name="Picture 10" descr="Free Systems Cliparts, Download Free Clip Art, Free Clip Art on Clipart  Library">
              <a:extLst>
                <a:ext uri="{FF2B5EF4-FFF2-40B4-BE49-F238E27FC236}">
                  <a16:creationId xmlns:a16="http://schemas.microsoft.com/office/drawing/2014/main" id="{1640C294-DB73-B94E-ADF2-2EBFA4446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307" y="3518408"/>
              <a:ext cx="1100235" cy="114463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atabase">
              <a:extLst>
                <a:ext uri="{FF2B5EF4-FFF2-40B4-BE49-F238E27FC236}">
                  <a16:creationId xmlns:a16="http://schemas.microsoft.com/office/drawing/2014/main" id="{78CFB746-83B8-FC4C-86FC-E673392004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6501" y="3442159"/>
              <a:ext cx="1627986" cy="1192433"/>
            </a:xfrm>
            <a:prstGeom prst="rect">
              <a:avLst/>
            </a:prstGeom>
          </p:spPr>
        </p:pic>
        <p:cxnSp>
          <p:nvCxnSpPr>
            <p:cNvPr id="25" name="Straight Arrow Connector 24">
              <a:extLst>
                <a:ext uri="{FF2B5EF4-FFF2-40B4-BE49-F238E27FC236}">
                  <a16:creationId xmlns:a16="http://schemas.microsoft.com/office/drawing/2014/main" id="{EA506372-744D-9741-9AA9-B5678FC989C1}"/>
                </a:ext>
              </a:extLst>
            </p:cNvPr>
            <p:cNvCxnSpPr>
              <a:cxnSpLocks/>
            </p:cNvCxnSpPr>
            <p:nvPr/>
          </p:nvCxnSpPr>
          <p:spPr>
            <a:xfrm>
              <a:off x="9687132" y="4043582"/>
              <a:ext cx="1100235"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Bug under magnifying glass">
              <a:extLst>
                <a:ext uri="{FF2B5EF4-FFF2-40B4-BE49-F238E27FC236}">
                  <a16:creationId xmlns:a16="http://schemas.microsoft.com/office/drawing/2014/main" id="{6714043C-F1DB-CF4B-B305-8F96DC9F1F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5929" y="3660030"/>
              <a:ext cx="914400" cy="914400"/>
            </a:xfrm>
            <a:prstGeom prst="rect">
              <a:avLst/>
            </a:prstGeom>
          </p:spPr>
        </p:pic>
      </p:grpSp>
      <p:sp>
        <p:nvSpPr>
          <p:cNvPr id="3" name="Slide Number Placeholder 2">
            <a:extLst>
              <a:ext uri="{FF2B5EF4-FFF2-40B4-BE49-F238E27FC236}">
                <a16:creationId xmlns:a16="http://schemas.microsoft.com/office/drawing/2014/main" id="{A8DEC02C-0E7C-F74C-ACBF-74193286B9E3}"/>
              </a:ext>
            </a:extLst>
          </p:cNvPr>
          <p:cNvSpPr>
            <a:spLocks noGrp="1"/>
          </p:cNvSpPr>
          <p:nvPr>
            <p:ph type="sldNum" sz="quarter" idx="4"/>
          </p:nvPr>
        </p:nvSpPr>
        <p:spPr/>
        <p:txBody>
          <a:bodyPr/>
          <a:lstStyle/>
          <a:p>
            <a:fld id="{4740AEA5-A348-2949-9B8B-EA763C54C64D}" type="slidenum">
              <a:rPr lang="en-US" smtClean="0"/>
              <a:t>5</a:t>
            </a:fld>
            <a:endParaRPr lang="en-US" dirty="0"/>
          </a:p>
        </p:txBody>
      </p:sp>
      <p:sp>
        <p:nvSpPr>
          <p:cNvPr id="9" name="TextBox 8">
            <a:extLst>
              <a:ext uri="{FF2B5EF4-FFF2-40B4-BE49-F238E27FC236}">
                <a16:creationId xmlns:a16="http://schemas.microsoft.com/office/drawing/2014/main" id="{7A11E60C-AF40-1E4E-9EE5-4DE908586C46}"/>
              </a:ext>
            </a:extLst>
          </p:cNvPr>
          <p:cNvSpPr txBox="1"/>
          <p:nvPr/>
        </p:nvSpPr>
        <p:spPr>
          <a:xfrm>
            <a:off x="665903" y="4059913"/>
            <a:ext cx="10559429" cy="646331"/>
          </a:xfrm>
          <a:prstGeom prst="rect">
            <a:avLst/>
          </a:prstGeom>
          <a:solidFill>
            <a:schemeClr val="bg1">
              <a:lumMod val="85000"/>
            </a:schemeClr>
          </a:solidFill>
        </p:spPr>
        <p:txBody>
          <a:bodyPr wrap="none" rtlCol="0">
            <a:spAutoFit/>
          </a:bodyPr>
          <a:lstStyle/>
          <a:p>
            <a:r>
              <a:rPr lang="en-US" dirty="0" err="1"/>
              <a:t>Sainyam</a:t>
            </a:r>
            <a:r>
              <a:rPr lang="en-US" dirty="0"/>
              <a:t> </a:t>
            </a:r>
            <a:r>
              <a:rPr lang="en-US" dirty="0" err="1"/>
              <a:t>Galhotra</a:t>
            </a:r>
            <a:r>
              <a:rPr lang="en-US" dirty="0"/>
              <a:t>, </a:t>
            </a:r>
            <a:r>
              <a:rPr lang="en-US" b="1" dirty="0"/>
              <a:t>Anna Fariha</a:t>
            </a:r>
            <a:r>
              <a:rPr lang="en-US" dirty="0"/>
              <a:t>, </a:t>
            </a:r>
            <a:r>
              <a:rPr lang="en-US" dirty="0" err="1"/>
              <a:t>Raoni</a:t>
            </a:r>
            <a:r>
              <a:rPr lang="en-US" dirty="0"/>
              <a:t> </a:t>
            </a:r>
            <a:r>
              <a:rPr lang="en-US" dirty="0" err="1"/>
              <a:t>Lourenço</a:t>
            </a:r>
            <a:r>
              <a:rPr lang="en-US" dirty="0"/>
              <a:t>, Juliana Freire, Alexandra </a:t>
            </a:r>
            <a:r>
              <a:rPr lang="en-US" dirty="0" err="1"/>
              <a:t>Meliou</a:t>
            </a:r>
            <a:r>
              <a:rPr lang="en-US" dirty="0"/>
              <a:t>, </a:t>
            </a:r>
            <a:r>
              <a:rPr lang="en-US" dirty="0" err="1"/>
              <a:t>Divesh</a:t>
            </a:r>
            <a:r>
              <a:rPr lang="en-US" dirty="0"/>
              <a:t> Srivastava</a:t>
            </a:r>
          </a:p>
          <a:p>
            <a:r>
              <a:rPr lang="en-US" dirty="0"/>
              <a:t>[SIGMOD 2022]</a:t>
            </a:r>
          </a:p>
        </p:txBody>
      </p:sp>
      <p:pic>
        <p:nvPicPr>
          <p:cNvPr id="2" name="Picture 1" descr="A picture containing light&#10;&#10;Description automatically generated">
            <a:extLst>
              <a:ext uri="{FF2B5EF4-FFF2-40B4-BE49-F238E27FC236}">
                <a16:creationId xmlns:a16="http://schemas.microsoft.com/office/drawing/2014/main" id="{D7556D5C-A583-58F6-320F-F682C14AD0FB}"/>
              </a:ext>
            </a:extLst>
          </p:cNvPr>
          <p:cNvPicPr>
            <a:picLocks noChangeAspect="1"/>
          </p:cNvPicPr>
          <p:nvPr/>
        </p:nvPicPr>
        <p:blipFill rotWithShape="1">
          <a:blip r:embed="rId8"/>
          <a:srcRect l="3163" t="13059" b="-8"/>
          <a:stretch/>
        </p:blipFill>
        <p:spPr>
          <a:xfrm>
            <a:off x="4848302" y="2957376"/>
            <a:ext cx="1464247" cy="823639"/>
          </a:xfrm>
          <a:prstGeom prst="rect">
            <a:avLst/>
          </a:prstGeom>
        </p:spPr>
      </p:pic>
      <p:grpSp>
        <p:nvGrpSpPr>
          <p:cNvPr id="4" name="Group 3">
            <a:extLst>
              <a:ext uri="{FF2B5EF4-FFF2-40B4-BE49-F238E27FC236}">
                <a16:creationId xmlns:a16="http://schemas.microsoft.com/office/drawing/2014/main" id="{7BFD252D-F83D-5A22-BEB8-712F3D426C5A}"/>
              </a:ext>
            </a:extLst>
          </p:cNvPr>
          <p:cNvGrpSpPr/>
          <p:nvPr/>
        </p:nvGrpSpPr>
        <p:grpSpPr>
          <a:xfrm>
            <a:off x="647365" y="4891829"/>
            <a:ext cx="10518240" cy="1490645"/>
            <a:chOff x="665903" y="4257303"/>
            <a:chExt cx="10518240" cy="1490645"/>
          </a:xfrm>
        </p:grpSpPr>
        <p:pic>
          <p:nvPicPr>
            <p:cNvPr id="2050" name="Picture 2" descr="Cornell University Logo and symbol, meaning, history, PNG, brand">
              <a:extLst>
                <a:ext uri="{FF2B5EF4-FFF2-40B4-BE49-F238E27FC236}">
                  <a16:creationId xmlns:a16="http://schemas.microsoft.com/office/drawing/2014/main" id="{BA295D24-3EBA-88BF-DADD-2CE0912B7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03" y="4463641"/>
              <a:ext cx="2097237" cy="11883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s &amp; Marks – Brand">
              <a:extLst>
                <a:ext uri="{FF2B5EF4-FFF2-40B4-BE49-F238E27FC236}">
                  <a16:creationId xmlns:a16="http://schemas.microsoft.com/office/drawing/2014/main" id="{F8754FE1-DEE6-1D09-161A-9C9309DA60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7325" y="4545271"/>
              <a:ext cx="1193680" cy="8236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nT, Interdisciplinary Centre for Security, Reliability and Trust logo">
              <a:extLst>
                <a:ext uri="{FF2B5EF4-FFF2-40B4-BE49-F238E27FC236}">
                  <a16:creationId xmlns:a16="http://schemas.microsoft.com/office/drawing/2014/main" id="{B34940A7-A613-5922-B644-73C3CD0D8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1465" y="4348374"/>
              <a:ext cx="1399574" cy="13995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ew York University Logo, PNG, Symbol, History, Meaning">
              <a:extLst>
                <a:ext uri="{FF2B5EF4-FFF2-40B4-BE49-F238E27FC236}">
                  <a16:creationId xmlns:a16="http://schemas.microsoft.com/office/drawing/2014/main" id="{5C5ACEE6-80A7-6C7D-4CD5-126A701BDD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0593" y="4257303"/>
              <a:ext cx="1399575" cy="10807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Mass Amherst Economics Papers (@UMassEconPapers) / Twitter">
              <a:extLst>
                <a:ext uri="{FF2B5EF4-FFF2-40B4-BE49-F238E27FC236}">
                  <a16:creationId xmlns:a16="http://schemas.microsoft.com/office/drawing/2014/main" id="{C44A378E-C578-7B16-B742-E543C7F876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22" y="4281451"/>
              <a:ext cx="1111607" cy="11116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ED80CEF-E5D9-7498-AFEF-48FFDECA7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0883" y="4453695"/>
              <a:ext cx="1853260" cy="76157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D03622E-BD56-90D7-E664-634FB9043FB8}"/>
              </a:ext>
            </a:extLst>
          </p:cNvPr>
          <p:cNvSpPr/>
          <p:nvPr/>
        </p:nvSpPr>
        <p:spPr>
          <a:xfrm>
            <a:off x="556049" y="220283"/>
            <a:ext cx="11193175" cy="9005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3200" cap="none" dirty="0" err="1">
                <a:latin typeface="Arial" panose="020B0604020202020204" pitchFamily="34" charset="0"/>
                <a:ea typeface="Open Sans" panose="020B0606030504020204" pitchFamily="34" charset="0"/>
                <a:cs typeface="Arial" panose="020B0604020202020204" pitchFamily="34" charset="0"/>
              </a:rPr>
              <a:t>DataPrism</a:t>
            </a:r>
            <a:r>
              <a:rPr lang="en-US" sz="3200" cap="none" dirty="0">
                <a:latin typeface="Arial" panose="020B0604020202020204" pitchFamily="34" charset="0"/>
                <a:ea typeface="Open Sans" panose="020B0606030504020204" pitchFamily="34" charset="0"/>
                <a:cs typeface="Arial" panose="020B0604020202020204" pitchFamily="34" charset="0"/>
              </a:rPr>
              <a:t>: Exposing Disconnect between Data and Systems</a:t>
            </a:r>
            <a:endParaRPr lang="en-US" sz="3200" dirty="0"/>
          </a:p>
        </p:txBody>
      </p:sp>
    </p:spTree>
    <p:extLst>
      <p:ext uri="{BB962C8B-B14F-4D97-AF65-F5344CB8AC3E}">
        <p14:creationId xmlns:p14="http://schemas.microsoft.com/office/powerpoint/2010/main" val="45260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48DB3-D2B7-F00A-A0EA-A4E9C08BC9CB}"/>
              </a:ext>
            </a:extLst>
          </p:cNvPr>
          <p:cNvSpPr>
            <a:spLocks noGrp="1"/>
          </p:cNvSpPr>
          <p:nvPr>
            <p:ph type="sldNum" sz="quarter" idx="4"/>
          </p:nvPr>
        </p:nvSpPr>
        <p:spPr/>
        <p:txBody>
          <a:bodyPr/>
          <a:lstStyle/>
          <a:p>
            <a:fld id="{4740AEA5-A348-2949-9B8B-EA763C54C64D}" type="slidenum">
              <a:rPr lang="en-US" smtClean="0"/>
              <a:t>6</a:t>
            </a:fld>
            <a:endParaRPr lang="en-US" dirty="0"/>
          </a:p>
        </p:txBody>
      </p:sp>
      <p:sp>
        <p:nvSpPr>
          <p:cNvPr id="4" name="Text Placeholder 3">
            <a:extLst>
              <a:ext uri="{FF2B5EF4-FFF2-40B4-BE49-F238E27FC236}">
                <a16:creationId xmlns:a16="http://schemas.microsoft.com/office/drawing/2014/main" id="{90B3AA25-F3B3-FA97-54D7-9314D08B5A4D}"/>
              </a:ext>
            </a:extLst>
          </p:cNvPr>
          <p:cNvSpPr>
            <a:spLocks noGrp="1"/>
          </p:cNvSpPr>
          <p:nvPr>
            <p:ph type="body" sz="quarter" idx="13"/>
          </p:nvPr>
        </p:nvSpPr>
        <p:spPr/>
        <p:txBody>
          <a:bodyPr/>
          <a:lstStyle/>
          <a:p>
            <a:r>
              <a:rPr lang="en-US" dirty="0"/>
              <a:t>Mismatch between data and systems</a:t>
            </a:r>
          </a:p>
        </p:txBody>
      </p:sp>
      <p:sp>
        <p:nvSpPr>
          <p:cNvPr id="7" name="TextBox 6">
            <a:extLst>
              <a:ext uri="{FF2B5EF4-FFF2-40B4-BE49-F238E27FC236}">
                <a16:creationId xmlns:a16="http://schemas.microsoft.com/office/drawing/2014/main" id="{C8368904-A128-C385-21BE-D5A291021D93}"/>
              </a:ext>
            </a:extLst>
          </p:cNvPr>
          <p:cNvSpPr txBox="1"/>
          <p:nvPr/>
        </p:nvSpPr>
        <p:spPr>
          <a:xfrm>
            <a:off x="7278172" y="1476629"/>
            <a:ext cx="37761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Availability of tools to build data-driven systems</a:t>
            </a:r>
          </a:p>
        </p:txBody>
      </p:sp>
      <p:pic>
        <p:nvPicPr>
          <p:cNvPr id="8" name="Picture 8" descr="TensorFlow - Wikipedia">
            <a:extLst>
              <a:ext uri="{FF2B5EF4-FFF2-40B4-BE49-F238E27FC236}">
                <a16:creationId xmlns:a16="http://schemas.microsoft.com/office/drawing/2014/main" id="{029976F3-DC0F-B0C3-A707-AC55160B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197" y="3071519"/>
            <a:ext cx="1552670" cy="993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Welcome to PyTorch Tutorials — PyTorch Tutorials 1.11.0+cu102 documentation">
            <a:extLst>
              <a:ext uri="{FF2B5EF4-FFF2-40B4-BE49-F238E27FC236}">
                <a16:creationId xmlns:a16="http://schemas.microsoft.com/office/drawing/2014/main" id="{1D176F72-AA3E-2D7D-ABF0-E77EB0F1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867" y="3176548"/>
            <a:ext cx="1301708" cy="13017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scikit-learn - Wikipedia">
            <a:extLst>
              <a:ext uri="{FF2B5EF4-FFF2-40B4-BE49-F238E27FC236}">
                <a16:creationId xmlns:a16="http://schemas.microsoft.com/office/drawing/2014/main" id="{34825CA6-B2F9-76D0-40C9-92C3406A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7917" y="3153819"/>
            <a:ext cx="1621924" cy="8730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FE6851F-EF27-B531-3709-C5F3348A4768}"/>
              </a:ext>
            </a:extLst>
          </p:cNvPr>
          <p:cNvSpPr txBox="1"/>
          <p:nvPr/>
        </p:nvSpPr>
        <p:spPr>
          <a:xfrm>
            <a:off x="1222571" y="1474068"/>
            <a:ext cx="476528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Easy access to large amounts of data</a:t>
            </a:r>
          </a:p>
        </p:txBody>
      </p:sp>
      <p:pic>
        <p:nvPicPr>
          <p:cNvPr id="12" name="Picture 11">
            <a:extLst>
              <a:ext uri="{FF2B5EF4-FFF2-40B4-BE49-F238E27FC236}">
                <a16:creationId xmlns:a16="http://schemas.microsoft.com/office/drawing/2014/main" id="{E1211620-EB05-42EC-B1F4-7EE8C1026EFD}"/>
              </a:ext>
            </a:extLst>
          </p:cNvPr>
          <p:cNvPicPr>
            <a:picLocks noChangeAspect="1"/>
          </p:cNvPicPr>
          <p:nvPr/>
        </p:nvPicPr>
        <p:blipFill>
          <a:blip r:embed="rId5"/>
          <a:stretch>
            <a:fillRect/>
          </a:stretch>
        </p:blipFill>
        <p:spPr>
          <a:xfrm>
            <a:off x="1370165" y="3153141"/>
            <a:ext cx="4178300" cy="635000"/>
          </a:xfrm>
          <a:prstGeom prst="rect">
            <a:avLst/>
          </a:prstGeom>
        </p:spPr>
      </p:pic>
      <p:pic>
        <p:nvPicPr>
          <p:cNvPr id="13" name="Picture 4" descr="data.gov - Wikipedia">
            <a:extLst>
              <a:ext uri="{FF2B5EF4-FFF2-40B4-BE49-F238E27FC236}">
                <a16:creationId xmlns:a16="http://schemas.microsoft.com/office/drawing/2014/main" id="{0C28CA62-59BC-9AD9-FE4E-34DEB07A42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5001" b="28060"/>
          <a:stretch/>
        </p:blipFill>
        <p:spPr bwMode="auto">
          <a:xfrm>
            <a:off x="2488890" y="3788141"/>
            <a:ext cx="1940850" cy="71693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5E3230D7-54D3-9EB8-8992-1D529D6804E6}"/>
              </a:ext>
            </a:extLst>
          </p:cNvPr>
          <p:cNvCxnSpPr>
            <a:cxnSpLocks/>
          </p:cNvCxnSpPr>
          <p:nvPr/>
        </p:nvCxnSpPr>
        <p:spPr>
          <a:xfrm>
            <a:off x="6551265" y="2197077"/>
            <a:ext cx="0" cy="2521127"/>
          </a:xfrm>
          <a:prstGeom prst="line">
            <a:avLst/>
          </a:prstGeom>
          <a:ln w="31750"/>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B0A91AAC-22EC-E1CB-4DF0-C417324D7DD2}"/>
              </a:ext>
            </a:extLst>
          </p:cNvPr>
          <p:cNvSpPr/>
          <p:nvPr/>
        </p:nvSpPr>
        <p:spPr>
          <a:xfrm>
            <a:off x="3556000"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Dataset</a:t>
            </a:r>
          </a:p>
        </p:txBody>
      </p:sp>
      <p:sp>
        <p:nvSpPr>
          <p:cNvPr id="16" name="Rounded Rectangle 15">
            <a:extLst>
              <a:ext uri="{FF2B5EF4-FFF2-40B4-BE49-F238E27FC236}">
                <a16:creationId xmlns:a16="http://schemas.microsoft.com/office/drawing/2014/main" id="{50101923-3EB2-FAFD-368C-862EBC42FD43}"/>
              </a:ext>
            </a:extLst>
          </p:cNvPr>
          <p:cNvSpPr/>
          <p:nvPr/>
        </p:nvSpPr>
        <p:spPr>
          <a:xfrm>
            <a:off x="7210457"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Pipeline Implementation</a:t>
            </a:r>
          </a:p>
        </p:txBody>
      </p:sp>
      <p:sp>
        <p:nvSpPr>
          <p:cNvPr id="17" name="Right Arrow 16">
            <a:extLst>
              <a:ext uri="{FF2B5EF4-FFF2-40B4-BE49-F238E27FC236}">
                <a16:creationId xmlns:a16="http://schemas.microsoft.com/office/drawing/2014/main" id="{FEFA99B0-65C8-B202-6CBA-4E4DF3A263AA}"/>
              </a:ext>
            </a:extLst>
          </p:cNvPr>
          <p:cNvSpPr/>
          <p:nvPr/>
        </p:nvSpPr>
        <p:spPr>
          <a:xfrm>
            <a:off x="5987859" y="5621838"/>
            <a:ext cx="1134534"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ular Callout 19">
            <a:extLst>
              <a:ext uri="{FF2B5EF4-FFF2-40B4-BE49-F238E27FC236}">
                <a16:creationId xmlns:a16="http://schemas.microsoft.com/office/drawing/2014/main" id="{233B2154-F3C9-4144-9CDD-DCF627FB77C5}"/>
              </a:ext>
            </a:extLst>
          </p:cNvPr>
          <p:cNvSpPr/>
          <p:nvPr/>
        </p:nvSpPr>
        <p:spPr>
          <a:xfrm>
            <a:off x="1137693" y="2231531"/>
            <a:ext cx="10227734" cy="1483551"/>
          </a:xfrm>
          <a:prstGeom prst="wedgeRoundRectCallout">
            <a:avLst>
              <a:gd name="adj1" fmla="val 2216"/>
              <a:gd name="adj2" fmla="val 174656"/>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imes New Roman" panose="02020603050405020304" pitchFamily="18" charset="0"/>
                <a:cs typeface="Times New Roman" panose="02020603050405020304" pitchFamily="18" charset="0"/>
              </a:rPr>
              <a:t>Mismatch between pipeline’s assumptions of input data and the actual input data</a:t>
            </a:r>
            <a:endParaRPr lang="en-US" sz="4000" dirty="0">
              <a:solidFill>
                <a:schemeClr val="tx1"/>
              </a:solidFill>
            </a:endParaRPr>
          </a:p>
        </p:txBody>
      </p:sp>
      <p:pic>
        <p:nvPicPr>
          <p:cNvPr id="1026" name="Picture 2" descr="Free Error Cliparts, Download Free Error Cliparts png images, Free ClipArts  on Clipart Library">
            <a:extLst>
              <a:ext uri="{FF2B5EF4-FFF2-40B4-BE49-F238E27FC236}">
                <a16:creationId xmlns:a16="http://schemas.microsoft.com/office/drawing/2014/main" id="{3336B7E5-0D23-2D90-EFAD-34D7E593DB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078" y="665560"/>
            <a:ext cx="6318682" cy="580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177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576A7-0518-95E3-DC77-A7A3457E2764}"/>
              </a:ext>
            </a:extLst>
          </p:cNvPr>
          <p:cNvSpPr>
            <a:spLocks noGrp="1"/>
          </p:cNvSpPr>
          <p:nvPr>
            <p:ph type="sldNum" sz="quarter" idx="4"/>
          </p:nvPr>
        </p:nvSpPr>
        <p:spPr/>
        <p:txBody>
          <a:bodyPr/>
          <a:lstStyle/>
          <a:p>
            <a:fld id="{4740AEA5-A348-2949-9B8B-EA763C54C64D}" type="slidenum">
              <a:rPr lang="en-US" smtClean="0"/>
              <a:t>7</a:t>
            </a:fld>
            <a:endParaRPr lang="en-US" dirty="0"/>
          </a:p>
        </p:txBody>
      </p:sp>
      <p:sp>
        <p:nvSpPr>
          <p:cNvPr id="4" name="Text Placeholder 3">
            <a:extLst>
              <a:ext uri="{FF2B5EF4-FFF2-40B4-BE49-F238E27FC236}">
                <a16:creationId xmlns:a16="http://schemas.microsoft.com/office/drawing/2014/main" id="{79E22A0A-0208-B6F8-41B7-4644EE8C429F}"/>
              </a:ext>
            </a:extLst>
          </p:cNvPr>
          <p:cNvSpPr>
            <a:spLocks noGrp="1"/>
          </p:cNvSpPr>
          <p:nvPr>
            <p:ph type="body" sz="quarter" idx="13"/>
          </p:nvPr>
        </p:nvSpPr>
        <p:spPr>
          <a:xfrm>
            <a:off x="362348" y="569424"/>
            <a:ext cx="11467303" cy="621511"/>
          </a:xfrm>
        </p:spPr>
        <p:txBody>
          <a:bodyPr/>
          <a:lstStyle/>
          <a:p>
            <a:r>
              <a:rPr lang="en-US" dirty="0">
                <a:latin typeface="Times New Roman" panose="02020603050405020304" pitchFamily="18" charset="0"/>
                <a:cs typeface="Times New Roman" panose="02020603050405020304" pitchFamily="18" charset="0"/>
              </a:rPr>
              <a:t>Example of malfunction: predict income of individuals</a:t>
            </a:r>
          </a:p>
          <a:p>
            <a:endParaRPr lang="en-US" dirty="0"/>
          </a:p>
        </p:txBody>
      </p:sp>
      <p:graphicFrame>
        <p:nvGraphicFramePr>
          <p:cNvPr id="6" name="Table 5">
            <a:extLst>
              <a:ext uri="{FF2B5EF4-FFF2-40B4-BE49-F238E27FC236}">
                <a16:creationId xmlns:a16="http://schemas.microsoft.com/office/drawing/2014/main" id="{92D1B46C-6CDF-C8CF-B1AF-ED6AE06516BE}"/>
              </a:ext>
            </a:extLst>
          </p:cNvPr>
          <p:cNvGraphicFramePr>
            <a:graphicFrameLocks noGrp="1"/>
          </p:cNvGraphicFramePr>
          <p:nvPr>
            <p:extLst>
              <p:ext uri="{D42A27DB-BD31-4B8C-83A1-F6EECF244321}">
                <p14:modId xmlns:p14="http://schemas.microsoft.com/office/powerpoint/2010/main" val="43946386"/>
              </p:ext>
            </p:extLst>
          </p:nvPr>
        </p:nvGraphicFramePr>
        <p:xfrm>
          <a:off x="267753" y="3741767"/>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18</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98052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52</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7" name="Table 6">
            <a:extLst>
              <a:ext uri="{FF2B5EF4-FFF2-40B4-BE49-F238E27FC236}">
                <a16:creationId xmlns:a16="http://schemas.microsoft.com/office/drawing/2014/main" id="{F0C4B506-D884-A325-1326-2640CC816507}"/>
              </a:ext>
            </a:extLst>
          </p:cNvPr>
          <p:cNvGraphicFramePr>
            <a:graphicFrameLocks noGrp="1"/>
          </p:cNvGraphicFramePr>
          <p:nvPr>
            <p:extLst>
              <p:ext uri="{D42A27DB-BD31-4B8C-83A1-F6EECF244321}">
                <p14:modId xmlns:p14="http://schemas.microsoft.com/office/powerpoint/2010/main" val="1918742496"/>
              </p:ext>
            </p:extLst>
          </p:nvPr>
        </p:nvGraphicFramePr>
        <p:xfrm>
          <a:off x="267753" y="1495341"/>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8" name="Right Arrow 7">
            <a:extLst>
              <a:ext uri="{FF2B5EF4-FFF2-40B4-BE49-F238E27FC236}">
                <a16:creationId xmlns:a16="http://schemas.microsoft.com/office/drawing/2014/main" id="{4DAD5C02-E5E4-2B0E-0AAC-2CA664015959}"/>
              </a:ext>
            </a:extLst>
          </p:cNvPr>
          <p:cNvSpPr/>
          <p:nvPr/>
        </p:nvSpPr>
        <p:spPr>
          <a:xfrm>
            <a:off x="6584121" y="2249483"/>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0D1D50E-8176-0886-4028-6FBAAF7543AC}"/>
              </a:ext>
            </a:extLst>
          </p:cNvPr>
          <p:cNvSpPr/>
          <p:nvPr/>
        </p:nvSpPr>
        <p:spPr>
          <a:xfrm>
            <a:off x="7555124" y="202764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2" name="Right Arrow 11">
            <a:extLst>
              <a:ext uri="{FF2B5EF4-FFF2-40B4-BE49-F238E27FC236}">
                <a16:creationId xmlns:a16="http://schemas.microsoft.com/office/drawing/2014/main" id="{8C9DA9F6-5D45-12CE-39CF-9BAF5C990700}"/>
              </a:ext>
            </a:extLst>
          </p:cNvPr>
          <p:cNvSpPr/>
          <p:nvPr/>
        </p:nvSpPr>
        <p:spPr>
          <a:xfrm>
            <a:off x="6584121" y="4602865"/>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F58CA64B-6081-68FC-824F-A327A1AB0022}"/>
              </a:ext>
            </a:extLst>
          </p:cNvPr>
          <p:cNvSpPr/>
          <p:nvPr/>
        </p:nvSpPr>
        <p:spPr>
          <a:xfrm>
            <a:off x="7555124" y="438102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5" name="TextBox 14">
            <a:extLst>
              <a:ext uri="{FF2B5EF4-FFF2-40B4-BE49-F238E27FC236}">
                <a16:creationId xmlns:a16="http://schemas.microsoft.com/office/drawing/2014/main" id="{95667735-B710-72E0-7620-61EAAF104C15}"/>
              </a:ext>
            </a:extLst>
          </p:cNvPr>
          <p:cNvSpPr txBox="1"/>
          <p:nvPr/>
        </p:nvSpPr>
        <p:spPr>
          <a:xfrm>
            <a:off x="9040089" y="4682034"/>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95% Unfair</a:t>
            </a:r>
          </a:p>
        </p:txBody>
      </p:sp>
      <p:sp>
        <p:nvSpPr>
          <p:cNvPr id="18" name="TextBox 17">
            <a:extLst>
              <a:ext uri="{FF2B5EF4-FFF2-40B4-BE49-F238E27FC236}">
                <a16:creationId xmlns:a16="http://schemas.microsoft.com/office/drawing/2014/main" id="{51352D97-A430-7498-2539-1F58688EB2FB}"/>
              </a:ext>
            </a:extLst>
          </p:cNvPr>
          <p:cNvSpPr txBox="1"/>
          <p:nvPr/>
        </p:nvSpPr>
        <p:spPr>
          <a:xfrm>
            <a:off x="9031467" y="2328652"/>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8% Unfair</a:t>
            </a:r>
          </a:p>
        </p:txBody>
      </p:sp>
      <p:pic>
        <p:nvPicPr>
          <p:cNvPr id="20" name="Graphic 19" descr="Thumbs up sign with solid fill">
            <a:extLst>
              <a:ext uri="{FF2B5EF4-FFF2-40B4-BE49-F238E27FC236}">
                <a16:creationId xmlns:a16="http://schemas.microsoft.com/office/drawing/2014/main" id="{DA8614D4-6436-9F52-BE68-10F6091E5A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7357" y="1994392"/>
            <a:ext cx="914400" cy="914400"/>
          </a:xfrm>
          <a:prstGeom prst="rect">
            <a:avLst/>
          </a:prstGeom>
        </p:spPr>
      </p:pic>
      <p:pic>
        <p:nvPicPr>
          <p:cNvPr id="22" name="Graphic 21" descr="Thumbs Down with solid fill">
            <a:extLst>
              <a:ext uri="{FF2B5EF4-FFF2-40B4-BE49-F238E27FC236}">
                <a16:creationId xmlns:a16="http://schemas.microsoft.com/office/drawing/2014/main" id="{E479B546-B08F-6AFE-602A-8B31E17EC2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4601" y="4582207"/>
            <a:ext cx="914400" cy="914400"/>
          </a:xfrm>
          <a:prstGeom prst="rect">
            <a:avLst/>
          </a:prstGeom>
        </p:spPr>
      </p:pic>
      <p:sp>
        <p:nvSpPr>
          <p:cNvPr id="23" name="Rounded Rectangle 22">
            <a:extLst>
              <a:ext uri="{FF2B5EF4-FFF2-40B4-BE49-F238E27FC236}">
                <a16:creationId xmlns:a16="http://schemas.microsoft.com/office/drawing/2014/main" id="{7E0130DF-F6A2-2079-8E8D-912248278DF1}"/>
              </a:ext>
            </a:extLst>
          </p:cNvPr>
          <p:cNvSpPr/>
          <p:nvPr/>
        </p:nvSpPr>
        <p:spPr>
          <a:xfrm>
            <a:off x="1030147" y="214862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DEDB3D4-992C-1F18-ECEF-9B83EA0799E0}"/>
              </a:ext>
            </a:extLst>
          </p:cNvPr>
          <p:cNvSpPr/>
          <p:nvPr/>
        </p:nvSpPr>
        <p:spPr>
          <a:xfrm>
            <a:off x="2753240" y="213748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71EC6E-11C6-3942-7660-9BC21C2A89F1}"/>
              </a:ext>
            </a:extLst>
          </p:cNvPr>
          <p:cNvSpPr/>
          <p:nvPr/>
        </p:nvSpPr>
        <p:spPr>
          <a:xfrm>
            <a:off x="1030147" y="290524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4E9197AF-3AFE-C0F4-68D1-DA6ABEC6769E}"/>
              </a:ext>
            </a:extLst>
          </p:cNvPr>
          <p:cNvSpPr/>
          <p:nvPr/>
        </p:nvSpPr>
        <p:spPr>
          <a:xfrm>
            <a:off x="2753240" y="289410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CF8028C7-4EE4-F631-3289-4B136F59D82B}"/>
              </a:ext>
            </a:extLst>
          </p:cNvPr>
          <p:cNvSpPr/>
          <p:nvPr/>
        </p:nvSpPr>
        <p:spPr>
          <a:xfrm>
            <a:off x="1030147" y="4398590"/>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8DFBB693-4F14-59A9-9154-DF117CFEFF62}"/>
              </a:ext>
            </a:extLst>
          </p:cNvPr>
          <p:cNvSpPr/>
          <p:nvPr/>
        </p:nvSpPr>
        <p:spPr>
          <a:xfrm>
            <a:off x="2753240" y="4387456"/>
            <a:ext cx="1552760" cy="77385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BEB231D5-ADF8-0BF3-85A0-830E3E7DBCAD}"/>
              </a:ext>
            </a:extLst>
          </p:cNvPr>
          <p:cNvSpPr/>
          <p:nvPr/>
        </p:nvSpPr>
        <p:spPr>
          <a:xfrm>
            <a:off x="1030147" y="5161313"/>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A934D47C-5C95-EA48-F4D8-883042017E57}"/>
              </a:ext>
            </a:extLst>
          </p:cNvPr>
          <p:cNvSpPr/>
          <p:nvPr/>
        </p:nvSpPr>
        <p:spPr>
          <a:xfrm>
            <a:off x="2753240" y="5150179"/>
            <a:ext cx="1552760" cy="715028"/>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010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5" grpId="0"/>
      <p:bldP spid="18" grpId="0"/>
      <p:bldP spid="23" grpId="0" animBg="1"/>
      <p:bldP spid="23" grpId="1" animBg="1"/>
      <p:bldP spid="25" grpId="0" animBg="1"/>
      <p:bldP spid="25" grpId="1" animBg="1"/>
      <p:bldP spid="38" grpId="0" animBg="1"/>
      <p:bldP spid="38" grpId="1" animBg="1"/>
      <p:bldP spid="39" grpId="0" animBg="1"/>
      <p:bldP spid="39" grpId="1" animBg="1"/>
      <p:bldP spid="40" grpId="0" animBg="1"/>
      <p:bldP spid="40" grpId="1" animBg="1"/>
      <p:bldP spid="41" grpId="0" animBg="1"/>
      <p:bldP spid="41" grpId="1"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9EA640-0B41-294D-8DC9-D10514FC4D14}"/>
              </a:ext>
            </a:extLst>
          </p:cNvPr>
          <p:cNvSpPr>
            <a:spLocks noGrp="1"/>
          </p:cNvSpPr>
          <p:nvPr>
            <p:ph type="sldNum" sz="quarter" idx="4"/>
          </p:nvPr>
        </p:nvSpPr>
        <p:spPr/>
        <p:txBody>
          <a:bodyPr/>
          <a:lstStyle/>
          <a:p>
            <a:fld id="{4740AEA5-A348-2949-9B8B-EA763C54C64D}" type="slidenum">
              <a:rPr lang="en-US" smtClean="0"/>
              <a:t>8</a:t>
            </a:fld>
            <a:endParaRPr lang="en-US" dirty="0"/>
          </a:p>
        </p:txBody>
      </p:sp>
      <p:sp>
        <p:nvSpPr>
          <p:cNvPr id="4" name="Text Placeholder 3">
            <a:extLst>
              <a:ext uri="{FF2B5EF4-FFF2-40B4-BE49-F238E27FC236}">
                <a16:creationId xmlns:a16="http://schemas.microsoft.com/office/drawing/2014/main" id="{7C50CB14-4758-9B44-9446-E80868BF07FC}"/>
              </a:ext>
            </a:extLst>
          </p:cNvPr>
          <p:cNvSpPr>
            <a:spLocks noGrp="1"/>
          </p:cNvSpPr>
          <p:nvPr>
            <p:ph type="body" sz="quarter" idx="13"/>
          </p:nvPr>
        </p:nvSpPr>
        <p:spPr/>
        <p:txBody>
          <a:bodyPr/>
          <a:lstStyle/>
          <a:p>
            <a:r>
              <a:rPr lang="en-US" dirty="0"/>
              <a:t>Other kinds of system malfunction</a:t>
            </a:r>
          </a:p>
        </p:txBody>
      </p:sp>
      <p:sp>
        <p:nvSpPr>
          <p:cNvPr id="5" name="Rectangle 4">
            <a:extLst>
              <a:ext uri="{FF2B5EF4-FFF2-40B4-BE49-F238E27FC236}">
                <a16:creationId xmlns:a16="http://schemas.microsoft.com/office/drawing/2014/main" id="{A007CD9C-61B0-D947-B9BC-9E44F9AB0EE0}"/>
              </a:ext>
            </a:extLst>
          </p:cNvPr>
          <p:cNvSpPr/>
          <p:nvPr/>
        </p:nvSpPr>
        <p:spPr>
          <a:xfrm>
            <a:off x="57036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Classifier accuracy decline</a:t>
            </a:r>
          </a:p>
        </p:txBody>
      </p:sp>
      <p:sp>
        <p:nvSpPr>
          <p:cNvPr id="6" name="Rectangle 5">
            <a:extLst>
              <a:ext uri="{FF2B5EF4-FFF2-40B4-BE49-F238E27FC236}">
                <a16:creationId xmlns:a16="http://schemas.microsoft.com/office/drawing/2014/main" id="{1045AA25-0429-2843-99BB-8EA68231178C}"/>
              </a:ext>
            </a:extLst>
          </p:cNvPr>
          <p:cNvSpPr/>
          <p:nvPr/>
        </p:nvSpPr>
        <p:spPr>
          <a:xfrm>
            <a:off x="570367"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Program crash</a:t>
            </a:r>
          </a:p>
        </p:txBody>
      </p:sp>
      <p:sp>
        <p:nvSpPr>
          <p:cNvPr id="7" name="Rectangle 6">
            <a:extLst>
              <a:ext uri="{FF2B5EF4-FFF2-40B4-BE49-F238E27FC236}">
                <a16:creationId xmlns:a16="http://schemas.microsoft.com/office/drawing/2014/main" id="{21E31AD1-80A4-084E-B289-527EE98D654A}"/>
              </a:ext>
            </a:extLst>
          </p:cNvPr>
          <p:cNvSpPr/>
          <p:nvPr/>
        </p:nvSpPr>
        <p:spPr>
          <a:xfrm>
            <a:off x="6549228" y="1932317"/>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Bias in prediction</a:t>
            </a:r>
          </a:p>
        </p:txBody>
      </p:sp>
      <p:sp>
        <p:nvSpPr>
          <p:cNvPr id="8" name="Rectangle 7">
            <a:extLst>
              <a:ext uri="{FF2B5EF4-FFF2-40B4-BE49-F238E27FC236}">
                <a16:creationId xmlns:a16="http://schemas.microsoft.com/office/drawing/2014/main" id="{EB7473BE-F1D9-2643-A0C0-1139B7ED0332}"/>
              </a:ext>
            </a:extLst>
          </p:cNvPr>
          <p:cNvSpPr/>
          <p:nvPr/>
        </p:nvSpPr>
        <p:spPr>
          <a:xfrm>
            <a:off x="6549228" y="3429000"/>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 timeout</a:t>
            </a:r>
          </a:p>
        </p:txBody>
      </p:sp>
    </p:spTree>
    <p:extLst>
      <p:ext uri="{BB962C8B-B14F-4D97-AF65-F5344CB8AC3E}">
        <p14:creationId xmlns:p14="http://schemas.microsoft.com/office/powerpoint/2010/main" val="302914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C1AAF-A18A-3847-96EA-7C95F79C6E7D}"/>
              </a:ext>
            </a:extLst>
          </p:cNvPr>
          <p:cNvSpPr>
            <a:spLocks noGrp="1"/>
          </p:cNvSpPr>
          <p:nvPr>
            <p:ph type="sldNum" sz="quarter" idx="4"/>
          </p:nvPr>
        </p:nvSpPr>
        <p:spPr/>
        <p:txBody>
          <a:bodyPr/>
          <a:lstStyle/>
          <a:p>
            <a:fld id="{4740AEA5-A348-2949-9B8B-EA763C54C64D}" type="slidenum">
              <a:rPr lang="en-US" smtClean="0"/>
              <a:t>9</a:t>
            </a:fld>
            <a:endParaRPr lang="en-US" dirty="0"/>
          </a:p>
        </p:txBody>
      </p:sp>
      <p:sp>
        <p:nvSpPr>
          <p:cNvPr id="4" name="Text Placeholder 3">
            <a:extLst>
              <a:ext uri="{FF2B5EF4-FFF2-40B4-BE49-F238E27FC236}">
                <a16:creationId xmlns:a16="http://schemas.microsoft.com/office/drawing/2014/main" id="{3343911F-884A-4B49-A15A-9B46E2E1E193}"/>
              </a:ext>
            </a:extLst>
          </p:cNvPr>
          <p:cNvSpPr>
            <a:spLocks noGrp="1"/>
          </p:cNvSpPr>
          <p:nvPr>
            <p:ph type="body" sz="quarter" idx="13"/>
          </p:nvPr>
        </p:nvSpPr>
        <p:spPr/>
        <p:txBody>
          <a:bodyPr/>
          <a:lstStyle/>
          <a:p>
            <a:r>
              <a:rPr lang="en-US" dirty="0"/>
              <a:t>Blame the data profiles! </a:t>
            </a:r>
          </a:p>
        </p:txBody>
      </p:sp>
      <p:pic>
        <p:nvPicPr>
          <p:cNvPr id="1026" name="Picture 2" descr="The Blame Instinct | Gapminder">
            <a:extLst>
              <a:ext uri="{FF2B5EF4-FFF2-40B4-BE49-F238E27FC236}">
                <a16:creationId xmlns:a16="http://schemas.microsoft.com/office/drawing/2014/main" id="{F7006D6C-E272-AF40-BF59-CFEE87F1F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868" y="1355821"/>
            <a:ext cx="7663836" cy="444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9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862633"/>
      </a:dk2>
      <a:lt2>
        <a:srgbClr val="76797D"/>
      </a:lt2>
      <a:accent1>
        <a:srgbClr val="9B2B24"/>
      </a:accent1>
      <a:accent2>
        <a:srgbClr val="D1A117"/>
      </a:accent2>
      <a:accent3>
        <a:srgbClr val="A8431E"/>
      </a:accent3>
      <a:accent4>
        <a:srgbClr val="C67530"/>
      </a:accent4>
      <a:accent5>
        <a:srgbClr val="A79968"/>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0 UMass Amherst powerpoint template" id="{CCCEF1AB-87F8-784D-9588-5DD0676C8CB2}" vid="{F09BAA8A-B50E-A246-A005-9B76C88E7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7188</TotalTime>
  <Words>1980</Words>
  <Application>Microsoft Macintosh PowerPoint</Application>
  <PresentationFormat>Widescreen</PresentationFormat>
  <Paragraphs>302</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Blame the data, not the system:   How data constraints can help explain causes of data-system malfunction  Anna Fariha University of Utah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 Marshall</dc:creator>
  <cp:lastModifiedBy>Anna Fariha</cp:lastModifiedBy>
  <cp:revision>1997</cp:revision>
  <cp:lastPrinted>2020-10-06T04:23:41Z</cp:lastPrinted>
  <dcterms:created xsi:type="dcterms:W3CDTF">2020-03-27T13:28:37Z</dcterms:created>
  <dcterms:modified xsi:type="dcterms:W3CDTF">2023-05-11T21:17:33Z</dcterms:modified>
</cp:coreProperties>
</file>