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57" r:id="rId9"/>
    <p:sldId id="258" r:id="rId10"/>
    <p:sldId id="259" r:id="rId11"/>
    <p:sldId id="256" r:id="rId12"/>
    <p:sldId id="260" r:id="rId13"/>
    <p:sldId id="261" r:id="rId14"/>
    <p:sldId id="262" r:id="rId15"/>
    <p:sldId id="263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4348-6B8C-4096-B94B-36BACB2D4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45B2F-68B8-4365-8233-0260F69C6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1AB0A-CD3A-4050-8987-DCACCD88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2B7A-A61F-4793-8E28-CE3DA6935694}" type="datetimeFigureOut">
              <a:rPr lang="el-GR" smtClean="0"/>
              <a:t>27/8/2021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4BA41-AC0B-4352-84CE-718E57CB5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5CCA0-34F0-44A5-9501-62460E3D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43B9-D978-45C1-AF11-ABD708C1E0C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3740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655B-7D55-4E7A-A494-864BAC1B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B6AA1-43C8-4E7A-B86D-A3BC7F7F5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7AC4A-9981-4127-B2E6-99371157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2B7A-A61F-4793-8E28-CE3DA6935694}" type="datetimeFigureOut">
              <a:rPr lang="el-GR" smtClean="0"/>
              <a:t>27/8/2021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C22A7-5C34-4D36-AEFF-4C707C1A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C7FBB-9639-4C96-9D4E-6693751C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43B9-D978-45C1-AF11-ABD708C1E0C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0465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E2E43F-A448-4827-BE6A-505BFFD6E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AFF31-5A74-4BC2-B9A0-A0AF1DB19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529CE-FA16-479A-AC81-DB0E5E9A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2B7A-A61F-4793-8E28-CE3DA6935694}" type="datetimeFigureOut">
              <a:rPr lang="el-GR" smtClean="0"/>
              <a:t>27/8/2021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FA4DC-82F4-4161-A502-C8965CC13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911EA-78AD-4E36-BA1F-F4B29ED2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43B9-D978-45C1-AF11-ABD708C1E0C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3763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4783-1C48-44F3-BB80-6B2D8D04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CECF1-99C4-4226-85F9-0D7C0CB00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D32F2-4996-4029-ADB0-C041B735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2B7A-A61F-4793-8E28-CE3DA6935694}" type="datetimeFigureOut">
              <a:rPr lang="el-GR" smtClean="0"/>
              <a:t>27/8/2021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66B4A-882A-4383-85CB-BE409DD5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8A071-F170-431F-BB98-FD23EC11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43B9-D978-45C1-AF11-ABD708C1E0C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109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9BA0-E411-4B7F-A407-C2FEAFF4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FE525-3085-4375-B8C4-8B8867B0B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89519-DC8A-434F-A184-5FD67F61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2B7A-A61F-4793-8E28-CE3DA6935694}" type="datetimeFigureOut">
              <a:rPr lang="el-GR" smtClean="0"/>
              <a:t>27/8/2021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2508C-8036-4F1A-A7EC-8ED1070E2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9913F-629C-4F18-AB61-A0F61452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43B9-D978-45C1-AF11-ABD708C1E0C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4087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FBFC-0F7E-487E-92C2-F0592AC8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6E49E-E301-4D7A-A549-1018AFE3B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E4245-AADE-41E8-83B2-0B93289CF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E6E66-2179-4306-B438-67E5E4E96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2B7A-A61F-4793-8E28-CE3DA6935694}" type="datetimeFigureOut">
              <a:rPr lang="el-GR" smtClean="0"/>
              <a:t>27/8/2021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ECCE2-5414-49E5-93C4-B29C00CF8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C0E9B-CF3A-4B3E-AB8E-E16FDFDF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43B9-D978-45C1-AF11-ABD708C1E0C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6364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1B5E-6A12-49F8-8F59-B0F24AFD7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3B0B7-CFF2-41B7-BF7A-114FBDAEF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E2654-4CF8-41C6-936F-BAC30603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C2B08-04B6-4861-835E-4BEB43146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50536-72A3-400A-B2CD-C3A995BAB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E41610-0048-4699-B003-AF54D549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2B7A-A61F-4793-8E28-CE3DA6935694}" type="datetimeFigureOut">
              <a:rPr lang="el-GR" smtClean="0"/>
              <a:t>27/8/2021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B32CA-970B-457B-8AC4-45FB920A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6C7F47-1A41-470B-9F27-84EC8AE3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43B9-D978-45C1-AF11-ABD708C1E0C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3499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67FD-DB26-4FC5-9C17-D57CA894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67480-5A4E-413E-AA4F-85F47C0A1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2B7A-A61F-4793-8E28-CE3DA6935694}" type="datetimeFigureOut">
              <a:rPr lang="el-GR" smtClean="0"/>
              <a:t>27/8/2021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189086-111A-483F-AA13-147C129A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A870A-53F6-4DC4-B25A-DAFF414C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43B9-D978-45C1-AF11-ABD708C1E0C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2172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4EAAC-8E83-4ECD-8FCF-30B548DFB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2B7A-A61F-4793-8E28-CE3DA6935694}" type="datetimeFigureOut">
              <a:rPr lang="el-GR" smtClean="0"/>
              <a:t>27/8/2021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F832FE-DC18-458B-B61B-EA1EA3F6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06E04-C6F0-427B-81E8-C2B2E747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43B9-D978-45C1-AF11-ABD708C1E0C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5974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17C2-E68B-43D8-BF74-0FB450B5A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5C297-57D4-479C-98E0-CA0B4471F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E3E5A-B48D-41EE-A54E-CCB836D61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E8DD2-7C76-46B7-A6DE-BC9E83C7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2B7A-A61F-4793-8E28-CE3DA6935694}" type="datetimeFigureOut">
              <a:rPr lang="el-GR" smtClean="0"/>
              <a:t>27/8/2021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22FC4-247A-498B-A7E5-B3286899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33640-DD14-475C-AFC7-2B2B1200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43B9-D978-45C1-AF11-ABD708C1E0C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5004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D4A2-6B6A-4F4A-A6C0-FF5DF184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B5DD05-3DB6-4554-AEB0-06879F3EE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8FC99-E4E0-4A20-9BB1-6A2942027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AAAFC-B239-42D8-8875-34592E74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2B7A-A61F-4793-8E28-CE3DA6935694}" type="datetimeFigureOut">
              <a:rPr lang="el-GR" smtClean="0"/>
              <a:t>27/8/2021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13A58-6A7B-484A-BD49-DDD56531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1F0ED-BD5C-4E83-9702-0E4AD2BB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43B9-D978-45C1-AF11-ABD708C1E0C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8428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3B9D1-B966-44D6-A0DA-83F1F6BF4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A3FF0-425D-4B12-9D7C-E16ACC239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76736-2CA0-45B5-B0F1-383C758BE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A2B7A-A61F-4793-8E28-CE3DA6935694}" type="datetimeFigureOut">
              <a:rPr lang="el-GR" smtClean="0"/>
              <a:t>27/8/2021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D9DD2-BE89-4FC5-96B3-C675BA5F2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D0D98-BAA8-4D24-8411-B7FBEA61C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843B9-D978-45C1-AF11-ABD708C1E0C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5285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32EB-F2D4-4C2F-86A9-38AF407E1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7354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/>
              <a:t>Autonomous Target-Tracking Controller for a Drone using a STM32 Microcontroller</a:t>
            </a:r>
            <a:br>
              <a:rPr lang="el-GR" sz="4000" dirty="0"/>
            </a:br>
            <a:endParaRPr lang="el-GR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89219-E56E-4580-B823-B087FCE50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55621"/>
            <a:ext cx="9144000" cy="3385788"/>
          </a:xfrm>
        </p:spPr>
        <p:txBody>
          <a:bodyPr>
            <a:noAutofit/>
          </a:bodyPr>
          <a:lstStyle/>
          <a:p>
            <a:r>
              <a:rPr lang="en-US" sz="1900" b="1" dirty="0"/>
              <a:t>Group Members:</a:t>
            </a:r>
            <a:endParaRPr lang="el-GR" sz="1900" dirty="0"/>
          </a:p>
          <a:p>
            <a:r>
              <a:rPr lang="en-US" sz="1900" b="1" dirty="0"/>
              <a:t>Adil Farooq</a:t>
            </a:r>
            <a:endParaRPr lang="el-GR" sz="1900" dirty="0"/>
          </a:p>
          <a:p>
            <a:r>
              <a:rPr lang="en-US" sz="1900" b="1" dirty="0"/>
              <a:t>Dimitris Ttofi</a:t>
            </a:r>
            <a:endParaRPr lang="el-GR" sz="1900" dirty="0"/>
          </a:p>
          <a:p>
            <a:r>
              <a:rPr lang="en-US" sz="1900" b="1" dirty="0"/>
              <a:t>Eleni </a:t>
            </a:r>
            <a:r>
              <a:rPr lang="en-US" sz="1900" b="1" dirty="0" err="1"/>
              <a:t>Sotirou</a:t>
            </a:r>
            <a:endParaRPr lang="el-GR" sz="1900" dirty="0"/>
          </a:p>
          <a:p>
            <a:r>
              <a:rPr lang="en-US" sz="1900" b="1" dirty="0"/>
              <a:t> </a:t>
            </a:r>
            <a:endParaRPr lang="el-GR" sz="1900" dirty="0"/>
          </a:p>
          <a:p>
            <a:r>
              <a:rPr lang="en-US" sz="1900" b="1" dirty="0"/>
              <a:t>Auditing Members:</a:t>
            </a:r>
            <a:endParaRPr lang="el-GR" sz="1900" dirty="0"/>
          </a:p>
          <a:p>
            <a:r>
              <a:rPr lang="en-US" sz="1900" b="1" dirty="0"/>
              <a:t>Muhammad Shahid Noman Siddiqui</a:t>
            </a:r>
            <a:endParaRPr lang="el-GR" sz="1900" dirty="0"/>
          </a:p>
          <a:p>
            <a:r>
              <a:rPr lang="en-US" sz="1900" b="1" dirty="0"/>
              <a:t>Panayiotis </a:t>
            </a:r>
            <a:r>
              <a:rPr lang="en-US" sz="1900" b="1" dirty="0" err="1"/>
              <a:t>Aristodemou</a:t>
            </a:r>
            <a:endParaRPr lang="el-GR" sz="1900" dirty="0"/>
          </a:p>
          <a:p>
            <a:endParaRPr lang="el-GR" sz="1900" dirty="0"/>
          </a:p>
        </p:txBody>
      </p:sp>
    </p:spTree>
    <p:extLst>
      <p:ext uri="{BB962C8B-B14F-4D97-AF65-F5344CB8AC3E}">
        <p14:creationId xmlns:p14="http://schemas.microsoft.com/office/powerpoint/2010/main" val="419749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5F20A-F16D-4636-84D2-ECF2EF93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UART configuration in our project</a:t>
            </a:r>
            <a:endParaRPr lang="el-GR" sz="4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93C77F-24C8-4E3B-B96B-84B23A893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9525" y="1825625"/>
            <a:ext cx="40729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22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7A28-F5B2-4222-B6AF-E541FF09E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345" y="587229"/>
            <a:ext cx="10284903" cy="78856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Serial Communication by standard HAL functions</a:t>
            </a:r>
            <a:endParaRPr lang="el-GR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01A26-B214-4714-AE3D-279C340D6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677" y="1635853"/>
            <a:ext cx="10477850" cy="3621947"/>
          </a:xfrm>
        </p:spPr>
        <p:txBody>
          <a:bodyPr>
            <a:noAutofit/>
          </a:bodyPr>
          <a:lstStyle/>
          <a:p>
            <a:pPr algn="just"/>
            <a:r>
              <a:rPr lang="en-US" sz="1900" b="1" dirty="0"/>
              <a:t>Basic Interrupt structure:</a:t>
            </a:r>
          </a:p>
          <a:p>
            <a:pPr algn="just"/>
            <a:endParaRPr lang="en-US" sz="1900" dirty="0"/>
          </a:p>
          <a:p>
            <a:pPr algn="just"/>
            <a:r>
              <a:rPr lang="en-US" sz="1900" dirty="0" err="1"/>
              <a:t>HAL_UART_Receiver_IT</a:t>
            </a:r>
            <a:r>
              <a:rPr lang="en-US" sz="1900" dirty="0"/>
              <a:t>(&amp;huart3, </a:t>
            </a:r>
            <a:r>
              <a:rPr lang="en-US" sz="1900" dirty="0" err="1"/>
              <a:t>rxBuffer</a:t>
            </a:r>
            <a:r>
              <a:rPr lang="en-US" sz="1900" dirty="0"/>
              <a:t>, 1) 	</a:t>
            </a:r>
            <a:r>
              <a:rPr lang="en-US" sz="1900" b="1" i="1" dirty="0"/>
              <a:t>to active receiver interrupts </a:t>
            </a:r>
          </a:p>
          <a:p>
            <a:pPr algn="just"/>
            <a:endParaRPr lang="en-US" sz="1900" dirty="0"/>
          </a:p>
          <a:p>
            <a:pPr algn="just"/>
            <a:r>
              <a:rPr lang="en-US" sz="1900" dirty="0" err="1"/>
              <a:t>HAL_UART_RxCpltCallback</a:t>
            </a:r>
            <a:r>
              <a:rPr lang="en-US" sz="1900" dirty="0"/>
              <a:t>() </a:t>
            </a:r>
            <a:r>
              <a:rPr lang="en-US" sz="1900" b="1" i="1" dirty="0"/>
              <a:t>calling interrupt sub-routine when the buffer receives the complete data</a:t>
            </a:r>
          </a:p>
          <a:p>
            <a:pPr algn="just"/>
            <a:r>
              <a:rPr lang="en-US" sz="1900" dirty="0"/>
              <a:t>{</a:t>
            </a:r>
          </a:p>
          <a:p>
            <a:pPr algn="just"/>
            <a:r>
              <a:rPr lang="en-US" sz="1900" dirty="0"/>
              <a:t>	</a:t>
            </a:r>
            <a:r>
              <a:rPr lang="en-US" sz="1900" dirty="0" err="1"/>
              <a:t>HAL_GPIO_TogglePin</a:t>
            </a:r>
            <a:r>
              <a:rPr lang="en-US" sz="1900" dirty="0"/>
              <a:t>(LD2_GPIO_Port, LD2_Pin);	 </a:t>
            </a:r>
            <a:r>
              <a:rPr lang="en-US" sz="1900" b="1" i="1" dirty="0"/>
              <a:t>to execute our function</a:t>
            </a:r>
            <a:r>
              <a:rPr lang="en-US" sz="1900" dirty="0"/>
              <a:t> </a:t>
            </a:r>
          </a:p>
          <a:p>
            <a:pPr algn="just"/>
            <a:r>
              <a:rPr lang="en-US" sz="1900" dirty="0"/>
              <a:t>    	</a:t>
            </a:r>
            <a:r>
              <a:rPr lang="en-US" sz="1900" dirty="0" err="1"/>
              <a:t>HAL_Delay</a:t>
            </a:r>
            <a:r>
              <a:rPr lang="en-US" sz="1900" dirty="0"/>
              <a:t>(200);</a:t>
            </a:r>
          </a:p>
          <a:p>
            <a:pPr algn="just"/>
            <a:r>
              <a:rPr lang="en-US" sz="1900" dirty="0"/>
              <a:t>}</a:t>
            </a:r>
          </a:p>
          <a:p>
            <a:pPr algn="just"/>
            <a:r>
              <a:rPr lang="en-US" sz="1900" b="1" dirty="0"/>
              <a:t>Issues encountered: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dirty="0"/>
              <a:t>Doesn’t always get activated and receive data properly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dirty="0"/>
              <a:t>Worked for few time and then this function gets stuck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dirty="0"/>
              <a:t>Need to reset the board to go back to normal state</a:t>
            </a:r>
          </a:p>
          <a:p>
            <a:pPr algn="just"/>
            <a:endParaRPr lang="el-GR" sz="19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2809C0-379C-425E-9D60-2C135AFF4258}"/>
              </a:ext>
            </a:extLst>
          </p:cNvPr>
          <p:cNvSpPr/>
          <p:nvPr/>
        </p:nvSpPr>
        <p:spPr>
          <a:xfrm>
            <a:off x="7944374" y="5396219"/>
            <a:ext cx="329687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Abstraction library (HAL)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7820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C9B6-9D1F-483F-B961-AC368846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Our way to enable interrupts</a:t>
            </a:r>
            <a:endParaRPr lang="el-GR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E5B53-BD0B-48ED-B237-D8D02B410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/>
              <a:t>Initialized interrupt using the sub routine HAL_MSP from the file named </a:t>
            </a:r>
            <a:r>
              <a:rPr lang="en-US" sz="1900" b="1" dirty="0"/>
              <a:t>stm32h7xx_hal_msp.c</a:t>
            </a:r>
          </a:p>
          <a:p>
            <a:r>
              <a:rPr lang="en-US" sz="1900" dirty="0"/>
              <a:t>In STM32CubeMX MSP stands for </a:t>
            </a:r>
            <a:r>
              <a:rPr lang="en-US" sz="1900" b="1" dirty="0"/>
              <a:t>MCU Support Package</a:t>
            </a:r>
            <a:endParaRPr lang="en-US" sz="1900" dirty="0"/>
          </a:p>
          <a:p>
            <a:r>
              <a:rPr lang="en-US" sz="1900" dirty="0"/>
              <a:t>The </a:t>
            </a:r>
            <a:r>
              <a:rPr lang="el-GR" altLang="el-GR" sz="1900" dirty="0" err="1">
                <a:solidFill>
                  <a:srgbClr val="242729"/>
                </a:solidFill>
                <a:latin typeface="var(--ff-mono)"/>
              </a:rPr>
              <a:t>HAL_xxx_MspInit</a:t>
            </a:r>
            <a:r>
              <a:rPr lang="el-GR" altLang="el-GR" sz="1900" dirty="0">
                <a:solidFill>
                  <a:srgbClr val="242729"/>
                </a:solidFill>
                <a:latin typeface="var(--ff-mono)"/>
              </a:rPr>
              <a:t>()</a:t>
            </a:r>
            <a:r>
              <a:rPr lang="en-US" altLang="el-GR" sz="1900" dirty="0">
                <a:solidFill>
                  <a:srgbClr val="242729"/>
                </a:solidFill>
                <a:latin typeface="var(--ff-mono)"/>
              </a:rPr>
              <a:t> </a:t>
            </a:r>
            <a:r>
              <a:rPr lang="en-US" sz="1900" dirty="0"/>
              <a:t>callback performs the low level </a:t>
            </a:r>
            <a:r>
              <a:rPr lang="en-US" sz="1900" b="1" dirty="0"/>
              <a:t>initialization </a:t>
            </a:r>
            <a:r>
              <a:rPr lang="en-US" sz="1900" dirty="0"/>
              <a:t>such as (Clock, GPIOs, DMA, interrupts)</a:t>
            </a:r>
          </a:p>
          <a:p>
            <a:r>
              <a:rPr lang="en-US" sz="1900" dirty="0"/>
              <a:t>In our case it is </a:t>
            </a:r>
            <a:r>
              <a:rPr lang="en-US" sz="1900" b="1" dirty="0" err="1"/>
              <a:t>HAL_UART_MspInit</a:t>
            </a:r>
            <a:r>
              <a:rPr lang="en-US" sz="1900" b="1" dirty="0"/>
              <a:t>(</a:t>
            </a:r>
            <a:r>
              <a:rPr lang="en-US" sz="1900" b="1" dirty="0" err="1"/>
              <a:t>UART_HandleTypeDef</a:t>
            </a:r>
            <a:r>
              <a:rPr lang="en-US" sz="1900" b="1" dirty="0"/>
              <a:t>* </a:t>
            </a:r>
            <a:r>
              <a:rPr lang="en-US" sz="1900" b="1" dirty="0" err="1"/>
              <a:t>huart</a:t>
            </a:r>
            <a:r>
              <a:rPr lang="en-US" sz="1900" b="1" dirty="0"/>
              <a:t>)</a:t>
            </a:r>
          </a:p>
          <a:p>
            <a:r>
              <a:rPr lang="en-US" sz="1900" dirty="0"/>
              <a:t>Inside the above function we added: </a:t>
            </a:r>
          </a:p>
          <a:p>
            <a:pPr marL="0" indent="0">
              <a:buNone/>
            </a:pPr>
            <a:r>
              <a:rPr lang="en-US" sz="1900" dirty="0"/>
              <a:t>	__HAL_UART_ENABLE_IT(</a:t>
            </a:r>
            <a:r>
              <a:rPr lang="en-US" sz="1900" dirty="0" err="1"/>
              <a:t>huart</a:t>
            </a:r>
            <a:r>
              <a:rPr lang="en-US" sz="1900" dirty="0"/>
              <a:t>, UART_IT_RXNE); 	</a:t>
            </a:r>
            <a:r>
              <a:rPr lang="en-US" sz="1900" b="1" dirty="0"/>
              <a:t>to enable the interrupt sub-routine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US" sz="1900" dirty="0"/>
              <a:t>Replacing the </a:t>
            </a:r>
            <a:r>
              <a:rPr lang="en-US" sz="1900" b="1" dirty="0" err="1"/>
              <a:t>HAL_UART_Receiver_IT</a:t>
            </a:r>
            <a:r>
              <a:rPr lang="en-US" sz="1900" b="1" dirty="0"/>
              <a:t>() </a:t>
            </a:r>
            <a:r>
              <a:rPr lang="en-US" sz="1900" dirty="0"/>
              <a:t>function in </a:t>
            </a:r>
            <a:r>
              <a:rPr lang="en-US" sz="1900" b="1" dirty="0" err="1"/>
              <a:t>main.c</a:t>
            </a:r>
            <a:endParaRPr lang="en-US" sz="1900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EB5CE4C-B456-49C2-8521-F4E798139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885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842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41BF-F46F-4FFF-898F-E7CCFD16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Calling the Interrupt Service Routines </a:t>
            </a:r>
            <a:endParaRPr lang="el-GR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9B6-3C47-47BD-AB0C-237BD16B3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739"/>
            <a:ext cx="10515600" cy="4759224"/>
          </a:xfrm>
        </p:spPr>
        <p:txBody>
          <a:bodyPr>
            <a:noAutofit/>
          </a:bodyPr>
          <a:lstStyle/>
          <a:p>
            <a:r>
              <a:rPr lang="en-US" sz="1900" dirty="0"/>
              <a:t>IRS are called from the file named </a:t>
            </a:r>
            <a:r>
              <a:rPr lang="en-US" sz="1900" b="1" dirty="0"/>
              <a:t>stm32h7xx_it.c</a:t>
            </a:r>
          </a:p>
          <a:p>
            <a:r>
              <a:rPr lang="en-US" sz="1900" dirty="0"/>
              <a:t>All modification and user defined functions are done inside the function </a:t>
            </a:r>
            <a:r>
              <a:rPr lang="en-US" sz="1900" b="1" dirty="0"/>
              <a:t>USART3_IRQHandler(), </a:t>
            </a:r>
            <a:r>
              <a:rPr lang="en-US" sz="1900" dirty="0"/>
              <a:t>replacing the </a:t>
            </a:r>
            <a:r>
              <a:rPr lang="en-US" sz="1900" b="1" dirty="0" err="1"/>
              <a:t>HAL_UART_RxCpltCallback</a:t>
            </a:r>
            <a:r>
              <a:rPr lang="en-US" sz="1900" b="1" dirty="0"/>
              <a:t>()</a:t>
            </a:r>
            <a:r>
              <a:rPr lang="en-US" sz="1900" dirty="0"/>
              <a:t> </a:t>
            </a:r>
            <a:endParaRPr lang="en-US" sz="1900" b="1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r>
              <a:rPr lang="en-US" sz="1900" dirty="0"/>
              <a:t>We receive the 8 bytes of the coordinates to regenerate the bounding box values and then compute the 5 integer array drone commands </a:t>
            </a:r>
          </a:p>
          <a:p>
            <a:endParaRPr lang="el-GR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AAFB43-F079-47B7-A08F-86E46A110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731" y="2491371"/>
            <a:ext cx="6782747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18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A157-60AE-40A5-99E8-05B3ECAA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Drone command array scheme</a:t>
            </a:r>
            <a:endParaRPr lang="el-GR" sz="40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A0A62A-8252-45D6-8E7F-98958CDD1E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60345" y="2774474"/>
          <a:ext cx="6671310" cy="2453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3281594"/>
                    </a:ext>
                  </a:extLst>
                </a:gridCol>
                <a:gridCol w="2570480">
                  <a:extLst>
                    <a:ext uri="{9D8B030D-6E8A-4147-A177-3AD203B41FA5}">
                      <a16:colId xmlns:a16="http://schemas.microsoft.com/office/drawing/2014/main" val="1584326940"/>
                    </a:ext>
                  </a:extLst>
                </a:gridCol>
                <a:gridCol w="2570480">
                  <a:extLst>
                    <a:ext uri="{9D8B030D-6E8A-4147-A177-3AD203B41FA5}">
                      <a16:colId xmlns:a16="http://schemas.microsoft.com/office/drawing/2014/main" val="6884471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Array Index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Integer Value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Commands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083356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No movement in X-axis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111373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Move Forward at V</a:t>
                      </a:r>
                      <a:r>
                        <a:rPr lang="en-US" sz="1050" baseline="-25000">
                          <a:effectLst/>
                        </a:rPr>
                        <a:t>x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72630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Move Backward at -V</a:t>
                      </a:r>
                      <a:r>
                        <a:rPr lang="en-US" sz="1050" baseline="-25000">
                          <a:effectLst/>
                        </a:rPr>
                        <a:t>x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657051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No movement in Y-axis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18881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Move Right at V</a:t>
                      </a:r>
                      <a:r>
                        <a:rPr lang="en-US" sz="1050" baseline="-25000">
                          <a:effectLst/>
                        </a:rPr>
                        <a:t>y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82749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Move Left at -V</a:t>
                      </a:r>
                      <a:r>
                        <a:rPr lang="en-US" sz="1050" baseline="-25000">
                          <a:effectLst/>
                        </a:rPr>
                        <a:t>y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9465788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No movement in Z-axis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135078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Move Down at V</a:t>
                      </a:r>
                      <a:r>
                        <a:rPr lang="en-US" sz="1050" baseline="-25000">
                          <a:effectLst/>
                        </a:rPr>
                        <a:t>z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150214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Move Up at -V</a:t>
                      </a:r>
                      <a:r>
                        <a:rPr lang="en-US" sz="1050" baseline="-25000">
                          <a:effectLst/>
                        </a:rPr>
                        <a:t>z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5329584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No Rotation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00589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Roll Right at D</a:t>
                      </a:r>
                      <a:r>
                        <a:rPr lang="en-US" sz="1050" baseline="30000">
                          <a:effectLst/>
                        </a:rPr>
                        <a:t>o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95588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Roll Left at - D</a:t>
                      </a:r>
                      <a:r>
                        <a:rPr lang="en-US" sz="1050" baseline="30000">
                          <a:effectLst/>
                        </a:rPr>
                        <a:t>o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122209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Ascending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358755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Landing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8997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126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93BF-D984-4702-83C9-0CEEC8B4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Simulation Performance</a:t>
            </a:r>
            <a:endParaRPr lang="el-GR" sz="40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BCBCCC-D13C-42F9-B91D-305B9CEE7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900" dirty="0"/>
              <a:t>We have chosen the </a:t>
            </a:r>
            <a:r>
              <a:rPr lang="en-US" sz="1900" dirty="0" err="1"/>
              <a:t>AirSim</a:t>
            </a:r>
            <a:r>
              <a:rPr lang="en-US" sz="1900" dirty="0"/>
              <a:t> simulator by Microsoft where we can see how the drone is moving corresponding to the target bounding box coordinates</a:t>
            </a:r>
          </a:p>
          <a:p>
            <a:endParaRPr lang="en-US" sz="1900" dirty="0"/>
          </a:p>
          <a:p>
            <a:endParaRPr lang="el-GR" sz="1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C63C7E-0179-4401-A86C-BD6D05B6C8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58845" y="2793534"/>
            <a:ext cx="5274310" cy="319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70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5EB2-DC9E-4D7D-B526-F231CCAE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Output saved log file</a:t>
            </a:r>
            <a:endParaRPr lang="el-GR" sz="40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C6BC48-F53E-4FBE-AA95-425BD5FADBE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408" y="1977951"/>
            <a:ext cx="2498331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C1E879-B84A-4277-800E-07550864CDD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50228" y="1890639"/>
            <a:ext cx="36290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41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F0AD-2636-4A71-8EB1-F76DD321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STM32 Memory Utilization 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CAB1B-1330-4151-A669-3DD2F031B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We can see the memory region of the STM32 board. Our project uses 30KB of FLASH and 3.23KB of RAM which is computationally inexpensive just under 5% of total available usage. Hence, we can further incorporate additional features using artificial intelligence (AI) to map and run a small pre-trained artificial neural network (ANN) on the STM32 microcontroller and make the system more robust.  However, we need to keep in mind the computation and memory resource allocation</a:t>
            </a:r>
            <a:endParaRPr lang="el-GR" sz="1900" dirty="0"/>
          </a:p>
          <a:p>
            <a:endParaRPr lang="el-GR" sz="1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0517C-7D50-40A0-99BA-FDBC51DF4C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78091" y="3510225"/>
            <a:ext cx="5755063" cy="2392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914851-BE96-4144-B5E3-9A882F9261A3}"/>
              </a:ext>
            </a:extLst>
          </p:cNvPr>
          <p:cNvSpPr txBox="1"/>
          <p:nvPr/>
        </p:nvSpPr>
        <p:spPr>
          <a:xfrm>
            <a:off x="4723002" y="6123543"/>
            <a:ext cx="187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footprint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5102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36DC-59B9-48B8-842E-BC59D0429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7A736-74D9-48E3-B985-2D586EC6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1900" dirty="0"/>
              <a:t>We have implemented a target-tracking controller algorithm for a quadcopter drone on an embedded STM32 </a:t>
            </a:r>
            <a:r>
              <a:rPr lang="en-US" sz="1900" dirty="0" err="1"/>
              <a:t>Nucelo</a:t>
            </a:r>
            <a:r>
              <a:rPr lang="en-US" sz="1900" dirty="0"/>
              <a:t> board </a:t>
            </a:r>
            <a:r>
              <a:rPr lang="en-US" sz="1900" dirty="0" err="1"/>
              <a:t>plaform</a:t>
            </a:r>
            <a:r>
              <a:rPr lang="en-US" sz="1900" dirty="0"/>
              <a:t>. Moreover, an implementation of the software designed controller has been developed to follow the target while keeping a safe distance. The target-tracking quadcopter presented is able to track a target through the bounding box</a:t>
            </a:r>
            <a:r>
              <a:rPr lang="en-US" sz="1900" i="1" dirty="0"/>
              <a:t> </a:t>
            </a:r>
            <a:r>
              <a:rPr lang="en-US" sz="1900" dirty="0"/>
              <a:t>coordinates in an indoor space or an outdoor space with a safety threshold for obstacle clearance.</a:t>
            </a:r>
            <a:endParaRPr lang="el-GR" sz="1900" dirty="0"/>
          </a:p>
          <a:p>
            <a:pPr algn="just">
              <a:spcAft>
                <a:spcPts val="1200"/>
              </a:spcAft>
            </a:pPr>
            <a:r>
              <a:rPr lang="en-US" sz="1900" dirty="0"/>
              <a:t>In the proposed framework, we have developed the high-level calculations on the STM32 microcontroller board for generating commands to fly the drone. </a:t>
            </a:r>
          </a:p>
          <a:p>
            <a:pPr algn="just">
              <a:spcAft>
                <a:spcPts val="1200"/>
              </a:spcAft>
            </a:pPr>
            <a:r>
              <a:rPr lang="en-US" sz="1900" dirty="0"/>
              <a:t>In order to have the low level visualization of drone flight, we have tested our embedded controller performance on an </a:t>
            </a:r>
            <a:r>
              <a:rPr lang="en-US" sz="1900" dirty="0" err="1"/>
              <a:t>AirSim</a:t>
            </a:r>
            <a:r>
              <a:rPr lang="en-US" sz="1900" dirty="0"/>
              <a:t> simulator on different dataset video feed collected from real drone.  </a:t>
            </a:r>
          </a:p>
          <a:p>
            <a:pPr algn="just">
              <a:spcAft>
                <a:spcPts val="1200"/>
              </a:spcAft>
            </a:pPr>
            <a:r>
              <a:rPr lang="en-US" sz="1900" dirty="0"/>
              <a:t>Our strategy, shows good agreement and can be implemented on a real drone. </a:t>
            </a:r>
            <a:endParaRPr lang="el-GR" sz="1900" dirty="0"/>
          </a:p>
          <a:p>
            <a:pPr algn="just">
              <a:spcAft>
                <a:spcPts val="1200"/>
              </a:spcAft>
            </a:pPr>
            <a:endParaRPr lang="el-GR" sz="1900" dirty="0"/>
          </a:p>
        </p:txBody>
      </p:sp>
    </p:spTree>
    <p:extLst>
      <p:ext uri="{BB962C8B-B14F-4D97-AF65-F5344CB8AC3E}">
        <p14:creationId xmlns:p14="http://schemas.microsoft.com/office/powerpoint/2010/main" val="128008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6F74-2CE9-4FD4-A5BC-EA80F4A8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Improvement and Future work	</a:t>
            </a:r>
            <a:endParaRPr lang="el-GR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146B0-F5FB-42D5-9F77-FFE96A4D3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1900" dirty="0"/>
              <a:t>Implementing error handling capability, to include possible failure error incident and avoid malfunction of our system and making it more robust</a:t>
            </a:r>
            <a:endParaRPr lang="el-GR" sz="1900" dirty="0"/>
          </a:p>
          <a:p>
            <a:pPr lvl="0" algn="just"/>
            <a:r>
              <a:rPr lang="en-US" sz="1900" dirty="0"/>
              <a:t>An improved protocol scheme can be devised for negative coordinate values (when target is outside or the bounding box or at the edge)</a:t>
            </a:r>
            <a:endParaRPr lang="el-GR" sz="1900" dirty="0"/>
          </a:p>
          <a:p>
            <a:pPr lvl="0" algn="just"/>
            <a:r>
              <a:rPr lang="en-US" sz="1900" dirty="0"/>
              <a:t>Fail safe mode for any disconnection between the STM32 board and the main drone flight controller</a:t>
            </a:r>
            <a:endParaRPr lang="el-GR" sz="1900" dirty="0"/>
          </a:p>
          <a:p>
            <a:pPr marL="0" indent="0" algn="just">
              <a:buNone/>
            </a:pPr>
            <a:endParaRPr lang="el-GR" sz="1900" dirty="0"/>
          </a:p>
        </p:txBody>
      </p:sp>
    </p:spTree>
    <p:extLst>
      <p:ext uri="{BB962C8B-B14F-4D97-AF65-F5344CB8AC3E}">
        <p14:creationId xmlns:p14="http://schemas.microsoft.com/office/powerpoint/2010/main" val="31342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93D3C-350C-4338-86FD-CB687B2B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Motivation</a:t>
            </a:r>
            <a:endParaRPr lang="el-GR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D1995-7192-4FCD-8B14-C0A2E2FB9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2500" dirty="0"/>
              <a:t>To develop a target tracking controller for a drone quadcopter</a:t>
            </a:r>
          </a:p>
          <a:p>
            <a:pPr algn="just">
              <a:spcAft>
                <a:spcPts val="1200"/>
              </a:spcAft>
            </a:pPr>
            <a:r>
              <a:rPr lang="en-US" sz="2500" dirty="0"/>
              <a:t>Able to track a moving target e.g. a car or pedestrian location obtained from the bounding box of camera video feed </a:t>
            </a:r>
          </a:p>
          <a:p>
            <a:pPr algn="just">
              <a:spcAft>
                <a:spcPts val="1200"/>
              </a:spcAft>
            </a:pPr>
            <a:r>
              <a:rPr lang="en-US" sz="2500" dirty="0"/>
              <a:t>To follow it keeping a safe distance, on a stm32 microcontroller board</a:t>
            </a:r>
            <a:endParaRPr lang="el-GR" sz="2500" dirty="0"/>
          </a:p>
          <a:p>
            <a:pPr algn="just"/>
            <a:endParaRPr lang="el-GR" sz="2500" dirty="0"/>
          </a:p>
        </p:txBody>
      </p:sp>
    </p:spTree>
    <p:extLst>
      <p:ext uri="{BB962C8B-B14F-4D97-AF65-F5344CB8AC3E}">
        <p14:creationId xmlns:p14="http://schemas.microsoft.com/office/powerpoint/2010/main" val="321306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26C18-4A69-427D-A93C-AA329178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Objectives</a:t>
            </a:r>
            <a:endParaRPr lang="el-GR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036E0-3D17-4A9F-94CA-7A4A9E8CB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500" dirty="0"/>
              <a:t>The objective of our work are as follows:</a:t>
            </a:r>
            <a:endParaRPr lang="el-GR" sz="2500" dirty="0"/>
          </a:p>
          <a:p>
            <a:pPr lvl="0">
              <a:spcAft>
                <a:spcPts val="1200"/>
              </a:spcAft>
            </a:pPr>
            <a:r>
              <a:rPr lang="en-US" sz="2500" dirty="0"/>
              <a:t>To develop a controller algorithm that is able to follow the movement of the target through the image’s coming from the drone camera</a:t>
            </a:r>
            <a:endParaRPr lang="el-GR" sz="2500" dirty="0"/>
          </a:p>
          <a:p>
            <a:pPr lvl="0">
              <a:spcAft>
                <a:spcPts val="1200"/>
              </a:spcAft>
            </a:pPr>
            <a:r>
              <a:rPr lang="en-US" sz="2500" dirty="0"/>
              <a:t>Verify and test the performance of the algorithm on a virtual open-source simulator  </a:t>
            </a:r>
            <a:endParaRPr lang="el-GR" sz="2500" dirty="0"/>
          </a:p>
          <a:p>
            <a:pPr>
              <a:spcAft>
                <a:spcPts val="1200"/>
              </a:spcAft>
            </a:pPr>
            <a:endParaRPr lang="el-GR" sz="2500" dirty="0"/>
          </a:p>
        </p:txBody>
      </p:sp>
    </p:spTree>
    <p:extLst>
      <p:ext uri="{BB962C8B-B14F-4D97-AF65-F5344CB8AC3E}">
        <p14:creationId xmlns:p14="http://schemas.microsoft.com/office/powerpoint/2010/main" val="330726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0C13-251A-4072-8F9C-12B6312B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Bounding Box Coordinates</a:t>
            </a:r>
            <a:endParaRPr lang="el-GR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37881-1BC5-45FB-AEE8-E76BDE337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500" dirty="0"/>
              <a:t>The drone camera videos frames are passed through a </a:t>
            </a:r>
            <a:r>
              <a:rPr lang="en-US" sz="2500" dirty="0" err="1"/>
              <a:t>DroNet</a:t>
            </a:r>
            <a:r>
              <a:rPr lang="en-US" sz="2500" dirty="0"/>
              <a:t> model (made by George </a:t>
            </a:r>
            <a:r>
              <a:rPr lang="en-US" sz="2500" dirty="0" err="1"/>
              <a:t>Plastiras</a:t>
            </a:r>
            <a:r>
              <a:rPr lang="en-US" sz="2500" dirty="0"/>
              <a:t>), for the detection, that was trained (by Panayiotis </a:t>
            </a:r>
            <a:r>
              <a:rPr lang="en-US" sz="2500" dirty="0" err="1"/>
              <a:t>Aristodemou</a:t>
            </a:r>
            <a:r>
              <a:rPr lang="en-US" sz="2500" dirty="0"/>
              <a:t>) with his own custom data-set</a:t>
            </a:r>
          </a:p>
          <a:p>
            <a:pPr>
              <a:spcAft>
                <a:spcPts val="1200"/>
              </a:spcAft>
            </a:pPr>
            <a:r>
              <a:rPr lang="en-US" sz="2500" dirty="0"/>
              <a:t>A simple python script was written to save the bounding box coordinates in a text file</a:t>
            </a:r>
          </a:p>
          <a:p>
            <a:pPr marL="0" indent="0">
              <a:buNone/>
            </a:pPr>
            <a:endParaRPr lang="el-GR" sz="2500" dirty="0"/>
          </a:p>
        </p:txBody>
      </p:sp>
    </p:spTree>
    <p:extLst>
      <p:ext uri="{BB962C8B-B14F-4D97-AF65-F5344CB8AC3E}">
        <p14:creationId xmlns:p14="http://schemas.microsoft.com/office/powerpoint/2010/main" val="3209679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B5C6-735A-4B84-B705-3E3FFBF6F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Bounding Box Information</a:t>
            </a:r>
            <a:endParaRPr lang="el-GR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B6EDD-3424-4E9B-B859-3855B7C4D4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sz="1900" dirty="0"/>
                  <a:t>In general, bounding box coordinates have values that can exceed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1900" i="1">
                        <a:latin typeface="Cambria Math" panose="02040503050406030204" pitchFamily="18" charset="0"/>
                      </a:rPr>
                      <m:t>−1=255</m:t>
                    </m:r>
                  </m:oMath>
                </a14:m>
                <a:endParaRPr lang="en-US" sz="1900" dirty="0"/>
              </a:p>
              <a:p>
                <a:pPr>
                  <a:spcAft>
                    <a:spcPts val="1200"/>
                  </a:spcAft>
                </a:pPr>
                <a:r>
                  <a:rPr lang="en-US" sz="1900" dirty="0"/>
                  <a:t>So for transmission and reception, a coordinate can be split into two bytes – the least significant 8 bits of the binary representation of the coordinate form the lower (or least significant) byte, and the next 8 bits form the upper byte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1900" dirty="0"/>
                  <a:t>There are thus 8 bytes in total for 4 coordinate values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9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l-GR" sz="190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19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l-G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9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l-GR" sz="190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19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l-G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9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l-GR" sz="190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19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l-G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9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l-GR" sz="190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900" dirty="0"/>
                  <a:t>. For each values we represent it as below</a:t>
                </a:r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B6EDD-3424-4E9B-B859-3855B7C4D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1120" r="-2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D2DC4D7-C9C7-4685-A2E7-94DA3F01D27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229" y="4170250"/>
            <a:ext cx="4581525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B41C72-C8D3-4126-9021-19832B6C2B76}"/>
              </a:ext>
            </a:extLst>
          </p:cNvPr>
          <p:cNvSpPr txBox="1"/>
          <p:nvPr/>
        </p:nvSpPr>
        <p:spPr>
          <a:xfrm>
            <a:off x="4387438" y="5942568"/>
            <a:ext cx="310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BB Coordinates Representation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8606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053A-3F82-450B-B3F4-EFDCDF37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Quadcopter Basics</a:t>
            </a:r>
            <a:endParaRPr lang="el-GR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2D48D-7094-419A-AC46-8C5F9C688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900" dirty="0"/>
              <a:t>A quadcopter is a multirotor helicopter with four actuators (propellers), each providing a force in the body-fixed z-direction and a torque to the body</a:t>
            </a:r>
          </a:p>
          <a:p>
            <a:r>
              <a:rPr lang="en-US" sz="1900" dirty="0"/>
              <a:t>Movements are obtained by changing the roll (x-axis), pitch(y-axis) and yaw angles(z-axis), and by changing the vertical speed</a:t>
            </a:r>
          </a:p>
          <a:p>
            <a:endParaRPr lang="el-GR" sz="1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FCB51E-C817-423D-AC33-E3C13ED79D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76700" y="3429000"/>
            <a:ext cx="4038600" cy="2143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7B4C32-F227-47D1-9073-98DBC822DAAD}"/>
              </a:ext>
            </a:extLst>
          </p:cNvPr>
          <p:cNvSpPr txBox="1"/>
          <p:nvPr/>
        </p:nvSpPr>
        <p:spPr>
          <a:xfrm>
            <a:off x="4902211" y="5707062"/>
            <a:ext cx="238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Quadcopter Movement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0161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15348-00AD-40EF-A087-A94E2F00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Block Diagram and Framework</a:t>
            </a:r>
            <a:endParaRPr lang="el-GR" sz="40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A1CF23-56B1-4CAE-B822-F9044DA486F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11705"/>
            <a:ext cx="4343547" cy="3657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DE7BC0-1C09-4FD8-9466-9F1A539701E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153" y="1690688"/>
            <a:ext cx="5274310" cy="4907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3816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D8B6-1470-40FE-B49E-C7A840AE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STM32 Main file </a:t>
            </a:r>
            <a:endParaRPr lang="el-G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FF83A-F242-41F7-9EAA-982A8F97E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/>
              <a:t>It is the </a:t>
            </a:r>
            <a:r>
              <a:rPr lang="en-US" sz="1900" dirty="0" err="1"/>
              <a:t>main.c</a:t>
            </a:r>
            <a:r>
              <a:rPr lang="en-US" sz="1900" dirty="0"/>
              <a:t> file</a:t>
            </a:r>
          </a:p>
          <a:p>
            <a:r>
              <a:rPr lang="en-US" sz="1900" dirty="0"/>
              <a:t>Automatically generated by the STM32CubeIDE once selecting the board and setting the peripherals </a:t>
            </a:r>
          </a:p>
          <a:p>
            <a:r>
              <a:rPr lang="en-US" sz="1900" dirty="0"/>
              <a:t>Suppose to contains the function we want to execute </a:t>
            </a:r>
            <a:r>
              <a:rPr lang="en-US" sz="1900" dirty="0" err="1"/>
              <a:t>e.g</a:t>
            </a:r>
            <a:r>
              <a:rPr lang="en-US" sz="1900" dirty="0"/>
              <a:t> blinking an LED</a:t>
            </a:r>
          </a:p>
          <a:p>
            <a:endParaRPr lang="en-US" sz="1900" dirty="0"/>
          </a:p>
          <a:p>
            <a:pPr marL="0" indent="0">
              <a:buNone/>
            </a:pPr>
            <a:r>
              <a:rPr lang="en-US" sz="1900" dirty="0"/>
              <a:t> </a:t>
            </a:r>
            <a:r>
              <a:rPr lang="en-US" sz="1900" b="1" dirty="0"/>
              <a:t>for (int </a:t>
            </a:r>
            <a:r>
              <a:rPr lang="en-US" sz="1900" b="1" dirty="0" err="1"/>
              <a:t>i</a:t>
            </a:r>
            <a:r>
              <a:rPr lang="en-US" sz="1900" b="1" dirty="0"/>
              <a:t> = 0; </a:t>
            </a:r>
            <a:r>
              <a:rPr lang="en-US" sz="1900" b="1" dirty="0" err="1"/>
              <a:t>i</a:t>
            </a:r>
            <a:r>
              <a:rPr lang="en-US" sz="1900" b="1" dirty="0"/>
              <a:t> &lt; 20; </a:t>
            </a:r>
            <a:r>
              <a:rPr lang="en-US" sz="1900" b="1" dirty="0" err="1"/>
              <a:t>i</a:t>
            </a:r>
            <a:r>
              <a:rPr lang="en-US" sz="1900" b="1" dirty="0"/>
              <a:t>++)// blink yellow led few times</a:t>
            </a:r>
          </a:p>
          <a:p>
            <a:pPr marL="0" indent="0">
              <a:buNone/>
            </a:pPr>
            <a:r>
              <a:rPr lang="el-GR" sz="1900" dirty="0"/>
              <a:t>   {</a:t>
            </a:r>
          </a:p>
          <a:p>
            <a:pPr marL="0" indent="0">
              <a:buNone/>
            </a:pPr>
            <a:r>
              <a:rPr lang="en-US" sz="1900" dirty="0"/>
              <a:t>     </a:t>
            </a:r>
            <a:r>
              <a:rPr lang="en-US" sz="1900" dirty="0" err="1"/>
              <a:t>HAL_GPIO_TogglePin</a:t>
            </a:r>
            <a:r>
              <a:rPr lang="en-US" sz="1900" dirty="0"/>
              <a:t>(LD2_GPIO_Port, LD2_Pin);</a:t>
            </a:r>
          </a:p>
          <a:p>
            <a:pPr marL="0" indent="0">
              <a:buNone/>
            </a:pPr>
            <a:r>
              <a:rPr lang="en-US" sz="1900" dirty="0"/>
              <a:t>    </a:t>
            </a:r>
            <a:r>
              <a:rPr lang="en-US" sz="1900" dirty="0" err="1"/>
              <a:t>HAL_Delay</a:t>
            </a:r>
            <a:r>
              <a:rPr lang="en-US" sz="1900" dirty="0"/>
              <a:t>(200);</a:t>
            </a:r>
          </a:p>
          <a:p>
            <a:pPr marL="0" indent="0">
              <a:buNone/>
            </a:pPr>
            <a:r>
              <a:rPr lang="el-GR" sz="1900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25875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8475-A32C-4A2D-AD18-00B6782F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Communication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AAAE6-950E-4799-B01C-163D234E0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1900" dirty="0"/>
              <a:t>Universal Asynchronous Receiver-Transmitter (UART) is a device-to-device hardware communication protocol</a:t>
            </a:r>
          </a:p>
          <a:p>
            <a:r>
              <a:rPr lang="en-US" sz="1900" dirty="0"/>
              <a:t>UART works with many different types of serial protocols like polling, interrupts and DMA </a:t>
            </a:r>
          </a:p>
          <a:p>
            <a:endParaRPr lang="el-G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003135-5918-4E09-B232-45909A761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60" y="3175979"/>
            <a:ext cx="5528240" cy="30009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C1F07E-0B88-49B2-8294-ECCD7B75DFF6}"/>
              </a:ext>
            </a:extLst>
          </p:cNvPr>
          <p:cNvSpPr txBox="1"/>
          <p:nvPr/>
        </p:nvSpPr>
        <p:spPr>
          <a:xfrm>
            <a:off x="2322340" y="6176963"/>
            <a:ext cx="201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UART with data bus</a:t>
            </a:r>
            <a:endParaRPr lang="el-G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A527DF-CCD6-4F3D-998B-CBE6A64C0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440" y="4019154"/>
            <a:ext cx="4987360" cy="13146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4A607F-AB06-4A71-B5DF-5AA0F416528C}"/>
              </a:ext>
            </a:extLst>
          </p:cNvPr>
          <p:cNvSpPr txBox="1"/>
          <p:nvPr/>
        </p:nvSpPr>
        <p:spPr>
          <a:xfrm>
            <a:off x="8181120" y="5149121"/>
            <a:ext cx="135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UART Packet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29649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4421</TotalTime>
  <Words>1174</Words>
  <Application>Microsoft Office PowerPoint</Application>
  <PresentationFormat>Widescreen</PresentationFormat>
  <Paragraphs>136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var(--ff-mono)</vt:lpstr>
      <vt:lpstr>Office Theme</vt:lpstr>
      <vt:lpstr>Autonomous Target-Tracking Controller for a Drone using a STM32 Microcontroller </vt:lpstr>
      <vt:lpstr>Motivation</vt:lpstr>
      <vt:lpstr>Objectives</vt:lpstr>
      <vt:lpstr>Bounding Box Coordinates</vt:lpstr>
      <vt:lpstr>Bounding Box Information</vt:lpstr>
      <vt:lpstr>Quadcopter Basics</vt:lpstr>
      <vt:lpstr>Block Diagram and Framework</vt:lpstr>
      <vt:lpstr>The STM32 Main file </vt:lpstr>
      <vt:lpstr>UART Communication</vt:lpstr>
      <vt:lpstr>UART configuration in our project</vt:lpstr>
      <vt:lpstr>Serial Communication by standard HAL functions</vt:lpstr>
      <vt:lpstr>Our way to enable interrupts</vt:lpstr>
      <vt:lpstr>Calling the Interrupt Service Routines </vt:lpstr>
      <vt:lpstr>Drone command array scheme</vt:lpstr>
      <vt:lpstr>Simulation Performance</vt:lpstr>
      <vt:lpstr>Output saved log file</vt:lpstr>
      <vt:lpstr>STM32 Memory Utilization </vt:lpstr>
      <vt:lpstr>Conclusion</vt:lpstr>
      <vt:lpstr>Improvement and Future 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Farooq</dc:creator>
  <cp:lastModifiedBy>Adil Farooq</cp:lastModifiedBy>
  <cp:revision>73</cp:revision>
  <dcterms:created xsi:type="dcterms:W3CDTF">2020-02-03T16:15:44Z</dcterms:created>
  <dcterms:modified xsi:type="dcterms:W3CDTF">2021-08-27T15:06:52Z</dcterms:modified>
</cp:coreProperties>
</file>