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Century Gothic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enturyGothic-regular.fntdata"/><Relationship Id="rId14" Type="http://schemas.openxmlformats.org/officeDocument/2006/relationships/slide" Target="slides/slide9.xml"/><Relationship Id="rId17" Type="http://schemas.openxmlformats.org/officeDocument/2006/relationships/font" Target="fonts/CenturyGothic-italic.fntdata"/><Relationship Id="rId16" Type="http://schemas.openxmlformats.org/officeDocument/2006/relationships/font" Target="fonts/CenturyGothi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CenturyGothic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ce2a998fad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2ce2a998fad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g2ce2a998fad_0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ce2a998fad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ce2a998fad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g2ce2a998fad_0_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e2a998fad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2ce2a998fad_0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e2a998fad_0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ce2a998fad_0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ce2a998fad_0_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ce2a998fad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ce2a998fad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2ce2a998fad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ce2a998fad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ce2a998fad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2ce2a998fad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ce2a998fad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ce2a998fad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2ce2a998fad_0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-slide">
  <p:cSld name="cover-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>
            <p:ph idx="2" type="pic"/>
          </p:nvPr>
        </p:nvSpPr>
        <p:spPr>
          <a:xfrm>
            <a:off x="6694368" y="1495327"/>
            <a:ext cx="4179037" cy="4179037"/>
          </a:xfrm>
          <a:prstGeom prst="ellipse">
            <a:avLst/>
          </a:prstGeom>
          <a:solidFill>
            <a:schemeClr val="dk1"/>
          </a:solidFill>
          <a:ln>
            <a:noFill/>
          </a:ln>
        </p:spPr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  <a:defRPr b="0" i="0" sz="4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-image-slide">
  <p:cSld name="half-image-slid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/>
          <p:nvPr>
            <p:ph idx="2" type="pic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20" name="Google Shape;2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  <a:defRPr b="0" i="0" sz="4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ditional-information">
  <p:cSld name="aditional-information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/>
          <p:nvPr>
            <p:ph idx="2" type="pic"/>
          </p:nvPr>
        </p:nvSpPr>
        <p:spPr>
          <a:xfrm>
            <a:off x="9147164" y="2538655"/>
            <a:ext cx="1453243" cy="1453243"/>
          </a:xfrm>
          <a:prstGeom prst="ellipse">
            <a:avLst/>
          </a:prstGeom>
          <a:solidFill>
            <a:schemeClr val="dk1"/>
          </a:solidFill>
          <a:ln>
            <a:noFill/>
          </a:ln>
        </p:spPr>
      </p:sp>
      <p:sp>
        <p:nvSpPr>
          <p:cNvPr id="23" name="Google Shape;23;p6"/>
          <p:cNvSpPr/>
          <p:nvPr>
            <p:ph idx="3" type="pic"/>
          </p:nvPr>
        </p:nvSpPr>
        <p:spPr>
          <a:xfrm>
            <a:off x="5417136" y="2538655"/>
            <a:ext cx="1453243" cy="1453243"/>
          </a:xfrm>
          <a:prstGeom prst="ellipse">
            <a:avLst/>
          </a:prstGeom>
          <a:solidFill>
            <a:schemeClr val="dk1"/>
          </a:solidFill>
          <a:ln>
            <a:noFill/>
          </a:ln>
        </p:spPr>
      </p:sp>
      <p:sp>
        <p:nvSpPr>
          <p:cNvPr id="24" name="Google Shape;24;p6"/>
          <p:cNvSpPr/>
          <p:nvPr>
            <p:ph idx="4" type="pic"/>
          </p:nvPr>
        </p:nvSpPr>
        <p:spPr>
          <a:xfrm>
            <a:off x="1329650" y="2538655"/>
            <a:ext cx="1453243" cy="1453243"/>
          </a:xfrm>
          <a:prstGeom prst="ellipse">
            <a:avLst/>
          </a:prstGeom>
          <a:solidFill>
            <a:schemeClr val="dk1"/>
          </a:solidFill>
          <a:ln>
            <a:noFill/>
          </a:ln>
        </p:spPr>
      </p:sp>
      <p:sp>
        <p:nvSpPr>
          <p:cNvPr id="25" name="Google Shape;2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  <a:defRPr b="0" i="0" sz="4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8" name="Google Shape;2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b="0" i="0" sz="6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" name="Google Shape;32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b="0" i="0" sz="6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A8A8A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A8A8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A8A8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A8A8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A8A8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A8A8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A8A8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A8A8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A8A8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A8A8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-width-image">
  <p:cSld name="Full-width-imag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5.jpg"/><Relationship Id="rId5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type="title"/>
          </p:nvPr>
        </p:nvSpPr>
        <p:spPr>
          <a:xfrm>
            <a:off x="838200" y="365125"/>
            <a:ext cx="10515600" cy="294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rPr b="1" lang="es-ES" sz="7200"/>
              <a:t>Распознавание эмоций участников конференции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/>
        </p:nvSpPr>
        <p:spPr>
          <a:xfrm>
            <a:off x="804775" y="4792575"/>
            <a:ext cx="7984200" cy="18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4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Хакатон “Nuclear IT Hack”</a:t>
            </a:r>
            <a:endParaRPr b="1" sz="440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b="1" lang="es-ES" sz="44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Команда “Рэггин”</a:t>
            </a:r>
            <a:endParaRPr b="1" sz="440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" name="Google Shape;51;p11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11220300" y="0"/>
            <a:ext cx="971700" cy="1138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909"/>
              </a:lnSpc>
              <a:spcBef>
                <a:spcPts val="0"/>
              </a:spcBef>
              <a:spcAft>
                <a:spcPts val="0"/>
              </a:spcAft>
              <a:buClr>
                <a:srgbClr val="011627"/>
              </a:buClr>
              <a:buSzPts val="4400"/>
              <a:buFont typeface="Century Gothic"/>
              <a:buNone/>
            </a:pPr>
            <a:r>
              <a:rPr b="1" lang="es-ES">
                <a:solidFill>
                  <a:srgbClr val="3A3838"/>
                </a:solidFill>
              </a:rPr>
              <a:t>Команда</a:t>
            </a:r>
            <a:endParaRPr/>
          </a:p>
        </p:txBody>
      </p:sp>
      <p:pic>
        <p:nvPicPr>
          <p:cNvPr descr="Imagen que contiene pared&#10;&#10;Descripción generada automáticamente" id="58" name="Google Shape;5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9400" y="2175549"/>
            <a:ext cx="1638900" cy="1638900"/>
          </a:xfrm>
          <a:prstGeom prst="ellipse">
            <a:avLst/>
          </a:prstGeom>
          <a:solidFill>
            <a:srgbClr val="242423"/>
          </a:solidFill>
          <a:ln>
            <a:noFill/>
          </a:ln>
        </p:spPr>
      </p:pic>
      <p:pic>
        <p:nvPicPr>
          <p:cNvPr id="59" name="Google Shape;5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58198" y="2239599"/>
            <a:ext cx="1638900" cy="1638900"/>
          </a:xfrm>
          <a:prstGeom prst="ellipse">
            <a:avLst/>
          </a:prstGeom>
          <a:solidFill>
            <a:srgbClr val="242423"/>
          </a:solidFill>
          <a:ln>
            <a:noFill/>
          </a:ln>
        </p:spPr>
      </p:pic>
      <p:pic>
        <p:nvPicPr>
          <p:cNvPr descr="Imagen que contiene cielo, exterior, volando, persona&#10;&#10;Descripción generada automáticamente" id="60" name="Google Shape;60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67851" y="2192274"/>
            <a:ext cx="1638900" cy="1638900"/>
          </a:xfrm>
          <a:prstGeom prst="ellipse">
            <a:avLst/>
          </a:prstGeom>
          <a:solidFill>
            <a:srgbClr val="242423"/>
          </a:solidFill>
          <a:ln>
            <a:noFill/>
          </a:ln>
        </p:spPr>
      </p:pic>
      <p:pic>
        <p:nvPicPr>
          <p:cNvPr descr="Imagen que contiene pared&#10;&#10;Descripción generada automáticamente" id="61" name="Google Shape;6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0600" y="2192174"/>
            <a:ext cx="1638900" cy="1638900"/>
          </a:xfrm>
          <a:prstGeom prst="ellipse">
            <a:avLst/>
          </a:prstGeom>
          <a:solidFill>
            <a:srgbClr val="242423"/>
          </a:solidFill>
          <a:ln>
            <a:noFill/>
          </a:ln>
        </p:spPr>
      </p:pic>
      <p:sp>
        <p:nvSpPr>
          <p:cNvPr id="62" name="Google Shape;62;p12"/>
          <p:cNvSpPr txBox="1"/>
          <p:nvPr/>
        </p:nvSpPr>
        <p:spPr>
          <a:xfrm>
            <a:off x="2327475" y="4381250"/>
            <a:ext cx="1672500" cy="15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s-ES" sz="1200">
                <a:solidFill>
                  <a:srgbClr val="3A383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Роль:</a:t>
            </a:r>
            <a:endParaRPr sz="1333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33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s-ES" sz="1200">
                <a:solidFill>
                  <a:srgbClr val="3A383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Контакты:</a:t>
            </a:r>
            <a:endParaRPr sz="1333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ES" sz="1333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+79538325600</a:t>
            </a:r>
            <a:endParaRPr sz="1333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" name="Google Shape;63;p12"/>
          <p:cNvSpPr txBox="1"/>
          <p:nvPr/>
        </p:nvSpPr>
        <p:spPr>
          <a:xfrm>
            <a:off x="4410025" y="4381250"/>
            <a:ext cx="1672500" cy="15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s-ES" sz="1200">
                <a:solidFill>
                  <a:srgbClr val="3A383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Роль:</a:t>
            </a:r>
            <a:endParaRPr sz="1333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33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s-ES" sz="1200">
                <a:solidFill>
                  <a:srgbClr val="3A383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Контакты:</a:t>
            </a:r>
            <a:endParaRPr sz="1333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1333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+79635552179</a:t>
            </a:r>
            <a:endParaRPr sz="1333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33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4" name="Google Shape;64;p12"/>
          <p:cNvSpPr txBox="1"/>
          <p:nvPr/>
        </p:nvSpPr>
        <p:spPr>
          <a:xfrm>
            <a:off x="6442025" y="4381250"/>
            <a:ext cx="1672500" cy="15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s-ES" sz="1200">
                <a:solidFill>
                  <a:srgbClr val="3A383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Роль:</a:t>
            </a:r>
            <a:endParaRPr sz="1333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33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3A383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Контакты</a:t>
            </a:r>
            <a:r>
              <a:rPr lang="es-ES" sz="1333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endParaRPr sz="1333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1333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+79772812136</a:t>
            </a:r>
            <a:endParaRPr sz="1333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33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5" name="Google Shape;65;p12"/>
          <p:cNvSpPr txBox="1"/>
          <p:nvPr/>
        </p:nvSpPr>
        <p:spPr>
          <a:xfrm>
            <a:off x="8751675" y="4381250"/>
            <a:ext cx="1672500" cy="15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3A383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Роль</a:t>
            </a:r>
            <a:r>
              <a:rPr lang="es-ES" sz="1333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endParaRPr sz="1333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33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3A383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Контакты:</a:t>
            </a:r>
            <a:endParaRPr sz="1333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1333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+79961015439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33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12"/>
          <p:cNvSpPr txBox="1"/>
          <p:nvPr/>
        </p:nvSpPr>
        <p:spPr>
          <a:xfrm>
            <a:off x="2126950" y="1690825"/>
            <a:ext cx="16725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-ES" sz="1200">
                <a:solidFill>
                  <a:srgbClr val="3A383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Руслан Даришев</a:t>
            </a:r>
            <a:endParaRPr/>
          </a:p>
        </p:txBody>
      </p:sp>
      <p:sp>
        <p:nvSpPr>
          <p:cNvPr id="67" name="Google Shape;67;p12"/>
          <p:cNvSpPr txBox="1"/>
          <p:nvPr/>
        </p:nvSpPr>
        <p:spPr>
          <a:xfrm>
            <a:off x="4477075" y="1690825"/>
            <a:ext cx="16725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-ES" sz="1200">
                <a:solidFill>
                  <a:srgbClr val="3A383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Лев Попов</a:t>
            </a:r>
            <a:endParaRPr/>
          </a:p>
        </p:txBody>
      </p:sp>
      <p:sp>
        <p:nvSpPr>
          <p:cNvPr id="68" name="Google Shape;68;p12"/>
          <p:cNvSpPr txBox="1"/>
          <p:nvPr/>
        </p:nvSpPr>
        <p:spPr>
          <a:xfrm>
            <a:off x="6416013" y="1690825"/>
            <a:ext cx="16725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-ES" sz="1200">
                <a:solidFill>
                  <a:srgbClr val="3A383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Иван Галкин</a:t>
            </a:r>
            <a:endParaRPr/>
          </a:p>
        </p:txBody>
      </p:sp>
      <p:sp>
        <p:nvSpPr>
          <p:cNvPr id="69" name="Google Shape;69;p12"/>
          <p:cNvSpPr txBox="1"/>
          <p:nvPr/>
        </p:nvSpPr>
        <p:spPr>
          <a:xfrm>
            <a:off x="8643250" y="1690825"/>
            <a:ext cx="16725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s-ES" sz="1200">
                <a:solidFill>
                  <a:srgbClr val="3A383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Ренат Харисов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/>
        </p:nvSpPr>
        <p:spPr>
          <a:xfrm>
            <a:off x="6781355" y="3635835"/>
            <a:ext cx="4335000" cy="22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 txBox="1"/>
          <p:nvPr/>
        </p:nvSpPr>
        <p:spPr>
          <a:xfrm>
            <a:off x="853206" y="5895127"/>
            <a:ext cx="104856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909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Century Gothic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6909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Century Gothic"/>
              <a:buNone/>
            </a:pPr>
            <a:br>
              <a:rPr lang="es-ES" sz="11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1100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76" name="Google Shape;76;p13"/>
          <p:cNvCxnSpPr/>
          <p:nvPr/>
        </p:nvCxnSpPr>
        <p:spPr>
          <a:xfrm>
            <a:off x="6596922" y="1647270"/>
            <a:ext cx="12192000" cy="0"/>
          </a:xfrm>
          <a:prstGeom prst="straightConnector1">
            <a:avLst/>
          </a:prstGeom>
          <a:noFill/>
          <a:ln cap="flat" cmpd="sng" w="9525">
            <a:solidFill>
              <a:srgbClr val="979393">
                <a:alpha val="4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7" name="Google Shape;77;p13"/>
          <p:cNvCxnSpPr/>
          <p:nvPr/>
        </p:nvCxnSpPr>
        <p:spPr>
          <a:xfrm>
            <a:off x="6499475" y="4759175"/>
            <a:ext cx="6795600" cy="6300"/>
          </a:xfrm>
          <a:prstGeom prst="straightConnector1">
            <a:avLst/>
          </a:prstGeom>
          <a:noFill/>
          <a:ln cap="flat" cmpd="sng" w="9525">
            <a:solidFill>
              <a:srgbClr val="979393">
                <a:alpha val="4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Imagen que contiene persona&#10;&#10;Descripción generada automáticamente" id="78" name="Google Shape;7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0" y="0"/>
            <a:ext cx="6096000" cy="6858000"/>
          </a:xfrm>
          <a:prstGeom prst="rect">
            <a:avLst/>
          </a:prstGeom>
          <a:solidFill>
            <a:srgbClr val="E7E6E6"/>
          </a:solidFill>
          <a:ln>
            <a:noFill/>
          </a:ln>
        </p:spPr>
      </p:pic>
      <p:sp>
        <p:nvSpPr>
          <p:cNvPr id="79" name="Google Shape;79;p13"/>
          <p:cNvSpPr/>
          <p:nvPr/>
        </p:nvSpPr>
        <p:spPr>
          <a:xfrm>
            <a:off x="0" y="0"/>
            <a:ext cx="3962400" cy="6858000"/>
          </a:xfrm>
          <a:prstGeom prst="rect">
            <a:avLst/>
          </a:prstGeom>
          <a:solidFill>
            <a:srgbClr val="4677EA">
              <a:alpha val="827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416325" y="540601"/>
            <a:ext cx="105156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Проблематика</a:t>
            </a:r>
            <a:endParaRPr b="1" sz="3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838201" y="1506022"/>
            <a:ext cx="2685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7361719" y="963178"/>
            <a:ext cx="32694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4677E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Проблема выгорания сотрудников</a:t>
            </a:r>
            <a:endParaRPr b="1" sz="1800">
              <a:solidFill>
                <a:srgbClr val="4677E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677E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333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Выгорание людей - это серьезная проблема, которая может негативно влиять на производительность и благополучие сотрудников. </a:t>
            </a:r>
            <a:endParaRPr b="1" sz="1400">
              <a:solidFill>
                <a:srgbClr val="3A383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3" name="Google Shape;83;p13"/>
          <p:cNvSpPr/>
          <p:nvPr/>
        </p:nvSpPr>
        <p:spPr>
          <a:xfrm>
            <a:off x="6524923" y="3757725"/>
            <a:ext cx="523780" cy="442341"/>
          </a:xfrm>
          <a:custGeom>
            <a:rect b="b" l="l" r="r" t="t"/>
            <a:pathLst>
              <a:path extrusionOk="0" h="4914900" w="5819775">
                <a:moveTo>
                  <a:pt x="5324637" y="1550365"/>
                </a:moveTo>
                <a:lnTo>
                  <a:pt x="4026922" y="1550365"/>
                </a:lnTo>
                <a:lnTo>
                  <a:pt x="4026922" y="498167"/>
                </a:lnTo>
                <a:cubicBezTo>
                  <a:pt x="4026922" y="224723"/>
                  <a:pt x="3802190" y="0"/>
                  <a:pt x="3528755" y="0"/>
                </a:cubicBezTo>
                <a:lnTo>
                  <a:pt x="498167" y="0"/>
                </a:lnTo>
                <a:cubicBezTo>
                  <a:pt x="224733" y="0"/>
                  <a:pt x="0" y="224723"/>
                  <a:pt x="0" y="498167"/>
                </a:cubicBezTo>
                <a:lnTo>
                  <a:pt x="0" y="2321976"/>
                </a:lnTo>
                <a:cubicBezTo>
                  <a:pt x="0" y="2595420"/>
                  <a:pt x="224733" y="2820143"/>
                  <a:pt x="498167" y="2820143"/>
                </a:cubicBezTo>
                <a:lnTo>
                  <a:pt x="793042" y="2820143"/>
                </a:lnTo>
                <a:lnTo>
                  <a:pt x="1164555" y="3318310"/>
                </a:lnTo>
                <a:cubicBezTo>
                  <a:pt x="1185339" y="3353381"/>
                  <a:pt x="1227553" y="3367669"/>
                  <a:pt x="1269778" y="3367669"/>
                </a:cubicBezTo>
                <a:cubicBezTo>
                  <a:pt x="1312002" y="3367669"/>
                  <a:pt x="1347073" y="3346885"/>
                  <a:pt x="1375000" y="3318310"/>
                </a:cubicBezTo>
                <a:lnTo>
                  <a:pt x="1746514" y="2820143"/>
                </a:lnTo>
                <a:lnTo>
                  <a:pt x="1802368" y="2820143"/>
                </a:lnTo>
                <a:lnTo>
                  <a:pt x="1802368" y="3872341"/>
                </a:lnTo>
                <a:cubicBezTo>
                  <a:pt x="1802368" y="4145785"/>
                  <a:pt x="2027101" y="4370508"/>
                  <a:pt x="2300535" y="4370508"/>
                </a:cubicBezTo>
                <a:lnTo>
                  <a:pt x="4082129" y="4370508"/>
                </a:lnTo>
                <a:lnTo>
                  <a:pt x="4453643" y="4868675"/>
                </a:lnTo>
                <a:cubicBezTo>
                  <a:pt x="4474426" y="4903747"/>
                  <a:pt x="4516641" y="4918034"/>
                  <a:pt x="4558865" y="4918034"/>
                </a:cubicBezTo>
                <a:cubicBezTo>
                  <a:pt x="4601089" y="4918034"/>
                  <a:pt x="4636161" y="4897250"/>
                  <a:pt x="4664088" y="4868675"/>
                </a:cubicBezTo>
                <a:lnTo>
                  <a:pt x="5035601" y="4370508"/>
                </a:lnTo>
                <a:lnTo>
                  <a:pt x="5330476" y="4370508"/>
                </a:lnTo>
                <a:cubicBezTo>
                  <a:pt x="5603920" y="4370508"/>
                  <a:pt x="5828643" y="4145776"/>
                  <a:pt x="5828643" y="3872341"/>
                </a:cubicBezTo>
                <a:lnTo>
                  <a:pt x="5828643" y="2048532"/>
                </a:lnTo>
                <a:cubicBezTo>
                  <a:pt x="5829300" y="1774441"/>
                  <a:pt x="5605224" y="1550365"/>
                  <a:pt x="5324637" y="1550365"/>
                </a:cubicBezTo>
                <a:close/>
                <a:moveTo>
                  <a:pt x="1677019" y="2560339"/>
                </a:moveTo>
                <a:cubicBezTo>
                  <a:pt x="1634804" y="2560339"/>
                  <a:pt x="1599724" y="2581123"/>
                  <a:pt x="1571797" y="2609698"/>
                </a:cubicBezTo>
                <a:lnTo>
                  <a:pt x="1263282" y="3016291"/>
                </a:lnTo>
                <a:lnTo>
                  <a:pt x="954767" y="2609698"/>
                </a:lnTo>
                <a:cubicBezTo>
                  <a:pt x="933983" y="2574627"/>
                  <a:pt x="891769" y="2560339"/>
                  <a:pt x="849544" y="2560339"/>
                </a:cubicBezTo>
                <a:lnTo>
                  <a:pt x="484527" y="2560339"/>
                </a:lnTo>
                <a:cubicBezTo>
                  <a:pt x="351377" y="2560339"/>
                  <a:pt x="246155" y="2455117"/>
                  <a:pt x="246155" y="2321966"/>
                </a:cubicBezTo>
                <a:lnTo>
                  <a:pt x="246155" y="498167"/>
                </a:lnTo>
                <a:cubicBezTo>
                  <a:pt x="246155" y="365017"/>
                  <a:pt x="351377" y="259794"/>
                  <a:pt x="484527" y="259794"/>
                </a:cubicBezTo>
                <a:lnTo>
                  <a:pt x="3515116" y="259794"/>
                </a:lnTo>
                <a:cubicBezTo>
                  <a:pt x="3648266" y="259794"/>
                  <a:pt x="3753479" y="365017"/>
                  <a:pt x="3753479" y="498167"/>
                </a:cubicBezTo>
                <a:lnTo>
                  <a:pt x="3753479" y="1683515"/>
                </a:lnTo>
                <a:lnTo>
                  <a:pt x="3753479" y="2321976"/>
                </a:lnTo>
                <a:cubicBezTo>
                  <a:pt x="3753479" y="2455126"/>
                  <a:pt x="3648256" y="2560349"/>
                  <a:pt x="3515116" y="2560349"/>
                </a:cubicBezTo>
                <a:lnTo>
                  <a:pt x="1929032" y="2560349"/>
                </a:lnTo>
                <a:lnTo>
                  <a:pt x="1677019" y="2560339"/>
                </a:lnTo>
                <a:lnTo>
                  <a:pt x="1677019" y="2560339"/>
                </a:lnTo>
                <a:close/>
                <a:moveTo>
                  <a:pt x="5570144" y="3872341"/>
                </a:moveTo>
                <a:cubicBezTo>
                  <a:pt x="5570144" y="4005491"/>
                  <a:pt x="5464921" y="4110714"/>
                  <a:pt x="5331781" y="4110714"/>
                </a:cubicBezTo>
                <a:lnTo>
                  <a:pt x="4966764" y="4110714"/>
                </a:lnTo>
                <a:cubicBezTo>
                  <a:pt x="4924549" y="4110714"/>
                  <a:pt x="4889469" y="4131497"/>
                  <a:pt x="4861541" y="4160072"/>
                </a:cubicBezTo>
                <a:lnTo>
                  <a:pt x="4553026" y="4566667"/>
                </a:lnTo>
                <a:lnTo>
                  <a:pt x="4244512" y="4160072"/>
                </a:lnTo>
                <a:cubicBezTo>
                  <a:pt x="4223728" y="4125002"/>
                  <a:pt x="4181513" y="4110714"/>
                  <a:pt x="4139289" y="4110714"/>
                </a:cubicBezTo>
                <a:lnTo>
                  <a:pt x="2301193" y="4110714"/>
                </a:lnTo>
                <a:cubicBezTo>
                  <a:pt x="2168042" y="4110714"/>
                  <a:pt x="2062820" y="4005491"/>
                  <a:pt x="2062820" y="3872341"/>
                </a:cubicBezTo>
                <a:lnTo>
                  <a:pt x="2062820" y="2820143"/>
                </a:lnTo>
                <a:lnTo>
                  <a:pt x="3528755" y="2820143"/>
                </a:lnTo>
                <a:cubicBezTo>
                  <a:pt x="3626834" y="2820143"/>
                  <a:pt x="3718408" y="2792216"/>
                  <a:pt x="3795055" y="2742848"/>
                </a:cubicBezTo>
                <a:lnTo>
                  <a:pt x="4777102" y="2742848"/>
                </a:lnTo>
                <a:cubicBezTo>
                  <a:pt x="4847244" y="2742848"/>
                  <a:pt x="4903109" y="2686993"/>
                  <a:pt x="4903109" y="2616842"/>
                </a:cubicBezTo>
                <a:cubicBezTo>
                  <a:pt x="4903109" y="2546690"/>
                  <a:pt x="4847254" y="2490835"/>
                  <a:pt x="4777102" y="2490835"/>
                </a:cubicBezTo>
                <a:lnTo>
                  <a:pt x="4005491" y="2490835"/>
                </a:lnTo>
                <a:cubicBezTo>
                  <a:pt x="4026275" y="2441477"/>
                  <a:pt x="4033418" y="2385613"/>
                  <a:pt x="4033418" y="2322614"/>
                </a:cubicBezTo>
                <a:lnTo>
                  <a:pt x="4033418" y="1817303"/>
                </a:lnTo>
                <a:lnTo>
                  <a:pt x="5331124" y="1817303"/>
                </a:lnTo>
                <a:cubicBezTo>
                  <a:pt x="5464274" y="1817303"/>
                  <a:pt x="5569496" y="1922526"/>
                  <a:pt x="5569496" y="2055676"/>
                </a:cubicBezTo>
                <a:lnTo>
                  <a:pt x="5569496" y="3872341"/>
                </a:lnTo>
                <a:lnTo>
                  <a:pt x="5570144" y="3872341"/>
                </a:lnTo>
                <a:close/>
                <a:moveTo>
                  <a:pt x="4896612" y="3339103"/>
                </a:moveTo>
                <a:cubicBezTo>
                  <a:pt x="4896612" y="3409245"/>
                  <a:pt x="4840758" y="3465110"/>
                  <a:pt x="4770606" y="3465110"/>
                </a:cubicBezTo>
                <a:lnTo>
                  <a:pt x="2862367" y="3465110"/>
                </a:lnTo>
                <a:cubicBezTo>
                  <a:pt x="2792225" y="3465110"/>
                  <a:pt x="2736361" y="3409255"/>
                  <a:pt x="2736361" y="3339103"/>
                </a:cubicBezTo>
                <a:cubicBezTo>
                  <a:pt x="2736361" y="3268951"/>
                  <a:pt x="2792216" y="3213097"/>
                  <a:pt x="2862367" y="3213097"/>
                </a:cubicBezTo>
                <a:lnTo>
                  <a:pt x="4770606" y="3213097"/>
                </a:lnTo>
                <a:cubicBezTo>
                  <a:pt x="4840110" y="3212449"/>
                  <a:pt x="4896612" y="3268951"/>
                  <a:pt x="4896612" y="3339103"/>
                </a:cubicBezTo>
                <a:close/>
                <a:moveTo>
                  <a:pt x="2953293" y="1914735"/>
                </a:moveTo>
                <a:lnTo>
                  <a:pt x="1052198" y="1914735"/>
                </a:lnTo>
                <a:cubicBezTo>
                  <a:pt x="982056" y="1914735"/>
                  <a:pt x="926192" y="1858880"/>
                  <a:pt x="926192" y="1788728"/>
                </a:cubicBezTo>
                <a:cubicBezTo>
                  <a:pt x="926192" y="1718577"/>
                  <a:pt x="982047" y="1662722"/>
                  <a:pt x="1052198" y="1662722"/>
                </a:cubicBezTo>
                <a:lnTo>
                  <a:pt x="2953293" y="1662722"/>
                </a:lnTo>
                <a:cubicBezTo>
                  <a:pt x="3023435" y="1662722"/>
                  <a:pt x="3079299" y="1718577"/>
                  <a:pt x="3079299" y="1788728"/>
                </a:cubicBezTo>
                <a:cubicBezTo>
                  <a:pt x="3086443" y="1858880"/>
                  <a:pt x="3023445" y="1914735"/>
                  <a:pt x="2953293" y="1914735"/>
                </a:cubicBezTo>
                <a:close/>
                <a:moveTo>
                  <a:pt x="926192" y="1059342"/>
                </a:moveTo>
                <a:cubicBezTo>
                  <a:pt x="926192" y="989200"/>
                  <a:pt x="982047" y="933336"/>
                  <a:pt x="1052198" y="933336"/>
                </a:cubicBezTo>
                <a:lnTo>
                  <a:pt x="2195322" y="933336"/>
                </a:lnTo>
                <a:cubicBezTo>
                  <a:pt x="2265464" y="933336"/>
                  <a:pt x="2321328" y="989190"/>
                  <a:pt x="2321328" y="1059342"/>
                </a:cubicBezTo>
                <a:cubicBezTo>
                  <a:pt x="2321328" y="1129484"/>
                  <a:pt x="2265474" y="1185348"/>
                  <a:pt x="2195322" y="1185348"/>
                </a:cubicBezTo>
                <a:lnTo>
                  <a:pt x="1052198" y="1185348"/>
                </a:lnTo>
                <a:cubicBezTo>
                  <a:pt x="982047" y="1185339"/>
                  <a:pt x="926192" y="1129484"/>
                  <a:pt x="926192" y="1059342"/>
                </a:cubicBezTo>
                <a:close/>
              </a:path>
            </a:pathLst>
          </a:custGeom>
          <a:solidFill>
            <a:srgbClr val="1716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4242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4" name="Google Shape;84;p13"/>
          <p:cNvSpPr/>
          <p:nvPr/>
        </p:nvSpPr>
        <p:spPr>
          <a:xfrm>
            <a:off x="7361718" y="3757733"/>
            <a:ext cx="32694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4677E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Проблема неэффективного взаимодействия</a:t>
            </a:r>
            <a:endParaRPr b="1" sz="1800">
              <a:solidFill>
                <a:srgbClr val="4677E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677E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333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Неэффективное взаимодействие между сотрудниками может приводить к потере времени, недопониманию, конфликтам и снижению производительности</a:t>
            </a:r>
            <a:endParaRPr sz="1400">
              <a:solidFill>
                <a:srgbClr val="3A383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6596925" y="963175"/>
            <a:ext cx="451771" cy="437198"/>
          </a:xfrm>
          <a:custGeom>
            <a:rect b="b" l="l" r="r" t="t"/>
            <a:pathLst>
              <a:path extrusionOk="0" h="5829300" w="5829300">
                <a:moveTo>
                  <a:pt x="5829300" y="2914993"/>
                </a:moveTo>
                <a:cubicBezTo>
                  <a:pt x="5829300" y="1308783"/>
                  <a:pt x="4520518" y="0"/>
                  <a:pt x="2914307" y="0"/>
                </a:cubicBezTo>
                <a:cubicBezTo>
                  <a:pt x="1308097" y="0"/>
                  <a:pt x="0" y="1308783"/>
                  <a:pt x="0" y="2914993"/>
                </a:cubicBezTo>
                <a:cubicBezTo>
                  <a:pt x="0" y="3799684"/>
                  <a:pt x="401384" y="4595555"/>
                  <a:pt x="1025823" y="5130499"/>
                </a:cubicBezTo>
                <a:cubicBezTo>
                  <a:pt x="1033396" y="5138071"/>
                  <a:pt x="1040968" y="5145643"/>
                  <a:pt x="1055427" y="5152530"/>
                </a:cubicBezTo>
                <a:cubicBezTo>
                  <a:pt x="1560767" y="5576631"/>
                  <a:pt x="2207933" y="5829300"/>
                  <a:pt x="2921880" y="5829300"/>
                </a:cubicBezTo>
                <a:cubicBezTo>
                  <a:pt x="3620681" y="5829300"/>
                  <a:pt x="4267848" y="5576631"/>
                  <a:pt x="4773187" y="5167675"/>
                </a:cubicBezTo>
                <a:cubicBezTo>
                  <a:pt x="4802791" y="5160102"/>
                  <a:pt x="4825508" y="5138071"/>
                  <a:pt x="4839967" y="5115354"/>
                </a:cubicBezTo>
                <a:cubicBezTo>
                  <a:pt x="5443071" y="4572839"/>
                  <a:pt x="5829300" y="3792112"/>
                  <a:pt x="5829300" y="2914993"/>
                </a:cubicBezTo>
                <a:close/>
                <a:moveTo>
                  <a:pt x="267814" y="2914993"/>
                </a:moveTo>
                <a:cubicBezTo>
                  <a:pt x="267814" y="1457497"/>
                  <a:pt x="1457497" y="267814"/>
                  <a:pt x="2914993" y="267814"/>
                </a:cubicBezTo>
                <a:cubicBezTo>
                  <a:pt x="4372489" y="267814"/>
                  <a:pt x="5562172" y="1457497"/>
                  <a:pt x="5562172" y="2914993"/>
                </a:cubicBezTo>
                <a:cubicBezTo>
                  <a:pt x="5562172" y="3628939"/>
                  <a:pt x="5279898" y="4275411"/>
                  <a:pt x="4818622" y="4751842"/>
                </a:cubicBezTo>
                <a:cubicBezTo>
                  <a:pt x="4744269" y="4402093"/>
                  <a:pt x="4521203" y="3807257"/>
                  <a:pt x="3836861" y="3421028"/>
                </a:cubicBezTo>
                <a:cubicBezTo>
                  <a:pt x="3993147" y="3227565"/>
                  <a:pt x="4081958" y="2974896"/>
                  <a:pt x="4081958" y="2707081"/>
                </a:cubicBezTo>
                <a:cubicBezTo>
                  <a:pt x="4081958" y="2067487"/>
                  <a:pt x="3561474" y="1547003"/>
                  <a:pt x="2921880" y="1547003"/>
                </a:cubicBezTo>
                <a:cubicBezTo>
                  <a:pt x="2282285" y="1547003"/>
                  <a:pt x="1761801" y="2067487"/>
                  <a:pt x="1761801" y="2707081"/>
                </a:cubicBezTo>
                <a:cubicBezTo>
                  <a:pt x="1761801" y="2974896"/>
                  <a:pt x="1858185" y="3219993"/>
                  <a:pt x="2006898" y="3421028"/>
                </a:cubicBezTo>
                <a:cubicBezTo>
                  <a:pt x="1316365" y="3807257"/>
                  <a:pt x="1093299" y="4402103"/>
                  <a:pt x="1026509" y="4751842"/>
                </a:cubicBezTo>
                <a:cubicBezTo>
                  <a:pt x="557660" y="4282993"/>
                  <a:pt x="267814" y="3628939"/>
                  <a:pt x="267814" y="2914993"/>
                </a:cubicBezTo>
                <a:close/>
                <a:moveTo>
                  <a:pt x="2022729" y="2713958"/>
                </a:moveTo>
                <a:cubicBezTo>
                  <a:pt x="2022729" y="2223078"/>
                  <a:pt x="2424113" y="1821694"/>
                  <a:pt x="2914993" y="1821694"/>
                </a:cubicBezTo>
                <a:cubicBezTo>
                  <a:pt x="3405873" y="1821694"/>
                  <a:pt x="3807257" y="2223078"/>
                  <a:pt x="3807257" y="2713958"/>
                </a:cubicBezTo>
                <a:cubicBezTo>
                  <a:pt x="3807257" y="3204839"/>
                  <a:pt x="3405873" y="3606222"/>
                  <a:pt x="2914993" y="3606222"/>
                </a:cubicBezTo>
                <a:cubicBezTo>
                  <a:pt x="2424113" y="3606222"/>
                  <a:pt x="2022729" y="3204839"/>
                  <a:pt x="2022729" y="2713958"/>
                </a:cubicBezTo>
                <a:close/>
                <a:moveTo>
                  <a:pt x="1264034" y="4981794"/>
                </a:moveTo>
                <a:cubicBezTo>
                  <a:pt x="1279179" y="4766301"/>
                  <a:pt x="1397594" y="4037210"/>
                  <a:pt x="2201047" y="3628254"/>
                </a:cubicBezTo>
                <a:cubicBezTo>
                  <a:pt x="2402081" y="3784540"/>
                  <a:pt x="2647179" y="3873351"/>
                  <a:pt x="2914993" y="3873351"/>
                </a:cubicBezTo>
                <a:cubicBezTo>
                  <a:pt x="3182808" y="3873351"/>
                  <a:pt x="3435477" y="3776968"/>
                  <a:pt x="3636512" y="3620681"/>
                </a:cubicBezTo>
                <a:cubicBezTo>
                  <a:pt x="4432383" y="4029637"/>
                  <a:pt x="4558380" y="4743584"/>
                  <a:pt x="4581096" y="4974222"/>
                </a:cubicBezTo>
                <a:cubicBezTo>
                  <a:pt x="4127392" y="5338430"/>
                  <a:pt x="3547701" y="5561486"/>
                  <a:pt x="2923251" y="5561486"/>
                </a:cubicBezTo>
                <a:cubicBezTo>
                  <a:pt x="2290553" y="5562172"/>
                  <a:pt x="1717739" y="5346678"/>
                  <a:pt x="1264034" y="4981794"/>
                </a:cubicBezTo>
                <a:close/>
              </a:path>
            </a:pathLst>
          </a:custGeom>
          <a:solidFill>
            <a:srgbClr val="1716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4242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/>
          <p:nvPr/>
        </p:nvSpPr>
        <p:spPr>
          <a:xfrm>
            <a:off x="913606" y="2476249"/>
            <a:ext cx="380217" cy="380217"/>
          </a:xfrm>
          <a:prstGeom prst="ellipse">
            <a:avLst/>
          </a:prstGeom>
          <a:solidFill>
            <a:srgbClr val="D9E3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p14"/>
          <p:cNvSpPr txBox="1"/>
          <p:nvPr>
            <p:ph type="title"/>
          </p:nvPr>
        </p:nvSpPr>
        <p:spPr>
          <a:xfrm>
            <a:off x="838200" y="365126"/>
            <a:ext cx="10515600" cy="742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entury Gothic"/>
              <a:buNone/>
            </a:pPr>
            <a:r>
              <a:rPr b="1" lang="es-ES">
                <a:solidFill>
                  <a:schemeClr val="accent1"/>
                </a:solidFill>
              </a:rPr>
              <a:t>Наше</a:t>
            </a:r>
            <a:r>
              <a:rPr b="1" lang="es-ES">
                <a:solidFill>
                  <a:srgbClr val="3A3838"/>
                </a:solidFill>
              </a:rPr>
              <a:t> Решение</a:t>
            </a:r>
            <a:endParaRPr b="1">
              <a:solidFill>
                <a:srgbClr val="3A3838"/>
              </a:solidFill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913600" y="3008925"/>
            <a:ext cx="1137600" cy="2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3A383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Получение входных данных</a:t>
            </a:r>
            <a:endParaRPr b="1" sz="1200">
              <a:solidFill>
                <a:srgbClr val="3A383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A383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1045162" y="2607805"/>
            <a:ext cx="117107" cy="1171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95" name="Google Shape;95;p14"/>
          <p:cNvCxnSpPr/>
          <p:nvPr/>
        </p:nvCxnSpPr>
        <p:spPr>
          <a:xfrm>
            <a:off x="1129402" y="2675526"/>
            <a:ext cx="11062598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6" name="Google Shape;96;p14"/>
          <p:cNvSpPr/>
          <p:nvPr/>
        </p:nvSpPr>
        <p:spPr>
          <a:xfrm>
            <a:off x="3248485" y="2476312"/>
            <a:ext cx="380100" cy="380100"/>
          </a:xfrm>
          <a:prstGeom prst="ellipse">
            <a:avLst/>
          </a:prstGeom>
          <a:solidFill>
            <a:srgbClr val="D9E3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3380042" y="2607855"/>
            <a:ext cx="117000" cy="11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5451703" y="2476299"/>
            <a:ext cx="380100" cy="380100"/>
          </a:xfrm>
          <a:prstGeom prst="ellipse">
            <a:avLst/>
          </a:prstGeom>
          <a:solidFill>
            <a:srgbClr val="D9E3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5583246" y="2617030"/>
            <a:ext cx="117000" cy="11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3244400" y="3008925"/>
            <a:ext cx="1575300" cy="3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s-ES" sz="1200">
                <a:solidFill>
                  <a:srgbClr val="3A383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Нарезка видео на кадры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42222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5439662" y="3008925"/>
            <a:ext cx="1710300" cy="31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3A383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Детектирование лица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42222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8236178" y="2485487"/>
            <a:ext cx="380100" cy="380100"/>
          </a:xfrm>
          <a:prstGeom prst="ellipse">
            <a:avLst/>
          </a:prstGeom>
          <a:solidFill>
            <a:srgbClr val="D9E3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8367721" y="2617030"/>
            <a:ext cx="117000" cy="11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8236175" y="3008925"/>
            <a:ext cx="1710300" cy="31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3A383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Классификация эмоций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42222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/>
          <p:nvPr/>
        </p:nvSpPr>
        <p:spPr>
          <a:xfrm>
            <a:off x="6450497" y="0"/>
            <a:ext cx="5741504" cy="6858000"/>
          </a:xfrm>
          <a:prstGeom prst="rect">
            <a:avLst/>
          </a:prstGeom>
          <a:solidFill>
            <a:srgbClr val="D9E3FA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0" name="Google Shape;110;p15"/>
          <p:cNvSpPr txBox="1"/>
          <p:nvPr>
            <p:ph type="title"/>
          </p:nvPr>
        </p:nvSpPr>
        <p:spPr>
          <a:xfrm>
            <a:off x="838200" y="365126"/>
            <a:ext cx="10515600" cy="646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entury Gothic"/>
              <a:buNone/>
            </a:pPr>
            <a:r>
              <a:rPr b="1" lang="es-ES">
                <a:solidFill>
                  <a:schemeClr val="accent1"/>
                </a:solidFill>
              </a:rPr>
              <a:t>Наше</a:t>
            </a:r>
            <a:r>
              <a:rPr b="1" lang="es-ES">
                <a:solidFill>
                  <a:srgbClr val="3A3838"/>
                </a:solidFill>
              </a:rPr>
              <a:t> Решение</a:t>
            </a:r>
            <a:endParaRPr/>
          </a:p>
        </p:txBody>
      </p:sp>
      <p:grpSp>
        <p:nvGrpSpPr>
          <p:cNvPr id="111" name="Google Shape;111;p15"/>
          <p:cNvGrpSpPr/>
          <p:nvPr/>
        </p:nvGrpSpPr>
        <p:grpSpPr>
          <a:xfrm>
            <a:off x="614864" y="2473237"/>
            <a:ext cx="380217" cy="380217"/>
            <a:chOff x="1736939" y="2476249"/>
            <a:chExt cx="380217" cy="380217"/>
          </a:xfrm>
        </p:grpSpPr>
        <p:sp>
          <p:nvSpPr>
            <p:cNvPr id="112" name="Google Shape;112;p15"/>
            <p:cNvSpPr/>
            <p:nvPr/>
          </p:nvSpPr>
          <p:spPr>
            <a:xfrm>
              <a:off x="1736939" y="2476249"/>
              <a:ext cx="380217" cy="380217"/>
            </a:xfrm>
            <a:prstGeom prst="ellipse">
              <a:avLst/>
            </a:prstGeom>
            <a:solidFill>
              <a:srgbClr val="D9E3F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1868495" y="2607805"/>
              <a:ext cx="117107" cy="11710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cxnSp>
        <p:nvCxnSpPr>
          <p:cNvPr id="114" name="Google Shape;114;p15"/>
          <p:cNvCxnSpPr>
            <a:endCxn id="115" idx="2"/>
          </p:cNvCxnSpPr>
          <p:nvPr/>
        </p:nvCxnSpPr>
        <p:spPr>
          <a:xfrm flipH="1" rot="10800000">
            <a:off x="-105" y="2663355"/>
            <a:ext cx="5127600" cy="1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6" name="Google Shape;116;p15"/>
          <p:cNvSpPr/>
          <p:nvPr/>
        </p:nvSpPr>
        <p:spPr>
          <a:xfrm>
            <a:off x="614874" y="3084300"/>
            <a:ext cx="1544700" cy="2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3A383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Объединение кадров</a:t>
            </a:r>
            <a:endParaRPr/>
          </a:p>
          <a:p>
            <a:pPr indent="0" lvl="0" marL="457200" marR="0" rtl="0" algn="l">
              <a:lnSpc>
                <a:spcPct val="142222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" name="Google Shape;117;p15"/>
          <p:cNvGrpSpPr/>
          <p:nvPr/>
        </p:nvGrpSpPr>
        <p:grpSpPr>
          <a:xfrm>
            <a:off x="4995939" y="2473299"/>
            <a:ext cx="380100" cy="380100"/>
            <a:chOff x="1736939" y="2476249"/>
            <a:chExt cx="380100" cy="380100"/>
          </a:xfrm>
        </p:grpSpPr>
        <p:sp>
          <p:nvSpPr>
            <p:cNvPr id="118" name="Google Shape;118;p15"/>
            <p:cNvSpPr/>
            <p:nvPr/>
          </p:nvSpPr>
          <p:spPr>
            <a:xfrm>
              <a:off x="1736939" y="2476249"/>
              <a:ext cx="380100" cy="380100"/>
            </a:xfrm>
            <a:prstGeom prst="ellipse">
              <a:avLst/>
            </a:prstGeom>
            <a:solidFill>
              <a:srgbClr val="D9E3F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1868495" y="2607805"/>
              <a:ext cx="117000" cy="11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19" name="Google Shape;119;p15"/>
          <p:cNvGrpSpPr/>
          <p:nvPr/>
        </p:nvGrpSpPr>
        <p:grpSpPr>
          <a:xfrm>
            <a:off x="2805452" y="2473299"/>
            <a:ext cx="380100" cy="380100"/>
            <a:chOff x="1736939" y="2476249"/>
            <a:chExt cx="380100" cy="380100"/>
          </a:xfrm>
        </p:grpSpPr>
        <p:sp>
          <p:nvSpPr>
            <p:cNvPr id="120" name="Google Shape;120;p15"/>
            <p:cNvSpPr/>
            <p:nvPr/>
          </p:nvSpPr>
          <p:spPr>
            <a:xfrm>
              <a:off x="1736939" y="2476249"/>
              <a:ext cx="380100" cy="380100"/>
            </a:xfrm>
            <a:prstGeom prst="ellipse">
              <a:avLst/>
            </a:prstGeom>
            <a:solidFill>
              <a:srgbClr val="D9E3F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1868495" y="2607805"/>
              <a:ext cx="117000" cy="11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22" name="Google Shape;122;p15"/>
          <p:cNvSpPr/>
          <p:nvPr/>
        </p:nvSpPr>
        <p:spPr>
          <a:xfrm>
            <a:off x="2629600" y="3084300"/>
            <a:ext cx="1941600" cy="2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3A383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Работа нейросети</a:t>
            </a:r>
            <a:endParaRPr/>
          </a:p>
          <a:p>
            <a:pPr indent="0" lvl="0" marL="457200" marR="0" rtl="0" algn="l">
              <a:lnSpc>
                <a:spcPct val="142222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5"/>
          <p:cNvSpPr/>
          <p:nvPr/>
        </p:nvSpPr>
        <p:spPr>
          <a:xfrm>
            <a:off x="4995949" y="3084300"/>
            <a:ext cx="1544700" cy="2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3A383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Визуализация</a:t>
            </a:r>
            <a:endParaRPr/>
          </a:p>
          <a:p>
            <a:pPr indent="0" lvl="0" marL="457200" marR="0" rtl="0" algn="l">
              <a:lnSpc>
                <a:spcPct val="142222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/>
          <p:nvPr>
            <p:ph type="title"/>
          </p:nvPr>
        </p:nvSpPr>
        <p:spPr>
          <a:xfrm>
            <a:off x="838200" y="323350"/>
            <a:ext cx="10515600" cy="132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b="1" lang="es-ES">
                <a:solidFill>
                  <a:schemeClr val="lt1"/>
                </a:solidFill>
              </a:rPr>
              <a:t>Киллер-фича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entury Gothic"/>
              <a:buNone/>
            </a:pPr>
            <a:r>
              <a:t/>
            </a:r>
            <a:endParaRPr b="1">
              <a:solidFill>
                <a:srgbClr val="3A3838"/>
              </a:solidFill>
            </a:endParaRPr>
          </a:p>
        </p:txBody>
      </p:sp>
      <p:pic>
        <p:nvPicPr>
          <p:cNvPr descr="Imagen que contiene interior, ordenador, teclado, mesa&#10;&#10;Descripción generada automáticamente" id="130" name="Google Shape;13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96000" cy="6858000"/>
          </a:xfrm>
          <a:prstGeom prst="rect">
            <a:avLst/>
          </a:prstGeom>
          <a:solidFill>
            <a:srgbClr val="E7E6E6"/>
          </a:solidFill>
          <a:ln>
            <a:noFill/>
          </a:ln>
        </p:spPr>
      </p:pic>
      <p:sp>
        <p:nvSpPr>
          <p:cNvPr id="131" name="Google Shape;131;p16"/>
          <p:cNvSpPr txBox="1"/>
          <p:nvPr/>
        </p:nvSpPr>
        <p:spPr>
          <a:xfrm>
            <a:off x="838200" y="2013750"/>
            <a:ext cx="5257800" cy="3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900">
              <a:solidFill>
                <a:srgbClr val="6D9EEB"/>
              </a:solidFill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6997147" y="641622"/>
            <a:ext cx="4059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2423"/>
              </a:buClr>
              <a:buSzPts val="4400"/>
              <a:buFont typeface="Century Gothic"/>
              <a:buNone/>
            </a:pPr>
            <a:r>
              <a:rPr b="1" lang="es-ES" sz="4400">
                <a:solidFill>
                  <a:srgbClr val="24242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Киллер-фича</a:t>
            </a:r>
            <a:endParaRPr b="1" sz="4400">
              <a:solidFill>
                <a:srgbClr val="24242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p16"/>
          <p:cNvSpPr/>
          <p:nvPr/>
        </p:nvSpPr>
        <p:spPr>
          <a:xfrm>
            <a:off x="6997150" y="1967325"/>
            <a:ext cx="4263300" cy="28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-ES" sz="22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База данных временных рядов.</a:t>
            </a:r>
            <a:endParaRPr b="1"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33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Используется для хранения и дальнейшего анализа нарезанных таймстемпов из видеоряда</a:t>
            </a:r>
            <a:endParaRPr b="1" sz="1600">
              <a:solidFill>
                <a:srgbClr val="3A383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2304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700">
                <a:solidFill>
                  <a:srgbClr val="6D9E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333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p16"/>
          <p:cNvSpPr/>
          <p:nvPr/>
        </p:nvSpPr>
        <p:spPr>
          <a:xfrm>
            <a:off x="0" y="0"/>
            <a:ext cx="2484900" cy="6858000"/>
          </a:xfrm>
          <a:prstGeom prst="rect">
            <a:avLst/>
          </a:prstGeom>
          <a:solidFill>
            <a:srgbClr val="4677EA">
              <a:alpha val="827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entury Gothic"/>
              <a:buNone/>
            </a:pPr>
            <a:r>
              <a:rPr b="1" lang="es-ES">
                <a:solidFill>
                  <a:srgbClr val="3A3838"/>
                </a:solidFill>
              </a:rPr>
              <a:t>Демонстрация прототипа</a:t>
            </a:r>
            <a:endParaRPr/>
          </a:p>
        </p:txBody>
      </p:sp>
      <p:sp>
        <p:nvSpPr>
          <p:cNvPr id="141" name="Google Shape;141;p17"/>
          <p:cNvSpPr txBox="1"/>
          <p:nvPr/>
        </p:nvSpPr>
        <p:spPr>
          <a:xfrm>
            <a:off x="993475" y="1960150"/>
            <a:ext cx="7561500" cy="29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Гиф, скринкаст видео/ параллельно объяснение словами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/>
          <p:nvPr>
            <p:ph type="title"/>
          </p:nvPr>
        </p:nvSpPr>
        <p:spPr>
          <a:xfrm>
            <a:off x="838250" y="365125"/>
            <a:ext cx="10515600" cy="132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entury Gothic"/>
              <a:buNone/>
            </a:pPr>
            <a:r>
              <a:rPr b="1" lang="es-ES">
                <a:solidFill>
                  <a:srgbClr val="3A3838"/>
                </a:solidFill>
              </a:rPr>
              <a:t>План дальнейшего</a:t>
            </a:r>
            <a:r>
              <a:rPr b="1" lang="es-ES">
                <a:solidFill>
                  <a:srgbClr val="3A3838"/>
                </a:solidFill>
              </a:rPr>
              <a:t> развития</a:t>
            </a:r>
            <a:endParaRPr/>
          </a:p>
        </p:txBody>
      </p:sp>
      <p:pic>
        <p:nvPicPr>
          <p:cNvPr id="148" name="Google Shape;148;p18"/>
          <p:cNvPicPr preferRelativeResize="0"/>
          <p:nvPr/>
        </p:nvPicPr>
        <p:blipFill rotWithShape="1">
          <a:blip r:embed="rId3">
            <a:alphaModFix/>
          </a:blip>
          <a:srcRect b="0" l="-989" r="0" t="0"/>
          <a:stretch/>
        </p:blipFill>
        <p:spPr>
          <a:xfrm>
            <a:off x="-1259576" y="2625259"/>
            <a:ext cx="4155603" cy="35238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18"/>
          <p:cNvCxnSpPr>
            <a:endCxn id="150" idx="0"/>
          </p:cNvCxnSpPr>
          <p:nvPr/>
        </p:nvCxnSpPr>
        <p:spPr>
          <a:xfrm>
            <a:off x="5290907" y="3663386"/>
            <a:ext cx="0" cy="2010000"/>
          </a:xfrm>
          <a:prstGeom prst="straightConnector1">
            <a:avLst/>
          </a:prstGeom>
          <a:noFill/>
          <a:ln cap="flat" cmpd="sng" w="9525">
            <a:solidFill>
              <a:srgbClr val="B4C8F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1" name="Google Shape;151;p18"/>
          <p:cNvSpPr/>
          <p:nvPr/>
        </p:nvSpPr>
        <p:spPr>
          <a:xfrm>
            <a:off x="5568329" y="1834950"/>
            <a:ext cx="41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rgbClr val="4677E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Распознавание личности человека по голосу </a:t>
            </a:r>
            <a:endParaRPr b="1" sz="2000">
              <a:solidFill>
                <a:srgbClr val="4677E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p18"/>
          <p:cNvSpPr/>
          <p:nvPr/>
        </p:nvSpPr>
        <p:spPr>
          <a:xfrm>
            <a:off x="5626034" y="3492489"/>
            <a:ext cx="31935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latin typeface="Century Gothic"/>
                <a:ea typeface="Century Gothic"/>
                <a:cs typeface="Century Gothic"/>
                <a:sym typeface="Century Gothic"/>
              </a:rPr>
              <a:t>Автоматическое определение личности по фрагменту речи</a:t>
            </a:r>
            <a:endParaRPr b="1" sz="11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5221007" y="3598058"/>
            <a:ext cx="139800" cy="130500"/>
          </a:xfrm>
          <a:prstGeom prst="ellipse">
            <a:avLst/>
          </a:prstGeom>
          <a:solidFill>
            <a:srgbClr val="4677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4" name="Google Shape;154;p18"/>
          <p:cNvSpPr/>
          <p:nvPr/>
        </p:nvSpPr>
        <p:spPr>
          <a:xfrm>
            <a:off x="5626049" y="4492500"/>
            <a:ext cx="37641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latin typeface="Century Gothic"/>
                <a:ea typeface="Century Gothic"/>
                <a:cs typeface="Century Gothic"/>
                <a:sym typeface="Century Gothic"/>
              </a:rPr>
              <a:t>Возможность точно определять, кто и когда говорил</a:t>
            </a:r>
            <a:endParaRPr b="1" sz="11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/>
          <p:nvPr/>
        </p:nvSpPr>
        <p:spPr>
          <a:xfrm>
            <a:off x="5221007" y="4598087"/>
            <a:ext cx="139800" cy="130500"/>
          </a:xfrm>
          <a:prstGeom prst="ellipse">
            <a:avLst/>
          </a:prstGeom>
          <a:solidFill>
            <a:srgbClr val="4677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p18"/>
          <p:cNvSpPr/>
          <p:nvPr/>
        </p:nvSpPr>
        <p:spPr>
          <a:xfrm>
            <a:off x="5626034" y="5567818"/>
            <a:ext cx="31935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latin typeface="Century Gothic"/>
                <a:ea typeface="Century Gothic"/>
                <a:cs typeface="Century Gothic"/>
                <a:sym typeface="Century Gothic"/>
              </a:rPr>
              <a:t>Транскрибирование речи говорящего в текст</a:t>
            </a:r>
            <a:endParaRPr b="1" sz="11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5221007" y="5673386"/>
            <a:ext cx="139800" cy="130500"/>
          </a:xfrm>
          <a:prstGeom prst="ellipse">
            <a:avLst/>
          </a:prstGeom>
          <a:solidFill>
            <a:srgbClr val="4677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18"/>
          <p:cNvSpPr/>
          <p:nvPr/>
        </p:nvSpPr>
        <p:spPr>
          <a:xfrm>
            <a:off x="5560296" y="6191460"/>
            <a:ext cx="26751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8"/>
          <p:cNvSpPr/>
          <p:nvPr/>
        </p:nvSpPr>
        <p:spPr>
          <a:xfrm>
            <a:off x="5159077" y="2042007"/>
            <a:ext cx="240939" cy="360045"/>
          </a:xfrm>
          <a:custGeom>
            <a:rect b="b" l="l" r="r" t="t"/>
            <a:pathLst>
              <a:path extrusionOk="0" h="6858000" w="4589318">
                <a:moveTo>
                  <a:pt x="4587084" y="2905922"/>
                </a:moveTo>
                <a:cubicBezTo>
                  <a:pt x="4578356" y="2700338"/>
                  <a:pt x="4441031" y="2477297"/>
                  <a:pt x="4115597" y="2477297"/>
                </a:cubicBezTo>
                <a:lnTo>
                  <a:pt x="3695700" y="2477297"/>
                </a:lnTo>
                <a:lnTo>
                  <a:pt x="3695700" y="1337466"/>
                </a:lnTo>
                <a:cubicBezTo>
                  <a:pt x="3695709" y="600075"/>
                  <a:pt x="3095634" y="0"/>
                  <a:pt x="2358234" y="0"/>
                </a:cubicBezTo>
                <a:lnTo>
                  <a:pt x="2229647" y="0"/>
                </a:lnTo>
                <a:cubicBezTo>
                  <a:pt x="1492256" y="0"/>
                  <a:pt x="892181" y="600075"/>
                  <a:pt x="892181" y="1337466"/>
                </a:cubicBezTo>
                <a:lnTo>
                  <a:pt x="892181" y="2477288"/>
                </a:lnTo>
                <a:lnTo>
                  <a:pt x="403228" y="2477288"/>
                </a:lnTo>
                <a:cubicBezTo>
                  <a:pt x="128587" y="2477288"/>
                  <a:pt x="0" y="2682872"/>
                  <a:pt x="0" y="2880516"/>
                </a:cubicBezTo>
                <a:lnTo>
                  <a:pt x="0" y="3094828"/>
                </a:lnTo>
                <a:cubicBezTo>
                  <a:pt x="0" y="4312444"/>
                  <a:pt x="960440" y="5306213"/>
                  <a:pt x="2160590" y="5375269"/>
                </a:cubicBezTo>
                <a:lnTo>
                  <a:pt x="2160590" y="5692772"/>
                </a:lnTo>
                <a:lnTo>
                  <a:pt x="1132687" y="5692772"/>
                </a:lnTo>
                <a:cubicBezTo>
                  <a:pt x="935840" y="5692772"/>
                  <a:pt x="781059" y="5846757"/>
                  <a:pt x="781059" y="6044401"/>
                </a:cubicBezTo>
                <a:lnTo>
                  <a:pt x="781059" y="6507160"/>
                </a:lnTo>
                <a:cubicBezTo>
                  <a:pt x="781059" y="6704007"/>
                  <a:pt x="935043" y="6858788"/>
                  <a:pt x="1132687" y="6858788"/>
                </a:cubicBezTo>
                <a:lnTo>
                  <a:pt x="3490125" y="6858788"/>
                </a:lnTo>
                <a:cubicBezTo>
                  <a:pt x="3686972" y="6858788"/>
                  <a:pt x="3841753" y="6704803"/>
                  <a:pt x="3841753" y="6507160"/>
                </a:cubicBezTo>
                <a:lnTo>
                  <a:pt x="3841753" y="6053138"/>
                </a:lnTo>
                <a:cubicBezTo>
                  <a:pt x="3841753" y="5856291"/>
                  <a:pt x="3679031" y="5701510"/>
                  <a:pt x="3490125" y="5701510"/>
                </a:cubicBezTo>
                <a:lnTo>
                  <a:pt x="2469365" y="5701510"/>
                </a:lnTo>
                <a:lnTo>
                  <a:pt x="2469365" y="5376075"/>
                </a:lnTo>
                <a:cubicBezTo>
                  <a:pt x="3652049" y="5299078"/>
                  <a:pt x="4595025" y="4304512"/>
                  <a:pt x="4595025" y="3104362"/>
                </a:cubicBezTo>
                <a:lnTo>
                  <a:pt x="4595025" y="2924175"/>
                </a:lnTo>
                <a:cubicBezTo>
                  <a:pt x="4587084" y="2914650"/>
                  <a:pt x="4587084" y="2905922"/>
                  <a:pt x="4587084" y="2905922"/>
                </a:cubicBezTo>
                <a:close/>
                <a:moveTo>
                  <a:pt x="3515522" y="6052341"/>
                </a:moveTo>
                <a:lnTo>
                  <a:pt x="3515522" y="6506363"/>
                </a:lnTo>
                <a:cubicBezTo>
                  <a:pt x="3515522" y="6523829"/>
                  <a:pt x="3498056" y="6540497"/>
                  <a:pt x="3481388" y="6540497"/>
                </a:cubicBezTo>
                <a:lnTo>
                  <a:pt x="1123950" y="6540497"/>
                </a:lnTo>
                <a:cubicBezTo>
                  <a:pt x="1106485" y="6540497"/>
                  <a:pt x="1089816" y="6523032"/>
                  <a:pt x="1089816" y="6506363"/>
                </a:cubicBezTo>
                <a:lnTo>
                  <a:pt x="1089816" y="6052341"/>
                </a:lnTo>
                <a:cubicBezTo>
                  <a:pt x="1089816" y="6034876"/>
                  <a:pt x="1107281" y="6018207"/>
                  <a:pt x="1123950" y="6018207"/>
                </a:cubicBezTo>
                <a:lnTo>
                  <a:pt x="3481388" y="6018207"/>
                </a:lnTo>
                <a:cubicBezTo>
                  <a:pt x="3498065" y="6017419"/>
                  <a:pt x="3515522" y="6026147"/>
                  <a:pt x="3515522" y="6052341"/>
                </a:cubicBezTo>
                <a:close/>
                <a:moveTo>
                  <a:pt x="2220918" y="316706"/>
                </a:moveTo>
                <a:lnTo>
                  <a:pt x="2349506" y="316706"/>
                </a:lnTo>
                <a:cubicBezTo>
                  <a:pt x="2915447" y="316706"/>
                  <a:pt x="3369477" y="779465"/>
                  <a:pt x="3369477" y="1336678"/>
                </a:cubicBezTo>
                <a:lnTo>
                  <a:pt x="3369477" y="2631281"/>
                </a:lnTo>
                <a:lnTo>
                  <a:pt x="3369477" y="3256754"/>
                </a:lnTo>
                <a:cubicBezTo>
                  <a:pt x="3369477" y="3822694"/>
                  <a:pt x="2906718" y="4276725"/>
                  <a:pt x="2349506" y="4276725"/>
                </a:cubicBezTo>
                <a:lnTo>
                  <a:pt x="2220918" y="4276725"/>
                </a:lnTo>
                <a:cubicBezTo>
                  <a:pt x="1654978" y="4276725"/>
                  <a:pt x="1200947" y="3813966"/>
                  <a:pt x="1200947" y="3256754"/>
                </a:cubicBezTo>
                <a:lnTo>
                  <a:pt x="1200947" y="2785266"/>
                </a:lnTo>
                <a:lnTo>
                  <a:pt x="2289975" y="2785266"/>
                </a:lnTo>
                <a:cubicBezTo>
                  <a:pt x="2375700" y="2785266"/>
                  <a:pt x="2443959" y="2717006"/>
                  <a:pt x="2443959" y="2631281"/>
                </a:cubicBezTo>
                <a:cubicBezTo>
                  <a:pt x="2443959" y="2545556"/>
                  <a:pt x="2375700" y="2477297"/>
                  <a:pt x="2289975" y="2477297"/>
                </a:cubicBezTo>
                <a:lnTo>
                  <a:pt x="1200947" y="2477297"/>
                </a:lnTo>
                <a:lnTo>
                  <a:pt x="1200947" y="2005809"/>
                </a:lnTo>
                <a:lnTo>
                  <a:pt x="2289975" y="2005809"/>
                </a:lnTo>
                <a:cubicBezTo>
                  <a:pt x="2375700" y="2005809"/>
                  <a:pt x="2443959" y="1937550"/>
                  <a:pt x="2443959" y="1851825"/>
                </a:cubicBezTo>
                <a:cubicBezTo>
                  <a:pt x="2443959" y="1766100"/>
                  <a:pt x="2375700" y="1697840"/>
                  <a:pt x="2289975" y="1697840"/>
                </a:cubicBezTo>
                <a:lnTo>
                  <a:pt x="1200947" y="1697840"/>
                </a:lnTo>
                <a:lnTo>
                  <a:pt x="1200947" y="1346212"/>
                </a:lnTo>
                <a:cubicBezTo>
                  <a:pt x="1200947" y="1303349"/>
                  <a:pt x="1200947" y="1269215"/>
                  <a:pt x="1209675" y="1235089"/>
                </a:cubicBezTo>
                <a:lnTo>
                  <a:pt x="2289966" y="1235089"/>
                </a:lnTo>
                <a:cubicBezTo>
                  <a:pt x="2375691" y="1235089"/>
                  <a:pt x="2443951" y="1166830"/>
                  <a:pt x="2443951" y="1081105"/>
                </a:cubicBezTo>
                <a:cubicBezTo>
                  <a:pt x="2443951" y="995380"/>
                  <a:pt x="2375691" y="927120"/>
                  <a:pt x="2289966" y="927120"/>
                </a:cubicBezTo>
                <a:lnTo>
                  <a:pt x="1295409" y="927120"/>
                </a:lnTo>
                <a:cubicBezTo>
                  <a:pt x="1458122" y="557213"/>
                  <a:pt x="1818487" y="316706"/>
                  <a:pt x="2220918" y="316706"/>
                </a:cubicBezTo>
                <a:close/>
                <a:moveTo>
                  <a:pt x="4269590" y="3094828"/>
                </a:moveTo>
                <a:cubicBezTo>
                  <a:pt x="4269590" y="4175119"/>
                  <a:pt x="3386943" y="5057775"/>
                  <a:pt x="2306643" y="5057775"/>
                </a:cubicBezTo>
                <a:lnTo>
                  <a:pt x="2272509" y="5057775"/>
                </a:lnTo>
                <a:cubicBezTo>
                  <a:pt x="1192218" y="5057775"/>
                  <a:pt x="309563" y="4175128"/>
                  <a:pt x="309563" y="3094828"/>
                </a:cubicBezTo>
                <a:lnTo>
                  <a:pt x="309563" y="2880516"/>
                </a:lnTo>
                <a:cubicBezTo>
                  <a:pt x="309563" y="2794791"/>
                  <a:pt x="361153" y="2794791"/>
                  <a:pt x="395287" y="2794791"/>
                </a:cubicBezTo>
                <a:lnTo>
                  <a:pt x="884240" y="2794791"/>
                </a:lnTo>
                <a:lnTo>
                  <a:pt x="884240" y="3266279"/>
                </a:lnTo>
                <a:cubicBezTo>
                  <a:pt x="884240" y="4003669"/>
                  <a:pt x="1484315" y="4603745"/>
                  <a:pt x="2221706" y="4603745"/>
                </a:cubicBezTo>
                <a:lnTo>
                  <a:pt x="2350294" y="4603745"/>
                </a:lnTo>
                <a:cubicBezTo>
                  <a:pt x="3087685" y="4603745"/>
                  <a:pt x="3687760" y="4003669"/>
                  <a:pt x="3687760" y="3266279"/>
                </a:cubicBezTo>
                <a:lnTo>
                  <a:pt x="3687760" y="2794791"/>
                </a:lnTo>
                <a:lnTo>
                  <a:pt x="4116385" y="2794791"/>
                </a:lnTo>
                <a:cubicBezTo>
                  <a:pt x="4219575" y="2794791"/>
                  <a:pt x="4262438" y="2828925"/>
                  <a:pt x="4270370" y="2914650"/>
                </a:cubicBezTo>
                <a:lnTo>
                  <a:pt x="4270370" y="3094828"/>
                </a:lnTo>
                <a:lnTo>
                  <a:pt x="4269590" y="30948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4242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" name="Google Shape;159;p18"/>
          <p:cNvSpPr txBox="1"/>
          <p:nvPr/>
        </p:nvSpPr>
        <p:spPr>
          <a:xfrm>
            <a:off x="5221000" y="2887200"/>
            <a:ext cx="41691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s-ES" sz="1200">
                <a:solidFill>
                  <a:srgbClr val="3A383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Преимущества: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entury Gothic"/>
              <a:buNone/>
            </a:pPr>
            <a:r>
              <a:t/>
            </a:r>
            <a:endParaRPr/>
          </a:p>
        </p:txBody>
      </p:sp>
      <p:sp>
        <p:nvSpPr>
          <p:cNvPr id="166" name="Google Shape;166;p19"/>
          <p:cNvSpPr txBox="1"/>
          <p:nvPr/>
        </p:nvSpPr>
        <p:spPr>
          <a:xfrm>
            <a:off x="856750" y="1732763"/>
            <a:ext cx="3790800" cy="6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133">
                <a:solidFill>
                  <a:srgbClr val="01162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Ссылка на Github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133">
                <a:solidFill>
                  <a:srgbClr val="01162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s-ES" sz="2133">
                <a:solidFill>
                  <a:srgbClr val="01162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9"/>
          <p:cNvSpPr/>
          <p:nvPr/>
        </p:nvSpPr>
        <p:spPr>
          <a:xfrm>
            <a:off x="6105055" y="-38100"/>
            <a:ext cx="6200700" cy="6934200"/>
          </a:xfrm>
          <a:prstGeom prst="rect">
            <a:avLst/>
          </a:prstGeom>
          <a:solidFill>
            <a:srgbClr val="0116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9"/>
          <p:cNvSpPr/>
          <p:nvPr/>
        </p:nvSpPr>
        <p:spPr>
          <a:xfrm>
            <a:off x="7052025" y="1259468"/>
            <a:ext cx="4354500" cy="26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133">
                <a:solidFill>
                  <a:srgbClr val="E7E6E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Спасибо за внимание</a:t>
            </a:r>
            <a:endParaRPr sz="2133">
              <a:solidFill>
                <a:srgbClr val="E7E6E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33">
              <a:solidFill>
                <a:srgbClr val="E7E6E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33">
              <a:solidFill>
                <a:srgbClr val="E7E6E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33">
              <a:solidFill>
                <a:srgbClr val="E7E6E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33">
              <a:solidFill>
                <a:srgbClr val="E7E6E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133">
                <a:solidFill>
                  <a:srgbClr val="E7E6E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Мы готовы ответить на ваши вопросы</a:t>
            </a:r>
            <a:endParaRPr sz="2133">
              <a:solidFill>
                <a:srgbClr val="E7E6E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9" name="Google Shape;169;p19"/>
          <p:cNvPicPr preferRelativeResize="0"/>
          <p:nvPr/>
        </p:nvPicPr>
        <p:blipFill rotWithShape="1">
          <a:blip r:embed="rId3">
            <a:alphaModFix/>
          </a:blip>
          <a:srcRect b="0" l="0" r="0" t="-9685"/>
          <a:stretch/>
        </p:blipFill>
        <p:spPr>
          <a:xfrm>
            <a:off x="1474355" y="2309425"/>
            <a:ext cx="2555601" cy="255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Personalizados 16">
      <a:dk1>
        <a:srgbClr val="242423"/>
      </a:dk1>
      <a:lt1>
        <a:srgbClr val="FFFFFF"/>
      </a:lt1>
      <a:dk2>
        <a:srgbClr val="242423"/>
      </a:dk2>
      <a:lt2>
        <a:srgbClr val="E7E6E6"/>
      </a:lt2>
      <a:accent1>
        <a:srgbClr val="4677EA"/>
      </a:accent1>
      <a:accent2>
        <a:srgbClr val="CFDBD5"/>
      </a:accent2>
      <a:accent3>
        <a:srgbClr val="A5A5A5"/>
      </a:accent3>
      <a:accent4>
        <a:srgbClr val="E8EDDF"/>
      </a:accent4>
      <a:accent5>
        <a:srgbClr val="252525"/>
      </a:accent5>
      <a:accent6>
        <a:srgbClr val="333433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