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Lst>
  <p:notesMasterIdLst>
    <p:notesMasterId r:id="rId13"/>
  </p:notesMasterIdLst>
  <p:sldIdLst>
    <p:sldId id="256" r:id="rId3"/>
    <p:sldId id="257" r:id="rId4"/>
    <p:sldId id="272" r:id="rId5"/>
    <p:sldId id="258" r:id="rId6"/>
    <p:sldId id="262" r:id="rId7"/>
    <p:sldId id="263" r:id="rId8"/>
    <p:sldId id="271" r:id="rId9"/>
    <p:sldId id="264" r:id="rId10"/>
    <p:sldId id="265" r:id="rId11"/>
    <p:sldId id="26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C64E0E-7B78-3254-1D66-E05EDB327A05}" name="Minaya Allahverdi" initials="MA" userId="S::m.allahverdi@student.wne.uw.edu.pl::64d1b10d-ecf1-4ac9-827e-3c166c277f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430A55-6AAA-F45E-62F6-A90E0EDB3237}" v="374" dt="2023-05-31T01:38:58.731"/>
    <p1510:client id="{A2F5E7BF-B66F-4A41-A3EC-775580A7244E}" v="2" dt="2023-05-31T09:47:39.848"/>
    <p1510:client id="{A8446E82-86CD-8D4A-0617-64781418DCE9}" v="1" dt="2023-05-31T13:49:44.200"/>
    <p1510:client id="{BAC9FDBE-A092-79DB-2FCA-EB8D9DEC0184}" v="88" dt="2023-05-31T13:11:52.419"/>
    <p1510:client id="{C839664E-3C68-4B4D-B54B-41456BF23088}" v="202" dt="2023-05-30T22:00:44.171"/>
    <p1510:client id="{C9997508-DA06-4B19-8B8C-6A41B797E6DF}" v="7" dt="2023-05-31T10:56:12.158"/>
    <p1510:client id="{EC98B964-9675-4EDA-AA29-F683E5AFF95F}" v="26" dt="2023-05-31T09:43:03.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DE644-9E48-4B4D-AA85-3A6620F944CE}" type="datetimeFigureOut">
              <a:t>5/31/2023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E55D9-AD64-42E6-84F3-38E3A39565EA}" type="slidenum">
              <a:t>‹#›</a:t>
            </a:fld>
            <a:endParaRPr lang="en-GB"/>
          </a:p>
        </p:txBody>
      </p:sp>
    </p:spTree>
    <p:extLst>
      <p:ext uri="{BB962C8B-B14F-4D97-AF65-F5344CB8AC3E}">
        <p14:creationId xmlns:p14="http://schemas.microsoft.com/office/powerpoint/2010/main" val="248639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Flexibility: Bootstrapping allows for the estimation of uncertainty and confidence intervals without relying on strict assumptions about data distribution, making it applicable to various types of data, including equity and fixed income.</a:t>
            </a:r>
            <a:endParaRPr lang="en-GB">
              <a:cs typeface="Calibri" panose="020F0502020204030204"/>
            </a:endParaRPr>
          </a:p>
          <a:p>
            <a:pPr marL="285750" indent="-285750">
              <a:buFont typeface="Arial"/>
              <a:buChar char="•"/>
            </a:pPr>
            <a:r>
              <a:rPr lang="en-US"/>
              <a:t>Empirical approach: It provides a data-driven and empirical method to estimate parameters, reducing reliance on theoretical assumptions.</a:t>
            </a:r>
            <a:endParaRPr lang="en-GB"/>
          </a:p>
          <a:p>
            <a:r>
              <a:rPr lang="en-US" b="1"/>
              <a:t>Sample size dependency:</a:t>
            </a:r>
            <a:r>
              <a:rPr lang="en-US"/>
              <a:t> Bootstrapping may not perform well with small sample sizes, leading to less reliable estimates.</a:t>
            </a:r>
            <a:endParaRPr lang="en-US">
              <a:cs typeface="Calibri"/>
            </a:endParaRPr>
          </a:p>
        </p:txBody>
      </p:sp>
      <p:sp>
        <p:nvSpPr>
          <p:cNvPr id="4" name="Slide Number Placeholder 3"/>
          <p:cNvSpPr>
            <a:spLocks noGrp="1"/>
          </p:cNvSpPr>
          <p:nvPr>
            <p:ph type="sldNum" sz="quarter" idx="5"/>
          </p:nvPr>
        </p:nvSpPr>
        <p:spPr/>
        <p:txBody>
          <a:bodyPr/>
          <a:lstStyle/>
          <a:p>
            <a:fld id="{1BFE55D9-AD64-42E6-84F3-38E3A39565EA}" type="slidenum">
              <a:t>4</a:t>
            </a:fld>
            <a:endParaRPr lang="en-GB"/>
          </a:p>
        </p:txBody>
      </p:sp>
    </p:spTree>
    <p:extLst>
      <p:ext uri="{BB962C8B-B14F-4D97-AF65-F5344CB8AC3E}">
        <p14:creationId xmlns:p14="http://schemas.microsoft.com/office/powerpoint/2010/main" val="118157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Pros:</a:t>
            </a:r>
          </a:p>
          <a:p>
            <a:pPr marL="285750" indent="-285750">
              <a:buFont typeface="Arial"/>
              <a:buChar char="•"/>
            </a:pPr>
            <a:r>
              <a:rPr lang="en-US" b="1"/>
              <a:t>Flexibility in modeling: </a:t>
            </a:r>
            <a:r>
              <a:rPr lang="en-US"/>
              <a:t>The McCulloch cubic-spline method allows for a flexible representation of the yield curve, capturing complex patterns in fixed income data.</a:t>
            </a:r>
            <a:endParaRPr lang="en-GB"/>
          </a:p>
          <a:p>
            <a:pPr marL="285750" indent="-285750">
              <a:buFont typeface="Arial"/>
              <a:buChar char="•"/>
            </a:pPr>
            <a:r>
              <a:rPr lang="en-US" b="1"/>
              <a:t>Smoothness:</a:t>
            </a:r>
            <a:r>
              <a:rPr lang="en-US"/>
              <a:t> Cubic splines provide a smooth and continuous representation of the yield curve, making it suitable for various fixed income analysis techniques.</a:t>
            </a:r>
            <a:endParaRPr lang="en-GB"/>
          </a:p>
          <a:p>
            <a:pPr marL="285750" indent="-285750">
              <a:buFont typeface="Arial"/>
              <a:buChar char="•"/>
            </a:pPr>
            <a:r>
              <a:rPr lang="en-US" b="1"/>
              <a:t>Interpolation and extrapolation:</a:t>
            </a:r>
            <a:r>
              <a:rPr lang="en-US"/>
              <a:t> The spline method can effectively interpolate values between known yield points and extrapolate values outside the range of observed data.</a:t>
            </a:r>
            <a:endParaRPr lang="en-GB"/>
          </a:p>
          <a:p>
            <a:endParaRPr lang="en-US">
              <a:cs typeface="Calibri"/>
            </a:endParaRPr>
          </a:p>
        </p:txBody>
      </p:sp>
      <p:sp>
        <p:nvSpPr>
          <p:cNvPr id="4" name="Slide Number Placeholder 3"/>
          <p:cNvSpPr>
            <a:spLocks noGrp="1"/>
          </p:cNvSpPr>
          <p:nvPr>
            <p:ph type="sldNum" sz="quarter" idx="5"/>
          </p:nvPr>
        </p:nvSpPr>
        <p:spPr/>
        <p:txBody>
          <a:bodyPr/>
          <a:lstStyle/>
          <a:p>
            <a:fld id="{1BFE55D9-AD64-42E6-84F3-38E3A39565EA}" type="slidenum">
              <a:t>5</a:t>
            </a:fld>
            <a:endParaRPr lang="en-GB"/>
          </a:p>
        </p:txBody>
      </p:sp>
    </p:spTree>
    <p:extLst>
      <p:ext uri="{BB962C8B-B14F-4D97-AF65-F5344CB8AC3E}">
        <p14:creationId xmlns:p14="http://schemas.microsoft.com/office/powerpoint/2010/main" val="365519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level parameter represents the long-term average interest rate, the slope parameter captures the difference between short-term and long-term interest rates, and the curvature parameter describes the curvature of the yield curve.</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1BFE55D9-AD64-42E6-84F3-38E3A39565EA}" type="slidenum">
              <a:t>6</a:t>
            </a:fld>
            <a:endParaRPr lang="en-GB"/>
          </a:p>
        </p:txBody>
      </p:sp>
    </p:spTree>
    <p:extLst>
      <p:ext uri="{BB962C8B-B14F-4D97-AF65-F5344CB8AC3E}">
        <p14:creationId xmlns:p14="http://schemas.microsoft.com/office/powerpoint/2010/main" val="3280637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25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8916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53057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2661-14FE-AE5C-DF38-4978AF747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862B2E-F67D-534F-84C9-92CB11D4B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CFC232-22CD-C224-7C17-33A8D781E047}"/>
              </a:ext>
            </a:extLst>
          </p:cNvPr>
          <p:cNvSpPr>
            <a:spLocks noGrp="1"/>
          </p:cNvSpPr>
          <p:nvPr>
            <p:ph type="dt" sz="half" idx="10"/>
          </p:nvPr>
        </p:nvSpPr>
        <p:spPr/>
        <p:txBody>
          <a:bodyPr/>
          <a:lstStyle/>
          <a:p>
            <a:fld id="{5A069CB8-F204-4D06-B913-C5A26A89888A}" type="datetimeFigureOut">
              <a:rPr lang="en-US" smtClean="0"/>
              <a:t>5/31/2023</a:t>
            </a:fld>
            <a:endParaRPr lang="en-US"/>
          </a:p>
        </p:txBody>
      </p:sp>
      <p:sp>
        <p:nvSpPr>
          <p:cNvPr id="5" name="Footer Placeholder 4">
            <a:extLst>
              <a:ext uri="{FF2B5EF4-FFF2-40B4-BE49-F238E27FC236}">
                <a16:creationId xmlns:a16="http://schemas.microsoft.com/office/drawing/2014/main" id="{174E4FBA-F97D-A2C9-4409-9753661F3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9B9F1-C9BF-C4C6-AFAD-98EB4A32FE91}"/>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80916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3B3C-B2F8-EEB7-08BE-C54180DD2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7606D-0137-B094-4FAF-11C436C8B1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C6409-B991-2C71-5838-57C137401E52}"/>
              </a:ext>
            </a:extLst>
          </p:cNvPr>
          <p:cNvSpPr>
            <a:spLocks noGrp="1"/>
          </p:cNvSpPr>
          <p:nvPr>
            <p:ph type="dt" sz="half" idx="10"/>
          </p:nvPr>
        </p:nvSpPr>
        <p:spPr/>
        <p:txBody>
          <a:bodyPr/>
          <a:lstStyle/>
          <a:p>
            <a:fld id="{D30BB376-B19C-488D-ABEB-03C7E6E9E3E0}" type="datetimeFigureOut">
              <a:rPr lang="en-US" smtClean="0"/>
              <a:t>5/31/2023</a:t>
            </a:fld>
            <a:endParaRPr lang="en-US"/>
          </a:p>
        </p:txBody>
      </p:sp>
      <p:sp>
        <p:nvSpPr>
          <p:cNvPr id="5" name="Footer Placeholder 4">
            <a:extLst>
              <a:ext uri="{FF2B5EF4-FFF2-40B4-BE49-F238E27FC236}">
                <a16:creationId xmlns:a16="http://schemas.microsoft.com/office/drawing/2014/main" id="{F3D46095-D8DD-C87A-5F63-3E0381621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12CE2-173E-E4AA-C020-AD2518D52453}"/>
              </a:ext>
            </a:extLst>
          </p:cNvPr>
          <p:cNvSpPr>
            <a:spLocks noGrp="1"/>
          </p:cNvSpPr>
          <p:nvPr>
            <p:ph type="sldNum" sz="quarter" idx="12"/>
          </p:nvPr>
        </p:nvSpPr>
        <p:spPr/>
        <p:txBody>
          <a:bodyPr/>
          <a:lstStyle/>
          <a:p>
            <a:fld id="{629637A9-119A-49DA-BD12-AAC58B377D80}" type="slidenum">
              <a:rPr lang="en-US" smtClean="0"/>
              <a:t>‹#›</a:t>
            </a:fld>
            <a:endParaRPr lang="en-US"/>
          </a:p>
        </p:txBody>
      </p:sp>
    </p:spTree>
    <p:extLst>
      <p:ext uri="{BB962C8B-B14F-4D97-AF65-F5344CB8AC3E}">
        <p14:creationId xmlns:p14="http://schemas.microsoft.com/office/powerpoint/2010/main" val="1198821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EB36-7F93-D35E-B857-3415CEAA9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F97998-F280-B589-6AA8-D4EBC55DA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C5B35D-F64F-8187-E30D-76C1C7233D9F}"/>
              </a:ext>
            </a:extLst>
          </p:cNvPr>
          <p:cNvSpPr>
            <a:spLocks noGrp="1"/>
          </p:cNvSpPr>
          <p:nvPr>
            <p:ph type="dt" sz="half" idx="10"/>
          </p:nvPr>
        </p:nvSpPr>
        <p:spPr/>
        <p:txBody>
          <a:bodyPr/>
          <a:lstStyle/>
          <a:p>
            <a:fld id="{486F077B-A50F-4D64-8574-E2D6A98A5553}" type="datetimeFigureOut">
              <a:rPr lang="en-US" smtClean="0"/>
              <a:t>5/31/2023</a:t>
            </a:fld>
            <a:endParaRPr lang="en-US"/>
          </a:p>
        </p:txBody>
      </p:sp>
      <p:sp>
        <p:nvSpPr>
          <p:cNvPr id="5" name="Footer Placeholder 4">
            <a:extLst>
              <a:ext uri="{FF2B5EF4-FFF2-40B4-BE49-F238E27FC236}">
                <a16:creationId xmlns:a16="http://schemas.microsoft.com/office/drawing/2014/main" id="{AE95F205-8B04-E4DC-4084-439989BA3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7583B-9EF0-0DD1-C992-5F25690F13D3}"/>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23740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AA11-CFEB-2F4F-74B6-DE9314157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9C786A-4035-D9EA-EB82-C89A8B818A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02EFF2-D797-78C1-A975-319BA099F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B5331E-04B5-290C-1B5D-06E0D2A43B88}"/>
              </a:ext>
            </a:extLst>
          </p:cNvPr>
          <p:cNvSpPr>
            <a:spLocks noGrp="1"/>
          </p:cNvSpPr>
          <p:nvPr>
            <p:ph type="dt" sz="half" idx="10"/>
          </p:nvPr>
        </p:nvSpPr>
        <p:spPr/>
        <p:txBody>
          <a:bodyPr/>
          <a:lstStyle/>
          <a:p>
            <a:fld id="{7D9E2A62-1983-43A1-A163-D8AA46534C80}" type="datetimeFigureOut">
              <a:rPr lang="en-US" smtClean="0"/>
              <a:t>5/31/2023</a:t>
            </a:fld>
            <a:endParaRPr lang="en-US"/>
          </a:p>
        </p:txBody>
      </p:sp>
      <p:sp>
        <p:nvSpPr>
          <p:cNvPr id="6" name="Footer Placeholder 5">
            <a:extLst>
              <a:ext uri="{FF2B5EF4-FFF2-40B4-BE49-F238E27FC236}">
                <a16:creationId xmlns:a16="http://schemas.microsoft.com/office/drawing/2014/main" id="{04811C33-D991-2BE3-8C15-6348F35AE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F5090-663E-B420-39EB-04B45E3C96FF}"/>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087275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DA65-C978-44C8-0ED5-3D5F67A8AB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953520-A409-7223-A7F4-3FE072CC8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879F3-30EC-BD36-F367-24F73CF6C3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8B26B8-201D-DF03-9143-179EB39D2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D32A18-7BED-7557-0654-173A48442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67AFCB-FDB0-A037-B31F-0D3E54A53E79}"/>
              </a:ext>
            </a:extLst>
          </p:cNvPr>
          <p:cNvSpPr>
            <a:spLocks noGrp="1"/>
          </p:cNvSpPr>
          <p:nvPr>
            <p:ph type="dt" sz="half" idx="10"/>
          </p:nvPr>
        </p:nvSpPr>
        <p:spPr/>
        <p:txBody>
          <a:bodyPr/>
          <a:lstStyle/>
          <a:p>
            <a:fld id="{898F3E3B-34E3-4345-B2A1-994B83598A9C}" type="datetimeFigureOut">
              <a:rPr lang="en-US" smtClean="0"/>
              <a:t>5/31/2023</a:t>
            </a:fld>
            <a:endParaRPr lang="en-US"/>
          </a:p>
        </p:txBody>
      </p:sp>
      <p:sp>
        <p:nvSpPr>
          <p:cNvPr id="8" name="Footer Placeholder 7">
            <a:extLst>
              <a:ext uri="{FF2B5EF4-FFF2-40B4-BE49-F238E27FC236}">
                <a16:creationId xmlns:a16="http://schemas.microsoft.com/office/drawing/2014/main" id="{A4284B9C-0B38-8463-E77E-4DC20C5DF3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2109CA-D87C-7E35-714E-4786595FE78C}"/>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288655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E9A6-12F0-2E2B-40DF-BAF1884349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2D3F0D-87FC-392F-167D-0A613EDDB57D}"/>
              </a:ext>
            </a:extLst>
          </p:cNvPr>
          <p:cNvSpPr>
            <a:spLocks noGrp="1"/>
          </p:cNvSpPr>
          <p:nvPr>
            <p:ph type="dt" sz="half" idx="10"/>
          </p:nvPr>
        </p:nvSpPr>
        <p:spPr/>
        <p:txBody>
          <a:bodyPr/>
          <a:lstStyle/>
          <a:p>
            <a:fld id="{FD816C96-82A1-4D77-8ADA-627AC6FE3D65}" type="datetimeFigureOut">
              <a:rPr lang="en-US" smtClean="0"/>
              <a:t>5/31/2023</a:t>
            </a:fld>
            <a:endParaRPr lang="en-US"/>
          </a:p>
        </p:txBody>
      </p:sp>
      <p:sp>
        <p:nvSpPr>
          <p:cNvPr id="4" name="Footer Placeholder 3">
            <a:extLst>
              <a:ext uri="{FF2B5EF4-FFF2-40B4-BE49-F238E27FC236}">
                <a16:creationId xmlns:a16="http://schemas.microsoft.com/office/drawing/2014/main" id="{25B77A80-36D0-0F6E-A571-537150B0AF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BA21E2-346A-CD20-4025-1F25011B24AC}"/>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00335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14E8A-E318-D6C6-B658-AFDFD822B3B9}"/>
              </a:ext>
            </a:extLst>
          </p:cNvPr>
          <p:cNvSpPr>
            <a:spLocks noGrp="1"/>
          </p:cNvSpPr>
          <p:nvPr>
            <p:ph type="dt" sz="half" idx="10"/>
          </p:nvPr>
        </p:nvSpPr>
        <p:spPr/>
        <p:txBody>
          <a:bodyPr/>
          <a:lstStyle/>
          <a:p>
            <a:fld id="{1D102C1E-28F2-47E9-802D-339E64E2F920}" type="datetimeFigureOut">
              <a:rPr lang="en-US" smtClean="0"/>
              <a:t>5/31/2023</a:t>
            </a:fld>
            <a:endParaRPr lang="en-US"/>
          </a:p>
        </p:txBody>
      </p:sp>
      <p:sp>
        <p:nvSpPr>
          <p:cNvPr id="3" name="Footer Placeholder 2">
            <a:extLst>
              <a:ext uri="{FF2B5EF4-FFF2-40B4-BE49-F238E27FC236}">
                <a16:creationId xmlns:a16="http://schemas.microsoft.com/office/drawing/2014/main" id="{BFF74471-9220-9C01-AB3F-D66012E3EF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754F4-3E98-0D93-F184-656192CAE9C8}"/>
              </a:ext>
            </a:extLst>
          </p:cNvPr>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53979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F57C-F148-D38B-713C-01DEE750C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05646D-746E-3B59-A76C-C6C9E191E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CC984C-3B32-497E-B986-AA8632869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7D337-70CF-1074-6580-940A1EE5AC1A}"/>
              </a:ext>
            </a:extLst>
          </p:cNvPr>
          <p:cNvSpPr>
            <a:spLocks noGrp="1"/>
          </p:cNvSpPr>
          <p:nvPr>
            <p:ph type="dt" sz="half" idx="10"/>
          </p:nvPr>
        </p:nvSpPr>
        <p:spPr/>
        <p:txBody>
          <a:bodyPr/>
          <a:lstStyle/>
          <a:p>
            <a:fld id="{24271A48-F18A-45B3-BC05-1E27DA3F88AF}" type="datetimeFigureOut">
              <a:rPr lang="en-US" smtClean="0"/>
              <a:t>5/31/2023</a:t>
            </a:fld>
            <a:endParaRPr lang="en-US"/>
          </a:p>
        </p:txBody>
      </p:sp>
      <p:sp>
        <p:nvSpPr>
          <p:cNvPr id="6" name="Footer Placeholder 5">
            <a:extLst>
              <a:ext uri="{FF2B5EF4-FFF2-40B4-BE49-F238E27FC236}">
                <a16:creationId xmlns:a16="http://schemas.microsoft.com/office/drawing/2014/main" id="{F6494DCD-4894-3C4B-E617-4D8CEF58E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599F6-C924-06DB-E51F-59B3B95B6A81}"/>
              </a:ext>
            </a:extLst>
          </p:cNvPr>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39971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141939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C512-BA37-F835-B31D-CF2C1E60E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1A19FA-6575-545A-BE01-3D02A1300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0CE613-74C1-623B-7BF2-9385BA10F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8E2CD1-CE0D-62DA-278B-1A39FEF4A1AF}"/>
              </a:ext>
            </a:extLst>
          </p:cNvPr>
          <p:cNvSpPr>
            <a:spLocks noGrp="1"/>
          </p:cNvSpPr>
          <p:nvPr>
            <p:ph type="dt" sz="half" idx="10"/>
          </p:nvPr>
        </p:nvSpPr>
        <p:spPr/>
        <p:txBody>
          <a:bodyPr/>
          <a:lstStyle/>
          <a:p>
            <a:fld id="{65B747F8-9654-4282-85D2-65F41AAE7A75}" type="datetimeFigureOut">
              <a:rPr lang="en-US" smtClean="0"/>
              <a:t>5/31/2023</a:t>
            </a:fld>
            <a:endParaRPr lang="en-US"/>
          </a:p>
        </p:txBody>
      </p:sp>
      <p:sp>
        <p:nvSpPr>
          <p:cNvPr id="6" name="Footer Placeholder 5">
            <a:extLst>
              <a:ext uri="{FF2B5EF4-FFF2-40B4-BE49-F238E27FC236}">
                <a16:creationId xmlns:a16="http://schemas.microsoft.com/office/drawing/2014/main" id="{6CDA255C-0462-64EF-0C12-054C57F11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EECA1-4438-C0A1-885F-B35161EE690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93101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3CAA-CBE6-40AB-DCE7-A5A746AB1B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0A2ED-0CE4-1802-2532-997790134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48272-61D3-9D7F-6C0E-7E119BB06931}"/>
              </a:ext>
            </a:extLst>
          </p:cNvPr>
          <p:cNvSpPr>
            <a:spLocks noGrp="1"/>
          </p:cNvSpPr>
          <p:nvPr>
            <p:ph type="dt" sz="half" idx="10"/>
          </p:nvPr>
        </p:nvSpPr>
        <p:spPr/>
        <p:txBody>
          <a:bodyPr/>
          <a:lstStyle/>
          <a:p>
            <a:fld id="{50B6E300-0A13-4A81-945A-7333C271A069}" type="datetimeFigureOut">
              <a:rPr lang="en-US" smtClean="0"/>
              <a:t>5/31/2023</a:t>
            </a:fld>
            <a:endParaRPr lang="en-US"/>
          </a:p>
        </p:txBody>
      </p:sp>
      <p:sp>
        <p:nvSpPr>
          <p:cNvPr id="5" name="Footer Placeholder 4">
            <a:extLst>
              <a:ext uri="{FF2B5EF4-FFF2-40B4-BE49-F238E27FC236}">
                <a16:creationId xmlns:a16="http://schemas.microsoft.com/office/drawing/2014/main" id="{11CAD420-9340-79C7-CA89-A99B73483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7683A-5A8E-A04F-8FC8-CDBEB85C7F29}"/>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05911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F46C2-97DF-FA07-E0E4-7953CB08BF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F888-56FA-576F-9BCB-2654FBCDC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084B4-5F77-E209-85C5-CE1DFF776CE7}"/>
              </a:ext>
            </a:extLst>
          </p:cNvPr>
          <p:cNvSpPr>
            <a:spLocks noGrp="1"/>
          </p:cNvSpPr>
          <p:nvPr>
            <p:ph type="dt" sz="half" idx="10"/>
          </p:nvPr>
        </p:nvSpPr>
        <p:spPr/>
        <p:txBody>
          <a:bodyPr/>
          <a:lstStyle/>
          <a:p>
            <a:fld id="{34671962-1EA4-46E7-BCB0-F36CE46D1A59}" type="datetimeFigureOut">
              <a:rPr lang="en-US" smtClean="0"/>
              <a:t>5/31/2023</a:t>
            </a:fld>
            <a:endParaRPr lang="en-US"/>
          </a:p>
        </p:txBody>
      </p:sp>
      <p:sp>
        <p:nvSpPr>
          <p:cNvPr id="5" name="Footer Placeholder 4">
            <a:extLst>
              <a:ext uri="{FF2B5EF4-FFF2-40B4-BE49-F238E27FC236}">
                <a16:creationId xmlns:a16="http://schemas.microsoft.com/office/drawing/2014/main" id="{9C49D5DE-1E56-1AE2-38C0-FA72BA3B9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B6563-1D07-FA9E-0539-825EC947D163}"/>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74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8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001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3236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6018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5/31/2023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89881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5/31/2023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58914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0059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5/31/2023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053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E9745-5CFD-1AF8-2178-9A8AAE1B9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126F41-1CBB-2716-8142-E24B73FB8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0DDCA-A77D-E82A-A5B5-F665EFA12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B261-8843-42D1-AAFC-05E20E2D9B97}" type="datetimeFigureOut">
              <a:rPr lang="en-US" smtClean="0"/>
              <a:t>5/31/2023</a:t>
            </a:fld>
            <a:endParaRPr lang="en-US"/>
          </a:p>
        </p:txBody>
      </p:sp>
      <p:sp>
        <p:nvSpPr>
          <p:cNvPr id="5" name="Footer Placeholder 4">
            <a:extLst>
              <a:ext uri="{FF2B5EF4-FFF2-40B4-BE49-F238E27FC236}">
                <a16:creationId xmlns:a16="http://schemas.microsoft.com/office/drawing/2014/main" id="{47A1E209-5DDA-5C90-21F4-9FF6E49741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0BCBAC-58A7-849D-6E84-B10D64392C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51087497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ruhr-uni-bochum.de/imperia/md/content/mathematik3/publications/zinsen_august.pdf" TargetMode="External"/><Relationship Id="rId3" Type="http://schemas.openxmlformats.org/officeDocument/2006/relationships/hyperlink" Target="https://www.wiley.com/en-us/search?pq=%7Crelevance%7Cauthor%3AGloria+M.+Soto" TargetMode="External"/><Relationship Id="rId7" Type="http://schemas.openxmlformats.org/officeDocument/2006/relationships/hyperlink" Target="https://www.atlantafed.org/-/media/Documents/research/publications/economic-review/2004/vol89no3_fisher.pdf" TargetMode="External"/><Relationship Id="rId2" Type="http://schemas.openxmlformats.org/officeDocument/2006/relationships/hyperlink" Target="https://www.wiley.com/en-us/search?pq=%7Crelevance%7Cauthor%3ASanjay+K.+Nawalkha" TargetMode="External"/><Relationship Id="rId1" Type="http://schemas.openxmlformats.org/officeDocument/2006/relationships/slideLayout" Target="../slideLayouts/slideLayout2.xml"/><Relationship Id="rId6" Type="http://schemas.openxmlformats.org/officeDocument/2006/relationships/hyperlink" Target="https://home.treasury.gov/resource-center/data-chart-center/interest-rates/TextView?type=daily_treasury_yield_curve&amp;field_tdr_date_value=2022" TargetMode="External"/><Relationship Id="rId5" Type="http://schemas.openxmlformats.org/officeDocument/2006/relationships/hyperlink" Target="https://shareok.org/bitstream/handle/11244/52344/oksd_patrick_HT_2015.pdf" TargetMode="External"/><Relationship Id="rId4" Type="http://schemas.openxmlformats.org/officeDocument/2006/relationships/hyperlink" Target="https://www.wiley.com/en-us/search?pq=%7Crelevance%7Cauthor%3ANatalia+A.+Beliae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6111" y="244354"/>
            <a:ext cx="11263952" cy="3892168"/>
          </a:xfrm>
        </p:spPr>
        <p:txBody>
          <a:bodyPr>
            <a:normAutofit/>
          </a:bodyPr>
          <a:lstStyle/>
          <a:p>
            <a:pPr algn="ctr"/>
            <a:r>
              <a:rPr lang="la-Latn" sz="6600" b="1">
                <a:latin typeface="Times New Roman"/>
                <a:cs typeface="Calibri Light"/>
              </a:rPr>
              <a:t>Term Structure of Interest Rate</a:t>
            </a:r>
            <a:endParaRPr lang="en-US" sz="6600">
              <a:latin typeface="Times New Roman"/>
              <a:cs typeface="Times New Roman"/>
            </a:endParaRPr>
          </a:p>
        </p:txBody>
      </p:sp>
      <p:sp>
        <p:nvSpPr>
          <p:cNvPr id="3" name="Subtitle 2"/>
          <p:cNvSpPr>
            <a:spLocks noGrp="1"/>
          </p:cNvSpPr>
          <p:nvPr>
            <p:ph type="subTitle" idx="1"/>
          </p:nvPr>
        </p:nvSpPr>
        <p:spPr>
          <a:xfrm>
            <a:off x="1066800" y="4536872"/>
            <a:ext cx="10058400" cy="1143000"/>
          </a:xfrm>
        </p:spPr>
        <p:txBody>
          <a:bodyPr vert="horz" lIns="91440" tIns="45720" rIns="91440" bIns="45720" rtlCol="0" anchor="t">
            <a:normAutofit/>
          </a:bodyPr>
          <a:lstStyle/>
          <a:p>
            <a:r>
              <a:rPr lang="en-GB" sz="2000" cap="none">
                <a:solidFill>
                  <a:schemeClr val="tx1"/>
                </a:solidFill>
                <a:latin typeface="Times New Roman"/>
                <a:cs typeface="Calibri"/>
              </a:rPr>
              <a:t>Ibadova Afet </a:t>
            </a:r>
          </a:p>
          <a:p>
            <a:r>
              <a:rPr lang="en-GB" sz="2000" cap="none" err="1">
                <a:solidFill>
                  <a:schemeClr val="tx1"/>
                </a:solidFill>
                <a:latin typeface="Times New Roman"/>
                <a:cs typeface="Calibri"/>
              </a:rPr>
              <a:t>Allahverdili</a:t>
            </a:r>
            <a:r>
              <a:rPr lang="en-GB" sz="2000" cap="none">
                <a:solidFill>
                  <a:schemeClr val="tx1"/>
                </a:solidFill>
                <a:latin typeface="Times New Roman"/>
                <a:cs typeface="Calibri"/>
              </a:rPr>
              <a:t> </a:t>
            </a:r>
            <a:r>
              <a:rPr lang="en-GB" sz="2000" cap="none" err="1">
                <a:solidFill>
                  <a:schemeClr val="tx1"/>
                </a:solidFill>
                <a:latin typeface="Times New Roman"/>
                <a:cs typeface="Calibri"/>
              </a:rPr>
              <a:t>Minaya</a:t>
            </a:r>
            <a:endParaRPr lang="en-GB" sz="2000" cap="none">
              <a:solidFill>
                <a:schemeClr val="tx1"/>
              </a:solidFill>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6297-C7DB-CC19-6C6A-0D1D6D33FFC5}"/>
              </a:ext>
            </a:extLst>
          </p:cNvPr>
          <p:cNvSpPr>
            <a:spLocks noGrp="1"/>
          </p:cNvSpPr>
          <p:nvPr>
            <p:ph type="title"/>
          </p:nvPr>
        </p:nvSpPr>
        <p:spPr>
          <a:xfrm>
            <a:off x="1306232" y="2604448"/>
            <a:ext cx="9810998" cy="1450757"/>
          </a:xfrm>
        </p:spPr>
        <p:txBody>
          <a:bodyPr>
            <a:normAutofit/>
          </a:bodyPr>
          <a:lstStyle/>
          <a:p>
            <a:r>
              <a:rPr lang="en-GB" sz="6600" b="1">
                <a:solidFill>
                  <a:schemeClr val="accent1">
                    <a:lumMod val="75000"/>
                  </a:schemeClr>
                </a:solidFill>
                <a:latin typeface="Times New Roman"/>
                <a:cs typeface="Calibri Light"/>
              </a:rPr>
              <a:t>Thank you for attention!</a:t>
            </a:r>
          </a:p>
        </p:txBody>
      </p:sp>
    </p:spTree>
    <p:extLst>
      <p:ext uri="{BB962C8B-B14F-4D97-AF65-F5344CB8AC3E}">
        <p14:creationId xmlns:p14="http://schemas.microsoft.com/office/powerpoint/2010/main" val="279336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20E1-32DA-7CF1-6DAC-E3874C380D67}"/>
              </a:ext>
            </a:extLst>
          </p:cNvPr>
          <p:cNvSpPr>
            <a:spLocks noGrp="1"/>
          </p:cNvSpPr>
          <p:nvPr>
            <p:ph type="title"/>
          </p:nvPr>
        </p:nvSpPr>
        <p:spPr>
          <a:xfrm>
            <a:off x="1067591" y="850682"/>
            <a:ext cx="10058400" cy="1450757"/>
          </a:xfrm>
        </p:spPr>
        <p:txBody>
          <a:bodyPr>
            <a:normAutofit/>
          </a:bodyPr>
          <a:lstStyle/>
          <a:p>
            <a:r>
              <a:rPr lang="en-GB" sz="4000" b="1" dirty="0">
                <a:solidFill>
                  <a:schemeClr val="accent1">
                    <a:lumMod val="75000"/>
                  </a:schemeClr>
                </a:solidFill>
                <a:latin typeface="Times New Roman"/>
                <a:cs typeface="Times New Roman"/>
              </a:rPr>
              <a:t>Overview of Term Structure of Interest Rates</a:t>
            </a:r>
            <a:endParaRPr lang="en-GB" sz="4000">
              <a:solidFill>
                <a:schemeClr val="accent1">
                  <a:lumMod val="75000"/>
                </a:schemeClr>
              </a:solidFill>
              <a:latin typeface="Times New Roman"/>
              <a:cs typeface="Times New Roman"/>
            </a:endParaRPr>
          </a:p>
          <a:p>
            <a:endParaRPr lang="en-GB" sz="4400" b="1">
              <a:latin typeface="Times New Roman"/>
              <a:cs typeface="Calibri Light"/>
            </a:endParaRPr>
          </a:p>
        </p:txBody>
      </p:sp>
      <p:sp>
        <p:nvSpPr>
          <p:cNvPr id="3" name="Content Placeholder 2">
            <a:extLst>
              <a:ext uri="{FF2B5EF4-FFF2-40B4-BE49-F238E27FC236}">
                <a16:creationId xmlns:a16="http://schemas.microsoft.com/office/drawing/2014/main" id="{0338ECD7-C097-2E26-FF26-FA7FE6BE2013}"/>
              </a:ext>
            </a:extLst>
          </p:cNvPr>
          <p:cNvSpPr>
            <a:spLocks noGrp="1"/>
          </p:cNvSpPr>
          <p:nvPr>
            <p:ph idx="1"/>
          </p:nvPr>
        </p:nvSpPr>
        <p:spPr>
          <a:xfrm>
            <a:off x="369870" y="1846218"/>
            <a:ext cx="11373491" cy="4418720"/>
          </a:xfrm>
        </p:spPr>
        <p:txBody>
          <a:bodyPr vert="horz" lIns="0" tIns="45720" rIns="0" bIns="45720" rtlCol="0" anchor="t">
            <a:noAutofit/>
          </a:bodyPr>
          <a:lstStyle/>
          <a:p>
            <a:pPr>
              <a:lnSpc>
                <a:spcPct val="150000"/>
              </a:lnSpc>
              <a:buFont typeface="Wingdings" panose="020F0502020204030204" pitchFamily="34" charset="0"/>
              <a:buChar char="Ø"/>
            </a:pPr>
            <a:r>
              <a:rPr lang="en-GB" sz="1600" dirty="0">
                <a:latin typeface="Times New Roman"/>
                <a:cs typeface="Times New Roman"/>
              </a:rPr>
              <a:t>The term structure of interest rates </a:t>
            </a:r>
            <a:r>
              <a:rPr lang="en-US" sz="1600" dirty="0">
                <a:solidFill>
                  <a:srgbClr val="000000"/>
                </a:solidFill>
                <a:latin typeface="Times New Roman"/>
                <a:cs typeface="Times New Roman"/>
              </a:rPr>
              <a:t>(also known as the yield curve)</a:t>
            </a:r>
            <a:r>
              <a:rPr lang="en-GB" sz="1600" dirty="0">
                <a:latin typeface="Times New Roman"/>
                <a:cs typeface="Times New Roman"/>
              </a:rPr>
              <a:t> p</a:t>
            </a:r>
            <a:r>
              <a:rPr lang="en-US" sz="1600" dirty="0">
                <a:solidFill>
                  <a:srgbClr val="000000"/>
                </a:solidFill>
                <a:latin typeface="Times New Roman"/>
                <a:cs typeface="Times New Roman"/>
              </a:rPr>
              <a:t>lays a central role—both theoretically and practically—in the economy</a:t>
            </a:r>
            <a:r>
              <a:rPr lang="en-GB" sz="1600" dirty="0">
                <a:latin typeface="Times New Roman"/>
                <a:cs typeface="Times New Roman"/>
              </a:rPr>
              <a:t> and it is a vital component of financial markets</a:t>
            </a:r>
            <a:r>
              <a:rPr lang="en-GB" sz="1600" dirty="0">
                <a:solidFill>
                  <a:srgbClr val="000000"/>
                </a:solidFill>
                <a:latin typeface="Times New Roman"/>
                <a:cs typeface="Times New Roman"/>
              </a:rPr>
              <a:t>,</a:t>
            </a:r>
            <a:r>
              <a:rPr lang="en-US" sz="1600" dirty="0">
                <a:solidFill>
                  <a:srgbClr val="000000"/>
                </a:solidFill>
                <a:latin typeface="Times New Roman"/>
                <a:cs typeface="Times New Roman"/>
              </a:rPr>
              <a:t> it refers to the relationship between interest rates and the time to maturity of debt securities. </a:t>
            </a:r>
          </a:p>
          <a:p>
            <a:pPr>
              <a:lnSpc>
                <a:spcPct val="160000"/>
              </a:lnSpc>
              <a:buFont typeface="Wingdings" panose="020F0502020204030204" pitchFamily="34" charset="0"/>
              <a:buChar char="Ø"/>
            </a:pPr>
            <a:r>
              <a:rPr lang="en-US" sz="1600" dirty="0">
                <a:latin typeface="Times New Roman"/>
                <a:cs typeface="Times New Roman"/>
              </a:rPr>
              <a:t>To create a term structure, one can gather market data on interest rates for a variety of debt securities, including Treasury bills, notes, and bonds. </a:t>
            </a:r>
            <a:r>
              <a:rPr lang="en-GB" sz="1600" dirty="0">
                <a:solidFill>
                  <a:srgbClr val="374151"/>
                </a:solidFill>
                <a:latin typeface="Times New Roman"/>
                <a:cs typeface="Times New Roman"/>
              </a:rPr>
              <a:t>Understanding the term structure helps in valuing bonds, pricing derivatives, and implementing interest rate strategies.</a:t>
            </a:r>
          </a:p>
          <a:p>
            <a:pPr>
              <a:lnSpc>
                <a:spcPct val="160000"/>
              </a:lnSpc>
              <a:buFont typeface="Wingdings" panose="020F0502020204030204" pitchFamily="34" charset="0"/>
              <a:buChar char="Ø"/>
            </a:pPr>
            <a:r>
              <a:rPr lang="en-GB" sz="1600" dirty="0">
                <a:solidFill>
                  <a:srgbClr val="374151"/>
                </a:solidFill>
                <a:latin typeface="Times New Roman"/>
                <a:cs typeface="Times New Roman"/>
              </a:rPr>
              <a:t>Investors and financial institutions use the term structure to assess the relative value of different bonds and make investment decisions.</a:t>
            </a:r>
          </a:p>
          <a:p>
            <a:pPr>
              <a:lnSpc>
                <a:spcPct val="150000"/>
              </a:lnSpc>
              <a:buFont typeface="Wingdings" panose="020F0502020204030204" pitchFamily="34" charset="0"/>
              <a:buChar char="Ø"/>
            </a:pPr>
            <a:r>
              <a:rPr lang="en-US" sz="1600" dirty="0">
                <a:latin typeface="Times New Roman"/>
                <a:cs typeface="Times New Roman"/>
              </a:rPr>
              <a:t>Well, now we are going to talk about the three methods of term structure estimation: the bootstrapping method,</a:t>
            </a:r>
            <a:r>
              <a:rPr lang="en-US" sz="1600" b="1" dirty="0">
                <a:latin typeface="Times New Roman"/>
                <a:cs typeface="Times New Roman"/>
              </a:rPr>
              <a:t> </a:t>
            </a:r>
            <a:r>
              <a:rPr lang="en-US" sz="1600" dirty="0">
                <a:latin typeface="Times New Roman"/>
                <a:cs typeface="Times New Roman"/>
              </a:rPr>
              <a:t>the McCulloch cubic-spline method, and the Nelson and Siegel method</a:t>
            </a:r>
            <a:r>
              <a:rPr lang="en-US" sz="1600" b="1" dirty="0">
                <a:latin typeface="Times New Roman"/>
                <a:cs typeface="Times New Roman"/>
              </a:rPr>
              <a:t>. </a:t>
            </a:r>
            <a:r>
              <a:rPr lang="en-US" sz="1600" dirty="0">
                <a:latin typeface="Times New Roman"/>
                <a:cs typeface="Times New Roman"/>
              </a:rPr>
              <a:t>We compare these methods based on their ease of use, accuracy, and ability to fit the yield curve.</a:t>
            </a:r>
          </a:p>
        </p:txBody>
      </p:sp>
    </p:spTree>
    <p:extLst>
      <p:ext uri="{BB962C8B-B14F-4D97-AF65-F5344CB8AC3E}">
        <p14:creationId xmlns:p14="http://schemas.microsoft.com/office/powerpoint/2010/main" val="384156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9F45E3-C125-49F5-863F-3F771273B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F23C6175-7110-4DB0-BEA4-FC1D29302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044DF19B-511F-4F07-A7AD-1A010C6BF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odes on papers">
            <a:extLst>
              <a:ext uri="{FF2B5EF4-FFF2-40B4-BE49-F238E27FC236}">
                <a16:creationId xmlns:a16="http://schemas.microsoft.com/office/drawing/2014/main" id="{54E29C93-6B69-47F6-7557-E82F6EDCB82C}"/>
              </a:ext>
            </a:extLst>
          </p:cNvPr>
          <p:cNvPicPr>
            <a:picLocks noChangeAspect="1"/>
          </p:cNvPicPr>
          <p:nvPr/>
        </p:nvPicPr>
        <p:blipFill rotWithShape="1">
          <a:blip r:embed="rId2"/>
          <a:srcRect t="8822" r="-2" b="30692"/>
          <a:stretch/>
        </p:blipFill>
        <p:spPr>
          <a:xfrm>
            <a:off x="-32" y="10"/>
            <a:ext cx="12192031" cy="4915066"/>
          </a:xfrm>
          <a:prstGeom prst="rect">
            <a:avLst/>
          </a:prstGeom>
        </p:spPr>
      </p:pic>
      <p:sp>
        <p:nvSpPr>
          <p:cNvPr id="14" name="Rectangle 13">
            <a:extLst>
              <a:ext uri="{FF2B5EF4-FFF2-40B4-BE49-F238E27FC236}">
                <a16:creationId xmlns:a16="http://schemas.microsoft.com/office/drawing/2014/main" id="{D8ED3830-ABBE-41E7-B0D4-FA582F847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27FD69-F252-B546-1110-105A4CE23440}"/>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b="1">
                <a:solidFill>
                  <a:srgbClr val="FFFFFF"/>
                </a:solidFill>
              </a:rPr>
              <a:t>Building and Interpolating interest rates</a:t>
            </a:r>
          </a:p>
        </p:txBody>
      </p:sp>
      <p:sp>
        <p:nvSpPr>
          <p:cNvPr id="16" name="Rectangle 15">
            <a:extLst>
              <a:ext uri="{FF2B5EF4-FFF2-40B4-BE49-F238E27FC236}">
                <a16:creationId xmlns:a16="http://schemas.microsoft.com/office/drawing/2014/main" id="{B9F394EE-52D9-4BC8-8F01-DCF6EAD92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246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8C945-066B-DAFC-34B4-25EB565D6676}"/>
              </a:ext>
            </a:extLst>
          </p:cNvPr>
          <p:cNvSpPr>
            <a:spLocks noGrp="1"/>
          </p:cNvSpPr>
          <p:nvPr>
            <p:ph type="title"/>
          </p:nvPr>
        </p:nvSpPr>
        <p:spPr>
          <a:xfrm>
            <a:off x="5181601" y="634946"/>
            <a:ext cx="6368142" cy="1450757"/>
          </a:xfrm>
        </p:spPr>
        <p:txBody>
          <a:bodyPr>
            <a:normAutofit/>
          </a:bodyPr>
          <a:lstStyle/>
          <a:p>
            <a:r>
              <a:rPr lang="en-US" b="1" dirty="0">
                <a:solidFill>
                  <a:schemeClr val="accent1">
                    <a:lumMod val="75000"/>
                  </a:schemeClr>
                </a:solidFill>
                <a:latin typeface="Times New Roman"/>
                <a:cs typeface="Times New Roman"/>
              </a:rPr>
              <a:t>Bootstrapping</a:t>
            </a:r>
            <a:endParaRPr lang="en-US" dirty="0">
              <a:solidFill>
                <a:schemeClr val="accent1">
                  <a:lumMod val="75000"/>
                </a:schemeClr>
              </a:solidFill>
              <a:cs typeface="Calibri Light" panose="020F0302020204030204"/>
            </a:endParaRPr>
          </a:p>
        </p:txBody>
      </p:sp>
      <p:pic>
        <p:nvPicPr>
          <p:cNvPr id="5" name="Picture 4" descr="Calculator, pen, compass, money and a paper with graphs printed on it">
            <a:extLst>
              <a:ext uri="{FF2B5EF4-FFF2-40B4-BE49-F238E27FC236}">
                <a16:creationId xmlns:a16="http://schemas.microsoft.com/office/drawing/2014/main" id="{59C9469D-AF1A-BF2F-D7B6-AC054DB05A34}"/>
              </a:ext>
            </a:extLst>
          </p:cNvPr>
          <p:cNvPicPr>
            <a:picLocks noChangeAspect="1"/>
          </p:cNvPicPr>
          <p:nvPr/>
        </p:nvPicPr>
        <p:blipFill rotWithShape="1">
          <a:blip r:embed="rId3"/>
          <a:srcRect l="30212" r="28900" b="-6"/>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8D2C11-1276-5168-6BF5-A99759443EC1}"/>
              </a:ext>
            </a:extLst>
          </p:cNvPr>
          <p:cNvSpPr>
            <a:spLocks noGrp="1"/>
          </p:cNvSpPr>
          <p:nvPr>
            <p:ph idx="1"/>
          </p:nvPr>
        </p:nvSpPr>
        <p:spPr>
          <a:xfrm>
            <a:off x="5181601" y="2198914"/>
            <a:ext cx="6613132" cy="4355998"/>
          </a:xfrm>
        </p:spPr>
        <p:txBody>
          <a:bodyPr vert="horz" lIns="0" tIns="45720" rIns="0" bIns="45720" rtlCol="0" anchor="t">
            <a:normAutofit fontScale="92500"/>
          </a:bodyPr>
          <a:lstStyle/>
          <a:p>
            <a:pPr>
              <a:lnSpc>
                <a:spcPct val="150000"/>
              </a:lnSpc>
            </a:pPr>
            <a:r>
              <a:rPr lang="en-GB" sz="1700">
                <a:latin typeface="Times New Roman"/>
                <a:ea typeface="+mn-lt"/>
                <a:cs typeface="+mn-lt"/>
              </a:rPr>
              <a:t>Bootstrapping is a technique used to construct the term structure of interest rates or yield curve from the prices or yields of bonds with different maturities. The idea is to iteratively calculate the implied spot rates or zero-coupon rates for each maturity by solving for the present value of the bond's cash flows.</a:t>
            </a:r>
          </a:p>
          <a:p>
            <a:pPr>
              <a:lnSpc>
                <a:spcPct val="150000"/>
              </a:lnSpc>
            </a:pPr>
            <a:r>
              <a:rPr lang="en-GB" sz="1700">
                <a:latin typeface="Times New Roman"/>
                <a:ea typeface="+mn-lt"/>
                <a:cs typeface="+mn-lt"/>
              </a:rPr>
              <a:t>The bootstrap process starts by assuming an initial set of discount factors or zero-coupon rates. Then, these rates are used to calculate the present value of the bond's cash flows. By comparing the calculated present value with the market price of the bond, the implied spot rates or zero-coupon rates are adjusted iteratively until the calculated bond price matches the market price. This process is repeated for each bond in the dataset, gradually building the yield curve.</a:t>
            </a:r>
          </a:p>
          <a:p>
            <a:pPr>
              <a:lnSpc>
                <a:spcPct val="150000"/>
              </a:lnSpc>
              <a:buFont typeface="Arial" panose="020F0502020204030204" pitchFamily="34" charset="0"/>
              <a:buChar char="•"/>
            </a:pPr>
            <a:endParaRPr lang="en-GB" sz="1700" b="1">
              <a:latin typeface="Times New Roman"/>
              <a:cs typeface="Calibri"/>
            </a:endParaRPr>
          </a:p>
        </p:txBody>
      </p:sp>
    </p:spTree>
    <p:extLst>
      <p:ext uri="{BB962C8B-B14F-4D97-AF65-F5344CB8AC3E}">
        <p14:creationId xmlns:p14="http://schemas.microsoft.com/office/powerpoint/2010/main" val="313770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DFA4AE3F-5EDF-19A6-1319-8C664787D52D}"/>
              </a:ext>
            </a:extLst>
          </p:cNvPr>
          <p:cNvPicPr>
            <a:picLocks noChangeAspect="1"/>
          </p:cNvPicPr>
          <p:nvPr/>
        </p:nvPicPr>
        <p:blipFill rotWithShape="1">
          <a:blip r:embed="rId3"/>
          <a:srcRect l="30114" r="19811" b="4"/>
          <a:stretch/>
        </p:blipFill>
        <p:spPr>
          <a:xfrm>
            <a:off x="20" y="10"/>
            <a:ext cx="4578952" cy="6857990"/>
          </a:xfrm>
          <a:prstGeom prst="rect">
            <a:avLst/>
          </a:prstGeom>
        </p:spPr>
      </p:pic>
      <p:sp>
        <p:nvSpPr>
          <p:cNvPr id="9" name="Rectangle 8">
            <a:extLst>
              <a:ext uri="{FF2B5EF4-FFF2-40B4-BE49-F238E27FC236}">
                <a16:creationId xmlns:a16="http://schemas.microsoft.com/office/drawing/2014/main" id="{C9A38F1B-CDC5-446F-958D-6F4F65C66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CB2716-161D-AA72-A3C6-95C49638A9DE}"/>
              </a:ext>
            </a:extLst>
          </p:cNvPr>
          <p:cNvSpPr>
            <a:spLocks noGrp="1"/>
          </p:cNvSpPr>
          <p:nvPr>
            <p:ph type="title"/>
          </p:nvPr>
        </p:nvSpPr>
        <p:spPr>
          <a:xfrm>
            <a:off x="5045038" y="-185788"/>
            <a:ext cx="6339840" cy="1666501"/>
          </a:xfrm>
        </p:spPr>
        <p:txBody>
          <a:bodyPr>
            <a:normAutofit/>
          </a:bodyPr>
          <a:lstStyle/>
          <a:p>
            <a:pPr algn="ctr"/>
            <a:r>
              <a:rPr lang="en-US" sz="4000" b="1">
                <a:solidFill>
                  <a:srgbClr val="FFFFFF"/>
                </a:solidFill>
                <a:latin typeface="Times New Roman"/>
                <a:cs typeface="Times New Roman"/>
              </a:rPr>
              <a:t>McCulloch cubic-spline method</a:t>
            </a:r>
            <a:endParaRPr lang="en-US" sz="4000" b="1">
              <a:solidFill>
                <a:srgbClr val="FFFFFF"/>
              </a:solidFill>
              <a:cs typeface="Calibri Light" panose="020F0302020204030204"/>
            </a:endParaRPr>
          </a:p>
        </p:txBody>
      </p:sp>
      <p:sp>
        <p:nvSpPr>
          <p:cNvPr id="11" name="Rectangle 10">
            <a:extLst>
              <a:ext uri="{FF2B5EF4-FFF2-40B4-BE49-F238E27FC236}">
                <a16:creationId xmlns:a16="http://schemas.microsoft.com/office/drawing/2014/main" id="{D73AA170-54FE-45E4-BE8F-E242A9C66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4C3DB3C-FA8F-0F7F-A676-649E0AD3D772}"/>
              </a:ext>
            </a:extLst>
          </p:cNvPr>
          <p:cNvSpPr>
            <a:spLocks noGrp="1"/>
          </p:cNvSpPr>
          <p:nvPr>
            <p:ph idx="1"/>
          </p:nvPr>
        </p:nvSpPr>
        <p:spPr>
          <a:xfrm>
            <a:off x="4798170" y="1490609"/>
            <a:ext cx="7222193" cy="4452172"/>
          </a:xfrm>
        </p:spPr>
        <p:txBody>
          <a:bodyPr vert="horz" lIns="0" tIns="45720" rIns="0" bIns="45720" rtlCol="0" anchor="t">
            <a:noAutofit/>
          </a:bodyPr>
          <a:lstStyle/>
          <a:p>
            <a:pPr>
              <a:lnSpc>
                <a:spcPct val="150000"/>
              </a:lnSpc>
              <a:buFont typeface="Arial"/>
              <a:buChar char="•"/>
            </a:pPr>
            <a:r>
              <a:rPr lang="en-GB" sz="1600">
                <a:solidFill>
                  <a:srgbClr val="FFFFFF"/>
                </a:solidFill>
                <a:latin typeface="Times New Roman"/>
                <a:ea typeface="+mn-lt"/>
                <a:cs typeface="+mn-lt"/>
              </a:rPr>
              <a:t>Splines are very popular for estimating the term structure of interest rates. These functions are highly flexible and therefore suitable for most situations</a:t>
            </a:r>
            <a:endParaRPr lang="en-GB" sz="1600">
              <a:solidFill>
                <a:srgbClr val="FFFFFF"/>
              </a:solidFill>
              <a:latin typeface="Times New Roman"/>
              <a:cs typeface="Calibri" panose="020F0502020204030204"/>
            </a:endParaRPr>
          </a:p>
          <a:p>
            <a:pPr>
              <a:lnSpc>
                <a:spcPct val="150000"/>
              </a:lnSpc>
              <a:buFont typeface="Arial" panose="020F0502020204030204" pitchFamily="34" charset="0"/>
              <a:buChar char="•"/>
            </a:pPr>
            <a:r>
              <a:rPr lang="en-GB" sz="1600">
                <a:solidFill>
                  <a:srgbClr val="FFFFFF"/>
                </a:solidFill>
                <a:latin typeface="Times New Roman"/>
                <a:ea typeface="+mn-lt"/>
                <a:cs typeface="+mn-lt"/>
              </a:rPr>
              <a:t> It involves fitting a set of cubic polynomials to observed interest rate data points, creating a smooth curve that captures the relationship between interest rates and bond maturities. </a:t>
            </a:r>
            <a:endParaRPr lang="en-GB" sz="1600">
              <a:solidFill>
                <a:srgbClr val="FFFFFF"/>
              </a:solidFill>
              <a:latin typeface="Calibri"/>
              <a:ea typeface="+mn-lt"/>
              <a:cs typeface="+mn-lt"/>
            </a:endParaRPr>
          </a:p>
          <a:p>
            <a:pPr>
              <a:lnSpc>
                <a:spcPct val="150000"/>
              </a:lnSpc>
              <a:buFont typeface="Arial" panose="020F0502020204030204" pitchFamily="34" charset="0"/>
              <a:buChar char="•"/>
            </a:pPr>
            <a:r>
              <a:rPr lang="en-GB" sz="1600">
                <a:solidFill>
                  <a:srgbClr val="FFFFFF"/>
                </a:solidFill>
                <a:latin typeface="Times New Roman"/>
                <a:ea typeface="+mn-lt"/>
                <a:cs typeface="+mn-lt"/>
              </a:rPr>
              <a:t>The cubic spline method provides a flexible and accurate representation of the term structure, allowing for reliable estimation of interest rates at intermediate maturities. </a:t>
            </a:r>
            <a:r>
              <a:rPr lang="en-GB" sz="1600">
                <a:solidFill>
                  <a:schemeClr val="bg1"/>
                </a:solidFill>
                <a:ea typeface="+mn-lt"/>
                <a:cs typeface="+mn-lt"/>
              </a:rPr>
              <a:t>The cubic-spline method addresses the first issue by dividing the term structure in many segments using a series of points that are called knot points.</a:t>
            </a:r>
            <a:endParaRPr lang="en-GB" sz="1600">
              <a:solidFill>
                <a:schemeClr val="bg1"/>
              </a:solidFill>
              <a:latin typeface="Calibri"/>
              <a:cs typeface="Calibri"/>
            </a:endParaRPr>
          </a:p>
          <a:p>
            <a:pPr>
              <a:lnSpc>
                <a:spcPct val="150000"/>
              </a:lnSpc>
              <a:buFont typeface="Arial" panose="020F0502020204030204" pitchFamily="34" charset="0"/>
              <a:buChar char="•"/>
            </a:pPr>
            <a:r>
              <a:rPr lang="en-GB" sz="1600">
                <a:solidFill>
                  <a:srgbClr val="FFFFFF"/>
                </a:solidFill>
                <a:latin typeface="Times New Roman"/>
                <a:cs typeface="Times New Roman"/>
              </a:rPr>
              <a:t>From a practical point of view this method is not easy to handle, because splines are sometimes too flexible</a:t>
            </a:r>
          </a:p>
          <a:p>
            <a:pPr>
              <a:lnSpc>
                <a:spcPct val="150000"/>
              </a:lnSpc>
              <a:buFont typeface="Arial" panose="020F0502020204030204" pitchFamily="34" charset="0"/>
              <a:buChar char="•"/>
            </a:pPr>
            <a:endParaRPr lang="en-GB" sz="1500">
              <a:solidFill>
                <a:srgbClr val="FFFFFF"/>
              </a:solidFill>
              <a:latin typeface="Times New Roman"/>
              <a:cs typeface="Calibri"/>
            </a:endParaRPr>
          </a:p>
        </p:txBody>
      </p:sp>
    </p:spTree>
    <p:extLst>
      <p:ext uri="{BB962C8B-B14F-4D97-AF65-F5344CB8AC3E}">
        <p14:creationId xmlns:p14="http://schemas.microsoft.com/office/powerpoint/2010/main" val="115850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8958D-5CB8-BAD4-7463-344DBBE6E637}"/>
              </a:ext>
            </a:extLst>
          </p:cNvPr>
          <p:cNvSpPr>
            <a:spLocks noGrp="1"/>
          </p:cNvSpPr>
          <p:nvPr>
            <p:ph type="title"/>
          </p:nvPr>
        </p:nvSpPr>
        <p:spPr>
          <a:xfrm>
            <a:off x="5181601" y="634946"/>
            <a:ext cx="6368142" cy="1450757"/>
          </a:xfrm>
        </p:spPr>
        <p:txBody>
          <a:bodyPr>
            <a:normAutofit fontScale="90000"/>
          </a:bodyPr>
          <a:lstStyle/>
          <a:p>
            <a:pPr>
              <a:lnSpc>
                <a:spcPct val="150000"/>
              </a:lnSpc>
            </a:pPr>
            <a:r>
              <a:rPr lang="en-US" b="1" dirty="0">
                <a:solidFill>
                  <a:schemeClr val="accent1">
                    <a:lumMod val="75000"/>
                  </a:schemeClr>
                </a:solidFill>
                <a:latin typeface="Times New Roman"/>
                <a:cs typeface="Times New Roman"/>
              </a:rPr>
              <a:t>Nelson and Siegel method</a:t>
            </a:r>
            <a:endParaRPr lang="en-US" b="1" dirty="0">
              <a:solidFill>
                <a:schemeClr val="accent1">
                  <a:lumMod val="75000"/>
                </a:schemeClr>
              </a:solidFill>
              <a:cs typeface="Calibri Light"/>
            </a:endParaRPr>
          </a:p>
        </p:txBody>
      </p:sp>
      <p:pic>
        <p:nvPicPr>
          <p:cNvPr id="5" name="Picture 4" descr="Codes on papers">
            <a:extLst>
              <a:ext uri="{FF2B5EF4-FFF2-40B4-BE49-F238E27FC236}">
                <a16:creationId xmlns:a16="http://schemas.microsoft.com/office/drawing/2014/main" id="{E6DAC8FA-601B-8D68-A714-4AF9F4708EEB}"/>
              </a:ext>
            </a:extLst>
          </p:cNvPr>
          <p:cNvPicPr>
            <a:picLocks noChangeAspect="1"/>
          </p:cNvPicPr>
          <p:nvPr/>
        </p:nvPicPr>
        <p:blipFill rotWithShape="1">
          <a:blip r:embed="rId3"/>
          <a:srcRect l="21870" r="32976"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80E077-2166-31A5-41B2-1EC3533A94A5}"/>
              </a:ext>
            </a:extLst>
          </p:cNvPr>
          <p:cNvSpPr>
            <a:spLocks noGrp="1"/>
          </p:cNvSpPr>
          <p:nvPr>
            <p:ph idx="1"/>
          </p:nvPr>
        </p:nvSpPr>
        <p:spPr>
          <a:xfrm>
            <a:off x="5044612" y="2085703"/>
            <a:ext cx="6719298" cy="4592495"/>
          </a:xfrm>
        </p:spPr>
        <p:txBody>
          <a:bodyPr vert="horz" lIns="0" tIns="45720" rIns="0" bIns="45720" rtlCol="0" anchor="t">
            <a:normAutofit/>
          </a:bodyPr>
          <a:lstStyle/>
          <a:p>
            <a:pPr>
              <a:lnSpc>
                <a:spcPct val="170000"/>
              </a:lnSpc>
              <a:buFont typeface="Arial" panose="020F0502020204030204" pitchFamily="34" charset="0"/>
              <a:buChar char="•"/>
            </a:pPr>
            <a:r>
              <a:rPr lang="en-GB" sz="1700" dirty="0">
                <a:latin typeface="Times New Roman"/>
                <a:cs typeface="Times New Roman"/>
              </a:rPr>
              <a:t>The Nelson-Siegel method is a widely used mathematical model in finance and economics for estimating the term structure of interest rates</a:t>
            </a:r>
            <a:endParaRPr lang="en-US" sz="1700" dirty="0">
              <a:cs typeface="Calibri" panose="020F0502020204030204"/>
            </a:endParaRPr>
          </a:p>
          <a:p>
            <a:pPr>
              <a:lnSpc>
                <a:spcPct val="170000"/>
              </a:lnSpc>
              <a:buFont typeface="Arial" panose="020F0502020204030204" pitchFamily="34" charset="0"/>
              <a:buChar char="•"/>
            </a:pPr>
            <a:r>
              <a:rPr lang="en-GB" sz="1700">
                <a:latin typeface="Times New Roman"/>
                <a:cs typeface="Times New Roman"/>
              </a:rPr>
              <a:t>The Nelson-Siegel model represents the term structure of interest rates as a function of three parameters: the level, slope, and curvature.</a:t>
            </a:r>
          </a:p>
          <a:p>
            <a:pPr>
              <a:lnSpc>
                <a:spcPct val="170000"/>
              </a:lnSpc>
              <a:buFont typeface="Arial" panose="020F0502020204030204" pitchFamily="34" charset="0"/>
              <a:buChar char="•"/>
            </a:pPr>
            <a:r>
              <a:rPr lang="en-GB" sz="1700">
                <a:latin typeface="Times New Roman"/>
                <a:cs typeface="Times New Roman"/>
              </a:rPr>
              <a:t>One of the key advantages of the Nelson-Siegel method is its simplicity and interpretability. </a:t>
            </a:r>
            <a:endParaRPr lang="en-GB">
              <a:latin typeface="Calibri" panose="020F0502020204030204"/>
              <a:cs typeface="Calibri" panose="020F0502020204030204"/>
            </a:endParaRPr>
          </a:p>
          <a:p>
            <a:pPr>
              <a:lnSpc>
                <a:spcPct val="170000"/>
              </a:lnSpc>
              <a:buFont typeface="Arial" panose="020F0502020204030204" pitchFamily="34" charset="0"/>
              <a:buChar char="•"/>
            </a:pPr>
            <a:r>
              <a:rPr lang="en-GB" sz="1700">
                <a:latin typeface="Times New Roman"/>
                <a:cs typeface="Times New Roman"/>
              </a:rPr>
              <a:t>The three parameters of the model have clear economic interpretations, making it easier to </a:t>
            </a:r>
            <a:r>
              <a:rPr lang="en-GB" sz="1700" err="1">
                <a:latin typeface="Times New Roman"/>
                <a:cs typeface="Times New Roman"/>
              </a:rPr>
              <a:t>analyze</a:t>
            </a:r>
            <a:r>
              <a:rPr lang="en-GB" sz="1700">
                <a:latin typeface="Times New Roman"/>
                <a:cs typeface="Times New Roman"/>
              </a:rPr>
              <a:t> and communicate the results</a:t>
            </a:r>
            <a:endParaRPr lang="en-GB">
              <a:cs typeface="Calibri"/>
            </a:endParaRPr>
          </a:p>
          <a:p>
            <a:pPr>
              <a:lnSpc>
                <a:spcPct val="170000"/>
              </a:lnSpc>
            </a:pPr>
            <a:endParaRPr lang="en-GB" sz="1700">
              <a:latin typeface="Times New Roman"/>
              <a:cs typeface="Times New Roman"/>
            </a:endParaRPr>
          </a:p>
        </p:txBody>
      </p:sp>
    </p:spTree>
    <p:extLst>
      <p:ext uri="{BB962C8B-B14F-4D97-AF65-F5344CB8AC3E}">
        <p14:creationId xmlns:p14="http://schemas.microsoft.com/office/powerpoint/2010/main" val="136317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3" descr="Logo&#10;&#10;Description automatically generated">
            <a:extLst>
              <a:ext uri="{FF2B5EF4-FFF2-40B4-BE49-F238E27FC236}">
                <a16:creationId xmlns:a16="http://schemas.microsoft.com/office/drawing/2014/main" id="{9D7254B0-2B0F-CE60-1471-996A600F477F}"/>
              </a:ext>
            </a:extLst>
          </p:cNvPr>
          <p:cNvPicPr>
            <a:picLocks noChangeAspect="1"/>
          </p:cNvPicPr>
          <p:nvPr/>
        </p:nvPicPr>
        <p:blipFill>
          <a:blip r:embed="rId2"/>
          <a:stretch>
            <a:fillRect/>
          </a:stretch>
        </p:blipFill>
        <p:spPr>
          <a:xfrm>
            <a:off x="3841844" y="2247591"/>
            <a:ext cx="4768755" cy="2014799"/>
          </a:xfrm>
          <a:prstGeom prst="rect">
            <a:avLst/>
          </a:prstGeom>
        </p:spPr>
      </p:pic>
    </p:spTree>
    <p:extLst>
      <p:ext uri="{BB962C8B-B14F-4D97-AF65-F5344CB8AC3E}">
        <p14:creationId xmlns:p14="http://schemas.microsoft.com/office/powerpoint/2010/main" val="326896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CEB5BF-B670-18B4-3630-CB340A8DFE38}"/>
              </a:ext>
            </a:extLst>
          </p:cNvPr>
          <p:cNvSpPr>
            <a:spLocks noGrp="1"/>
          </p:cNvSpPr>
          <p:nvPr>
            <p:ph type="title"/>
          </p:nvPr>
        </p:nvSpPr>
        <p:spPr>
          <a:xfrm>
            <a:off x="492370" y="605896"/>
            <a:ext cx="3084844" cy="5646208"/>
          </a:xfrm>
        </p:spPr>
        <p:txBody>
          <a:bodyPr anchor="ctr">
            <a:normAutofit/>
          </a:bodyPr>
          <a:lstStyle/>
          <a:p>
            <a:pPr>
              <a:lnSpc>
                <a:spcPct val="150000"/>
              </a:lnSpc>
            </a:pPr>
            <a:r>
              <a:rPr lang="en-GB" sz="2000" b="1">
                <a:solidFill>
                  <a:srgbClr val="FFFFFF"/>
                </a:solidFill>
                <a:latin typeface="Times New Roman" panose="02020603050405020304" pitchFamily="18" charset="0"/>
                <a:cs typeface="Times New Roman" panose="02020603050405020304" pitchFamily="18" charset="0"/>
              </a:rPr>
              <a:t>SUMMARY AND RECOMMENDATIONS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F598D0F-CCA3-5F7C-7275-64AF57B87438}"/>
              </a:ext>
            </a:extLst>
          </p:cNvPr>
          <p:cNvSpPr>
            <a:spLocks noGrp="1"/>
          </p:cNvSpPr>
          <p:nvPr>
            <p:ph idx="1"/>
          </p:nvPr>
        </p:nvSpPr>
        <p:spPr>
          <a:xfrm>
            <a:off x="4193436" y="213171"/>
            <a:ext cx="7598662" cy="6431657"/>
          </a:xfrm>
        </p:spPr>
        <p:txBody>
          <a:bodyPr vert="horz" lIns="0" tIns="45720" rIns="0" bIns="45720" rtlCol="0" anchor="ctr">
            <a:normAutofit/>
          </a:bodyPr>
          <a:lstStyle/>
          <a:p>
            <a:pPr algn="just">
              <a:lnSpc>
                <a:spcPct val="150000"/>
              </a:lnSpc>
              <a:buFont typeface="Arial" panose="020F0502020204030204" pitchFamily="34" charset="0"/>
              <a:buChar char="•"/>
            </a:pPr>
            <a:r>
              <a:rPr lang="en-US" dirty="0">
                <a:latin typeface="Times New Roman" panose="02020603050405020304" pitchFamily="18" charset="0"/>
                <a:cs typeface="Times New Roman" panose="02020603050405020304" pitchFamily="18" charset="0"/>
              </a:rPr>
              <a:t>Overall, building and interpolating a term structure of interest rates allows market participants to better gauge the market's expectations of future interest rates.</a:t>
            </a:r>
          </a:p>
          <a:p>
            <a:pPr algn="just">
              <a:lnSpc>
                <a:spcPct val="150000"/>
              </a:lnSpc>
              <a:buFont typeface="Arial" panose="020F050202020403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F0502020204030204" pitchFamily="34" charset="0"/>
              <a:buChar char="•"/>
            </a:pPr>
            <a:r>
              <a:rPr lang="en-US"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ea typeface="+mn-lt"/>
                <a:cs typeface="Times New Roman" panose="02020603050405020304" pitchFamily="18" charset="0"/>
              </a:rPr>
              <a:t> conclusion, the term structure of interest rates provides valuable insights for financial decision-making. The cubic spline method, among other approaches, helps build and interpolate the term structure, enabling accurate estimation of interest rates at intermediate maturities. Understanding and utilizing these techniques is essential for bond valuation, risk management, and analyzing the overall market conditions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F050202020403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3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B9E3-F422-1B88-2325-811FBAD22864}"/>
              </a:ext>
            </a:extLst>
          </p:cNvPr>
          <p:cNvSpPr>
            <a:spLocks noGrp="1"/>
          </p:cNvSpPr>
          <p:nvPr>
            <p:ph type="title"/>
          </p:nvPr>
        </p:nvSpPr>
        <p:spPr/>
        <p:txBody>
          <a:bodyPr/>
          <a:lstStyle/>
          <a:p>
            <a:pPr>
              <a:lnSpc>
                <a:spcPct val="150000"/>
              </a:lnSpc>
            </a:pPr>
            <a:r>
              <a:rPr lang="en-GB" b="1">
                <a:solidFill>
                  <a:schemeClr val="accent1">
                    <a:lumMod val="75000"/>
                  </a:schemeClr>
                </a:solidFill>
                <a:latin typeface="Times New Roman"/>
                <a:cs typeface="Calibri Light"/>
              </a:rPr>
              <a:t>REFERENCES:</a:t>
            </a:r>
          </a:p>
        </p:txBody>
      </p:sp>
      <p:sp>
        <p:nvSpPr>
          <p:cNvPr id="3" name="Content Placeholder 2">
            <a:extLst>
              <a:ext uri="{FF2B5EF4-FFF2-40B4-BE49-F238E27FC236}">
                <a16:creationId xmlns:a16="http://schemas.microsoft.com/office/drawing/2014/main" id="{E25A0AAF-9BF6-A86C-E4F3-38CF8448A0DF}"/>
              </a:ext>
            </a:extLst>
          </p:cNvPr>
          <p:cNvSpPr>
            <a:spLocks noGrp="1"/>
          </p:cNvSpPr>
          <p:nvPr>
            <p:ph idx="1"/>
          </p:nvPr>
        </p:nvSpPr>
        <p:spPr>
          <a:xfrm>
            <a:off x="1097280" y="1867616"/>
            <a:ext cx="10058400" cy="4023360"/>
          </a:xfrm>
        </p:spPr>
        <p:txBody>
          <a:bodyPr vert="horz" lIns="0" tIns="45720" rIns="0" bIns="45720" rtlCol="0" anchor="t">
            <a:normAutofit/>
          </a:bodyPr>
          <a:lstStyle/>
          <a:p>
            <a:pPr>
              <a:lnSpc>
                <a:spcPct val="150000"/>
              </a:lnSpc>
              <a:buFont typeface="Arial" panose="020F0502020204030204" pitchFamily="34" charset="0"/>
              <a:buChar char="•"/>
            </a:pPr>
            <a:r>
              <a:rPr lang="en-GB" sz="1800" u="sng">
                <a:solidFill>
                  <a:schemeClr val="tx1"/>
                </a:solidFill>
                <a:latin typeface="Times New Roman"/>
                <a:cs typeface="Times New Roman"/>
              </a:rPr>
              <a:t>Interest Rate Risk </a:t>
            </a:r>
            <a:r>
              <a:rPr lang="en-GB" sz="1800" u="sng" err="1">
                <a:solidFill>
                  <a:schemeClr val="tx1"/>
                </a:solidFill>
                <a:latin typeface="Times New Roman"/>
                <a:cs typeface="Times New Roman"/>
              </a:rPr>
              <a:t>Modeling</a:t>
            </a:r>
            <a:r>
              <a:rPr lang="en-GB" sz="1800" u="sng">
                <a:solidFill>
                  <a:schemeClr val="tx1"/>
                </a:solidFill>
                <a:latin typeface="Times New Roman"/>
                <a:cs typeface="Times New Roman"/>
              </a:rPr>
              <a:t>: The Fixed Income Valuation Course (</a:t>
            </a:r>
            <a:r>
              <a:rPr lang="en-GB" sz="1800">
                <a:solidFill>
                  <a:schemeClr val="tx1"/>
                </a:solidFill>
                <a:latin typeface="Times New Roman"/>
                <a:cs typeface="Times New Roman"/>
                <a:hlinkClick r:id="rId2">
                  <a:extLst>
                    <a:ext uri="{A12FA001-AC4F-418D-AE19-62706E023703}">
                      <ahyp:hlinkClr xmlns:ahyp="http://schemas.microsoft.com/office/drawing/2018/hyperlinkcolor" val="tx"/>
                    </a:ext>
                  </a:extLst>
                </a:hlinkClick>
              </a:rPr>
              <a:t>Sanjay K. Nawalkha</a:t>
            </a:r>
            <a:r>
              <a:rPr lang="en-GB" sz="1800">
                <a:solidFill>
                  <a:schemeClr val="tx1"/>
                </a:solidFill>
                <a:latin typeface="Times New Roman"/>
                <a:cs typeface="Times New Roman"/>
              </a:rPr>
              <a:t>, </a:t>
            </a:r>
            <a:r>
              <a:rPr lang="en-GB" sz="1800">
                <a:solidFill>
                  <a:schemeClr val="tx1"/>
                </a:solidFill>
                <a:latin typeface="Times New Roman"/>
                <a:cs typeface="Times New Roman"/>
                <a:hlinkClick r:id="rId3">
                  <a:extLst>
                    <a:ext uri="{A12FA001-AC4F-418D-AE19-62706E023703}">
                      <ahyp:hlinkClr xmlns:ahyp="http://schemas.microsoft.com/office/drawing/2018/hyperlinkcolor" val="tx"/>
                    </a:ext>
                  </a:extLst>
                </a:hlinkClick>
              </a:rPr>
              <a:t>Gloria M. Soto</a:t>
            </a:r>
            <a:r>
              <a:rPr lang="en-GB" sz="1800">
                <a:solidFill>
                  <a:schemeClr val="tx1"/>
                </a:solidFill>
                <a:latin typeface="Times New Roman"/>
                <a:cs typeface="Times New Roman"/>
              </a:rPr>
              <a:t>, </a:t>
            </a:r>
            <a:r>
              <a:rPr lang="en-GB" sz="1800">
                <a:solidFill>
                  <a:schemeClr val="tx1"/>
                </a:solidFill>
                <a:latin typeface="Times New Roman"/>
                <a:cs typeface="Times New Roman"/>
                <a:hlinkClick r:id="rId4">
                  <a:extLst>
                    <a:ext uri="{A12FA001-AC4F-418D-AE19-62706E023703}">
                      <ahyp:hlinkClr xmlns:ahyp="http://schemas.microsoft.com/office/drawing/2018/hyperlinkcolor" val="tx"/>
                    </a:ext>
                  </a:extLst>
                </a:hlinkClick>
              </a:rPr>
              <a:t>Natalia A. Beliaeva)</a:t>
            </a:r>
          </a:p>
          <a:p>
            <a:pPr>
              <a:lnSpc>
                <a:spcPct val="150000"/>
              </a:lnSpc>
              <a:buFont typeface="Arial" panose="020F0502020204030204" pitchFamily="34" charset="0"/>
              <a:buChar char="•"/>
            </a:pPr>
            <a:r>
              <a:rPr lang="en-GB" sz="1800">
                <a:solidFill>
                  <a:schemeClr val="tx1"/>
                </a:solidFill>
                <a:latin typeface="Times New Roman"/>
                <a:ea typeface="+mn-lt"/>
                <a:cs typeface="+mn-lt"/>
                <a:hlinkClick r:id="rId5">
                  <a:extLst>
                    <a:ext uri="{A12FA001-AC4F-418D-AE19-62706E023703}">
                      <ahyp:hlinkClr xmlns:ahyp="http://schemas.microsoft.com/office/drawing/2018/hyperlinkcolor" val="tx"/>
                    </a:ext>
                  </a:extLst>
                </a:hlinkClick>
              </a:rPr>
              <a:t>oksd_patrick_HT_2015.pdf (shareok.org)</a:t>
            </a:r>
            <a:endParaRPr lang="en-GB" sz="1800">
              <a:solidFill>
                <a:schemeClr val="tx1"/>
              </a:solidFill>
              <a:latin typeface="Times New Roman"/>
              <a:cs typeface="Calibri" panose="020F0502020204030204"/>
              <a:hlinkClick r:id="rId5">
                <a:extLst>
                  <a:ext uri="{A12FA001-AC4F-418D-AE19-62706E023703}">
                    <ahyp:hlinkClr xmlns:ahyp="http://schemas.microsoft.com/office/drawing/2018/hyperlinkcolor" val="tx"/>
                  </a:ext>
                </a:extLst>
              </a:hlinkClick>
            </a:endParaRPr>
          </a:p>
          <a:p>
            <a:pPr>
              <a:lnSpc>
                <a:spcPct val="150000"/>
              </a:lnSpc>
              <a:buFont typeface="Arial" panose="020F0502020204030204" pitchFamily="34" charset="0"/>
              <a:buChar char="•"/>
            </a:pPr>
            <a:r>
              <a:rPr lang="en-GB" sz="1800">
                <a:solidFill>
                  <a:schemeClr val="tx1"/>
                </a:solidFill>
                <a:latin typeface="Times New Roman"/>
                <a:ea typeface="+mn-lt"/>
                <a:cs typeface="+mn-lt"/>
                <a:hlinkClick r:id="rId6">
                  <a:extLst>
                    <a:ext uri="{A12FA001-AC4F-418D-AE19-62706E023703}">
                      <ahyp:hlinkClr xmlns:ahyp="http://schemas.microsoft.com/office/drawing/2018/hyperlinkcolor" val="tx"/>
                    </a:ext>
                  </a:extLst>
                </a:hlinkClick>
              </a:rPr>
              <a:t>Resource Center | U.S. Department of the Treasury</a:t>
            </a:r>
            <a:endParaRPr lang="en-GB" sz="1800">
              <a:solidFill>
                <a:schemeClr val="tx1"/>
              </a:solidFill>
              <a:latin typeface="Times New Roman"/>
              <a:cs typeface="Calibri" panose="020F0502020204030204"/>
              <a:hlinkClick r:id="rId6">
                <a:extLst>
                  <a:ext uri="{A12FA001-AC4F-418D-AE19-62706E023703}">
                    <ahyp:hlinkClr xmlns:ahyp="http://schemas.microsoft.com/office/drawing/2018/hyperlinkcolor" val="tx"/>
                  </a:ext>
                </a:extLst>
              </a:hlinkClick>
            </a:endParaRPr>
          </a:p>
          <a:p>
            <a:pPr>
              <a:lnSpc>
                <a:spcPct val="150000"/>
              </a:lnSpc>
              <a:buFont typeface="Arial" panose="020F0502020204030204" pitchFamily="34" charset="0"/>
              <a:buChar char="•"/>
            </a:pPr>
            <a:r>
              <a:rPr lang="en-GB" sz="1800">
                <a:solidFill>
                  <a:schemeClr val="tx1"/>
                </a:solidFill>
                <a:latin typeface="Times New Roman"/>
                <a:ea typeface="+mn-lt"/>
                <a:cs typeface="+mn-lt"/>
                <a:hlinkClick r:id="rId7">
                  <a:extLst>
                    <a:ext uri="{A12FA001-AC4F-418D-AE19-62706E023703}">
                      <ahyp:hlinkClr xmlns:ahyp="http://schemas.microsoft.com/office/drawing/2018/hyperlinkcolor" val="tx"/>
                    </a:ext>
                  </a:extLst>
                </a:hlinkClick>
              </a:rPr>
              <a:t>Modeling the Term Structure of Interest Rates: An Introduction (atlantafed.org)</a:t>
            </a:r>
          </a:p>
          <a:p>
            <a:pPr>
              <a:lnSpc>
                <a:spcPct val="150000"/>
              </a:lnSpc>
              <a:buFont typeface="Arial" panose="020F0502020204030204" pitchFamily="34" charset="0"/>
              <a:buChar char="•"/>
            </a:pPr>
            <a:r>
              <a:rPr lang="en-GB" sz="1800">
                <a:solidFill>
                  <a:schemeClr val="tx1"/>
                </a:solidFill>
                <a:latin typeface="Times New Roman"/>
                <a:ea typeface="+mn-lt"/>
                <a:cs typeface="+mn-lt"/>
                <a:hlinkClick r:id="rId8">
                  <a:extLst>
                    <a:ext uri="{A12FA001-AC4F-418D-AE19-62706E023703}">
                      <ahyp:hlinkClr xmlns:ahyp="http://schemas.microsoft.com/office/drawing/2018/hyperlinkcolor" val="tx"/>
                    </a:ext>
                  </a:extLst>
                </a:hlinkClick>
              </a:rPr>
              <a:t>zinsen_august.pdf (ruhr-uni-bochum.de)</a:t>
            </a:r>
            <a:endParaRPr lang="en-GB" sz="1800">
              <a:solidFill>
                <a:schemeClr val="tx1"/>
              </a:solidFill>
              <a:latin typeface="Times New Roman"/>
              <a:cs typeface="Calibri" panose="020F0502020204030204"/>
              <a:hlinkClick r:id="rId8">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3610863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920</Words>
  <Application>Microsoft Office PowerPoint</Application>
  <PresentationFormat>Widescreen</PresentationFormat>
  <Paragraphs>44</Paragraphs>
  <Slides>10</Slides>
  <Notes>3</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Retrospect</vt:lpstr>
      <vt:lpstr>Office Theme</vt:lpstr>
      <vt:lpstr>Term Structure of Interest Rate</vt:lpstr>
      <vt:lpstr>Overview of Term Structure of Interest Rates </vt:lpstr>
      <vt:lpstr>Building and Interpolating interest rates</vt:lpstr>
      <vt:lpstr>Bootstrapping</vt:lpstr>
      <vt:lpstr>McCulloch cubic-spline method</vt:lpstr>
      <vt:lpstr>Nelson and Siegel method</vt:lpstr>
      <vt:lpstr>PowerPoint Presentation</vt:lpstr>
      <vt:lpstr>SUMMARY AND RECOMMENDATIONS</vt:lpstr>
      <vt:lpstr>REFERENCES:</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Afet Ibadova</cp:lastModifiedBy>
  <cp:revision>17</cp:revision>
  <dcterms:created xsi:type="dcterms:W3CDTF">2023-05-30T20:48:41Z</dcterms:created>
  <dcterms:modified xsi:type="dcterms:W3CDTF">2023-05-31T20:35:51Z</dcterms:modified>
</cp:coreProperties>
</file>