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Play"/>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360790-5289-4B7C-9E63-0BB35E212C12}">
  <a:tblStyle styleId="{30360790-5289-4B7C-9E63-0BB35E212C1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bold.fntdata"/><Relationship Id="rId6" Type="http://schemas.openxmlformats.org/officeDocument/2006/relationships/slide" Target="slides/slide1.xml"/><Relationship Id="rId18" Type="http://schemas.openxmlformats.org/officeDocument/2006/relationships/font" Target="fonts/Play-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6fd4aa5f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b6fd4aa5f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6fd4aa5f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b6fd4aa5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13"/>
          <p:cNvSpPr txBox="1"/>
          <p:nvPr>
            <p:ph type="ctrTitle"/>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None/>
            </a:pPr>
            <a:r>
              <a:rPr lang="en-US" sz="5400">
                <a:solidFill>
                  <a:schemeClr val="dk1"/>
                </a:solidFill>
                <a:latin typeface="Arial"/>
                <a:ea typeface="Arial"/>
                <a:cs typeface="Arial"/>
                <a:sym typeface="Arial"/>
              </a:rPr>
              <a:t>Predicting Volatility</a:t>
            </a:r>
            <a:endParaRPr/>
          </a:p>
        </p:txBody>
      </p:sp>
      <p:sp>
        <p:nvSpPr>
          <p:cNvPr id="86" name="Google Shape;86;p13"/>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7" name="Google Shape;87;p13"/>
          <p:cNvPicPr preferRelativeResize="0"/>
          <p:nvPr/>
        </p:nvPicPr>
        <p:blipFill rotWithShape="1">
          <a:blip r:embed="rId3">
            <a:alphaModFix/>
          </a:blip>
          <a:srcRect b="0" l="16152" r="27427" t="0"/>
          <a:stretch/>
        </p:blipFill>
        <p:spPr>
          <a:xfrm>
            <a:off x="5311702" y="10"/>
            <a:ext cx="6878775"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
        <p:nvSpPr>
          <p:cNvPr id="88" name="Google Shape;88;p13"/>
          <p:cNvSpPr txBox="1"/>
          <p:nvPr>
            <p:ph idx="1" type="subTitle"/>
          </p:nvPr>
        </p:nvSpPr>
        <p:spPr>
          <a:xfrm>
            <a:off x="547955" y="3184851"/>
            <a:ext cx="3017178" cy="2374028"/>
          </a:xfrm>
          <a:prstGeom prst="rect">
            <a:avLst/>
          </a:prstGeom>
          <a:noFill/>
          <a:ln>
            <a:noFill/>
          </a:ln>
        </p:spPr>
        <p:txBody>
          <a:bodyPr anchorCtr="0" anchor="t" bIns="45700" lIns="91425" spcFirstLastPara="1" rIns="91425" wrap="square" tIns="45700">
            <a:normAutofit/>
          </a:bodyPr>
          <a:lstStyle/>
          <a:p>
            <a:pPr indent="-381000" lvl="0" marL="457200" rtl="0" algn="ctr">
              <a:lnSpc>
                <a:spcPct val="90000"/>
              </a:lnSpc>
              <a:spcBef>
                <a:spcPts val="0"/>
              </a:spcBef>
              <a:spcAft>
                <a:spcPts val="0"/>
              </a:spcAft>
              <a:buSzPts val="2400"/>
              <a:buFont typeface="Play"/>
              <a:buChar char="●"/>
            </a:pPr>
            <a:r>
              <a:rPr lang="en-US">
                <a:latin typeface="Play"/>
                <a:ea typeface="Play"/>
                <a:cs typeface="Play"/>
                <a:sym typeface="Play"/>
              </a:rPr>
              <a:t>Daryush Ray</a:t>
            </a:r>
            <a:endParaRPr/>
          </a:p>
          <a:p>
            <a:pPr indent="-381000" lvl="0" marL="457200" rtl="0" algn="ctr">
              <a:lnSpc>
                <a:spcPct val="90000"/>
              </a:lnSpc>
              <a:spcBef>
                <a:spcPts val="600"/>
              </a:spcBef>
              <a:spcAft>
                <a:spcPts val="0"/>
              </a:spcAft>
              <a:buSzPts val="2400"/>
              <a:buFont typeface="Play"/>
              <a:buChar char="●"/>
            </a:pPr>
            <a:r>
              <a:rPr lang="en-US">
                <a:latin typeface="Play"/>
                <a:ea typeface="Play"/>
                <a:cs typeface="Play"/>
                <a:sym typeface="Play"/>
              </a:rPr>
              <a:t>Afet Ibadova </a:t>
            </a:r>
            <a:endParaRPr/>
          </a:p>
          <a:p>
            <a:pPr indent="0" lvl="0" marL="0" rtl="0" algn="ctr">
              <a:lnSpc>
                <a:spcPct val="90000"/>
              </a:lnSpc>
              <a:spcBef>
                <a:spcPts val="600"/>
              </a:spcBef>
              <a:spcAft>
                <a:spcPts val="600"/>
              </a:spcAft>
              <a:buClr>
                <a:schemeClr val="dk1"/>
              </a:buClr>
              <a:buSzPts val="2400"/>
              <a:buNone/>
            </a:pPr>
            <a:r>
              <a:t/>
            </a:r>
            <a:endParaRPr>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t>Result</a:t>
            </a:r>
            <a:endParaRPr/>
          </a:p>
        </p:txBody>
      </p:sp>
      <p:graphicFrame>
        <p:nvGraphicFramePr>
          <p:cNvPr id="155" name="Google Shape;155;p22"/>
          <p:cNvGraphicFramePr/>
          <p:nvPr/>
        </p:nvGraphicFramePr>
        <p:xfrm>
          <a:off x="764996" y="1828800"/>
          <a:ext cx="3000000" cy="3000000"/>
        </p:xfrm>
        <a:graphic>
          <a:graphicData uri="http://schemas.openxmlformats.org/drawingml/2006/table">
            <a:tbl>
              <a:tblPr firstRow="1">
                <a:noFill/>
                <a:tableStyleId>{30360790-5289-4B7C-9E63-0BB35E212C12}</a:tableStyleId>
              </a:tblPr>
              <a:tblGrid>
                <a:gridCol w="2162800"/>
                <a:gridCol w="2162800"/>
                <a:gridCol w="2162800"/>
                <a:gridCol w="2162800"/>
                <a:gridCol w="2162800"/>
              </a:tblGrid>
              <a:tr h="7932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Metrics</a:t>
                      </a:r>
                      <a:endParaRPr sz="1800" u="none" cap="none" strike="noStrike"/>
                    </a:p>
                  </a:txBody>
                  <a:tcPr marT="91425" marB="91425" marR="91425" marL="91425" anchor="ctr">
                    <a:solidFill>
                      <a:srgbClr val="D9E5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LSTM</a:t>
                      </a:r>
                      <a:endParaRPr b="1" sz="1800" u="none" cap="none" strike="noStrike"/>
                    </a:p>
                  </a:txBody>
                  <a:tcPr marT="91425" marB="91425" marR="91425" marL="91425" anchor="ctr">
                    <a:solidFill>
                      <a:srgbClr val="D9E5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Linear Regression</a:t>
                      </a:r>
                      <a:endParaRPr b="1" sz="1800" u="none" cap="none" strike="noStrike"/>
                    </a:p>
                  </a:txBody>
                  <a:tcPr marT="91425" marB="91425" marR="91425" marL="91425" anchor="ctr">
                    <a:solidFill>
                      <a:srgbClr val="D9E5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Prophet</a:t>
                      </a:r>
                      <a:endParaRPr b="1" sz="1800" u="none" cap="none" strike="noStrike"/>
                    </a:p>
                  </a:txBody>
                  <a:tcPr marT="91425" marB="91425" marR="91425" marL="91425" anchor="ctr">
                    <a:solidFill>
                      <a:srgbClr val="D9E5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XGBoost</a:t>
                      </a:r>
                      <a:endParaRPr b="1" sz="1800" u="none" cap="none" strike="noStrike"/>
                    </a:p>
                  </a:txBody>
                  <a:tcPr marT="91425" marB="91425" marR="91425" marL="91425" anchor="ctr">
                    <a:solidFill>
                      <a:srgbClr val="D9E5F8"/>
                    </a:solidFill>
                  </a:tcPr>
                </a:tc>
              </a:tr>
              <a:tr h="7932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MAE</a:t>
                      </a:r>
                      <a:endParaRPr b="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0.0451</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0.1179</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0.1202</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0.0272</a:t>
                      </a:r>
                      <a:endParaRPr sz="1800" u="none" cap="none" strike="noStrike"/>
                    </a:p>
                  </a:txBody>
                  <a:tcPr marT="91425" marB="91425" marR="91425" marL="91425" anchor="ctr"/>
                </a:tc>
              </a:tr>
              <a:tr h="7932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MSE</a:t>
                      </a:r>
                      <a:endParaRPr b="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0.0057</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US" sz="1800" u="none" cap="none" strike="noStrike">
                          <a:solidFill>
                            <a:schemeClr val="dk1"/>
                          </a:solidFill>
                        </a:rPr>
                        <a:t>0.0216</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0.0193</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0.1648</a:t>
                      </a:r>
                      <a:endParaRPr sz="1800" u="none" cap="none" strike="noStrike"/>
                    </a:p>
                  </a:txBody>
                  <a:tcPr marT="91425" marB="91425" marR="91425" marL="91425" anchor="ctr"/>
                </a:tc>
              </a:tr>
              <a:tr h="7932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RMSE</a:t>
                      </a:r>
                      <a:endParaRPr b="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0.0755</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0.1471</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0.1389</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0.0827</a:t>
                      </a:r>
                      <a:endParaRPr sz="1800" u="none" cap="none" strike="noStrike"/>
                    </a:p>
                  </a:txBody>
                  <a:tcPr marT="91425" marB="91425" marR="91425" marL="91425" anchor="ctr"/>
                </a:tc>
              </a:tr>
              <a:tr h="82375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R2</a:t>
                      </a:r>
                      <a:endParaRPr b="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0.7998</a:t>
                      </a:r>
                      <a:endParaRPr b="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US" sz="1800" u="none" cap="none" strike="noStrike">
                          <a:solidFill>
                            <a:schemeClr val="dk1"/>
                          </a:solidFill>
                        </a:rPr>
                        <a:t>0.2389</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0.3218</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0.0446</a:t>
                      </a:r>
                      <a:endParaRPr sz="1800" u="none" cap="none" strike="noStrike"/>
                    </a:p>
                  </a:txBody>
                  <a:tcPr marT="91425" marB="91425" marR="91425" marL="91425" anchor="ctr"/>
                </a:tc>
              </a:tr>
            </a:tbl>
          </a:graphicData>
        </a:graphic>
      </p:graphicFrame>
      <p:sp>
        <p:nvSpPr>
          <p:cNvPr id="156" name="Google Shape;156;p22"/>
          <p:cNvSpPr/>
          <p:nvPr/>
        </p:nvSpPr>
        <p:spPr>
          <a:xfrm>
            <a:off x="3390473" y="5208998"/>
            <a:ext cx="1202077" cy="452063"/>
          </a:xfrm>
          <a:prstGeom prst="rect">
            <a:avLst/>
          </a:prstGeom>
          <a:noFill/>
          <a:ln cap="flat" cmpd="sng" w="285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2" name="Google Shape;16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5400"/>
              <a:t>Conclusion</a:t>
            </a:r>
            <a:endParaRPr/>
          </a:p>
        </p:txBody>
      </p:sp>
      <p:sp>
        <p:nvSpPr>
          <p:cNvPr id="163" name="Google Shape;163;p23"/>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23"/>
          <p:cNvSpPr txBox="1"/>
          <p:nvPr>
            <p:ph idx="1" type="body"/>
          </p:nvPr>
        </p:nvSpPr>
        <p:spPr>
          <a:xfrm>
            <a:off x="622192" y="2249677"/>
            <a:ext cx="10947600" cy="4303500"/>
          </a:xfrm>
          <a:prstGeom prst="rect">
            <a:avLst/>
          </a:prstGeom>
          <a:noFill/>
          <a:ln>
            <a:noFill/>
          </a:ln>
        </p:spPr>
        <p:txBody>
          <a:bodyPr anchorCtr="0" anchor="t" bIns="45700" lIns="91425" spcFirstLastPara="1" rIns="91425" wrap="square" tIns="45700">
            <a:noAutofit/>
          </a:bodyPr>
          <a:lstStyle/>
          <a:p>
            <a:pPr indent="-314325" lvl="0" marL="457200" rtl="0" algn="l">
              <a:lnSpc>
                <a:spcPct val="150000"/>
              </a:lnSpc>
              <a:spcBef>
                <a:spcPts val="1100"/>
              </a:spcBef>
              <a:spcAft>
                <a:spcPts val="0"/>
              </a:spcAft>
              <a:buSzPts val="1350"/>
              <a:buAutoNum type="arabicPeriod"/>
            </a:pPr>
            <a:r>
              <a:rPr b="1" lang="en-US" sz="1800">
                <a:highlight>
                  <a:srgbClr val="FFFFFF"/>
                </a:highlight>
                <a:latin typeface="Arial"/>
                <a:ea typeface="Arial"/>
                <a:cs typeface="Arial"/>
                <a:sym typeface="Arial"/>
              </a:rPr>
              <a:t>LSTM (Long Short-Term Memory) Model</a:t>
            </a:r>
            <a:r>
              <a:rPr lang="en-US" sz="1800">
                <a:highlight>
                  <a:srgbClr val="FFFFFF"/>
                </a:highlight>
                <a:latin typeface="Arial"/>
                <a:ea typeface="Arial"/>
                <a:cs typeface="Arial"/>
                <a:sym typeface="Arial"/>
              </a:rPr>
              <a:t>: The LSTM model showed the best performance with the lowest MAE, MSE, and RMSE, and the highest R-squared value. </a:t>
            </a:r>
            <a:endParaRPr/>
          </a:p>
          <a:p>
            <a:pPr indent="-314325" lvl="0" marL="457200" rtl="0" algn="l">
              <a:lnSpc>
                <a:spcPct val="150000"/>
              </a:lnSpc>
              <a:spcBef>
                <a:spcPts val="0"/>
              </a:spcBef>
              <a:spcAft>
                <a:spcPts val="0"/>
              </a:spcAft>
              <a:buSzPts val="1350"/>
              <a:buAutoNum type="arabicPeriod"/>
            </a:pPr>
            <a:r>
              <a:rPr b="1" lang="en-US" sz="1800">
                <a:highlight>
                  <a:srgbClr val="FFFFFF"/>
                </a:highlight>
                <a:latin typeface="Arial"/>
                <a:ea typeface="Arial"/>
                <a:cs typeface="Arial"/>
                <a:sym typeface="Arial"/>
              </a:rPr>
              <a:t>The Linear Regression</a:t>
            </a:r>
            <a:r>
              <a:rPr lang="en-US" sz="1800">
                <a:highlight>
                  <a:srgbClr val="FFFFFF"/>
                </a:highlight>
                <a:latin typeface="Arial"/>
                <a:ea typeface="Arial"/>
                <a:cs typeface="Arial"/>
                <a:sym typeface="Arial"/>
              </a:rPr>
              <a:t>: The model has performed better than the Prophet and XGBoost models in terms of MSE and RMSE but worse than the LSTM model. Its R-squared value is also lower than the LSTM's but higher than that of the XGBoost model.</a:t>
            </a:r>
            <a:endParaRPr/>
          </a:p>
          <a:p>
            <a:pPr indent="-314325" lvl="0" marL="457200" rtl="0" algn="l">
              <a:lnSpc>
                <a:spcPct val="150000"/>
              </a:lnSpc>
              <a:spcBef>
                <a:spcPts val="0"/>
              </a:spcBef>
              <a:spcAft>
                <a:spcPts val="0"/>
              </a:spcAft>
              <a:buSzPts val="1350"/>
              <a:buAutoNum type="arabicPeriod"/>
            </a:pPr>
            <a:r>
              <a:rPr b="1" lang="en-US" sz="1800">
                <a:highlight>
                  <a:srgbClr val="FFFFFF"/>
                </a:highlight>
                <a:latin typeface="Arial"/>
                <a:ea typeface="Arial"/>
                <a:cs typeface="Arial"/>
                <a:sym typeface="Arial"/>
              </a:rPr>
              <a:t>Prophet Model</a:t>
            </a:r>
            <a:r>
              <a:rPr lang="en-US" sz="1800">
                <a:highlight>
                  <a:srgbClr val="FFFFFF"/>
                </a:highlight>
                <a:latin typeface="Arial"/>
                <a:ea typeface="Arial"/>
                <a:cs typeface="Arial"/>
                <a:sym typeface="Arial"/>
              </a:rPr>
              <a:t>: The Prophet model did not perform as well as the LSTM, with all error metrics being higher and an R-squared value significantly lower. </a:t>
            </a:r>
            <a:endParaRPr/>
          </a:p>
          <a:p>
            <a:pPr indent="-314325" lvl="0" marL="457200" rtl="0" algn="l">
              <a:lnSpc>
                <a:spcPct val="150000"/>
              </a:lnSpc>
              <a:spcBef>
                <a:spcPts val="0"/>
              </a:spcBef>
              <a:spcAft>
                <a:spcPts val="0"/>
              </a:spcAft>
              <a:buSzPts val="1350"/>
              <a:buAutoNum type="arabicPeriod"/>
            </a:pPr>
            <a:r>
              <a:rPr b="1" lang="en-US" sz="1800">
                <a:highlight>
                  <a:srgbClr val="FFFFFF"/>
                </a:highlight>
                <a:latin typeface="Arial"/>
                <a:ea typeface="Arial"/>
                <a:cs typeface="Arial"/>
                <a:sym typeface="Arial"/>
              </a:rPr>
              <a:t>XGBoost Model</a:t>
            </a:r>
            <a:r>
              <a:rPr lang="en-US" sz="1800">
                <a:highlight>
                  <a:srgbClr val="FFFFFF"/>
                </a:highlight>
                <a:latin typeface="Arial"/>
                <a:ea typeface="Arial"/>
                <a:cs typeface="Arial"/>
                <a:sym typeface="Arial"/>
              </a:rPr>
              <a:t>: The XGBoost model had a lower MAE than the Prophet model but performed worse in terms of MSE and RMSE, and it had the lowest R-squared value.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4"/>
          <p:cNvSpPr txBox="1"/>
          <p:nvPr>
            <p:ph type="title"/>
          </p:nvPr>
        </p:nvSpPr>
        <p:spPr>
          <a:xfrm>
            <a:off x="762001" y="5074024"/>
            <a:ext cx="10109199" cy="5980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6000"/>
              <a:buNone/>
            </a:pPr>
            <a:r>
              <a:rPr lang="en-US" sz="3600">
                <a:solidFill>
                  <a:schemeClr val="dk1"/>
                </a:solidFill>
                <a:latin typeface="Arial"/>
                <a:ea typeface="Arial"/>
                <a:cs typeface="Arial"/>
                <a:sym typeface="Arial"/>
              </a:rPr>
              <a:t>Thanks for your attention!</a:t>
            </a:r>
            <a:endParaRPr/>
          </a:p>
        </p:txBody>
      </p:sp>
      <p:pic>
        <p:nvPicPr>
          <p:cNvPr descr="A network of dots and lines&#10;&#10;Description automatically generated" id="170" name="Google Shape;170;p24"/>
          <p:cNvPicPr preferRelativeResize="0"/>
          <p:nvPr/>
        </p:nvPicPr>
        <p:blipFill rotWithShape="1">
          <a:blip r:embed="rId3">
            <a:alphaModFix/>
          </a:blip>
          <a:srcRect b="11893" l="0" r="0" t="53880"/>
          <a:stretch/>
        </p:blipFill>
        <p:spPr>
          <a:xfrm>
            <a:off x="20" y="-39"/>
            <a:ext cx="12191980" cy="4172740"/>
          </a:xfrm>
          <a:prstGeom prst="rect">
            <a:avLst/>
          </a:prstGeom>
          <a:noFill/>
          <a:ln>
            <a:noFill/>
          </a:ln>
        </p:spPr>
      </p:pic>
      <p:cxnSp>
        <p:nvCxnSpPr>
          <p:cNvPr id="171" name="Google Shape;171;p24"/>
          <p:cNvCxnSpPr/>
          <p:nvPr/>
        </p:nvCxnSpPr>
        <p:spPr>
          <a:xfrm>
            <a:off x="865141" y="4811517"/>
            <a:ext cx="736939" cy="0"/>
          </a:xfrm>
          <a:prstGeom prst="straightConnector1">
            <a:avLst/>
          </a:prstGeom>
          <a:noFill/>
          <a:ln cap="flat" cmpd="sng" w="57150">
            <a:solidFill>
              <a:schemeClr val="accent4"/>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14"/>
          <p:cNvSpPr txBox="1"/>
          <p:nvPr>
            <p:ph type="title"/>
          </p:nvPr>
        </p:nvSpPr>
        <p:spPr>
          <a:xfrm>
            <a:off x="638881" y="417576"/>
            <a:ext cx="10909640" cy="12493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6600">
                <a:solidFill>
                  <a:schemeClr val="dk1"/>
                </a:solidFill>
                <a:latin typeface="Arial"/>
                <a:ea typeface="Arial"/>
                <a:cs typeface="Arial"/>
                <a:sym typeface="Arial"/>
              </a:rPr>
              <a:t>Introduction</a:t>
            </a:r>
            <a:endParaRPr/>
          </a:p>
        </p:txBody>
      </p:sp>
      <p:sp>
        <p:nvSpPr>
          <p:cNvPr id="95" name="Google Shape;95;p14"/>
          <p:cNvSpPr/>
          <p:nvPr/>
        </p:nvSpPr>
        <p:spPr>
          <a:xfrm>
            <a:off x="3807702" y="1733454"/>
            <a:ext cx="4572000" cy="18288"/>
          </a:xfrm>
          <a:custGeom>
            <a:rect b="b" l="l" r="r" t="t"/>
            <a:pathLst>
              <a:path extrusionOk="0" fill="none" h="18288" w="457200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extrusionOk="0" h="18288" w="457200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aphicFrame>
        <p:nvGraphicFramePr>
          <p:cNvPr id="96" name="Google Shape;96;p14"/>
          <p:cNvGraphicFramePr/>
          <p:nvPr/>
        </p:nvGraphicFramePr>
        <p:xfrm>
          <a:off x="320040" y="2736636"/>
          <a:ext cx="3000000" cy="3000000"/>
        </p:xfrm>
        <a:graphic>
          <a:graphicData uri="http://schemas.openxmlformats.org/drawingml/2006/table">
            <a:tbl>
              <a:tblPr bandRow="1" firstRow="1">
                <a:noFill/>
                <a:tableStyleId>{30360790-5289-4B7C-9E63-0BB35E212C12}</a:tableStyleId>
              </a:tblPr>
              <a:tblGrid>
                <a:gridCol w="3845600"/>
                <a:gridCol w="3845600"/>
                <a:gridCol w="3857650"/>
              </a:tblGrid>
              <a:tr h="662200">
                <a:tc>
                  <a:txBody>
                    <a:bodyPr/>
                    <a:lstStyle/>
                    <a:p>
                      <a:pPr indent="0" lvl="0" marL="0" marR="0" rtl="0" algn="ctr">
                        <a:lnSpc>
                          <a:spcPct val="100000"/>
                        </a:lnSpc>
                        <a:spcBef>
                          <a:spcPts val="0"/>
                        </a:spcBef>
                        <a:spcAft>
                          <a:spcPts val="0"/>
                        </a:spcAft>
                        <a:buClr>
                          <a:srgbClr val="000000"/>
                        </a:buClr>
                        <a:buSzPts val="2700"/>
                        <a:buFont typeface="Arial"/>
                        <a:buNone/>
                      </a:pPr>
                      <a:r>
                        <a:rPr b="1" lang="en-US" sz="2700" u="none" cap="none" strike="noStrike"/>
                        <a:t>Data </a:t>
                      </a:r>
                      <a:endParaRPr b="1" sz="2700" u="none" cap="none" strike="noStrike"/>
                    </a:p>
                  </a:txBody>
                  <a:tcPr marT="103450" marB="103450" marR="103450" marL="103450" anchor="ctr"/>
                </a:tc>
                <a:tc>
                  <a:txBody>
                    <a:bodyPr/>
                    <a:lstStyle/>
                    <a:p>
                      <a:pPr indent="0" lvl="0" marL="0" marR="0" rtl="0" algn="ctr">
                        <a:lnSpc>
                          <a:spcPct val="100000"/>
                        </a:lnSpc>
                        <a:spcBef>
                          <a:spcPts val="0"/>
                        </a:spcBef>
                        <a:spcAft>
                          <a:spcPts val="0"/>
                        </a:spcAft>
                        <a:buClr>
                          <a:srgbClr val="000000"/>
                        </a:buClr>
                        <a:buSzPts val="2700"/>
                        <a:buFont typeface="Arial"/>
                        <a:buNone/>
                      </a:pPr>
                      <a:r>
                        <a:rPr b="1" lang="en-US" sz="2700" u="none" cap="none" strike="noStrike"/>
                        <a:t>Models</a:t>
                      </a:r>
                      <a:endParaRPr b="1" sz="2700" u="none" cap="none" strike="noStrike"/>
                    </a:p>
                  </a:txBody>
                  <a:tcPr marT="103450" marB="103450" marR="103450" marL="103450" anchor="ctr"/>
                </a:tc>
                <a:tc>
                  <a:txBody>
                    <a:bodyPr/>
                    <a:lstStyle/>
                    <a:p>
                      <a:pPr indent="0" lvl="0" marL="0" marR="0" rtl="0" algn="ctr">
                        <a:lnSpc>
                          <a:spcPct val="100000"/>
                        </a:lnSpc>
                        <a:spcBef>
                          <a:spcPts val="0"/>
                        </a:spcBef>
                        <a:spcAft>
                          <a:spcPts val="0"/>
                        </a:spcAft>
                        <a:buClr>
                          <a:srgbClr val="000000"/>
                        </a:buClr>
                        <a:buSzPts val="2700"/>
                        <a:buFont typeface="Arial"/>
                        <a:buNone/>
                      </a:pPr>
                      <a:r>
                        <a:rPr b="1" lang="en-US" sz="2700" u="none" cap="none" strike="noStrike"/>
                        <a:t>Metrics</a:t>
                      </a:r>
                      <a:endParaRPr b="1" sz="2700" u="none" cap="none" strike="noStrike"/>
                    </a:p>
                  </a:txBody>
                  <a:tcPr marT="103450" marB="103450" marR="103450" marL="103450" anchor="ctr"/>
                </a:tc>
              </a:tr>
              <a:tr h="593225">
                <a:tc rowSpan="4">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S&amp;P500 </a:t>
                      </a:r>
                      <a:endParaRPr/>
                    </a:p>
                    <a:p>
                      <a:pPr indent="0" lvl="0" marL="0" marR="0" rtl="0" algn="ctr">
                        <a:lnSpc>
                          <a:spcPct val="100000"/>
                        </a:lnSpc>
                        <a:spcBef>
                          <a:spcPts val="0"/>
                        </a:spcBef>
                        <a:spcAft>
                          <a:spcPts val="0"/>
                        </a:spcAft>
                        <a:buClr>
                          <a:srgbClr val="000000"/>
                        </a:buClr>
                        <a:buSzPts val="2300"/>
                        <a:buFont typeface="Arial"/>
                        <a:buNone/>
                      </a:pPr>
                      <a:r>
                        <a:rPr lang="en-US" sz="2300" u="none" cap="none" strike="noStrike">
                          <a:solidFill>
                            <a:schemeClr val="dk1"/>
                          </a:solidFill>
                        </a:rPr>
                        <a:t>[20</a:t>
                      </a:r>
                      <a:r>
                        <a:rPr lang="en-US" sz="2300">
                          <a:solidFill>
                            <a:schemeClr val="dk1"/>
                          </a:solidFill>
                        </a:rPr>
                        <a:t>0</a:t>
                      </a:r>
                      <a:r>
                        <a:rPr lang="en-US" sz="2300" u="none" cap="none" strike="noStrike">
                          <a:solidFill>
                            <a:schemeClr val="dk1"/>
                          </a:solidFill>
                        </a:rPr>
                        <a:t>2/01/01 - 2022/01/01]</a:t>
                      </a:r>
                      <a:endParaRPr sz="2300" u="none" cap="none" strike="noStrike"/>
                    </a:p>
                  </a:txBody>
                  <a:tcPr marT="103450" marB="103450" marR="103450" marL="103450"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Linear Regression</a:t>
                      </a:r>
                      <a:endParaRPr sz="2300" u="none" cap="none" strike="noStrike"/>
                    </a:p>
                  </a:txBody>
                  <a:tcPr marT="103450" marB="103450" marR="103450" marL="103450"/>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Mean Squared Error (MSE)</a:t>
                      </a:r>
                      <a:endParaRPr/>
                    </a:p>
                  </a:txBody>
                  <a:tcPr marT="103450" marB="103450" marR="103450" marL="103450"/>
                </a:tc>
              </a:tr>
              <a:tr h="938150">
                <a:tc vMerge="1"/>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Long Short-Term Memory (LSTM)</a:t>
                      </a:r>
                      <a:endParaRPr sz="2300" u="none" cap="none" strike="noStrike"/>
                    </a:p>
                  </a:txBody>
                  <a:tcPr marT="103450" marB="103450" marR="103450" marL="103450"/>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Root Mean Squared Error (RMSE)</a:t>
                      </a:r>
                      <a:endParaRPr sz="2300" u="none" cap="none" strike="noStrike"/>
                    </a:p>
                  </a:txBody>
                  <a:tcPr marT="103450" marB="103450" marR="103450" marL="103450"/>
                </a:tc>
              </a:tr>
              <a:tr h="593225">
                <a:tc vMerge="1"/>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 Prophet</a:t>
                      </a:r>
                      <a:endParaRPr sz="2300" u="none" cap="none" strike="noStrike"/>
                    </a:p>
                  </a:txBody>
                  <a:tcPr marT="103450" marB="103450" marR="103450" marL="103450"/>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Mean Absolute Error (MAE</a:t>
                      </a:r>
                      <a:endParaRPr/>
                    </a:p>
                  </a:txBody>
                  <a:tcPr marT="103450" marB="103450" marR="103450" marL="103450"/>
                </a:tc>
              </a:tr>
              <a:tr h="593225">
                <a:tc vMerge="1"/>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XGBoost</a:t>
                      </a:r>
                      <a:endParaRPr sz="2300" u="none" cap="none" strike="noStrike"/>
                    </a:p>
                  </a:txBody>
                  <a:tcPr marT="103450" marB="103450" marR="103450" marL="103450"/>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R2</a:t>
                      </a:r>
                      <a:endParaRPr sz="2300" u="none" cap="none" strike="noStrike"/>
                    </a:p>
                  </a:txBody>
                  <a:tcPr marT="103450" marB="103450" marR="103450" marL="103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91250" y="80400"/>
            <a:ext cx="93672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700"/>
              <a:t>EDA</a:t>
            </a:r>
            <a:endParaRPr sz="3700"/>
          </a:p>
        </p:txBody>
      </p:sp>
      <p:pic>
        <p:nvPicPr>
          <p:cNvPr id="102" name="Google Shape;102;p15"/>
          <p:cNvPicPr preferRelativeResize="0"/>
          <p:nvPr/>
        </p:nvPicPr>
        <p:blipFill rotWithShape="1">
          <a:blip r:embed="rId3">
            <a:alphaModFix/>
          </a:blip>
          <a:srcRect b="0" l="0" r="0" t="0"/>
          <a:stretch/>
        </p:blipFill>
        <p:spPr>
          <a:xfrm>
            <a:off x="1276400" y="942300"/>
            <a:ext cx="9639199" cy="1927750"/>
          </a:xfrm>
          <a:prstGeom prst="rect">
            <a:avLst/>
          </a:prstGeom>
          <a:noFill/>
          <a:ln>
            <a:noFill/>
          </a:ln>
        </p:spPr>
      </p:pic>
      <p:pic>
        <p:nvPicPr>
          <p:cNvPr id="103" name="Google Shape;103;p15"/>
          <p:cNvPicPr preferRelativeResize="0"/>
          <p:nvPr/>
        </p:nvPicPr>
        <p:blipFill rotWithShape="1">
          <a:blip r:embed="rId4">
            <a:alphaModFix/>
          </a:blip>
          <a:srcRect b="0" l="0" r="0" t="0"/>
          <a:stretch/>
        </p:blipFill>
        <p:spPr>
          <a:xfrm>
            <a:off x="1276400" y="2870050"/>
            <a:ext cx="9639199" cy="1927750"/>
          </a:xfrm>
          <a:prstGeom prst="rect">
            <a:avLst/>
          </a:prstGeom>
          <a:noFill/>
          <a:ln>
            <a:noFill/>
          </a:ln>
        </p:spPr>
      </p:pic>
      <p:pic>
        <p:nvPicPr>
          <p:cNvPr id="104" name="Google Shape;104;p15"/>
          <p:cNvPicPr preferRelativeResize="0"/>
          <p:nvPr/>
        </p:nvPicPr>
        <p:blipFill rotWithShape="1">
          <a:blip r:embed="rId5">
            <a:alphaModFix/>
          </a:blip>
          <a:srcRect b="0" l="0" r="0" t="0"/>
          <a:stretch/>
        </p:blipFill>
        <p:spPr>
          <a:xfrm>
            <a:off x="1276400" y="4797800"/>
            <a:ext cx="9736327" cy="1755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191250" y="80400"/>
            <a:ext cx="93672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700"/>
              <a:t>EDA</a:t>
            </a:r>
            <a:endParaRPr sz="3700"/>
          </a:p>
        </p:txBody>
      </p:sp>
      <p:pic>
        <p:nvPicPr>
          <p:cNvPr id="110" name="Google Shape;110;p16"/>
          <p:cNvPicPr preferRelativeResize="0"/>
          <p:nvPr/>
        </p:nvPicPr>
        <p:blipFill>
          <a:blip r:embed="rId3">
            <a:alphaModFix/>
          </a:blip>
          <a:stretch>
            <a:fillRect/>
          </a:stretch>
        </p:blipFill>
        <p:spPr>
          <a:xfrm>
            <a:off x="3609975" y="253050"/>
            <a:ext cx="8582025" cy="4400550"/>
          </a:xfrm>
          <a:prstGeom prst="rect">
            <a:avLst/>
          </a:prstGeom>
          <a:noFill/>
          <a:ln>
            <a:noFill/>
          </a:ln>
        </p:spPr>
      </p:pic>
      <p:pic>
        <p:nvPicPr>
          <p:cNvPr id="111" name="Google Shape;111;p16"/>
          <p:cNvPicPr preferRelativeResize="0"/>
          <p:nvPr/>
        </p:nvPicPr>
        <p:blipFill>
          <a:blip r:embed="rId4">
            <a:alphaModFix/>
          </a:blip>
          <a:stretch>
            <a:fillRect/>
          </a:stretch>
        </p:blipFill>
        <p:spPr>
          <a:xfrm>
            <a:off x="-12" y="2381250"/>
            <a:ext cx="8924925" cy="4476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191250" y="80400"/>
            <a:ext cx="93672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700"/>
              <a:t>EDA - Feature Engineering</a:t>
            </a:r>
            <a:endParaRPr sz="3700"/>
          </a:p>
        </p:txBody>
      </p:sp>
      <p:sp>
        <p:nvSpPr>
          <p:cNvPr id="117" name="Google Shape;117;p17"/>
          <p:cNvSpPr txBox="1"/>
          <p:nvPr/>
        </p:nvSpPr>
        <p:spPr>
          <a:xfrm>
            <a:off x="191176" y="1103678"/>
            <a:ext cx="4937700" cy="531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Deriving features from daily returns and etc. Such as:</a:t>
            </a:r>
            <a:endParaRPr b="1" i="1"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Moving Average</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Exponential Moving Average</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Bollinger Bands</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RSI</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MACD</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ROC</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VoV</a:t>
            </a:r>
            <a:endParaRPr b="0" i="1" sz="16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And run feature importance and selection methods, and experiment.</a:t>
            </a:r>
            <a:endParaRPr b="1" i="1"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Basic Correlation Analysis</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Feature Importance with Random Forest</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Recursive Feature Elimination (RFE) with Lasso</a:t>
            </a:r>
            <a:endParaRPr b="0" i="1" sz="1600" u="none" cap="none" strike="noStrike">
              <a:solidFill>
                <a:srgbClr val="434343"/>
              </a:solidFill>
              <a:latin typeface="Calibri"/>
              <a:ea typeface="Calibri"/>
              <a:cs typeface="Calibri"/>
              <a:sym typeface="Calibri"/>
            </a:endParaRPr>
          </a:p>
        </p:txBody>
      </p:sp>
      <p:pic>
        <p:nvPicPr>
          <p:cNvPr id="118" name="Google Shape;118;p17"/>
          <p:cNvPicPr preferRelativeResize="0"/>
          <p:nvPr/>
        </p:nvPicPr>
        <p:blipFill rotWithShape="1">
          <a:blip r:embed="rId3">
            <a:alphaModFix/>
          </a:blip>
          <a:srcRect b="0" l="0" r="0" t="0"/>
          <a:stretch/>
        </p:blipFill>
        <p:spPr>
          <a:xfrm>
            <a:off x="6517998" y="80400"/>
            <a:ext cx="5441775" cy="3762025"/>
          </a:xfrm>
          <a:prstGeom prst="rect">
            <a:avLst/>
          </a:prstGeom>
          <a:noFill/>
          <a:ln>
            <a:noFill/>
          </a:ln>
        </p:spPr>
      </p:pic>
      <p:pic>
        <p:nvPicPr>
          <p:cNvPr id="119" name="Google Shape;119;p17"/>
          <p:cNvPicPr preferRelativeResize="0"/>
          <p:nvPr/>
        </p:nvPicPr>
        <p:blipFill rotWithShape="1">
          <a:blip r:embed="rId4">
            <a:alphaModFix/>
          </a:blip>
          <a:srcRect b="0" l="0" r="0" t="0"/>
          <a:stretch/>
        </p:blipFill>
        <p:spPr>
          <a:xfrm>
            <a:off x="5128876" y="2994300"/>
            <a:ext cx="5441775" cy="37620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191250" y="80400"/>
            <a:ext cx="93672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700"/>
              <a:t>Feature Selection</a:t>
            </a:r>
            <a:endParaRPr sz="3700"/>
          </a:p>
        </p:txBody>
      </p:sp>
      <p:sp>
        <p:nvSpPr>
          <p:cNvPr id="125" name="Google Shape;125;p18"/>
          <p:cNvSpPr txBox="1"/>
          <p:nvPr/>
        </p:nvSpPr>
        <p:spPr>
          <a:xfrm>
            <a:off x="191176" y="1103678"/>
            <a:ext cx="4937700" cy="53136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dk1"/>
              </a:buClr>
              <a:buSzPts val="1500"/>
              <a:buFont typeface="Calibri"/>
              <a:buChar char="●"/>
            </a:pPr>
            <a:r>
              <a:rPr b="1" i="1" lang="en-US" sz="1500">
                <a:solidFill>
                  <a:schemeClr val="dk1"/>
                </a:solidFill>
                <a:latin typeface="Calibri"/>
                <a:ea typeface="Calibri"/>
                <a:cs typeface="Calibri"/>
                <a:sym typeface="Calibri"/>
              </a:rPr>
              <a:t>Basic correlation analysis</a:t>
            </a:r>
            <a:endParaRPr b="1" i="1" sz="15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i="1" lang="en-US" sz="1500">
                <a:solidFill>
                  <a:schemeClr val="dk1"/>
                </a:solidFill>
                <a:latin typeface="Calibri"/>
                <a:ea typeface="Calibri"/>
                <a:cs typeface="Calibri"/>
                <a:sym typeface="Calibri"/>
              </a:rPr>
              <a:t>Top15 correlated</a:t>
            </a:r>
            <a:endParaRPr i="1" sz="1500">
              <a:solidFill>
                <a:schemeClr val="dk1"/>
              </a:solidFill>
              <a:latin typeface="Calibri"/>
              <a:ea typeface="Calibri"/>
              <a:cs typeface="Calibri"/>
              <a:sym typeface="Calibri"/>
            </a:endParaRPr>
          </a:p>
          <a:p>
            <a:pPr indent="-298450" lvl="2" marL="1371600" rtl="0" algn="l">
              <a:lnSpc>
                <a:spcPct val="110795"/>
              </a:lnSpc>
              <a:spcBef>
                <a:spcPts val="0"/>
              </a:spcBef>
              <a:spcAft>
                <a:spcPts val="0"/>
              </a:spcAft>
              <a:buClr>
                <a:schemeClr val="dk1"/>
              </a:buClr>
              <a:buSzPts val="1100"/>
              <a:buFont typeface="Calibri"/>
              <a:buChar char="■"/>
            </a:pPr>
            <a:r>
              <a:rPr lang="en-US" sz="1100">
                <a:solidFill>
                  <a:schemeClr val="dk1"/>
                </a:solidFill>
                <a:highlight>
                  <a:srgbClr val="FFFFFF"/>
                </a:highlight>
                <a:latin typeface="Calibri"/>
                <a:ea typeface="Calibri"/>
                <a:cs typeface="Calibri"/>
                <a:sym typeface="Calibri"/>
              </a:rPr>
              <a:t>['Open', 'High', 'Low', 'Close', 'Adj Close', 'Volume', 'Daily_Return', 'Volatility', 'MA_5d', 'MA_15d', 'MA_30d', 'MA_60d', 'EMA_5d', 'EMA_15d', 'EMA_30d']</a:t>
            </a:r>
            <a:endParaRPr sz="1100">
              <a:solidFill>
                <a:schemeClr val="dk1"/>
              </a:solidFill>
              <a:highlight>
                <a:srgbClr val="FFFFFF"/>
              </a:highlight>
              <a:latin typeface="Calibri"/>
              <a:ea typeface="Calibri"/>
              <a:cs typeface="Calibri"/>
              <a:sym typeface="Calibri"/>
            </a:endParaRPr>
          </a:p>
          <a:p>
            <a:pPr indent="-323850" lvl="0" marL="457200" rtl="0" algn="l">
              <a:lnSpc>
                <a:spcPct val="110795"/>
              </a:lnSpc>
              <a:spcBef>
                <a:spcPts val="0"/>
              </a:spcBef>
              <a:spcAft>
                <a:spcPts val="0"/>
              </a:spcAft>
              <a:buClr>
                <a:schemeClr val="dk1"/>
              </a:buClr>
              <a:buSzPts val="1500"/>
              <a:buFont typeface="Calibri"/>
              <a:buChar char="●"/>
            </a:pPr>
            <a:r>
              <a:rPr b="1" lang="en-US" sz="1500">
                <a:solidFill>
                  <a:srgbClr val="212121"/>
                </a:solidFill>
                <a:latin typeface="Calibri"/>
                <a:ea typeface="Calibri"/>
                <a:cs typeface="Calibri"/>
                <a:sym typeface="Calibri"/>
              </a:rPr>
              <a:t>RandomForestRegressor</a:t>
            </a:r>
            <a:endParaRPr b="1" sz="1500">
              <a:solidFill>
                <a:srgbClr val="212121"/>
              </a:solidFill>
              <a:latin typeface="Calibri"/>
              <a:ea typeface="Calibri"/>
              <a:cs typeface="Calibri"/>
              <a:sym typeface="Calibri"/>
            </a:endParaRPr>
          </a:p>
          <a:p>
            <a:pPr indent="-323850" lvl="1" marL="914400" rtl="0" algn="l">
              <a:lnSpc>
                <a:spcPct val="110795"/>
              </a:lnSpc>
              <a:spcBef>
                <a:spcPts val="0"/>
              </a:spcBef>
              <a:spcAft>
                <a:spcPts val="0"/>
              </a:spcAft>
              <a:buClr>
                <a:srgbClr val="212121"/>
              </a:buClr>
              <a:buSzPts val="1500"/>
              <a:buFont typeface="Calibri"/>
              <a:buChar char="○"/>
            </a:pPr>
            <a:r>
              <a:rPr lang="en-US" sz="1500">
                <a:solidFill>
                  <a:srgbClr val="212121"/>
                </a:solidFill>
                <a:latin typeface="Calibri"/>
                <a:ea typeface="Calibri"/>
                <a:cs typeface="Calibri"/>
                <a:sym typeface="Calibri"/>
              </a:rPr>
              <a:t>Top 8 Important</a:t>
            </a:r>
            <a:endParaRPr sz="1500">
              <a:solidFill>
                <a:srgbClr val="212121"/>
              </a:solidFill>
              <a:latin typeface="Calibri"/>
              <a:ea typeface="Calibri"/>
              <a:cs typeface="Calibri"/>
              <a:sym typeface="Calibri"/>
            </a:endParaRPr>
          </a:p>
          <a:p>
            <a:pPr indent="-323850" lvl="2" marL="1371600" rtl="0" algn="l">
              <a:lnSpc>
                <a:spcPct val="110795"/>
              </a:lnSpc>
              <a:spcBef>
                <a:spcPts val="0"/>
              </a:spcBef>
              <a:spcAft>
                <a:spcPts val="0"/>
              </a:spcAft>
              <a:buClr>
                <a:srgbClr val="212121"/>
              </a:buClr>
              <a:buSzPts val="1500"/>
              <a:buFont typeface="Calibri"/>
              <a:buChar char="■"/>
            </a:pPr>
            <a:r>
              <a:rPr lang="en-US" sz="1100">
                <a:solidFill>
                  <a:schemeClr val="dk1"/>
                </a:solidFill>
                <a:highlight>
                  <a:srgbClr val="FFFFFF"/>
                </a:highlight>
                <a:latin typeface="Calibri"/>
                <a:ea typeface="Calibri"/>
                <a:cs typeface="Calibri"/>
                <a:sym typeface="Calibri"/>
              </a:rPr>
              <a:t>['LowerBollinger_15d', 'RollingStd_60d', 'LowerBollinger_30d', 'Signal_Line', 'Volatility_of_Volatility', 'LowerBollinger_5d', 'RollingStd_15d', 'RollingStd_30d']</a:t>
            </a:r>
            <a:endParaRPr sz="1100">
              <a:solidFill>
                <a:schemeClr val="dk1"/>
              </a:solidFill>
              <a:highlight>
                <a:srgbClr val="FFFFFF"/>
              </a:highlight>
              <a:latin typeface="Calibri"/>
              <a:ea typeface="Calibri"/>
              <a:cs typeface="Calibri"/>
              <a:sym typeface="Calibri"/>
            </a:endParaRPr>
          </a:p>
          <a:p>
            <a:pPr indent="-323850" lvl="0" marL="457200" rtl="0" algn="l">
              <a:lnSpc>
                <a:spcPct val="110795"/>
              </a:lnSpc>
              <a:spcBef>
                <a:spcPts val="0"/>
              </a:spcBef>
              <a:spcAft>
                <a:spcPts val="0"/>
              </a:spcAft>
              <a:buClr>
                <a:srgbClr val="212121"/>
              </a:buClr>
              <a:buSzPts val="1500"/>
              <a:buFont typeface="Calibri"/>
              <a:buChar char="●"/>
            </a:pPr>
            <a:r>
              <a:rPr b="1" lang="en-US" sz="1500">
                <a:solidFill>
                  <a:srgbClr val="212121"/>
                </a:solidFill>
                <a:latin typeface="Calibri"/>
                <a:ea typeface="Calibri"/>
                <a:cs typeface="Calibri"/>
                <a:sym typeface="Calibri"/>
              </a:rPr>
              <a:t>RFE with Lasso</a:t>
            </a:r>
            <a:endParaRPr b="1" sz="1500">
              <a:solidFill>
                <a:srgbClr val="212121"/>
              </a:solidFill>
              <a:latin typeface="Calibri"/>
              <a:ea typeface="Calibri"/>
              <a:cs typeface="Calibri"/>
              <a:sym typeface="Calibri"/>
            </a:endParaRPr>
          </a:p>
          <a:p>
            <a:pPr indent="-323850" lvl="1" marL="914400" rtl="0" algn="l">
              <a:lnSpc>
                <a:spcPct val="110795"/>
              </a:lnSpc>
              <a:spcBef>
                <a:spcPts val="0"/>
              </a:spcBef>
              <a:spcAft>
                <a:spcPts val="0"/>
              </a:spcAft>
              <a:buClr>
                <a:srgbClr val="212121"/>
              </a:buClr>
              <a:buSzPts val="1500"/>
              <a:buFont typeface="Calibri"/>
              <a:buChar char="○"/>
            </a:pPr>
            <a:r>
              <a:rPr lang="en-US" sz="1500">
                <a:solidFill>
                  <a:srgbClr val="212121"/>
                </a:solidFill>
                <a:latin typeface="Calibri"/>
                <a:ea typeface="Calibri"/>
                <a:cs typeface="Calibri"/>
                <a:sym typeface="Calibri"/>
              </a:rPr>
              <a:t>Top 15 best alpha</a:t>
            </a:r>
            <a:endParaRPr sz="1500">
              <a:solidFill>
                <a:srgbClr val="212121"/>
              </a:solidFill>
              <a:latin typeface="Calibri"/>
              <a:ea typeface="Calibri"/>
              <a:cs typeface="Calibri"/>
              <a:sym typeface="Calibri"/>
            </a:endParaRPr>
          </a:p>
          <a:p>
            <a:pPr indent="-298450" lvl="2" marL="1371600" rtl="0" algn="l">
              <a:lnSpc>
                <a:spcPct val="110795"/>
              </a:lnSpc>
              <a:spcBef>
                <a:spcPts val="0"/>
              </a:spcBef>
              <a:spcAft>
                <a:spcPts val="0"/>
              </a:spcAft>
              <a:buClr>
                <a:schemeClr val="dk1"/>
              </a:buClr>
              <a:buSzPts val="1100"/>
              <a:buFont typeface="Calibri"/>
              <a:buChar char="■"/>
            </a:pPr>
            <a:r>
              <a:rPr lang="en-US" sz="1100">
                <a:solidFill>
                  <a:schemeClr val="dk1"/>
                </a:solidFill>
                <a:highlight>
                  <a:srgbClr val="FFFFFF"/>
                </a:highlight>
                <a:latin typeface="Calibri"/>
                <a:ea typeface="Calibri"/>
                <a:cs typeface="Calibri"/>
                <a:sym typeface="Calibri"/>
              </a:rPr>
              <a:t>['Volume', 'RollingStd_5d', 'LowerBollinger_5d', 'RollingStd_15d', 'RollingStd_30d', 'LowerBollinger_30d', 'RollingStd_60d', 'RSI',  'Signal_Line', 'MACD_Histogram', 'Lagged_Return', 'ROC_Short_Term', 'ROC_Medium_Term', 'ROC_Long_Term', 'Volatility_of_Volatility']</a:t>
            </a:r>
            <a:endParaRPr sz="1100">
              <a:solidFill>
                <a:schemeClr val="dk1"/>
              </a:solidFill>
              <a:highlight>
                <a:srgbClr val="FFFFFF"/>
              </a:highlight>
              <a:latin typeface="Calibri"/>
              <a:ea typeface="Calibri"/>
              <a:cs typeface="Calibri"/>
              <a:sym typeface="Calibri"/>
            </a:endParaRPr>
          </a:p>
          <a:p>
            <a:pPr indent="0" lvl="0" marL="0" rtl="0" algn="l">
              <a:lnSpc>
                <a:spcPct val="110795"/>
              </a:lnSpc>
              <a:spcBef>
                <a:spcPts val="0"/>
              </a:spcBef>
              <a:spcAft>
                <a:spcPts val="0"/>
              </a:spcAft>
              <a:buNone/>
            </a:pPr>
            <a:r>
              <a:t/>
            </a:r>
            <a:endParaRPr sz="1100">
              <a:solidFill>
                <a:schemeClr val="dk1"/>
              </a:solidFill>
              <a:highlight>
                <a:srgbClr val="FFFFFF"/>
              </a:highlight>
              <a:latin typeface="Calibri"/>
              <a:ea typeface="Calibri"/>
              <a:cs typeface="Calibri"/>
              <a:sym typeface="Calibri"/>
            </a:endParaRPr>
          </a:p>
          <a:p>
            <a:pPr indent="0" lvl="0" marL="0" rtl="0" algn="l">
              <a:lnSpc>
                <a:spcPct val="110795"/>
              </a:lnSpc>
              <a:spcBef>
                <a:spcPts val="0"/>
              </a:spcBef>
              <a:spcAft>
                <a:spcPts val="0"/>
              </a:spcAft>
              <a:buNone/>
            </a:pPr>
            <a:r>
              <a:t/>
            </a:r>
            <a:endParaRPr sz="1100">
              <a:solidFill>
                <a:schemeClr val="dk1"/>
              </a:solidFill>
              <a:highlight>
                <a:srgbClr val="FFFFFF"/>
              </a:highlight>
              <a:latin typeface="Calibri"/>
              <a:ea typeface="Calibri"/>
              <a:cs typeface="Calibri"/>
              <a:sym typeface="Calibri"/>
            </a:endParaRPr>
          </a:p>
          <a:p>
            <a:pPr indent="0" lvl="0" marL="0" rtl="0" algn="l">
              <a:lnSpc>
                <a:spcPct val="110795"/>
              </a:lnSpc>
              <a:spcBef>
                <a:spcPts val="0"/>
              </a:spcBef>
              <a:spcAft>
                <a:spcPts val="0"/>
              </a:spcAft>
              <a:buNone/>
            </a:pPr>
            <a:r>
              <a:rPr lang="en-US" sz="1600">
                <a:solidFill>
                  <a:schemeClr val="dk1"/>
                </a:solidFill>
                <a:highlight>
                  <a:srgbClr val="FFFFFF"/>
                </a:highlight>
                <a:latin typeface="Calibri"/>
                <a:ea typeface="Calibri"/>
                <a:cs typeface="Calibri"/>
                <a:sym typeface="Calibri"/>
              </a:rPr>
              <a:t>And we use these 3 </a:t>
            </a:r>
            <a:r>
              <a:rPr lang="en-US" sz="1600">
                <a:solidFill>
                  <a:schemeClr val="dk1"/>
                </a:solidFill>
                <a:highlight>
                  <a:srgbClr val="FFFFFF"/>
                </a:highlight>
                <a:latin typeface="Calibri"/>
                <a:ea typeface="Calibri"/>
                <a:cs typeface="Calibri"/>
                <a:sym typeface="Calibri"/>
              </a:rPr>
              <a:t>techniques</a:t>
            </a:r>
            <a:r>
              <a:rPr lang="en-US" sz="1600">
                <a:solidFill>
                  <a:schemeClr val="dk1"/>
                </a:solidFill>
                <a:highlight>
                  <a:srgbClr val="FFFFFF"/>
                </a:highlight>
                <a:latin typeface="Calibri"/>
                <a:ea typeface="Calibri"/>
                <a:cs typeface="Calibri"/>
                <a:sym typeface="Calibri"/>
              </a:rPr>
              <a:t> for each model, and compare the results.</a:t>
            </a:r>
            <a:endParaRPr sz="1600">
              <a:solidFill>
                <a:schemeClr val="dk1"/>
              </a:solidFill>
              <a:highlight>
                <a:srgbClr val="FFFFFF"/>
              </a:highlight>
              <a:latin typeface="Calibri"/>
              <a:ea typeface="Calibri"/>
              <a:cs typeface="Calibri"/>
              <a:sym typeface="Calibri"/>
            </a:endParaRPr>
          </a:p>
        </p:txBody>
      </p:sp>
      <p:pic>
        <p:nvPicPr>
          <p:cNvPr id="126" name="Google Shape;126;p18"/>
          <p:cNvPicPr preferRelativeResize="0"/>
          <p:nvPr/>
        </p:nvPicPr>
        <p:blipFill>
          <a:blip r:embed="rId3">
            <a:alphaModFix/>
          </a:blip>
          <a:stretch>
            <a:fillRect/>
          </a:stretch>
        </p:blipFill>
        <p:spPr>
          <a:xfrm>
            <a:off x="6540225" y="320700"/>
            <a:ext cx="5590625" cy="4092874"/>
          </a:xfrm>
          <a:prstGeom prst="rect">
            <a:avLst/>
          </a:prstGeom>
          <a:noFill/>
          <a:ln>
            <a:noFill/>
          </a:ln>
        </p:spPr>
      </p:pic>
      <p:pic>
        <p:nvPicPr>
          <p:cNvPr id="127" name="Google Shape;127;p18"/>
          <p:cNvPicPr preferRelativeResize="0"/>
          <p:nvPr/>
        </p:nvPicPr>
        <p:blipFill>
          <a:blip r:embed="rId4">
            <a:alphaModFix/>
          </a:blip>
          <a:stretch>
            <a:fillRect/>
          </a:stretch>
        </p:blipFill>
        <p:spPr>
          <a:xfrm>
            <a:off x="5885450" y="1470700"/>
            <a:ext cx="5513798" cy="4141475"/>
          </a:xfrm>
          <a:prstGeom prst="rect">
            <a:avLst/>
          </a:prstGeom>
          <a:noFill/>
          <a:ln>
            <a:noFill/>
          </a:ln>
        </p:spPr>
      </p:pic>
      <p:pic>
        <p:nvPicPr>
          <p:cNvPr id="128" name="Google Shape;128;p18"/>
          <p:cNvPicPr preferRelativeResize="0"/>
          <p:nvPr/>
        </p:nvPicPr>
        <p:blipFill>
          <a:blip r:embed="rId5">
            <a:alphaModFix/>
          </a:blip>
          <a:stretch>
            <a:fillRect/>
          </a:stretch>
        </p:blipFill>
        <p:spPr>
          <a:xfrm>
            <a:off x="5128878" y="2716525"/>
            <a:ext cx="4937701" cy="41414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614859" y="210684"/>
            <a:ext cx="2999132" cy="68797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lang="en-US"/>
              <a:t>LSTM</a:t>
            </a:r>
            <a:endParaRPr/>
          </a:p>
        </p:txBody>
      </p:sp>
      <p:pic>
        <p:nvPicPr>
          <p:cNvPr id="134" name="Google Shape;134;p19"/>
          <p:cNvPicPr preferRelativeResize="0"/>
          <p:nvPr/>
        </p:nvPicPr>
        <p:blipFill rotWithShape="1">
          <a:blip r:embed="rId3">
            <a:alphaModFix/>
          </a:blip>
          <a:srcRect b="-6588" l="0" r="0" t="6588"/>
          <a:stretch/>
        </p:blipFill>
        <p:spPr>
          <a:xfrm>
            <a:off x="3667673" y="1032773"/>
            <a:ext cx="8070375" cy="5113025"/>
          </a:xfrm>
          <a:prstGeom prst="rect">
            <a:avLst/>
          </a:prstGeom>
          <a:noFill/>
          <a:ln>
            <a:noFill/>
          </a:ln>
        </p:spPr>
      </p:pic>
      <p:sp>
        <p:nvSpPr>
          <p:cNvPr id="135" name="Google Shape;135;p19"/>
          <p:cNvSpPr txBox="1"/>
          <p:nvPr/>
        </p:nvSpPr>
        <p:spPr>
          <a:xfrm>
            <a:off x="0" y="1075722"/>
            <a:ext cx="3832260" cy="4921322"/>
          </a:xfrm>
          <a:prstGeom prst="rect">
            <a:avLst/>
          </a:prstGeom>
          <a:noFill/>
          <a:ln>
            <a:noFill/>
          </a:ln>
        </p:spPr>
        <p:txBody>
          <a:bodyPr anchorCtr="0" anchor="t" bIns="91425" lIns="91425" spcFirstLastPara="1" rIns="91425" wrap="square" tIns="91425">
            <a:noAutofit/>
          </a:bodyPr>
          <a:lstStyle/>
          <a:p>
            <a:pPr indent="-327025" lvl="0" marL="457200" marR="0" rtl="0" algn="l">
              <a:lnSpc>
                <a:spcPct val="150000"/>
              </a:lnSpc>
              <a:spcBef>
                <a:spcPts val="0"/>
              </a:spcBef>
              <a:spcAft>
                <a:spcPts val="0"/>
              </a:spcAft>
              <a:buClr>
                <a:schemeClr val="dk1"/>
              </a:buClr>
              <a:buSzPts val="1550"/>
              <a:buFont typeface="Play"/>
              <a:buChar char="-"/>
            </a:pPr>
            <a:r>
              <a:rPr b="0" i="0" lang="en-US" sz="1800" u="none" cap="none" strike="noStrike">
                <a:solidFill>
                  <a:schemeClr val="dk1"/>
                </a:solidFill>
                <a:highlight>
                  <a:srgbClr val="FFFFFF"/>
                </a:highlight>
                <a:latin typeface="Play"/>
                <a:ea typeface="Play"/>
                <a:cs typeface="Play"/>
                <a:sym typeface="Play"/>
              </a:rPr>
              <a:t>The LSTM model is capturing the </a:t>
            </a:r>
            <a:r>
              <a:rPr b="1" i="0" lang="en-US" sz="1800" u="none" cap="none" strike="noStrike">
                <a:solidFill>
                  <a:schemeClr val="dk1"/>
                </a:solidFill>
                <a:highlight>
                  <a:srgbClr val="FFFFFF"/>
                </a:highlight>
                <a:latin typeface="Play"/>
                <a:ea typeface="Play"/>
                <a:cs typeface="Play"/>
                <a:sym typeface="Play"/>
              </a:rPr>
              <a:t>general pattern</a:t>
            </a:r>
            <a:r>
              <a:rPr b="0" i="0" lang="en-US" sz="1800" u="none" cap="none" strike="noStrike">
                <a:solidFill>
                  <a:schemeClr val="dk1"/>
                </a:solidFill>
                <a:highlight>
                  <a:srgbClr val="FFFFFF"/>
                </a:highlight>
                <a:latin typeface="Play"/>
                <a:ea typeface="Play"/>
                <a:cs typeface="Play"/>
                <a:sym typeface="Play"/>
              </a:rPr>
              <a:t> of the actual volatility.</a:t>
            </a:r>
            <a:endParaRPr/>
          </a:p>
          <a:p>
            <a:pPr indent="-327025" lvl="0" marL="457200" marR="0" rtl="0" algn="l">
              <a:lnSpc>
                <a:spcPct val="150000"/>
              </a:lnSpc>
              <a:spcBef>
                <a:spcPts val="0"/>
              </a:spcBef>
              <a:spcAft>
                <a:spcPts val="0"/>
              </a:spcAft>
              <a:buClr>
                <a:schemeClr val="dk1"/>
              </a:buClr>
              <a:buSzPts val="1550"/>
              <a:buFont typeface="Play"/>
              <a:buChar char="-"/>
            </a:pPr>
            <a:r>
              <a:rPr b="0" i="0" lang="en-US" sz="1800" u="none" cap="none" strike="noStrike">
                <a:solidFill>
                  <a:schemeClr val="dk1"/>
                </a:solidFill>
                <a:highlight>
                  <a:srgbClr val="FFFFFF"/>
                </a:highlight>
                <a:latin typeface="Play"/>
                <a:ea typeface="Play"/>
                <a:cs typeface="Play"/>
                <a:sym typeface="Play"/>
              </a:rPr>
              <a:t>Overall </a:t>
            </a:r>
            <a:r>
              <a:rPr b="1" i="0" lang="en-US" sz="1800" u="none" cap="none" strike="noStrike">
                <a:solidFill>
                  <a:schemeClr val="dk1"/>
                </a:solidFill>
                <a:highlight>
                  <a:srgbClr val="FFFFFF"/>
                </a:highlight>
                <a:latin typeface="Play"/>
                <a:ea typeface="Play"/>
                <a:cs typeface="Play"/>
                <a:sym typeface="Play"/>
              </a:rPr>
              <a:t>shape</a:t>
            </a:r>
            <a:r>
              <a:rPr b="0" i="0" lang="en-US" sz="1800" u="none" cap="none" strike="noStrike">
                <a:solidFill>
                  <a:schemeClr val="dk1"/>
                </a:solidFill>
                <a:highlight>
                  <a:srgbClr val="FFFFFF"/>
                </a:highlight>
                <a:latin typeface="Play"/>
                <a:ea typeface="Play"/>
                <a:cs typeface="Play"/>
                <a:sym typeface="Play"/>
              </a:rPr>
              <a:t> and </a:t>
            </a:r>
            <a:r>
              <a:rPr b="1" i="0" lang="en-US" sz="1800" u="none" cap="none" strike="noStrike">
                <a:solidFill>
                  <a:schemeClr val="dk1"/>
                </a:solidFill>
                <a:highlight>
                  <a:srgbClr val="FFFFFF"/>
                </a:highlight>
                <a:latin typeface="Play"/>
                <a:ea typeface="Play"/>
                <a:cs typeface="Play"/>
                <a:sym typeface="Play"/>
              </a:rPr>
              <a:t>peaks</a:t>
            </a:r>
            <a:r>
              <a:rPr b="0" i="0" lang="en-US" sz="1800" u="none" cap="none" strike="noStrike">
                <a:solidFill>
                  <a:schemeClr val="dk1"/>
                </a:solidFill>
                <a:highlight>
                  <a:srgbClr val="FFFFFF"/>
                </a:highlight>
                <a:latin typeface="Play"/>
                <a:ea typeface="Play"/>
                <a:cs typeface="Play"/>
                <a:sym typeface="Play"/>
              </a:rPr>
              <a:t> are quite similar.</a:t>
            </a:r>
            <a:endParaRPr/>
          </a:p>
          <a:p>
            <a:pPr indent="-327025" lvl="0" marL="457200" marR="0" rtl="0" algn="l">
              <a:lnSpc>
                <a:spcPct val="150000"/>
              </a:lnSpc>
              <a:spcBef>
                <a:spcPts val="0"/>
              </a:spcBef>
              <a:spcAft>
                <a:spcPts val="0"/>
              </a:spcAft>
              <a:buClr>
                <a:schemeClr val="dk1"/>
              </a:buClr>
              <a:buSzPts val="1550"/>
              <a:buFont typeface="Play"/>
              <a:buChar char="-"/>
            </a:pPr>
            <a:r>
              <a:rPr b="0" i="0" lang="en-US" sz="1800" u="none" cap="none" strike="noStrike">
                <a:solidFill>
                  <a:schemeClr val="dk1"/>
                </a:solidFill>
                <a:highlight>
                  <a:srgbClr val="FFFFFF"/>
                </a:highlight>
                <a:latin typeface="Play"/>
                <a:ea typeface="Play"/>
                <a:cs typeface="Play"/>
                <a:sym typeface="Play"/>
              </a:rPr>
              <a:t>The </a:t>
            </a:r>
            <a:r>
              <a:rPr b="0" i="1" lang="en-US" sz="1800" u="none" cap="none" strike="noStrike">
                <a:solidFill>
                  <a:schemeClr val="dk1"/>
                </a:solidFill>
                <a:highlight>
                  <a:srgbClr val="FFFFFF"/>
                </a:highlight>
                <a:latin typeface="Play"/>
                <a:ea typeface="Play"/>
                <a:cs typeface="Play"/>
                <a:sym typeface="Play"/>
              </a:rPr>
              <a:t>most noticeable discrepancies</a:t>
            </a:r>
            <a:r>
              <a:rPr b="0" i="0" lang="en-US" sz="1800" u="none" cap="none" strike="noStrike">
                <a:solidFill>
                  <a:schemeClr val="dk1"/>
                </a:solidFill>
                <a:highlight>
                  <a:srgbClr val="FFFFFF"/>
                </a:highlight>
                <a:latin typeface="Play"/>
                <a:ea typeface="Play"/>
                <a:cs typeface="Play"/>
                <a:sym typeface="Play"/>
              </a:rPr>
              <a:t> appear to occur </a:t>
            </a:r>
            <a:r>
              <a:rPr b="1" i="0" lang="en-US" sz="1800" u="none" cap="none" strike="noStrike">
                <a:solidFill>
                  <a:schemeClr val="dk1"/>
                </a:solidFill>
                <a:highlight>
                  <a:srgbClr val="FFFFFF"/>
                </a:highlight>
                <a:latin typeface="Play"/>
                <a:ea typeface="Play"/>
                <a:cs typeface="Play"/>
                <a:sym typeface="Play"/>
              </a:rPr>
              <a:t>at the peaks,</a:t>
            </a:r>
            <a:r>
              <a:rPr b="0" i="0" lang="en-US" sz="1800" u="none" cap="none" strike="noStrike">
                <a:solidFill>
                  <a:schemeClr val="dk1"/>
                </a:solidFill>
                <a:highlight>
                  <a:srgbClr val="FFFFFF"/>
                </a:highlight>
                <a:latin typeface="Play"/>
                <a:ea typeface="Play"/>
                <a:cs typeface="Play"/>
                <a:sym typeface="Play"/>
              </a:rPr>
              <a:t> where the model either underestimates or overestimates the true volatility spikes.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511591" y="-10701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Prophet</a:t>
            </a:r>
            <a:endParaRPr/>
          </a:p>
        </p:txBody>
      </p:sp>
      <p:sp>
        <p:nvSpPr>
          <p:cNvPr id="141" name="Google Shape;141;p20"/>
          <p:cNvSpPr txBox="1"/>
          <p:nvPr>
            <p:ph idx="1" type="body"/>
          </p:nvPr>
        </p:nvSpPr>
        <p:spPr>
          <a:xfrm>
            <a:off x="-102742" y="996591"/>
            <a:ext cx="3791164" cy="5815970"/>
          </a:xfrm>
          <a:prstGeom prst="rect">
            <a:avLst/>
          </a:prstGeom>
          <a:noFill/>
          <a:ln>
            <a:noFill/>
          </a:ln>
        </p:spPr>
        <p:txBody>
          <a:bodyPr anchorCtr="0" anchor="t" bIns="45700" lIns="91425" spcFirstLastPara="1" rIns="91425" wrap="square" tIns="45700">
            <a:normAutofit fontScale="92500"/>
          </a:bodyPr>
          <a:lstStyle/>
          <a:p>
            <a:pPr indent="-295275" lvl="0" marL="457200" rtl="0" algn="l">
              <a:lnSpc>
                <a:spcPct val="150000"/>
              </a:lnSpc>
              <a:spcBef>
                <a:spcPts val="1100"/>
              </a:spcBef>
              <a:spcAft>
                <a:spcPts val="0"/>
              </a:spcAft>
              <a:buSzPct val="70945"/>
              <a:buChar char="●"/>
            </a:pPr>
            <a:r>
              <a:rPr lang="en-US" sz="1600">
                <a:highlight>
                  <a:srgbClr val="FFFFFF"/>
                </a:highlight>
              </a:rPr>
              <a:t>Capture the general trend of the actual volatility, but there are noticeable deviations, </a:t>
            </a:r>
            <a:r>
              <a:rPr b="1" lang="en-US" sz="1600">
                <a:highlight>
                  <a:srgbClr val="FFFFFF"/>
                </a:highlight>
              </a:rPr>
              <a:t>particularly in capturing the peak values.</a:t>
            </a:r>
            <a:endParaRPr/>
          </a:p>
          <a:p>
            <a:pPr indent="-295275" lvl="0" marL="457200" rtl="0" algn="l">
              <a:lnSpc>
                <a:spcPct val="150000"/>
              </a:lnSpc>
              <a:spcBef>
                <a:spcPts val="0"/>
              </a:spcBef>
              <a:spcAft>
                <a:spcPts val="0"/>
              </a:spcAft>
              <a:buSzPct val="70945"/>
              <a:buChar char="●"/>
            </a:pPr>
            <a:r>
              <a:rPr lang="en-US" sz="1600">
                <a:highlight>
                  <a:srgbClr val="FFFFFF"/>
                </a:highlight>
              </a:rPr>
              <a:t>The model tends to underpredict the highest volatility spikes, which are critical events in financial markets.</a:t>
            </a:r>
            <a:endParaRPr/>
          </a:p>
          <a:p>
            <a:pPr indent="-295275" lvl="0" marL="457200" rtl="0" algn="l">
              <a:lnSpc>
                <a:spcPct val="150000"/>
              </a:lnSpc>
              <a:spcBef>
                <a:spcPts val="0"/>
              </a:spcBef>
              <a:spcAft>
                <a:spcPts val="0"/>
              </a:spcAft>
              <a:buSzPct val="70945"/>
              <a:buChar char="●"/>
            </a:pPr>
            <a:r>
              <a:rPr lang="en-US" sz="1600">
                <a:highlight>
                  <a:srgbClr val="FFFFFF"/>
                </a:highlight>
              </a:rPr>
              <a:t>After the peak in early 2020, which likely corresponds to the market reaction to the COVID-19 pandemic, both the actual and predicted volatility values trend downward, with the predicted values closely following the actual trend but with some lag and less pronounced movements</a:t>
            </a:r>
            <a:endParaRPr sz="1600"/>
          </a:p>
        </p:txBody>
      </p:sp>
      <p:pic>
        <p:nvPicPr>
          <p:cNvPr id="142" name="Google Shape;142;p20"/>
          <p:cNvPicPr preferRelativeResize="0"/>
          <p:nvPr/>
        </p:nvPicPr>
        <p:blipFill rotWithShape="1">
          <a:blip r:embed="rId3">
            <a:alphaModFix/>
          </a:blip>
          <a:srcRect b="0" l="0" r="0" t="0"/>
          <a:stretch/>
        </p:blipFill>
        <p:spPr>
          <a:xfrm>
            <a:off x="3601055" y="1173250"/>
            <a:ext cx="8544151" cy="438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478604" y="5154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XGBoost</a:t>
            </a:r>
            <a:endParaRPr/>
          </a:p>
        </p:txBody>
      </p:sp>
      <p:sp>
        <p:nvSpPr>
          <p:cNvPr id="148" name="Google Shape;148;p21"/>
          <p:cNvSpPr txBox="1"/>
          <p:nvPr>
            <p:ph idx="1" type="body"/>
          </p:nvPr>
        </p:nvSpPr>
        <p:spPr>
          <a:xfrm>
            <a:off x="0" y="976045"/>
            <a:ext cx="3503488" cy="5881955"/>
          </a:xfrm>
          <a:prstGeom prst="rect">
            <a:avLst/>
          </a:prstGeom>
          <a:noFill/>
          <a:ln>
            <a:noFill/>
          </a:ln>
        </p:spPr>
        <p:txBody>
          <a:bodyPr anchorCtr="0" anchor="t" bIns="45700" lIns="91425" spcFirstLastPara="1" rIns="91425" wrap="square" tIns="45700">
            <a:normAutofit/>
          </a:bodyPr>
          <a:lstStyle/>
          <a:p>
            <a:pPr indent="-295275" lvl="0" marL="457200" rtl="0" algn="l">
              <a:lnSpc>
                <a:spcPct val="150000"/>
              </a:lnSpc>
              <a:spcBef>
                <a:spcPts val="1100"/>
              </a:spcBef>
              <a:spcAft>
                <a:spcPts val="0"/>
              </a:spcAft>
              <a:buSzPts val="1050"/>
              <a:buChar char="●"/>
            </a:pPr>
            <a:r>
              <a:rPr lang="en-US" sz="1400">
                <a:highlight>
                  <a:srgbClr val="FFFFFF"/>
                </a:highlight>
              </a:rPr>
              <a:t>The model captures the general trends in the data quite well. </a:t>
            </a:r>
            <a:endParaRPr sz="1400">
              <a:highlight>
                <a:srgbClr val="FFFFFF"/>
              </a:highlight>
            </a:endParaRPr>
          </a:p>
          <a:p>
            <a:pPr indent="-295275" lvl="0" marL="457200" rtl="0" algn="l">
              <a:lnSpc>
                <a:spcPct val="150000"/>
              </a:lnSpc>
              <a:spcBef>
                <a:spcPts val="0"/>
              </a:spcBef>
              <a:spcAft>
                <a:spcPts val="0"/>
              </a:spcAft>
              <a:buSzPts val="1050"/>
              <a:buChar char="●"/>
            </a:pPr>
            <a:r>
              <a:rPr lang="en-US" sz="1400">
                <a:highlight>
                  <a:srgbClr val="FFFFFF"/>
                </a:highlight>
              </a:rPr>
              <a:t>There are, however, noticeable periods where the model's predictions diverge from the actual values. This is particularly evident around the peak, where the model does not capture the sharp rise and subsequent fall in volatility.</a:t>
            </a:r>
            <a:endParaRPr sz="1400">
              <a:highlight>
                <a:srgbClr val="FFFFFF"/>
              </a:highlight>
            </a:endParaRPr>
          </a:p>
          <a:p>
            <a:pPr indent="-295275" lvl="0" marL="457200" rtl="0" algn="l">
              <a:lnSpc>
                <a:spcPct val="150000"/>
              </a:lnSpc>
              <a:spcBef>
                <a:spcPts val="0"/>
              </a:spcBef>
              <a:spcAft>
                <a:spcPts val="0"/>
              </a:spcAft>
              <a:buSzPts val="1050"/>
              <a:buChar char="●"/>
            </a:pPr>
            <a:r>
              <a:rPr lang="en-US" sz="1400">
                <a:highlight>
                  <a:srgbClr val="FFFFFF"/>
                </a:highlight>
              </a:rPr>
              <a:t>Post the peak period, the predicted values tend to follow the actual trend but do not capture the finer fluctuations accurately. This could indicate that the model may be smoothing over some of the volatility.</a:t>
            </a:r>
            <a:endParaRPr sz="4000"/>
          </a:p>
        </p:txBody>
      </p:sp>
      <p:pic>
        <p:nvPicPr>
          <p:cNvPr id="149" name="Google Shape;149;p21"/>
          <p:cNvPicPr preferRelativeResize="0"/>
          <p:nvPr/>
        </p:nvPicPr>
        <p:blipFill rotWithShape="1">
          <a:blip r:embed="rId3">
            <a:alphaModFix/>
          </a:blip>
          <a:srcRect b="0" l="0" r="0" t="0"/>
          <a:stretch/>
        </p:blipFill>
        <p:spPr>
          <a:xfrm>
            <a:off x="3360449" y="1100706"/>
            <a:ext cx="8831551" cy="4781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