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3200" b="1">
                <a:solidFill>
                  <a:srgbClr val="003366"/>
                </a:solidFill>
              </a:rPr>
              <a:t>BUS501: Strategic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000">
                <a:solidFill>
                  <a:srgbClr val="000000"/>
                </a:solidFill>
              </a:rPr>
              <a:t>Unit 2: Strategic Planning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Discussion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Group Activity: </a:t>
            </a:r>
          </a:p>
          <a:p>
            <a:r>
              <a:rPr sz="1800">
                <a:solidFill>
                  <a:srgbClr val="000000"/>
                </a:solidFill>
              </a:rPr>
              <a:t>1. Select a company you're familiar with</a:t>
            </a:r>
          </a:p>
          <a:p>
            <a:r>
              <a:rPr sz="1800">
                <a:solidFill>
                  <a:srgbClr val="000000"/>
                </a:solidFill>
              </a:rPr>
              <a:t>2. In small groups, conduct a mini-SWOT analysis</a:t>
            </a:r>
          </a:p>
          <a:p>
            <a:r>
              <a:rPr sz="1800">
                <a:solidFill>
                  <a:srgbClr val="000000"/>
                </a:solidFill>
              </a:rPr>
              <a:t>3. Identify one key factor in each PESTLE category</a:t>
            </a:r>
          </a:p>
          <a:p>
            <a:r>
              <a:rPr sz="1800">
                <a:solidFill>
                  <a:srgbClr val="000000"/>
                </a:solidFill>
              </a:rPr>
              <a:t>4. Present one strategic recommendation based on your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000000"/>
                </a:solidFill>
              </a:rPr>
              <a:t>Organizational goals stem from mission and vision</a:t>
            </a:r>
          </a:p>
          <a:p>
            <a:pPr/>
            <a:r>
              <a:rPr sz="1800">
                <a:solidFill>
                  <a:srgbClr val="000000"/>
                </a:solidFill>
              </a:rPr>
              <a:t>SWOT analysis connects internal and external factors</a:t>
            </a:r>
          </a:p>
          <a:p>
            <a:pPr/>
            <a:r>
              <a:rPr sz="1800">
                <a:solidFill>
                  <a:srgbClr val="000000"/>
                </a:solidFill>
              </a:rPr>
              <a:t>PESTLE provides structure for environmental scanning</a:t>
            </a:r>
          </a:p>
          <a:p>
            <a:pPr/>
            <a:r>
              <a:rPr sz="1800">
                <a:solidFill>
                  <a:srgbClr val="000000"/>
                </a:solidFill>
              </a:rPr>
              <a:t>Strategic planning requires both internal and external focus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Next Session: Creating 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We will cover:</a:t>
            </a:r>
          </a:p>
          <a:p>
            <a:pPr/>
            <a:r>
              <a:rPr sz="1800">
                <a:solidFill>
                  <a:srgbClr val="000000"/>
                </a:solidFill>
              </a:rPr>
              <a:t>Porter's Generic Strategies</a:t>
            </a:r>
          </a:p>
          <a:p>
            <a:pPr/>
            <a:r>
              <a:rPr sz="1800">
                <a:solidFill>
                  <a:srgbClr val="000000"/>
                </a:solidFill>
              </a:rPr>
              <a:t>The Value Chain</a:t>
            </a:r>
          </a:p>
          <a:p>
            <a:pPr/>
            <a:r>
              <a:rPr sz="1800">
                <a:solidFill>
                  <a:srgbClr val="000000"/>
                </a:solidFill>
              </a:rPr>
              <a:t>Total Quality Management</a:t>
            </a:r>
          </a:p>
          <a:p>
            <a:r>
              <a:rPr sz="1800">
                <a:solidFill>
                  <a:srgbClr val="000000"/>
                </a:solidFill>
              </a:rPr>
              <a:t>Reminder: Mid-week check-in Wednesday at 15:00 UTC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Session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000000"/>
                </a:solidFill>
              </a:rPr>
              <a:t>Establishing Organizational Goals (30 min)</a:t>
            </a:r>
          </a:p>
          <a:p>
            <a:pPr/>
            <a:r>
              <a:rPr sz="1800">
                <a:solidFill>
                  <a:srgbClr val="000000"/>
                </a:solidFill>
              </a:rPr>
              <a:t>Internal &amp; External Analysis (30 min)</a:t>
            </a:r>
          </a:p>
          <a:p>
            <a:pPr/>
            <a:r>
              <a:rPr sz="1800">
                <a:solidFill>
                  <a:srgbClr val="000000"/>
                </a:solidFill>
              </a:rPr>
              <a:t>Break (5 min)</a:t>
            </a:r>
          </a:p>
          <a:p>
            <a:pPr/>
            <a:r>
              <a:rPr sz="1800">
                <a:solidFill>
                  <a:srgbClr val="000000"/>
                </a:solidFill>
              </a:rPr>
              <a:t>Strategic Management Tools (20 min)</a:t>
            </a:r>
          </a:p>
          <a:p>
            <a:pPr/>
            <a:r>
              <a:rPr sz="1800">
                <a:solidFill>
                  <a:srgbClr val="000000"/>
                </a:solidFill>
              </a:rPr>
              <a:t>Interactive Exercise (15 min)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Establishing Organizational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000000"/>
                </a:solidFill>
              </a:rPr>
              <a:t>The POLC framework guides organizational goal setting:</a:t>
            </a:r>
          </a:p>
          <a:p>
            <a:pPr/>
            <a:r>
              <a:rPr sz="1800">
                <a:solidFill>
                  <a:srgbClr val="000000"/>
                </a:solidFill>
              </a:rPr>
              <a:t>Planning: Mission, vision, strategy, goals</a:t>
            </a:r>
          </a:p>
          <a:p>
            <a:pPr/>
            <a:r>
              <a:rPr sz="1800">
                <a:solidFill>
                  <a:srgbClr val="000000"/>
                </a:solidFill>
              </a:rPr>
              <a:t>Organizing: Structure, culture, networks</a:t>
            </a:r>
          </a:p>
          <a:p>
            <a:pPr/>
            <a:r>
              <a:rPr sz="1800">
                <a:solidFill>
                  <a:srgbClr val="000000"/>
                </a:solidFill>
              </a:rPr>
              <a:t>Leading: Decisions, communication, motivation</a:t>
            </a:r>
          </a:p>
          <a:p>
            <a:pPr/>
            <a:r>
              <a:rPr sz="1800">
                <a:solidFill>
                  <a:srgbClr val="000000"/>
                </a:solidFill>
              </a:rPr>
              <a:t>Controlling: Measurement systems, outcomes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Mission and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000000"/>
                </a:solidFill>
              </a:rPr>
              <a:t>**Mission statements**: Organization's reason for being</a:t>
            </a:r>
          </a:p>
          <a:p>
            <a:pPr/>
            <a:r>
              <a:rPr sz="1800">
                <a:solidFill>
                  <a:srgbClr val="000000"/>
                </a:solidFill>
              </a:rPr>
              <a:t>**Vision statements**: Future-oriented declarations</a:t>
            </a:r>
          </a:p>
          <a:p>
            <a:pPr/>
            <a:r>
              <a:rPr sz="1800">
                <a:solidFill>
                  <a:srgbClr val="000000"/>
                </a:solidFill>
              </a:rPr>
              <a:t>Both guide strategy and communicate purpose</a:t>
            </a:r>
          </a:p>
          <a:p>
            <a:pPr/>
            <a:r>
              <a:rPr sz="1800">
                <a:solidFill>
                  <a:srgbClr val="000000"/>
                </a:solidFill>
              </a:rPr>
              <a:t>Effective development process:</a:t>
            </a:r>
          </a:p>
          <a:p>
            <a:pPr/>
            <a:r>
              <a:rPr sz="1800">
                <a:solidFill>
                  <a:srgbClr val="000000"/>
                </a:solidFill>
              </a:rPr>
              <a:t>Stakeholder involvement</a:t>
            </a:r>
          </a:p>
          <a:p>
            <a:pPr/>
            <a:r>
              <a:rPr sz="1800">
                <a:solidFill>
                  <a:srgbClr val="000000"/>
                </a:solidFill>
              </a:rPr>
              <a:t>Based on organizational values</a:t>
            </a:r>
          </a:p>
          <a:p>
            <a:pPr/>
            <a:r>
              <a:rPr sz="1800">
                <a:solidFill>
                  <a:srgbClr val="000000"/>
                </a:solidFill>
              </a:rPr>
              <a:t>Must be achievable and actionable</a:t>
            </a:r>
          </a:p>
          <a:p>
            <a:pPr/>
            <a:r>
              <a:rPr sz="1800">
                <a:solidFill>
                  <a:srgbClr val="000000"/>
                </a:solidFill>
              </a:rPr>
              <a:t>Requires ongoing communication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SWOT Analysis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SWOT identifies internal and external factors affecting strategy</a:t>
            </a:r>
          </a:p>
          <a:p>
            <a:pPr/>
            <a:r>
              <a:rPr sz="1800">
                <a:solidFill>
                  <a:srgbClr val="000000"/>
                </a:solidFill>
              </a:rPr>
              <a:t>**Internal Factors**</a:t>
            </a:r>
          </a:p>
          <a:p>
            <a:pPr/>
            <a:r>
              <a:rPr sz="1800">
                <a:solidFill>
                  <a:srgbClr val="000000"/>
                </a:solidFill>
              </a:rPr>
              <a:t>Strengths: Resources, capabilities, advantages</a:t>
            </a:r>
          </a:p>
          <a:p>
            <a:pPr/>
            <a:r>
              <a:rPr sz="1800">
                <a:solidFill>
                  <a:srgbClr val="000000"/>
                </a:solidFill>
              </a:rPr>
              <a:t>Weaknesses: Limitations, disadvantages, gaps</a:t>
            </a:r>
          </a:p>
          <a:p>
            <a:pPr/>
            <a:r>
              <a:rPr sz="1800">
                <a:solidFill>
                  <a:srgbClr val="000000"/>
                </a:solidFill>
              </a:rPr>
              <a:t>**External Factors**</a:t>
            </a:r>
          </a:p>
          <a:p>
            <a:pPr/>
            <a:r>
              <a:rPr sz="1800">
                <a:solidFill>
                  <a:srgbClr val="000000"/>
                </a:solidFill>
              </a:rPr>
              <a:t>Opportunities: Favorable conditions, trends</a:t>
            </a:r>
          </a:p>
          <a:p>
            <a:pPr/>
            <a:r>
              <a:rPr sz="1800">
                <a:solidFill>
                  <a:srgbClr val="000000"/>
                </a:solidFill>
              </a:rPr>
              <a:t>Threats: Unfavorable conditions, competition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Conducting a SWOT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1. Preparation: Gather data first</a:t>
            </a:r>
          </a:p>
          <a:p>
            <a:r>
              <a:rPr sz="1800">
                <a:solidFill>
                  <a:srgbClr val="000000"/>
                </a:solidFill>
              </a:rPr>
              <a:t>2. Identify Strengths: Internal advantages</a:t>
            </a:r>
          </a:p>
          <a:p>
            <a:r>
              <a:rPr sz="1800">
                <a:solidFill>
                  <a:srgbClr val="000000"/>
                </a:solidFill>
              </a:rPr>
              <a:t>3. Identify Weaknesses: Internal limitations</a:t>
            </a:r>
          </a:p>
          <a:p>
            <a:r>
              <a:rPr sz="1800">
                <a:solidFill>
                  <a:srgbClr val="000000"/>
                </a:solidFill>
              </a:rPr>
              <a:t>4. Identify Opportunities: External possibilities</a:t>
            </a:r>
          </a:p>
          <a:p>
            <a:r>
              <a:rPr sz="1800">
                <a:solidFill>
                  <a:srgbClr val="000000"/>
                </a:solidFill>
              </a:rPr>
              <a:t>5. Identify Threats: External challenges</a:t>
            </a:r>
          </a:p>
          <a:p>
            <a:r>
              <a:rPr sz="1800">
                <a:solidFill>
                  <a:srgbClr val="000000"/>
                </a:solidFill>
              </a:rPr>
              <a:t>6. Prioritize: Rank by importance</a:t>
            </a:r>
          </a:p>
          <a:p>
            <a:r>
              <a:rPr sz="1800">
                <a:solidFill>
                  <a:srgbClr val="000000"/>
                </a:solidFill>
              </a:rPr>
              <a:t>7. Match: Connect strengths to opportunities</a:t>
            </a:r>
          </a:p>
          <a:p>
            <a:r>
              <a:rPr sz="1800">
                <a:solidFill>
                  <a:srgbClr val="000000"/>
                </a:solidFill>
              </a:rPr>
              <a:t>8. Convert: Turn weaknesses/threats into positives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PEST &amp; PESTLE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1800">
                <a:solidFill>
                  <a:srgbClr val="000000"/>
                </a:solidFill>
              </a:rPr>
              <a:t>Frameworks for analyzing macro-environmental factors:</a:t>
            </a:r>
          </a:p>
          <a:p>
            <a:pPr/>
            <a:r>
              <a:rPr sz="1800">
                <a:solidFill>
                  <a:srgbClr val="000000"/>
                </a:solidFill>
              </a:rPr>
              <a:t>**PEST**: Political, Economic, Social, Technological</a:t>
            </a:r>
          </a:p>
          <a:p>
            <a:pPr/>
            <a:r>
              <a:rPr sz="1800">
                <a:solidFill>
                  <a:srgbClr val="000000"/>
                </a:solidFill>
              </a:rPr>
              <a:t>**PESTLE**: PEST + Legal and Environmental factors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PESTLE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000000"/>
                </a:solidFill>
              </a:rPr>
              <a:t>**Political**: Government policies, stability, regulations</a:t>
            </a:r>
          </a:p>
          <a:p>
            <a:pPr/>
            <a:r>
              <a:rPr sz="1800">
                <a:solidFill>
                  <a:srgbClr val="000000"/>
                </a:solidFill>
              </a:rPr>
              <a:t>**Economic**: Growth rates, inflation, unemployment</a:t>
            </a:r>
          </a:p>
          <a:p>
            <a:pPr/>
            <a:r>
              <a:rPr sz="1800">
                <a:solidFill>
                  <a:srgbClr val="000000"/>
                </a:solidFill>
              </a:rPr>
              <a:t>**Social**: Demographics, cultural trends, attitudes</a:t>
            </a:r>
          </a:p>
          <a:p>
            <a:pPr/>
            <a:r>
              <a:rPr sz="1800">
                <a:solidFill>
                  <a:srgbClr val="000000"/>
                </a:solidFill>
              </a:rPr>
              <a:t>**Technological**: Innovation, R&amp;D, automation</a:t>
            </a:r>
          </a:p>
          <a:p>
            <a:pPr/>
            <a:r>
              <a:rPr sz="1800">
                <a:solidFill>
                  <a:srgbClr val="000000"/>
                </a:solidFill>
              </a:rPr>
              <a:t>**Legal**: Laws, regulations, compliance requirements</a:t>
            </a:r>
          </a:p>
          <a:p>
            <a:pPr/>
            <a:r>
              <a:rPr sz="1800">
                <a:solidFill>
                  <a:srgbClr val="000000"/>
                </a:solidFill>
              </a:rPr>
              <a:t>**Environmental**: Climate, sustainability, resources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003366"/>
                </a:solidFill>
              </a:rPr>
              <a:t>Implementing Strategic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000000"/>
                </a:solidFill>
              </a:rPr>
              <a:t>Combine SWOT and PESTLE for comprehensive planning</a:t>
            </a:r>
          </a:p>
          <a:p>
            <a:pPr/>
            <a:r>
              <a:rPr sz="1800">
                <a:solidFill>
                  <a:srgbClr val="000000"/>
                </a:solidFill>
              </a:rPr>
              <a:t>SWOT: Organization-specific assessment</a:t>
            </a:r>
          </a:p>
          <a:p>
            <a:pPr/>
            <a:r>
              <a:rPr sz="1800">
                <a:solidFill>
                  <a:srgbClr val="000000"/>
                </a:solidFill>
              </a:rPr>
              <a:t>PESTLE: Broader external environment</a:t>
            </a:r>
          </a:p>
          <a:p>
            <a:pPr/>
            <a:r>
              <a:rPr sz="1800">
                <a:solidFill>
                  <a:srgbClr val="000000"/>
                </a:solidFill>
              </a:rPr>
              <a:t>Together they create foundation for strategic decisions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