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3200" b="1">
                <a:solidFill>
                  <a:srgbClr val="003366"/>
                </a:solidFill>
              </a:rPr>
              <a:t>Quiz: Strategic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000">
                <a:solidFill>
                  <a:srgbClr val="000000"/>
                </a:solidFill>
              </a:rPr>
              <a:t>Pre-quiz and Post-quiz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Post-Quiz: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Strategic contexts that must be considered when developing strategy include:</a:t>
            </a:r>
          </a:p>
          <a:p>
            <a:r>
              <a:rPr sz="1800">
                <a:solidFill>
                  <a:srgbClr val="000000"/>
                </a:solidFill>
              </a:rPr>
              <a:t>a) Economic, societal, internal, and external factors</a:t>
            </a:r>
          </a:p>
          <a:p>
            <a:r>
              <a:rPr sz="1800">
                <a:solidFill>
                  <a:srgbClr val="000000"/>
                </a:solidFill>
              </a:rPr>
              <a:t>b) Only competitive factors</a:t>
            </a:r>
          </a:p>
          <a:p>
            <a:r>
              <a:rPr sz="1800">
                <a:solidFill>
                  <a:srgbClr val="000000"/>
                </a:solidFill>
              </a:rPr>
              <a:t>c) Only technological factors</a:t>
            </a:r>
          </a:p>
          <a:p>
            <a:r>
              <a:rPr sz="1800">
                <a:solidFill>
                  <a:srgbClr val="000000"/>
                </a:solidFill>
              </a:rPr>
              <a:t>d) Only financial factors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Post-Quiz: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In Yum! Brands' strategic hierarchy, KFC, Taco Bell, and Pizza Hut represent:</a:t>
            </a:r>
          </a:p>
          <a:p>
            <a:r>
              <a:rPr sz="1800">
                <a:solidFill>
                  <a:srgbClr val="000000"/>
                </a:solidFill>
              </a:rPr>
              <a:t>a) Corporate Strategy</a:t>
            </a:r>
          </a:p>
          <a:p>
            <a:r>
              <a:rPr sz="1800">
                <a:solidFill>
                  <a:srgbClr val="000000"/>
                </a:solidFill>
              </a:rPr>
              <a:t>b) Business Unit Strategies</a:t>
            </a:r>
          </a:p>
          <a:p>
            <a:r>
              <a:rPr sz="1800">
                <a:solidFill>
                  <a:srgbClr val="000000"/>
                </a:solidFill>
              </a:rPr>
              <a:t>c) Functional Strategies</a:t>
            </a:r>
          </a:p>
          <a:p>
            <a:r>
              <a:rPr sz="1800">
                <a:solidFill>
                  <a:srgbClr val="000000"/>
                </a:solidFill>
              </a:rPr>
              <a:t>d) Operational Strategies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Post-Quiz: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Which market structure is characterized by few sellers, difficult market entry, and products that may be identical or differentiated?</a:t>
            </a:r>
          </a:p>
          <a:p>
            <a:r>
              <a:rPr sz="1800">
                <a:solidFill>
                  <a:srgbClr val="000000"/>
                </a:solidFill>
              </a:rPr>
              <a:t>a) Pure Competition</a:t>
            </a:r>
          </a:p>
          <a:p>
            <a:r>
              <a:rPr sz="1800">
                <a:solidFill>
                  <a:srgbClr val="000000"/>
                </a:solidFill>
              </a:rPr>
              <a:t>b) Monopolistic Competition</a:t>
            </a:r>
          </a:p>
          <a:p>
            <a:r>
              <a:rPr sz="1800">
                <a:solidFill>
                  <a:srgbClr val="000000"/>
                </a:solidFill>
              </a:rPr>
              <a:t>c) Oligopoly</a:t>
            </a:r>
          </a:p>
          <a:p>
            <a:r>
              <a:rPr sz="1800">
                <a:solidFill>
                  <a:srgbClr val="000000"/>
                </a:solidFill>
              </a:rPr>
              <a:t>d) Monopoly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Post-Quiz: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The strategic portfolio is best defined as:</a:t>
            </a:r>
          </a:p>
          <a:p>
            <a:r>
              <a:rPr sz="1800">
                <a:solidFill>
                  <a:srgbClr val="000000"/>
                </a:solidFill>
              </a:rPr>
              <a:t>a) A company's financial investments</a:t>
            </a:r>
          </a:p>
          <a:p>
            <a:r>
              <a:rPr sz="1800">
                <a:solidFill>
                  <a:srgbClr val="000000"/>
                </a:solidFill>
              </a:rPr>
              <a:t>b) The market presence created by business activities</a:t>
            </a:r>
          </a:p>
          <a:p>
            <a:r>
              <a:rPr sz="1800">
                <a:solidFill>
                  <a:srgbClr val="000000"/>
                </a:solidFill>
              </a:rPr>
              <a:t>c) The collection of products a company offers</a:t>
            </a:r>
          </a:p>
          <a:p>
            <a:r>
              <a:rPr sz="1800">
                <a:solidFill>
                  <a:srgbClr val="000000"/>
                </a:solidFill>
              </a:rPr>
              <a:t>d) The organizational 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Answer Key (Instructor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Pre-Quiz:</a:t>
            </a:r>
          </a:p>
          <a:p>
            <a:r>
              <a:rPr sz="1800">
                <a:solidFill>
                  <a:srgbClr val="000000"/>
                </a:solidFill>
              </a:rPr>
              <a:t>1. b</a:t>
            </a:r>
          </a:p>
          <a:p>
            <a:r>
              <a:rPr sz="1800">
                <a:solidFill>
                  <a:srgbClr val="000000"/>
                </a:solidFill>
              </a:rPr>
              <a:t>2. b</a:t>
            </a:r>
          </a:p>
          <a:p>
            <a:r>
              <a:rPr sz="1800">
                <a:solidFill>
                  <a:srgbClr val="000000"/>
                </a:solidFill>
              </a:rPr>
              <a:t>3. b</a:t>
            </a:r>
          </a:p>
          <a:p>
            <a:r>
              <a:rPr sz="1800">
                <a:solidFill>
                  <a:srgbClr val="000000"/>
                </a:solidFill>
              </a:rPr>
              <a:t>4. c</a:t>
            </a:r>
          </a:p>
          <a:p>
            <a:r>
              <a:rPr sz="1800">
                <a:solidFill>
                  <a:srgbClr val="000000"/>
                </a:solidFill>
              </a:rPr>
              <a:t>5. c</a:t>
            </a:r>
          </a:p>
          <a:p>
            <a:r>
              <a:rPr sz="1800">
                <a:solidFill>
                  <a:srgbClr val="000000"/>
                </a:solidFill>
              </a:rPr>
              <a:t>Post-Quiz:</a:t>
            </a:r>
          </a:p>
          <a:p>
            <a:r>
              <a:rPr sz="1800">
                <a:solidFill>
                  <a:srgbClr val="000000"/>
                </a:solidFill>
              </a:rPr>
              <a:t>1. b</a:t>
            </a:r>
          </a:p>
          <a:p>
            <a:r>
              <a:rPr sz="1800">
                <a:solidFill>
                  <a:srgbClr val="000000"/>
                </a:solidFill>
              </a:rPr>
              <a:t>2. a</a:t>
            </a:r>
          </a:p>
          <a:p>
            <a:r>
              <a:rPr sz="1800">
                <a:solidFill>
                  <a:srgbClr val="000000"/>
                </a:solidFill>
              </a:rPr>
              <a:t>3. b</a:t>
            </a:r>
          </a:p>
          <a:p>
            <a:r>
              <a:rPr sz="1800">
                <a:solidFill>
                  <a:srgbClr val="000000"/>
                </a:solidFill>
              </a:rPr>
              <a:t>4. c</a:t>
            </a:r>
          </a:p>
          <a:p>
            <a:r>
              <a:rPr sz="1800">
                <a:solidFill>
                  <a:srgbClr val="000000"/>
                </a:solidFill>
              </a:rPr>
              <a:t>5. 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Pre-Quiz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Answer these questions to assess your current knowledge.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Pre-Quiz: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What is the definition of strategy in a business context?</a:t>
            </a:r>
          </a:p>
          <a:p>
            <a:r>
              <a:rPr sz="1800">
                <a:solidFill>
                  <a:srgbClr val="000000"/>
                </a:solidFill>
              </a:rPr>
              <a:t>a) Short-term tactics to increase profits</a:t>
            </a:r>
          </a:p>
          <a:p>
            <a:r>
              <a:rPr sz="1800">
                <a:solidFill>
                  <a:srgbClr val="000000"/>
                </a:solidFill>
              </a:rPr>
              <a:t>b) The determination of long-term goals and courses of action</a:t>
            </a:r>
          </a:p>
          <a:p>
            <a:r>
              <a:rPr sz="1800">
                <a:solidFill>
                  <a:srgbClr val="000000"/>
                </a:solidFill>
              </a:rPr>
              <a:t>c) Day-to-day operational decisions</a:t>
            </a:r>
          </a:p>
          <a:p>
            <a:r>
              <a:rPr sz="1800">
                <a:solidFill>
                  <a:srgbClr val="000000"/>
                </a:solidFill>
              </a:rPr>
              <a:t>d) Product development 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Pre-Quiz: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Which of the following describes a "business model"?</a:t>
            </a:r>
          </a:p>
          <a:p>
            <a:r>
              <a:rPr sz="1800">
                <a:solidFill>
                  <a:srgbClr val="000000"/>
                </a:solidFill>
              </a:rPr>
              <a:t>a) Financial projections for the next quarter</a:t>
            </a:r>
          </a:p>
          <a:p>
            <a:r>
              <a:rPr sz="1800">
                <a:solidFill>
                  <a:srgbClr val="000000"/>
                </a:solidFill>
              </a:rPr>
              <a:t>b) Overall approach to competing in an industry</a:t>
            </a:r>
          </a:p>
          <a:p>
            <a:r>
              <a:rPr sz="1800">
                <a:solidFill>
                  <a:srgbClr val="000000"/>
                </a:solidFill>
              </a:rPr>
              <a:t>c) HR policies and procedures</a:t>
            </a:r>
          </a:p>
          <a:p>
            <a:r>
              <a:rPr sz="1800">
                <a:solidFill>
                  <a:srgbClr val="000000"/>
                </a:solidFill>
              </a:rPr>
              <a:t>d) Leadership hierarchy within a company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Pre-Quiz: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In strategic management, what are the components of a strategic hierarchy?</a:t>
            </a:r>
          </a:p>
          <a:p>
            <a:r>
              <a:rPr sz="1800">
                <a:solidFill>
                  <a:srgbClr val="000000"/>
                </a:solidFill>
              </a:rPr>
              <a:t>a) CEO, Managers, Employees</a:t>
            </a:r>
          </a:p>
          <a:p>
            <a:r>
              <a:rPr sz="1800">
                <a:solidFill>
                  <a:srgbClr val="000000"/>
                </a:solidFill>
              </a:rPr>
              <a:t>b) Global Strategy, Business Unit Strategies, Functional Strategies</a:t>
            </a:r>
          </a:p>
          <a:p>
            <a:r>
              <a:rPr sz="1800">
                <a:solidFill>
                  <a:srgbClr val="000000"/>
                </a:solidFill>
              </a:rPr>
              <a:t>c) Planning, Organizing, Leading, Controlling</a:t>
            </a:r>
          </a:p>
          <a:p>
            <a:r>
              <a:rPr sz="1800">
                <a:solidFill>
                  <a:srgbClr val="000000"/>
                </a:solidFill>
              </a:rPr>
              <a:t>d) Marketing, Sales, Production,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Pre-Quiz: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Which market structure has many sellers offering homogeneous products with easy market entry?</a:t>
            </a:r>
          </a:p>
          <a:p>
            <a:r>
              <a:rPr sz="1800">
                <a:solidFill>
                  <a:srgbClr val="000000"/>
                </a:solidFill>
              </a:rPr>
              <a:t>a) Monopoly</a:t>
            </a:r>
          </a:p>
          <a:p>
            <a:r>
              <a:rPr sz="1800">
                <a:solidFill>
                  <a:srgbClr val="000000"/>
                </a:solidFill>
              </a:rPr>
              <a:t>b) Oligopoly</a:t>
            </a:r>
          </a:p>
          <a:p>
            <a:r>
              <a:rPr sz="1800">
                <a:solidFill>
                  <a:srgbClr val="000000"/>
                </a:solidFill>
              </a:rPr>
              <a:t>c) Pure Competition</a:t>
            </a:r>
          </a:p>
          <a:p>
            <a:r>
              <a:rPr sz="1800">
                <a:solidFill>
                  <a:srgbClr val="000000"/>
                </a:solidFill>
              </a:rPr>
              <a:t>d) Monopolistic Competition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Pre-Quiz: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What distinguishes monopolistic competition from pure competition?</a:t>
            </a:r>
          </a:p>
          <a:p>
            <a:r>
              <a:rPr sz="1800">
                <a:solidFill>
                  <a:srgbClr val="000000"/>
                </a:solidFill>
              </a:rPr>
              <a:t>a) Number of sellers</a:t>
            </a:r>
          </a:p>
          <a:p>
            <a:r>
              <a:rPr sz="1800">
                <a:solidFill>
                  <a:srgbClr val="000000"/>
                </a:solidFill>
              </a:rPr>
              <a:t>b) Market entry difficulty</a:t>
            </a:r>
          </a:p>
          <a:p>
            <a:r>
              <a:rPr sz="1800">
                <a:solidFill>
                  <a:srgbClr val="000000"/>
                </a:solidFill>
              </a:rPr>
              <a:t>c) Product differentiation</a:t>
            </a:r>
          </a:p>
          <a:p>
            <a:r>
              <a:rPr sz="1800">
                <a:solidFill>
                  <a:srgbClr val="000000"/>
                </a:solidFill>
              </a:rPr>
              <a:t>d) Government regulation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Post-Quiz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Now that we've completed our session, test your understanding.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Post-Quiz: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A value proposition refers to:</a:t>
            </a:r>
          </a:p>
          <a:p>
            <a:r>
              <a:rPr sz="1800">
                <a:solidFill>
                  <a:srgbClr val="000000"/>
                </a:solidFill>
              </a:rPr>
              <a:t>a) The price of a company's products</a:t>
            </a:r>
          </a:p>
          <a:p>
            <a:r>
              <a:rPr sz="1800">
                <a:solidFill>
                  <a:srgbClr val="000000"/>
                </a:solidFill>
              </a:rPr>
              <a:t>b) Why customers choose your firm over alternatives</a:t>
            </a:r>
          </a:p>
          <a:p>
            <a:r>
              <a:rPr sz="1800">
                <a:solidFill>
                  <a:srgbClr val="000000"/>
                </a:solidFill>
              </a:rPr>
              <a:t>c) How employees are compensated</a:t>
            </a:r>
          </a:p>
          <a:p>
            <a:r>
              <a:rPr sz="1800">
                <a:solidFill>
                  <a:srgbClr val="000000"/>
                </a:solidFill>
              </a:rPr>
              <a:t>d) The company's mission statement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