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EB Garamond" pitchFamily="2" charset="0"/>
      <p:regular r:id="rId21"/>
      <p:bold r:id="rId22"/>
      <p:italic r:id="rId23"/>
      <p:boldItalic r:id="rId24"/>
    </p:embeddedFont>
    <p:embeddedFont>
      <p:font typeface="Helvetica Neue" panose="02000503000000020004"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4"/>
  </p:normalViewPr>
  <p:slideViewPr>
    <p:cSldViewPr snapToGrid="0">
      <p:cViewPr varScale="1">
        <p:scale>
          <a:sx n="142" d="100"/>
          <a:sy n="142" d="100"/>
        </p:scale>
        <p:origin x="7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726062b7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726062b73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gd726062b73_0_3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726062b7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726062b73_0_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6" name="Google Shape;166;gd726062b73_0_5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726062b7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726062b73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gd726062b73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d5891268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d58912687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gcd58912687_0_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5891268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58912687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gcd58912687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d589126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d58912687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 name="Google Shape;70;gcd58912687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26062b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26062b7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9" name="Google Shape;79;gd726062b7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ae5f0f7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ae5f0f7a5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 name="Google Shape;88;g7ae5f0f7a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726062b7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726062b73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gd726062b73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726062b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726062b73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0" name="Google Shape;110;gd726062b73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3cbd0eba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3cbd0eba6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gd3cbd0eba6_0_2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d5891268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d58912687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gcd58912687_0_2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d5891268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d58912687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gcd58912687_0_2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5" name="Google Shape;15;p2"/>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marR="0" lvl="0" algn="ctr" rtl="0">
              <a:spcBef>
                <a:spcPts val="360"/>
              </a:spcBef>
              <a:spcAft>
                <a:spcPts val="0"/>
              </a:spcAft>
              <a:buClr>
                <a:schemeClr val="accent5"/>
              </a:buClr>
              <a:buSzPts val="1800"/>
              <a:buFont typeface="Arial"/>
              <a:buNone/>
              <a:defRPr sz="1800" b="0" i="0" u="none" strike="noStrike" cap="none">
                <a:solidFill>
                  <a:schemeClr val="accent5"/>
                </a:solidFill>
                <a:latin typeface="Calibri"/>
                <a:ea typeface="Calibri"/>
                <a:cs typeface="Calibri"/>
                <a:sym typeface="Calibri"/>
              </a:defRPr>
            </a:lvl1pPr>
            <a:lvl2pPr marR="0" lvl="1" algn="ctr"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R="0" lvl="2" algn="ctr"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R="0" lvl="3" algn="ctr"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R="0" lvl="4" algn="ctr"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57201" y="438150"/>
            <a:ext cx="3008313" cy="8715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rgbClr val="006096"/>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50" name="Google Shape;50;p11"/>
          <p:cNvSpPr txBox="1">
            <a:spLocks noGrp="1"/>
          </p:cNvSpPr>
          <p:nvPr>
            <p:ph type="body" idx="1"/>
          </p:nvPr>
        </p:nvSpPr>
        <p:spPr>
          <a:xfrm>
            <a:off x="3575050" y="438151"/>
            <a:ext cx="5111750" cy="3657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2"/>
              </a:buClr>
              <a:buSzPts val="3200"/>
              <a:buFont typeface="Arial"/>
              <a:buChar char="•"/>
              <a:defRPr sz="3200" b="0" i="0" u="none" strike="noStrike" cap="none">
                <a:solidFill>
                  <a:schemeClr val="dk2"/>
                </a:solidFill>
                <a:latin typeface="Calibri"/>
                <a:ea typeface="Calibri"/>
                <a:cs typeface="Calibri"/>
                <a:sym typeface="Calibri"/>
              </a:defRPr>
            </a:lvl1pPr>
            <a:lvl2pPr marL="914400" marR="0" lvl="1" indent="-406400" algn="l" rtl="0">
              <a:spcBef>
                <a:spcPts val="560"/>
              </a:spcBef>
              <a:spcAft>
                <a:spcPts val="0"/>
              </a:spcAft>
              <a:buClr>
                <a:schemeClr val="dk2"/>
              </a:buClr>
              <a:buSzPts val="2800"/>
              <a:buFont typeface="Arial"/>
              <a:buChar char="–"/>
              <a:defRPr sz="2800" b="0" i="0" u="none" strike="noStrike" cap="none">
                <a:solidFill>
                  <a:schemeClr val="dk2"/>
                </a:solidFill>
                <a:latin typeface="Calibri"/>
                <a:ea typeface="Calibri"/>
                <a:cs typeface="Calibri"/>
                <a:sym typeface="Calibri"/>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Google Shape;51;p11"/>
          <p:cNvSpPr txBox="1">
            <a:spLocks noGrp="1"/>
          </p:cNvSpPr>
          <p:nvPr>
            <p:ph type="body" idx="2"/>
          </p:nvPr>
        </p:nvSpPr>
        <p:spPr>
          <a:xfrm>
            <a:off x="457201" y="1428750"/>
            <a:ext cx="3008313" cy="266700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rgbClr val="006096"/>
              </a:buClr>
              <a:buSzPts val="1400"/>
              <a:buFont typeface="Arial"/>
              <a:buNone/>
              <a:defRPr sz="1400" b="0" i="0" u="none" strike="noStrike" cap="none">
                <a:solidFill>
                  <a:srgbClr val="006096"/>
                </a:solidFill>
                <a:latin typeface="Calibri"/>
                <a:ea typeface="Calibri"/>
                <a:cs typeface="Calibri"/>
                <a:sym typeface="Calibri"/>
              </a:defRPr>
            </a:lvl1pPr>
            <a:lvl2pPr marL="914400" marR="0" lvl="1" indent="-228600" algn="l" rtl="0">
              <a:spcBef>
                <a:spcPts val="240"/>
              </a:spcBef>
              <a:spcAft>
                <a:spcPts val="0"/>
              </a:spcAft>
              <a:buClr>
                <a:schemeClr val="dk2"/>
              </a:buClr>
              <a:buSzPts val="1200"/>
              <a:buFont typeface="Arial"/>
              <a:buNone/>
              <a:defRPr sz="1200" b="0" i="0" u="none" strike="noStrike" cap="none">
                <a:solidFill>
                  <a:schemeClr val="dk2"/>
                </a:solidFill>
                <a:latin typeface="Calibri"/>
                <a:ea typeface="Calibri"/>
                <a:cs typeface="Calibri"/>
                <a:sym typeface="Calibri"/>
              </a:defRPr>
            </a:lvl2pPr>
            <a:lvl3pPr marL="1371600" marR="0" lvl="2" indent="-228600" algn="l" rtl="0">
              <a:spcBef>
                <a:spcPts val="200"/>
              </a:spcBef>
              <a:spcAft>
                <a:spcPts val="0"/>
              </a:spcAft>
              <a:buClr>
                <a:schemeClr val="dk2"/>
              </a:buClr>
              <a:buSzPts val="1000"/>
              <a:buFont typeface="Arial"/>
              <a:buNone/>
              <a:defRPr sz="1000" b="0" i="0" u="none" strike="noStrike" cap="none">
                <a:solidFill>
                  <a:schemeClr val="dk2"/>
                </a:solidFill>
                <a:latin typeface="Calibri"/>
                <a:ea typeface="Calibri"/>
                <a:cs typeface="Calibri"/>
                <a:sym typeface="Calibri"/>
              </a:defRPr>
            </a:lvl3pPr>
            <a:lvl4pPr marL="1828800" marR="0" lvl="3" indent="-228600" algn="l" rtl="0">
              <a:spcBef>
                <a:spcPts val="180"/>
              </a:spcBef>
              <a:spcAft>
                <a:spcPts val="0"/>
              </a:spcAft>
              <a:buClr>
                <a:schemeClr val="dk2"/>
              </a:buClr>
              <a:buSzPts val="900"/>
              <a:buFont typeface="Arial"/>
              <a:buNone/>
              <a:defRPr sz="900" b="0" i="0" u="none" strike="noStrike" cap="none">
                <a:solidFill>
                  <a:schemeClr val="dk2"/>
                </a:solidFill>
                <a:latin typeface="Calibri"/>
                <a:ea typeface="Calibri"/>
                <a:cs typeface="Calibri"/>
                <a:sym typeface="Calibri"/>
              </a:defRPr>
            </a:lvl4pPr>
            <a:lvl5pPr marL="2286000" marR="0" lvl="4" indent="-228600" algn="l" rtl="0">
              <a:spcBef>
                <a:spcPts val="180"/>
              </a:spcBef>
              <a:spcAft>
                <a:spcPts val="0"/>
              </a:spcAft>
              <a:buClr>
                <a:schemeClr val="dk2"/>
              </a:buClr>
              <a:buSzPts val="900"/>
              <a:buFont typeface="Arial"/>
              <a:buNone/>
              <a:defRPr sz="900" b="0" i="0" u="none" strike="noStrike" cap="none">
                <a:solidFill>
                  <a:schemeClr val="dk2"/>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2" name="Google Shape;52;p11"/>
          <p:cNvSpPr txBox="1">
            <a:spLocks noGrp="1"/>
          </p:cNvSpPr>
          <p:nvPr>
            <p:ph type="sldNum" idx="12"/>
          </p:nvPr>
        </p:nvSpPr>
        <p:spPr>
          <a:xfrm>
            <a:off x="3563998"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457200" y="476250"/>
            <a:ext cx="8229600" cy="7429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rgbClr val="006096"/>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55" name="Google Shape;55;p12"/>
          <p:cNvSpPr txBox="1">
            <a:spLocks noGrp="1"/>
          </p:cNvSpPr>
          <p:nvPr>
            <p:ph type="body" idx="1"/>
          </p:nvPr>
        </p:nvSpPr>
        <p:spPr>
          <a:xfrm rot="5400000">
            <a:off x="3246437" y="-1284288"/>
            <a:ext cx="2651125" cy="82296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1pPr>
            <a:lvl2pPr marL="914400" marR="0" lvl="1"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sldNum" idx="12"/>
          </p:nvPr>
        </p:nvSpPr>
        <p:spPr>
          <a:xfrm>
            <a:off x="3505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rot="5400000">
            <a:off x="5857723" y="1277144"/>
            <a:ext cx="3579813" cy="20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rgbClr val="006096"/>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59" name="Google Shape;59;p13"/>
          <p:cNvSpPr txBox="1">
            <a:spLocks noGrp="1"/>
          </p:cNvSpPr>
          <p:nvPr>
            <p:ph type="body" idx="1"/>
          </p:nvPr>
        </p:nvSpPr>
        <p:spPr>
          <a:xfrm rot="5400000">
            <a:off x="1677194" y="-704056"/>
            <a:ext cx="3579813" cy="60198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1pPr>
            <a:lvl2pPr marL="914400" marR="0" lvl="1"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sldNum" idx="12"/>
          </p:nvPr>
        </p:nvSpPr>
        <p:spPr>
          <a:xfrm>
            <a:off x="33528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57200" y="514350"/>
            <a:ext cx="8229600" cy="7429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rgbClr val="006096"/>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8" name="Google Shape;18;p3"/>
          <p:cNvSpPr txBox="1">
            <a:spLocks noGrp="1"/>
          </p:cNvSpPr>
          <p:nvPr>
            <p:ph type="body" idx="1"/>
          </p:nvPr>
        </p:nvSpPr>
        <p:spPr>
          <a:xfrm>
            <a:off x="457200" y="1543050"/>
            <a:ext cx="8229600" cy="2651125"/>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360"/>
              </a:spcBef>
              <a:spcAft>
                <a:spcPts val="0"/>
              </a:spcAft>
              <a:buClr>
                <a:srgbClr val="006096"/>
              </a:buClr>
              <a:buSzPts val="1800"/>
              <a:buFont typeface="Arial"/>
              <a:buChar char="•"/>
              <a:defRPr sz="1800" b="0" i="0" u="none" strike="noStrike" cap="none">
                <a:solidFill>
                  <a:srgbClr val="006096"/>
                </a:solidFill>
                <a:latin typeface="Calibri"/>
                <a:ea typeface="Calibri"/>
                <a:cs typeface="Calibri"/>
                <a:sym typeface="Calibri"/>
              </a:defRPr>
            </a:lvl1pPr>
            <a:lvl2pPr marL="914400" marR="0" lvl="1" indent="-342900" algn="l" rtl="0">
              <a:spcBef>
                <a:spcPts val="360"/>
              </a:spcBef>
              <a:spcAft>
                <a:spcPts val="0"/>
              </a:spcAft>
              <a:buClr>
                <a:srgbClr val="006096"/>
              </a:buClr>
              <a:buSzPts val="1800"/>
              <a:buFont typeface="Arial"/>
              <a:buChar char="–"/>
              <a:defRPr sz="1800" b="0" i="0" u="none" strike="noStrike" cap="none">
                <a:solidFill>
                  <a:srgbClr val="006096"/>
                </a:solidFill>
                <a:latin typeface="Calibri"/>
                <a:ea typeface="Calibri"/>
                <a:cs typeface="Calibri"/>
                <a:sym typeface="Calibri"/>
              </a:defRPr>
            </a:lvl2pPr>
            <a:lvl3pPr marL="1371600" marR="0" lvl="2" indent="-342900" algn="l" rtl="0">
              <a:spcBef>
                <a:spcPts val="360"/>
              </a:spcBef>
              <a:spcAft>
                <a:spcPts val="0"/>
              </a:spcAft>
              <a:buClr>
                <a:srgbClr val="006096"/>
              </a:buClr>
              <a:buSzPts val="1800"/>
              <a:buFont typeface="Arial"/>
              <a:buChar char="•"/>
              <a:defRPr sz="1800" b="0" i="0" u="none" strike="noStrike" cap="none">
                <a:solidFill>
                  <a:srgbClr val="006096"/>
                </a:solidFill>
                <a:latin typeface="Calibri"/>
                <a:ea typeface="Calibri"/>
                <a:cs typeface="Calibri"/>
                <a:sym typeface="Calibri"/>
              </a:defRPr>
            </a:lvl3pPr>
            <a:lvl4pPr marL="1828800" marR="0" lvl="3" indent="-342900" algn="l" rtl="0">
              <a:spcBef>
                <a:spcPts val="360"/>
              </a:spcBef>
              <a:spcAft>
                <a:spcPts val="0"/>
              </a:spcAft>
              <a:buClr>
                <a:srgbClr val="006096"/>
              </a:buClr>
              <a:buSzPts val="1800"/>
              <a:buFont typeface="Arial"/>
              <a:buChar char="–"/>
              <a:defRPr sz="1800" b="0" i="0" u="none" strike="noStrike" cap="none">
                <a:solidFill>
                  <a:srgbClr val="006096"/>
                </a:solidFill>
                <a:latin typeface="Calibri"/>
                <a:ea typeface="Calibri"/>
                <a:cs typeface="Calibri"/>
                <a:sym typeface="Calibri"/>
              </a:defRPr>
            </a:lvl4pPr>
            <a:lvl5pPr marL="2286000" marR="0" lvl="4" indent="-342900" algn="l" rtl="0">
              <a:spcBef>
                <a:spcPts val="360"/>
              </a:spcBef>
              <a:spcAft>
                <a:spcPts val="0"/>
              </a:spcAft>
              <a:buClr>
                <a:srgbClr val="006096"/>
              </a:buClr>
              <a:buSzPts val="1800"/>
              <a:buFont typeface="Arial"/>
              <a:buChar char="»"/>
              <a:defRPr sz="1800" b="0" i="0" u="none" strike="noStrike" cap="none">
                <a:solidFill>
                  <a:srgbClr val="006096"/>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3505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6096000" y="459580"/>
            <a:ext cx="2514600" cy="664369"/>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rgbClr val="006096"/>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22" name="Google Shape;22;p4"/>
          <p:cNvSpPr>
            <a:spLocks noGrp="1"/>
          </p:cNvSpPr>
          <p:nvPr>
            <p:ph type="pic" idx="2"/>
          </p:nvPr>
        </p:nvSpPr>
        <p:spPr>
          <a:xfrm>
            <a:off x="457200" y="459580"/>
            <a:ext cx="5486400" cy="3636169"/>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2"/>
              </a:buClr>
              <a:buSzPts val="3200"/>
              <a:buFont typeface="Arial"/>
              <a:buNone/>
              <a:defRPr sz="3200" b="0" i="0" u="none" strike="noStrike" cap="none">
                <a:solidFill>
                  <a:schemeClr val="dk2"/>
                </a:solidFill>
                <a:latin typeface="Calibri"/>
                <a:ea typeface="Calibri"/>
                <a:cs typeface="Calibri"/>
                <a:sym typeface="Calibri"/>
              </a:defRPr>
            </a:lvl1pPr>
            <a:lvl2pPr marR="0" lvl="1" algn="l" rtl="0">
              <a:spcBef>
                <a:spcPts val="560"/>
              </a:spcBef>
              <a:spcAft>
                <a:spcPts val="0"/>
              </a:spcAft>
              <a:buClr>
                <a:schemeClr val="dk2"/>
              </a:buClr>
              <a:buSzPts val="2800"/>
              <a:buFont typeface="Arial"/>
              <a:buNone/>
              <a:defRPr sz="2800" b="0" i="0" u="none" strike="noStrike" cap="none">
                <a:solidFill>
                  <a:schemeClr val="dk2"/>
                </a:solidFill>
                <a:latin typeface="Calibri"/>
                <a:ea typeface="Calibri"/>
                <a:cs typeface="Calibri"/>
                <a:sym typeface="Calibri"/>
              </a:defRPr>
            </a:lvl2pPr>
            <a:lvl3pPr marR="0" lvl="2" algn="l" rtl="0">
              <a:spcBef>
                <a:spcPts val="480"/>
              </a:spcBef>
              <a:spcAft>
                <a:spcPts val="0"/>
              </a:spcAft>
              <a:buClr>
                <a:schemeClr val="dk2"/>
              </a:buClr>
              <a:buSzPts val="2400"/>
              <a:buFont typeface="Arial"/>
              <a:buNone/>
              <a:defRPr sz="2400" b="0" i="0" u="none" strike="noStrike" cap="none">
                <a:solidFill>
                  <a:schemeClr val="dk2"/>
                </a:solidFill>
                <a:latin typeface="Calibri"/>
                <a:ea typeface="Calibri"/>
                <a:cs typeface="Calibri"/>
                <a:sym typeface="Calibri"/>
              </a:defRPr>
            </a:lvl3pPr>
            <a:lvl4pPr marR="0" lvl="3" algn="l" rtl="0">
              <a:spcBef>
                <a:spcPts val="400"/>
              </a:spcBef>
              <a:spcAft>
                <a:spcPts val="0"/>
              </a:spcAft>
              <a:buClr>
                <a:schemeClr val="dk2"/>
              </a:buClr>
              <a:buSzPts val="2000"/>
              <a:buFont typeface="Arial"/>
              <a:buNone/>
              <a:defRPr sz="2000" b="0" i="0" u="none" strike="noStrike" cap="none">
                <a:solidFill>
                  <a:schemeClr val="dk2"/>
                </a:solidFill>
                <a:latin typeface="Calibri"/>
                <a:ea typeface="Calibri"/>
                <a:cs typeface="Calibri"/>
                <a:sym typeface="Calibri"/>
              </a:defRPr>
            </a:lvl4pPr>
            <a:lvl5pPr marR="0" lvl="4" algn="l" rtl="0">
              <a:spcBef>
                <a:spcPts val="400"/>
              </a:spcBef>
              <a:spcAft>
                <a:spcPts val="0"/>
              </a:spcAft>
              <a:buClr>
                <a:schemeClr val="dk2"/>
              </a:buClr>
              <a:buSzPts val="2000"/>
              <a:buFont typeface="Arial"/>
              <a:buNone/>
              <a:defRPr sz="2000" b="0" i="0" u="none" strike="noStrike" cap="none">
                <a:solidFill>
                  <a:schemeClr val="dk2"/>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body" idx="1"/>
          </p:nvPr>
        </p:nvSpPr>
        <p:spPr>
          <a:xfrm>
            <a:off x="6096000" y="1200150"/>
            <a:ext cx="2514600" cy="60364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2"/>
              </a:buClr>
              <a:buSzPts val="1400"/>
              <a:buFont typeface="Arial"/>
              <a:buNone/>
              <a:defRPr sz="1400" b="0" i="0" u="none" strike="noStrike" cap="none">
                <a:solidFill>
                  <a:schemeClr val="dk2"/>
                </a:solidFill>
                <a:latin typeface="Calibri"/>
                <a:ea typeface="Calibri"/>
                <a:cs typeface="Calibri"/>
                <a:sym typeface="Calibri"/>
              </a:defRPr>
            </a:lvl1pPr>
            <a:lvl2pPr marL="914400" marR="0" lvl="1" indent="-228600" algn="l" rtl="0">
              <a:spcBef>
                <a:spcPts val="240"/>
              </a:spcBef>
              <a:spcAft>
                <a:spcPts val="0"/>
              </a:spcAft>
              <a:buClr>
                <a:schemeClr val="dk2"/>
              </a:buClr>
              <a:buSzPts val="1200"/>
              <a:buFont typeface="Arial"/>
              <a:buNone/>
              <a:defRPr sz="1200" b="0" i="0" u="none" strike="noStrike" cap="none">
                <a:solidFill>
                  <a:schemeClr val="dk2"/>
                </a:solidFill>
                <a:latin typeface="Calibri"/>
                <a:ea typeface="Calibri"/>
                <a:cs typeface="Calibri"/>
                <a:sym typeface="Calibri"/>
              </a:defRPr>
            </a:lvl2pPr>
            <a:lvl3pPr marL="1371600" marR="0" lvl="2" indent="-228600" algn="l" rtl="0">
              <a:spcBef>
                <a:spcPts val="200"/>
              </a:spcBef>
              <a:spcAft>
                <a:spcPts val="0"/>
              </a:spcAft>
              <a:buClr>
                <a:schemeClr val="dk2"/>
              </a:buClr>
              <a:buSzPts val="1000"/>
              <a:buFont typeface="Arial"/>
              <a:buNone/>
              <a:defRPr sz="1000" b="0" i="0" u="none" strike="noStrike" cap="none">
                <a:solidFill>
                  <a:schemeClr val="dk2"/>
                </a:solidFill>
                <a:latin typeface="Calibri"/>
                <a:ea typeface="Calibri"/>
                <a:cs typeface="Calibri"/>
                <a:sym typeface="Calibri"/>
              </a:defRPr>
            </a:lvl3pPr>
            <a:lvl4pPr marL="1828800" marR="0" lvl="3" indent="-228600" algn="l" rtl="0">
              <a:spcBef>
                <a:spcPts val="180"/>
              </a:spcBef>
              <a:spcAft>
                <a:spcPts val="0"/>
              </a:spcAft>
              <a:buClr>
                <a:schemeClr val="dk2"/>
              </a:buClr>
              <a:buSzPts val="900"/>
              <a:buFont typeface="Arial"/>
              <a:buNone/>
              <a:defRPr sz="900" b="0" i="0" u="none" strike="noStrike" cap="none">
                <a:solidFill>
                  <a:schemeClr val="dk2"/>
                </a:solidFill>
                <a:latin typeface="Calibri"/>
                <a:ea typeface="Calibri"/>
                <a:cs typeface="Calibri"/>
                <a:sym typeface="Calibri"/>
              </a:defRPr>
            </a:lvl4pPr>
            <a:lvl5pPr marL="2286000" marR="0" lvl="4" indent="-228600" algn="l" rtl="0">
              <a:spcBef>
                <a:spcPts val="180"/>
              </a:spcBef>
              <a:spcAft>
                <a:spcPts val="0"/>
              </a:spcAft>
              <a:buClr>
                <a:schemeClr val="dk2"/>
              </a:buClr>
              <a:buSzPts val="900"/>
              <a:buFont typeface="Arial"/>
              <a:buNone/>
              <a:defRPr sz="900" b="0" i="0" u="none" strike="noStrike" cap="none">
                <a:solidFill>
                  <a:schemeClr val="dk2"/>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sldNum" idx="12"/>
          </p:nvPr>
        </p:nvSpPr>
        <p:spPr>
          <a:xfrm>
            <a:off x="3505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914400"/>
            <a:ext cx="8229600" cy="7429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rgbClr val="006096"/>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27" name="Google Shape;27;p5"/>
          <p:cNvSpPr txBox="1">
            <a:spLocks noGrp="1"/>
          </p:cNvSpPr>
          <p:nvPr>
            <p:ph type="sldNum" idx="12"/>
          </p:nvPr>
        </p:nvSpPr>
        <p:spPr>
          <a:xfrm>
            <a:off x="3505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r>
              <a:rPr lang="en-US"/>
              <a:t>1</a:t>
            </a:r>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2313" y="2477691"/>
            <a:ext cx="7772400" cy="102155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200" b="1" i="0" u="none" strike="noStrike" cap="none">
                <a:solidFill>
                  <a:srgbClr val="006096"/>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30" name="Google Shape;30;p6"/>
          <p:cNvSpPr txBox="1">
            <a:spLocks noGrp="1"/>
          </p:cNvSpPr>
          <p:nvPr>
            <p:ph type="body" idx="1"/>
          </p:nvPr>
        </p:nvSpPr>
        <p:spPr>
          <a:xfrm>
            <a:off x="722313" y="1352550"/>
            <a:ext cx="7772400" cy="112514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1" name="Google Shape;31;p6"/>
          <p:cNvSpPr txBox="1">
            <a:spLocks noGrp="1"/>
          </p:cNvSpPr>
          <p:nvPr>
            <p:ph type="sldNum" idx="12"/>
          </p:nvPr>
        </p:nvSpPr>
        <p:spPr>
          <a:xfrm>
            <a:off x="3505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57200" y="514350"/>
            <a:ext cx="8229600" cy="7429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rgbClr val="006096"/>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34" name="Google Shape;34;p7"/>
          <p:cNvSpPr txBox="1">
            <a:spLocks noGrp="1"/>
          </p:cNvSpPr>
          <p:nvPr>
            <p:ph type="body" idx="1"/>
          </p:nvPr>
        </p:nvSpPr>
        <p:spPr>
          <a:xfrm>
            <a:off x="457200" y="1085851"/>
            <a:ext cx="4038600" cy="3108722"/>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2"/>
              </a:buClr>
              <a:buSzPts val="2800"/>
              <a:buFont typeface="Arial"/>
              <a:buChar char="•"/>
              <a:defRPr sz="2800" b="0" i="0" u="none" strike="noStrike" cap="none">
                <a:solidFill>
                  <a:schemeClr val="dk2"/>
                </a:solidFill>
                <a:latin typeface="Calibri"/>
                <a:ea typeface="Calibri"/>
                <a:cs typeface="Calibri"/>
                <a:sym typeface="Calibri"/>
              </a:defRPr>
            </a:lvl1pPr>
            <a:lvl2pPr marL="914400" marR="0" lvl="1" indent="-381000" algn="l" rtl="0">
              <a:spcBef>
                <a:spcPts val="48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2pPr>
            <a:lvl3pPr marL="1371600" marR="0" lvl="2"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7"/>
          <p:cNvSpPr txBox="1">
            <a:spLocks noGrp="1"/>
          </p:cNvSpPr>
          <p:nvPr>
            <p:ph type="body" idx="2"/>
          </p:nvPr>
        </p:nvSpPr>
        <p:spPr>
          <a:xfrm>
            <a:off x="4648200" y="1085851"/>
            <a:ext cx="4038600" cy="3108722"/>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2"/>
              </a:buClr>
              <a:buSzPts val="2800"/>
              <a:buFont typeface="Arial"/>
              <a:buChar char="•"/>
              <a:defRPr sz="2800" b="0" i="0" u="none" strike="noStrike" cap="none">
                <a:solidFill>
                  <a:schemeClr val="dk2"/>
                </a:solidFill>
                <a:latin typeface="Calibri"/>
                <a:ea typeface="Calibri"/>
                <a:cs typeface="Calibri"/>
                <a:sym typeface="Calibri"/>
              </a:defRPr>
            </a:lvl1pPr>
            <a:lvl2pPr marL="914400" marR="0" lvl="1" indent="-381000" algn="l" rtl="0">
              <a:spcBef>
                <a:spcPts val="48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2pPr>
            <a:lvl3pPr marL="1371600" marR="0" lvl="2"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7"/>
          <p:cNvSpPr txBox="1">
            <a:spLocks noGrp="1"/>
          </p:cNvSpPr>
          <p:nvPr>
            <p:ph type="sldNum" idx="12"/>
          </p:nvPr>
        </p:nvSpPr>
        <p:spPr>
          <a:xfrm>
            <a:off x="3505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body" idx="1"/>
          </p:nvPr>
        </p:nvSpPr>
        <p:spPr>
          <a:xfrm>
            <a:off x="457200" y="514350"/>
            <a:ext cx="4040188" cy="77390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2"/>
              </a:buClr>
              <a:buSzPts val="2400"/>
              <a:buFont typeface="Arial"/>
              <a:buNone/>
              <a:defRPr sz="2400" b="1" i="0" u="none" strike="noStrike" cap="none">
                <a:solidFill>
                  <a:schemeClr val="dk2"/>
                </a:solidFill>
                <a:latin typeface="Calibri"/>
                <a:ea typeface="Calibri"/>
                <a:cs typeface="Calibri"/>
                <a:sym typeface="Calibri"/>
              </a:defRPr>
            </a:lvl1pPr>
            <a:lvl2pPr marL="914400" marR="0" lvl="1" indent="-228600" algn="l" rtl="0">
              <a:spcBef>
                <a:spcPts val="400"/>
              </a:spcBef>
              <a:spcAft>
                <a:spcPts val="0"/>
              </a:spcAft>
              <a:buClr>
                <a:schemeClr val="dk2"/>
              </a:buClr>
              <a:buSzPts val="2000"/>
              <a:buFont typeface="Arial"/>
              <a:buNone/>
              <a:defRPr sz="2000" b="1" i="0" u="none" strike="noStrike" cap="none">
                <a:solidFill>
                  <a:schemeClr val="dk2"/>
                </a:solidFill>
                <a:latin typeface="Calibri"/>
                <a:ea typeface="Calibri"/>
                <a:cs typeface="Calibri"/>
                <a:sym typeface="Calibri"/>
              </a:defRPr>
            </a:lvl2pPr>
            <a:lvl3pPr marL="1371600" marR="0" lvl="2" indent="-228600" algn="l" rtl="0">
              <a:spcBef>
                <a:spcPts val="360"/>
              </a:spcBef>
              <a:spcAft>
                <a:spcPts val="0"/>
              </a:spcAft>
              <a:buClr>
                <a:schemeClr val="dk2"/>
              </a:buClr>
              <a:buSzPts val="1800"/>
              <a:buFont typeface="Arial"/>
              <a:buNone/>
              <a:defRPr sz="1800" b="1" i="0" u="none" strike="noStrike" cap="none">
                <a:solidFill>
                  <a:schemeClr val="dk2"/>
                </a:solidFill>
                <a:latin typeface="Calibri"/>
                <a:ea typeface="Calibri"/>
                <a:cs typeface="Calibri"/>
                <a:sym typeface="Calibri"/>
              </a:defRPr>
            </a:lvl3pPr>
            <a:lvl4pPr marL="1828800" marR="0" lvl="3" indent="-228600" algn="l" rtl="0">
              <a:spcBef>
                <a:spcPts val="320"/>
              </a:spcBef>
              <a:spcAft>
                <a:spcPts val="0"/>
              </a:spcAft>
              <a:buClr>
                <a:schemeClr val="dk2"/>
              </a:buClr>
              <a:buSzPts val="1600"/>
              <a:buFont typeface="Arial"/>
              <a:buNone/>
              <a:defRPr sz="1600" b="1" i="0" u="none" strike="noStrike" cap="none">
                <a:solidFill>
                  <a:schemeClr val="dk2"/>
                </a:solidFill>
                <a:latin typeface="Calibri"/>
                <a:ea typeface="Calibri"/>
                <a:cs typeface="Calibri"/>
                <a:sym typeface="Calibri"/>
              </a:defRPr>
            </a:lvl4pPr>
            <a:lvl5pPr marL="2286000" marR="0" lvl="4" indent="-228600" algn="l" rtl="0">
              <a:spcBef>
                <a:spcPts val="320"/>
              </a:spcBef>
              <a:spcAft>
                <a:spcPts val="0"/>
              </a:spcAft>
              <a:buClr>
                <a:schemeClr val="dk2"/>
              </a:buClr>
              <a:buSzPts val="1600"/>
              <a:buFont typeface="Arial"/>
              <a:buNone/>
              <a:defRPr sz="1600" b="1" i="0" u="none" strike="noStrike" cap="none">
                <a:solidFill>
                  <a:schemeClr val="dk2"/>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8"/>
          <p:cNvSpPr txBox="1">
            <a:spLocks noGrp="1"/>
          </p:cNvSpPr>
          <p:nvPr>
            <p:ph type="body" idx="2"/>
          </p:nvPr>
        </p:nvSpPr>
        <p:spPr>
          <a:xfrm>
            <a:off x="457200" y="1288255"/>
            <a:ext cx="4040188" cy="2963466"/>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1pPr>
            <a:lvl2pPr marL="914400" marR="0" lvl="1"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3pPr>
            <a:lvl4pPr marL="1828800" marR="0" lvl="3" indent="-330200" algn="l" rtl="0">
              <a:spcBef>
                <a:spcPts val="32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4pPr>
            <a:lvl5pPr marL="2286000" marR="0" lvl="4" indent="-330200" algn="l" rtl="0">
              <a:spcBef>
                <a:spcPts val="32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8"/>
          <p:cNvSpPr txBox="1">
            <a:spLocks noGrp="1"/>
          </p:cNvSpPr>
          <p:nvPr>
            <p:ph type="body" idx="3"/>
          </p:nvPr>
        </p:nvSpPr>
        <p:spPr>
          <a:xfrm>
            <a:off x="4645026" y="514350"/>
            <a:ext cx="4041775" cy="77390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2"/>
              </a:buClr>
              <a:buSzPts val="2400"/>
              <a:buFont typeface="Arial"/>
              <a:buNone/>
              <a:defRPr sz="2400" b="1" i="0" u="none" strike="noStrike" cap="none">
                <a:solidFill>
                  <a:schemeClr val="dk2"/>
                </a:solidFill>
                <a:latin typeface="Calibri"/>
                <a:ea typeface="Calibri"/>
                <a:cs typeface="Calibri"/>
                <a:sym typeface="Calibri"/>
              </a:defRPr>
            </a:lvl1pPr>
            <a:lvl2pPr marL="914400" marR="0" lvl="1" indent="-228600" algn="l" rtl="0">
              <a:spcBef>
                <a:spcPts val="400"/>
              </a:spcBef>
              <a:spcAft>
                <a:spcPts val="0"/>
              </a:spcAft>
              <a:buClr>
                <a:schemeClr val="dk2"/>
              </a:buClr>
              <a:buSzPts val="2000"/>
              <a:buFont typeface="Arial"/>
              <a:buNone/>
              <a:defRPr sz="2000" b="1" i="0" u="none" strike="noStrike" cap="none">
                <a:solidFill>
                  <a:schemeClr val="dk2"/>
                </a:solidFill>
                <a:latin typeface="Calibri"/>
                <a:ea typeface="Calibri"/>
                <a:cs typeface="Calibri"/>
                <a:sym typeface="Calibri"/>
              </a:defRPr>
            </a:lvl2pPr>
            <a:lvl3pPr marL="1371600" marR="0" lvl="2" indent="-228600" algn="l" rtl="0">
              <a:spcBef>
                <a:spcPts val="360"/>
              </a:spcBef>
              <a:spcAft>
                <a:spcPts val="0"/>
              </a:spcAft>
              <a:buClr>
                <a:schemeClr val="dk2"/>
              </a:buClr>
              <a:buSzPts val="1800"/>
              <a:buFont typeface="Arial"/>
              <a:buNone/>
              <a:defRPr sz="1800" b="1" i="0" u="none" strike="noStrike" cap="none">
                <a:solidFill>
                  <a:schemeClr val="dk2"/>
                </a:solidFill>
                <a:latin typeface="Calibri"/>
                <a:ea typeface="Calibri"/>
                <a:cs typeface="Calibri"/>
                <a:sym typeface="Calibri"/>
              </a:defRPr>
            </a:lvl3pPr>
            <a:lvl4pPr marL="1828800" marR="0" lvl="3" indent="-228600" algn="l" rtl="0">
              <a:spcBef>
                <a:spcPts val="320"/>
              </a:spcBef>
              <a:spcAft>
                <a:spcPts val="0"/>
              </a:spcAft>
              <a:buClr>
                <a:schemeClr val="dk2"/>
              </a:buClr>
              <a:buSzPts val="1600"/>
              <a:buFont typeface="Arial"/>
              <a:buNone/>
              <a:defRPr sz="1600" b="1" i="0" u="none" strike="noStrike" cap="none">
                <a:solidFill>
                  <a:schemeClr val="dk2"/>
                </a:solidFill>
                <a:latin typeface="Calibri"/>
                <a:ea typeface="Calibri"/>
                <a:cs typeface="Calibri"/>
                <a:sym typeface="Calibri"/>
              </a:defRPr>
            </a:lvl4pPr>
            <a:lvl5pPr marL="2286000" marR="0" lvl="4" indent="-228600" algn="l" rtl="0">
              <a:spcBef>
                <a:spcPts val="320"/>
              </a:spcBef>
              <a:spcAft>
                <a:spcPts val="0"/>
              </a:spcAft>
              <a:buClr>
                <a:schemeClr val="dk2"/>
              </a:buClr>
              <a:buSzPts val="1600"/>
              <a:buFont typeface="Arial"/>
              <a:buNone/>
              <a:defRPr sz="1600" b="1" i="0" u="none" strike="noStrike" cap="none">
                <a:solidFill>
                  <a:schemeClr val="dk2"/>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8"/>
          <p:cNvSpPr txBox="1">
            <a:spLocks noGrp="1"/>
          </p:cNvSpPr>
          <p:nvPr>
            <p:ph type="body" idx="4"/>
          </p:nvPr>
        </p:nvSpPr>
        <p:spPr>
          <a:xfrm>
            <a:off x="4645026" y="1288255"/>
            <a:ext cx="4041775" cy="2963466"/>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2"/>
              </a:buClr>
              <a:buSzPts val="2400"/>
              <a:buFont typeface="Arial"/>
              <a:buChar char="•"/>
              <a:defRPr sz="2400" b="0" i="0" u="none" strike="noStrike" cap="none">
                <a:solidFill>
                  <a:schemeClr val="dk2"/>
                </a:solidFill>
                <a:latin typeface="Calibri"/>
                <a:ea typeface="Calibri"/>
                <a:cs typeface="Calibri"/>
                <a:sym typeface="Calibri"/>
              </a:defRPr>
            </a:lvl1pPr>
            <a:lvl2pPr marL="914400" marR="0" lvl="1" indent="-355600" algn="l" rtl="0">
              <a:spcBef>
                <a:spcPts val="400"/>
              </a:spcBef>
              <a:spcAft>
                <a:spcPts val="0"/>
              </a:spcAft>
              <a:buClr>
                <a:schemeClr val="dk2"/>
              </a:buClr>
              <a:buSzPts val="2000"/>
              <a:buFont typeface="Arial"/>
              <a:buChar char="–"/>
              <a:defRPr sz="2000" b="0" i="0" u="none" strike="noStrike" cap="none">
                <a:solidFill>
                  <a:schemeClr val="dk2"/>
                </a:solidFill>
                <a:latin typeface="Calibri"/>
                <a:ea typeface="Calibri"/>
                <a:cs typeface="Calibri"/>
                <a:sym typeface="Calibri"/>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3pPr>
            <a:lvl4pPr marL="1828800" marR="0" lvl="3" indent="-330200" algn="l" rtl="0">
              <a:spcBef>
                <a:spcPts val="32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4pPr>
            <a:lvl5pPr marL="2286000" marR="0" lvl="4" indent="-330200" algn="l" rtl="0">
              <a:spcBef>
                <a:spcPts val="320"/>
              </a:spcBef>
              <a:spcAft>
                <a:spcPts val="0"/>
              </a:spcAft>
              <a:buClr>
                <a:schemeClr val="dk2"/>
              </a:buClr>
              <a:buSzPts val="1600"/>
              <a:buFont typeface="Arial"/>
              <a:buChar char="»"/>
              <a:defRPr sz="1600" b="0" i="0" u="none" strike="noStrike" cap="none">
                <a:solidFill>
                  <a:schemeClr val="dk2"/>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Google Shape;42;p8"/>
          <p:cNvSpPr txBox="1">
            <a:spLocks noGrp="1"/>
          </p:cNvSpPr>
          <p:nvPr>
            <p:ph type="sldNum" idx="12"/>
          </p:nvPr>
        </p:nvSpPr>
        <p:spPr>
          <a:xfrm>
            <a:off x="3505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514350"/>
            <a:ext cx="8229600" cy="7429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rgbClr val="006096"/>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45" name="Google Shape;45;p9"/>
          <p:cNvSpPr txBox="1">
            <a:spLocks noGrp="1"/>
          </p:cNvSpPr>
          <p:nvPr>
            <p:ph type="sldNum" idx="12"/>
          </p:nvPr>
        </p:nvSpPr>
        <p:spPr>
          <a:xfrm>
            <a:off x="3505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sldNum" idx="12"/>
          </p:nvPr>
        </p:nvSpPr>
        <p:spPr>
          <a:xfrm>
            <a:off x="32766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1pPr>
            <a:lvl2pPr marL="0" marR="0" lvl="1"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2pPr>
            <a:lvl3pPr marL="0" marR="0" lvl="2"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3pPr>
            <a:lvl4pPr marL="0" marR="0" lvl="3"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4pPr>
            <a:lvl5pPr marL="0" marR="0" lvl="4"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5pPr>
            <a:lvl6pPr marL="0" marR="0" lvl="5"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6pPr>
            <a:lvl7pPr marL="0" marR="0" lvl="6"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7pPr>
            <a:lvl8pPr marL="0" marR="0" lvl="7"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8pPr>
            <a:lvl9pPr marL="0" marR="0" lvl="8" indent="0" algn="ctr" rtl="0">
              <a:spcBef>
                <a:spcPts val="0"/>
              </a:spcBef>
              <a:spcAft>
                <a:spcPts val="0"/>
              </a:spcAft>
              <a:buNone/>
              <a:defRPr sz="1200" b="0" i="0" u="none" strike="noStrike" cap="none">
                <a:solidFill>
                  <a:schemeClr val="lt1"/>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914400"/>
            <a:ext cx="8229600" cy="7429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ctr"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1" name="Google Shape;11;p1"/>
          <p:cNvSpPr txBox="1">
            <a:spLocks noGrp="1"/>
          </p:cNvSpPr>
          <p:nvPr>
            <p:ph type="body" idx="1"/>
          </p:nvPr>
        </p:nvSpPr>
        <p:spPr>
          <a:xfrm>
            <a:off x="457200" y="1943100"/>
            <a:ext cx="8229600" cy="2651125"/>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1pPr>
            <a:lvl2pPr marL="914400" marR="0" lvl="1"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2"/>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2"/>
                </a:solidFill>
                <a:latin typeface="Helvetica Neue"/>
                <a:ea typeface="Helvetica Neue"/>
                <a:cs typeface="Helvetica Neue"/>
                <a:sym typeface="Helvetica Neue"/>
              </a:defRPr>
            </a:lvl1pPr>
            <a:lvl2pPr marL="0" marR="0" lvl="1" indent="0" algn="r" rtl="0">
              <a:spcBef>
                <a:spcPts val="0"/>
              </a:spcBef>
              <a:spcAft>
                <a:spcPts val="0"/>
              </a:spcAft>
              <a:buNone/>
              <a:defRPr sz="1200" b="0" i="0" u="none" strike="noStrike" cap="none">
                <a:solidFill>
                  <a:schemeClr val="dk2"/>
                </a:solidFill>
                <a:latin typeface="Helvetica Neue"/>
                <a:ea typeface="Helvetica Neue"/>
                <a:cs typeface="Helvetica Neue"/>
                <a:sym typeface="Helvetica Neue"/>
              </a:defRPr>
            </a:lvl2pPr>
            <a:lvl3pPr marL="0" marR="0" lvl="2" indent="0" algn="r" rtl="0">
              <a:spcBef>
                <a:spcPts val="0"/>
              </a:spcBef>
              <a:spcAft>
                <a:spcPts val="0"/>
              </a:spcAft>
              <a:buNone/>
              <a:defRPr sz="1200" b="0" i="0" u="none" strike="noStrike" cap="none">
                <a:solidFill>
                  <a:schemeClr val="dk2"/>
                </a:solidFill>
                <a:latin typeface="Helvetica Neue"/>
                <a:ea typeface="Helvetica Neue"/>
                <a:cs typeface="Helvetica Neue"/>
                <a:sym typeface="Helvetica Neue"/>
              </a:defRPr>
            </a:lvl3pPr>
            <a:lvl4pPr marL="0" marR="0" lvl="3" indent="0" algn="r" rtl="0">
              <a:spcBef>
                <a:spcPts val="0"/>
              </a:spcBef>
              <a:spcAft>
                <a:spcPts val="0"/>
              </a:spcAft>
              <a:buNone/>
              <a:defRPr sz="1200" b="0" i="0" u="none" strike="noStrike" cap="none">
                <a:solidFill>
                  <a:schemeClr val="dk2"/>
                </a:solidFill>
                <a:latin typeface="Helvetica Neue"/>
                <a:ea typeface="Helvetica Neue"/>
                <a:cs typeface="Helvetica Neue"/>
                <a:sym typeface="Helvetica Neue"/>
              </a:defRPr>
            </a:lvl4pPr>
            <a:lvl5pPr marL="0" marR="0" lvl="4" indent="0" algn="r" rtl="0">
              <a:spcBef>
                <a:spcPts val="0"/>
              </a:spcBef>
              <a:spcAft>
                <a:spcPts val="0"/>
              </a:spcAft>
              <a:buNone/>
              <a:defRPr sz="1200" b="0" i="0" u="none" strike="noStrike" cap="none">
                <a:solidFill>
                  <a:schemeClr val="dk2"/>
                </a:solidFill>
                <a:latin typeface="Helvetica Neue"/>
                <a:ea typeface="Helvetica Neue"/>
                <a:cs typeface="Helvetica Neue"/>
                <a:sym typeface="Helvetica Neue"/>
              </a:defRPr>
            </a:lvl5pPr>
            <a:lvl6pPr marL="0" marR="0" lvl="5" indent="0" algn="r" rtl="0">
              <a:spcBef>
                <a:spcPts val="0"/>
              </a:spcBef>
              <a:spcAft>
                <a:spcPts val="0"/>
              </a:spcAft>
              <a:buNone/>
              <a:defRPr sz="1200" b="0" i="0" u="none" strike="noStrike" cap="none">
                <a:solidFill>
                  <a:schemeClr val="dk2"/>
                </a:solidFill>
                <a:latin typeface="Helvetica Neue"/>
                <a:ea typeface="Helvetica Neue"/>
                <a:cs typeface="Helvetica Neue"/>
                <a:sym typeface="Helvetica Neue"/>
              </a:defRPr>
            </a:lvl6pPr>
            <a:lvl7pPr marL="0" marR="0" lvl="6" indent="0" algn="r" rtl="0">
              <a:spcBef>
                <a:spcPts val="0"/>
              </a:spcBef>
              <a:spcAft>
                <a:spcPts val="0"/>
              </a:spcAft>
              <a:buNone/>
              <a:defRPr sz="1200" b="0" i="0" u="none" strike="noStrike" cap="none">
                <a:solidFill>
                  <a:schemeClr val="dk2"/>
                </a:solidFill>
                <a:latin typeface="Helvetica Neue"/>
                <a:ea typeface="Helvetica Neue"/>
                <a:cs typeface="Helvetica Neue"/>
                <a:sym typeface="Helvetica Neue"/>
              </a:defRPr>
            </a:lvl7pPr>
            <a:lvl8pPr marL="0" marR="0" lvl="7" indent="0" algn="r" rtl="0">
              <a:spcBef>
                <a:spcPts val="0"/>
              </a:spcBef>
              <a:spcAft>
                <a:spcPts val="0"/>
              </a:spcAft>
              <a:buNone/>
              <a:defRPr sz="1200" b="0" i="0" u="none" strike="noStrike" cap="none">
                <a:solidFill>
                  <a:schemeClr val="dk2"/>
                </a:solidFill>
                <a:latin typeface="Helvetica Neue"/>
                <a:ea typeface="Helvetica Neue"/>
                <a:cs typeface="Helvetica Neue"/>
                <a:sym typeface="Helvetica Neue"/>
              </a:defRPr>
            </a:lvl8pPr>
            <a:lvl9pPr marL="0" marR="0" lvl="8" indent="0" algn="r" rtl="0">
              <a:spcBef>
                <a:spcPts val="0"/>
              </a:spcBef>
              <a:spcAft>
                <a:spcPts val="0"/>
              </a:spcAft>
              <a:buNone/>
              <a:defRPr sz="1200" b="0" i="0" u="none" strike="noStrike" cap="none">
                <a:solidFill>
                  <a:schemeClr val="dk2"/>
                </a:solidFill>
                <a:latin typeface="Helvetica Neue"/>
                <a:ea typeface="Helvetica Neue"/>
                <a:cs typeface="Helvetica Neue"/>
                <a:sym typeface="Helvetica Neue"/>
              </a:defRPr>
            </a:lvl9pPr>
          </a:lstStyle>
          <a:p>
            <a:pPr marL="0" lvl="0" indent="0" algn="r" rtl="0">
              <a:spcBef>
                <a:spcPts val="0"/>
              </a:spcBef>
              <a:spcAft>
                <a:spcPts val="0"/>
              </a:spcAft>
              <a:buNone/>
            </a:pPr>
            <a:r>
              <a:rPr lang="en-US"/>
              <a:t>1</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400" b="1" dirty="0">
                <a:latin typeface="EB Garamond" pitchFamily="2" charset="0"/>
                <a:ea typeface="EB Garamond" pitchFamily="2" charset="0"/>
                <a:cs typeface="Times New Roman" panose="02020603050405020304" pitchFamily="18" charset="0"/>
                <a:sym typeface="EB Garamond"/>
              </a:rPr>
              <a:t>CHEG342 Mass Contactor Final Project</a:t>
            </a:r>
            <a:endParaRPr sz="3400" b="1" i="0" u="none" strike="noStrike" cap="none" dirty="0">
              <a:solidFill>
                <a:schemeClr val="lt1"/>
              </a:solidFill>
              <a:latin typeface="EB Garamond" pitchFamily="2" charset="0"/>
              <a:ea typeface="EB Garamond" pitchFamily="2" charset="0"/>
              <a:cs typeface="Times New Roman" panose="02020603050405020304" pitchFamily="18" charset="0"/>
              <a:sym typeface="EB Garamond"/>
            </a:endParaRPr>
          </a:p>
        </p:txBody>
      </p:sp>
      <p:sp>
        <p:nvSpPr>
          <p:cNvPr id="66" name="Google Shape;66;p14"/>
          <p:cNvSpPr txBox="1">
            <a:spLocks noGrp="1"/>
          </p:cNvSpPr>
          <p:nvPr>
            <p:ph type="subTitle" idx="1"/>
          </p:nvPr>
        </p:nvSpPr>
        <p:spPr>
          <a:xfrm>
            <a:off x="1371600" y="2621050"/>
            <a:ext cx="6400800" cy="1314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5"/>
              </a:buClr>
              <a:buSzPts val="1800"/>
              <a:buFont typeface="Arial"/>
              <a:buNone/>
            </a:pPr>
            <a:r>
              <a:rPr lang="en-US" sz="2000" dirty="0">
                <a:latin typeface="EB Garamond" pitchFamily="2" charset="0"/>
                <a:ea typeface="EB Garamond" pitchFamily="2" charset="0"/>
                <a:cs typeface="Times New Roman" panose="02020603050405020304" pitchFamily="18" charset="0"/>
                <a:sym typeface="EB Garamond"/>
              </a:rPr>
              <a:t>Reema </a:t>
            </a:r>
            <a:r>
              <a:rPr lang="en-US" sz="2000" dirty="0" err="1">
                <a:latin typeface="EB Garamond" pitchFamily="2" charset="0"/>
                <a:ea typeface="EB Garamond" pitchFamily="2" charset="0"/>
                <a:cs typeface="Times New Roman" panose="02020603050405020304" pitchFamily="18" charset="0"/>
                <a:sym typeface="EB Garamond"/>
              </a:rPr>
              <a:t>Alyahmadi</a:t>
            </a:r>
            <a:endParaRPr sz="2000" dirty="0">
              <a:latin typeface="EB Garamond" pitchFamily="2" charset="0"/>
              <a:ea typeface="EB Garamond" pitchFamily="2" charset="0"/>
              <a:cs typeface="Times New Roman" panose="02020603050405020304" pitchFamily="18" charset="0"/>
              <a:sym typeface="EB Garamond"/>
            </a:endParaRPr>
          </a:p>
          <a:p>
            <a:pPr marL="0" marR="0" lvl="0" indent="0" algn="ctr" rtl="0">
              <a:spcBef>
                <a:spcPts val="0"/>
              </a:spcBef>
              <a:spcAft>
                <a:spcPts val="0"/>
              </a:spcAft>
              <a:buClr>
                <a:schemeClr val="accent5"/>
              </a:buClr>
              <a:buSzPts val="1800"/>
              <a:buFont typeface="Arial"/>
              <a:buNone/>
            </a:pPr>
            <a:r>
              <a:rPr lang="en-US" sz="2000" dirty="0">
                <a:latin typeface="EB Garamond" pitchFamily="2" charset="0"/>
                <a:ea typeface="EB Garamond" pitchFamily="2" charset="0"/>
                <a:cs typeface="Times New Roman" panose="02020603050405020304" pitchFamily="18" charset="0"/>
                <a:sym typeface="EB Garamond"/>
              </a:rPr>
              <a:t>Abdul </a:t>
            </a:r>
            <a:r>
              <a:rPr lang="en-US" sz="2000" dirty="0" err="1">
                <a:latin typeface="EB Garamond" pitchFamily="2" charset="0"/>
                <a:ea typeface="EB Garamond" pitchFamily="2" charset="0"/>
                <a:cs typeface="Times New Roman" panose="02020603050405020304" pitchFamily="18" charset="0"/>
                <a:sym typeface="EB Garamond"/>
              </a:rPr>
              <a:t>Fayeed</a:t>
            </a:r>
            <a:endParaRPr sz="2000" dirty="0">
              <a:latin typeface="EB Garamond" pitchFamily="2" charset="0"/>
              <a:ea typeface="EB Garamond" pitchFamily="2" charset="0"/>
              <a:cs typeface="Times New Roman" panose="02020603050405020304" pitchFamily="18" charset="0"/>
              <a:sym typeface="EB Garamond"/>
            </a:endParaRPr>
          </a:p>
          <a:p>
            <a:pPr marL="0" marR="0" lvl="0" indent="0" algn="ctr" rtl="0">
              <a:spcBef>
                <a:spcPts val="0"/>
              </a:spcBef>
              <a:spcAft>
                <a:spcPts val="0"/>
              </a:spcAft>
              <a:buClr>
                <a:schemeClr val="accent5"/>
              </a:buClr>
              <a:buSzPts val="1800"/>
              <a:buFont typeface="Arial"/>
              <a:buNone/>
            </a:pPr>
            <a:r>
              <a:rPr lang="en-US" sz="2000" dirty="0">
                <a:latin typeface="EB Garamond" pitchFamily="2" charset="0"/>
                <a:ea typeface="EB Garamond" pitchFamily="2" charset="0"/>
                <a:cs typeface="Times New Roman" panose="02020603050405020304" pitchFamily="18" charset="0"/>
                <a:sym typeface="EB Garamond"/>
              </a:rPr>
              <a:t>Theodore Lambert</a:t>
            </a:r>
            <a:endParaRPr sz="2000" dirty="0">
              <a:latin typeface="EB Garamond" pitchFamily="2" charset="0"/>
              <a:ea typeface="EB Garamond" pitchFamily="2" charset="0"/>
              <a:cs typeface="Times New Roman" panose="02020603050405020304" pitchFamily="18" charset="0"/>
              <a:sym typeface="EB Garamond"/>
            </a:endParaRPr>
          </a:p>
          <a:p>
            <a:pPr marL="0" marR="0" lvl="0" indent="0" algn="ctr" rtl="0">
              <a:spcBef>
                <a:spcPts val="0"/>
              </a:spcBef>
              <a:spcAft>
                <a:spcPts val="0"/>
              </a:spcAft>
              <a:buClr>
                <a:schemeClr val="accent5"/>
              </a:buClr>
              <a:buSzPts val="1800"/>
              <a:buFont typeface="Arial"/>
              <a:buNone/>
            </a:pPr>
            <a:r>
              <a:rPr lang="en-US" sz="2000" dirty="0">
                <a:latin typeface="EB Garamond" pitchFamily="2" charset="0"/>
                <a:ea typeface="EB Garamond" pitchFamily="2" charset="0"/>
                <a:cs typeface="Times New Roman" panose="02020603050405020304" pitchFamily="18" charset="0"/>
                <a:sym typeface="EB Garamond"/>
              </a:rPr>
              <a:t>Elizabeth </a:t>
            </a:r>
            <a:r>
              <a:rPr lang="en-US" sz="2000" dirty="0" err="1">
                <a:latin typeface="EB Garamond" pitchFamily="2" charset="0"/>
                <a:ea typeface="EB Garamond" pitchFamily="2" charset="0"/>
                <a:cs typeface="Times New Roman" panose="02020603050405020304" pitchFamily="18" charset="0"/>
                <a:sym typeface="EB Garamond"/>
              </a:rPr>
              <a:t>Votta</a:t>
            </a:r>
            <a:endParaRPr sz="2000" dirty="0">
              <a:latin typeface="EB Garamond" pitchFamily="2" charset="0"/>
              <a:ea typeface="EB Garamond" pitchFamily="2" charset="0"/>
              <a:cs typeface="Times New Roman" panose="02020603050405020304" pitchFamily="18" charset="0"/>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507800" y="-128550"/>
            <a:ext cx="3743100" cy="8715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latin typeface="EB Garamond"/>
                <a:ea typeface="EB Garamond"/>
                <a:cs typeface="Times New Roman" panose="02020603050405020304" pitchFamily="18" charset="0"/>
                <a:sym typeface="EB Garamond"/>
              </a:rPr>
              <a:t>Two-Stage Mass Contactor Analysis</a:t>
            </a:r>
            <a:endParaRPr>
              <a:latin typeface="EB Garamond"/>
              <a:ea typeface="EB Garamond"/>
              <a:cs typeface="Times New Roman" panose="02020603050405020304" pitchFamily="18" charset="0"/>
              <a:sym typeface="EB Garamond"/>
            </a:endParaRPr>
          </a:p>
        </p:txBody>
      </p:sp>
      <p:sp>
        <p:nvSpPr>
          <p:cNvPr id="159" name="Google Shape;159;p23"/>
          <p:cNvSpPr txBox="1">
            <a:spLocks noGrp="1"/>
          </p:cNvSpPr>
          <p:nvPr>
            <p:ph type="body" idx="1"/>
          </p:nvPr>
        </p:nvSpPr>
        <p:spPr>
          <a:xfrm>
            <a:off x="78975" y="547800"/>
            <a:ext cx="4273800" cy="3657600"/>
          </a:xfrm>
          <a:prstGeom prst="rect">
            <a:avLst/>
          </a:prstGeom>
        </p:spPr>
        <p:txBody>
          <a:bodyPr spcFirstLastPara="1" wrap="square" lIns="91425" tIns="45700" rIns="91425" bIns="45700" anchor="t" anchorCtr="0">
            <a:noAutofit/>
          </a:bodyPr>
          <a:lstStyle/>
          <a:p>
            <a:pPr marL="228600" lvl="0" indent="-269875" algn="just" rtl="0">
              <a:spcBef>
                <a:spcPts val="640"/>
              </a:spcBef>
              <a:spcAft>
                <a:spcPts val="0"/>
              </a:spcAft>
              <a:buSzPts val="1550"/>
              <a:buFont typeface="EB Garamond"/>
              <a:buChar char="-"/>
            </a:pPr>
            <a:r>
              <a:rPr lang="en-US" sz="1550" dirty="0">
                <a:latin typeface="EB Garamond"/>
                <a:ea typeface="EB Garamond"/>
                <a:cs typeface="Times New Roman" panose="02020603050405020304" pitchFamily="18" charset="0"/>
                <a:sym typeface="EB Garamond"/>
              </a:rPr>
              <a:t>For two-stage countercurrent operation, optimal efficiencies occur at higher system volumes and higher operational costs, similar to the single-stage contactor system.</a:t>
            </a:r>
            <a:endParaRPr sz="1550" dirty="0">
              <a:latin typeface="EB Garamond"/>
              <a:ea typeface="EB Garamond"/>
              <a:cs typeface="Times New Roman" panose="02020603050405020304" pitchFamily="18" charset="0"/>
              <a:sym typeface="EB Garamond"/>
            </a:endParaRPr>
          </a:p>
          <a:p>
            <a:pPr marL="228600" lvl="0" indent="-269875" algn="just" rtl="0">
              <a:spcBef>
                <a:spcPts val="1000"/>
              </a:spcBef>
              <a:spcAft>
                <a:spcPts val="0"/>
              </a:spcAft>
              <a:buSzPts val="1550"/>
              <a:buFont typeface="EB Garamond"/>
              <a:buChar char="-"/>
            </a:pPr>
            <a:r>
              <a:rPr lang="en-US" sz="1550" dirty="0">
                <a:latin typeface="EB Garamond"/>
                <a:ea typeface="EB Garamond"/>
                <a:cs typeface="Times New Roman" panose="02020603050405020304" pitchFamily="18" charset="0"/>
                <a:sym typeface="EB Garamond"/>
              </a:rPr>
              <a:t>The drawback of high separation efficiency is slower total processing time for this treatment process. As volumes are very small for the very efficient systems, overall processing capacity would be diminished if high efficiency was required.</a:t>
            </a:r>
            <a:endParaRPr sz="1550" dirty="0">
              <a:latin typeface="EB Garamond"/>
              <a:ea typeface="EB Garamond"/>
              <a:cs typeface="Times New Roman" panose="02020603050405020304" pitchFamily="18" charset="0"/>
              <a:sym typeface="EB Garamond"/>
            </a:endParaRPr>
          </a:p>
          <a:p>
            <a:pPr marL="228600" lvl="0" indent="-269875" algn="just" rtl="0">
              <a:spcBef>
                <a:spcPts val="1000"/>
              </a:spcBef>
              <a:spcAft>
                <a:spcPts val="1000"/>
              </a:spcAft>
              <a:buSzPts val="1550"/>
              <a:buFont typeface="EB Garamond"/>
              <a:buChar char="-"/>
            </a:pPr>
            <a:r>
              <a:rPr lang="en-US" sz="1550" dirty="0">
                <a:latin typeface="EB Garamond"/>
                <a:ea typeface="EB Garamond"/>
                <a:cs typeface="Times New Roman" panose="02020603050405020304" pitchFamily="18" charset="0"/>
                <a:sym typeface="EB Garamond"/>
              </a:rPr>
              <a:t>Compared to the single-stage system, similar efficiencies can be achieved with smaller total volume systems for two-stage systems. Capital cost would need to be evaluated though as running cost may be less for two-stage systems, but the capital cost may offset that for some period of time.</a:t>
            </a:r>
            <a:endParaRPr sz="1550" dirty="0">
              <a:latin typeface="EB Garamond"/>
              <a:ea typeface="EB Garamond"/>
              <a:cs typeface="Times New Roman" panose="02020603050405020304" pitchFamily="18" charset="0"/>
              <a:sym typeface="EB Garamond"/>
            </a:endParaRPr>
          </a:p>
        </p:txBody>
      </p:sp>
      <p:sp>
        <p:nvSpPr>
          <p:cNvPr id="160" name="Google Shape;160;p23"/>
          <p:cNvSpPr txBox="1">
            <a:spLocks noGrp="1"/>
          </p:cNvSpPr>
          <p:nvPr>
            <p:ph type="body" idx="2"/>
          </p:nvPr>
        </p:nvSpPr>
        <p:spPr>
          <a:xfrm>
            <a:off x="4469375" y="357775"/>
            <a:ext cx="4413600" cy="765600"/>
          </a:xfrm>
          <a:prstGeom prst="rect">
            <a:avLst/>
          </a:prstGeom>
        </p:spPr>
        <p:txBody>
          <a:bodyPr spcFirstLastPara="1" wrap="square" lIns="91425" tIns="45700" rIns="91425" bIns="45700" anchor="t" anchorCtr="0">
            <a:noAutofit/>
          </a:bodyPr>
          <a:lstStyle/>
          <a:p>
            <a:pPr marL="0" lvl="0" indent="0" algn="just" rtl="0">
              <a:spcBef>
                <a:spcPts val="280"/>
              </a:spcBef>
              <a:spcAft>
                <a:spcPts val="0"/>
              </a:spcAft>
              <a:buNone/>
            </a:pPr>
            <a:r>
              <a:rPr lang="en-US" sz="1800" dirty="0">
                <a:latin typeface="EB Garamond"/>
                <a:ea typeface="EB Garamond"/>
                <a:cs typeface="Times New Roman" panose="02020603050405020304" pitchFamily="18" charset="0"/>
                <a:sym typeface="EB Garamond"/>
              </a:rPr>
              <a:t>Total operating cost per day as a function of total system volume at varying stage efficiencies:</a:t>
            </a:r>
            <a:endParaRPr sz="1800" dirty="0">
              <a:latin typeface="EB Garamond"/>
              <a:ea typeface="EB Garamond"/>
              <a:cs typeface="Times New Roman" panose="02020603050405020304" pitchFamily="18" charset="0"/>
              <a:sym typeface="EB Garamond"/>
            </a:endParaRPr>
          </a:p>
        </p:txBody>
      </p:sp>
      <p:pic>
        <p:nvPicPr>
          <p:cNvPr id="161" name="Google Shape;161;p23"/>
          <p:cNvPicPr preferRelativeResize="0"/>
          <p:nvPr/>
        </p:nvPicPr>
        <p:blipFill rotWithShape="1">
          <a:blip r:embed="rId3">
            <a:alphaModFix/>
          </a:blip>
          <a:srcRect l="4030" t="3763" b="-9"/>
          <a:stretch/>
        </p:blipFill>
        <p:spPr>
          <a:xfrm>
            <a:off x="4539275" y="1068750"/>
            <a:ext cx="4545500" cy="3417901"/>
          </a:xfrm>
          <a:prstGeom prst="rect">
            <a:avLst/>
          </a:prstGeom>
          <a:noFill/>
          <a:ln>
            <a:noFill/>
          </a:ln>
        </p:spPr>
      </p:pic>
      <p:sp>
        <p:nvSpPr>
          <p:cNvPr id="162" name="Google Shape;162;p23"/>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a:ea typeface="EB Garamond"/>
                <a:cs typeface="Times New Roman" panose="02020603050405020304" pitchFamily="18" charset="0"/>
                <a:sym typeface="EB Garamond"/>
              </a:rPr>
              <a:t>9</a:t>
            </a:fld>
            <a:endParaRPr>
              <a:latin typeface="EB Garamond"/>
              <a:ea typeface="EB Garamond"/>
              <a:cs typeface="Times New Roman" panose="02020603050405020304" pitchFamily="18" charset="0"/>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457200" y="160875"/>
            <a:ext cx="8229600" cy="742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b="1">
                <a:latin typeface="EB Garamond"/>
                <a:ea typeface="EB Garamond"/>
                <a:cs typeface="Times New Roman" panose="02020603050405020304" pitchFamily="18" charset="0"/>
                <a:sym typeface="EB Garamond"/>
              </a:rPr>
              <a:t>Cost Considerations</a:t>
            </a:r>
            <a:endParaRPr sz="3000" b="1">
              <a:latin typeface="EB Garamond"/>
              <a:ea typeface="EB Garamond"/>
              <a:cs typeface="Times New Roman" panose="02020603050405020304" pitchFamily="18" charset="0"/>
              <a:sym typeface="EB Garamond"/>
            </a:endParaRPr>
          </a:p>
        </p:txBody>
      </p:sp>
      <p:sp>
        <p:nvSpPr>
          <p:cNvPr id="169" name="Google Shape;169;p24"/>
          <p:cNvSpPr txBox="1">
            <a:spLocks noGrp="1"/>
          </p:cNvSpPr>
          <p:nvPr>
            <p:ph type="body" idx="1"/>
          </p:nvPr>
        </p:nvSpPr>
        <p:spPr>
          <a:xfrm>
            <a:off x="245700" y="1017450"/>
            <a:ext cx="4326300" cy="3108600"/>
          </a:xfrm>
          <a:prstGeom prst="rect">
            <a:avLst/>
          </a:prstGeom>
        </p:spPr>
        <p:txBody>
          <a:bodyPr spcFirstLastPara="1" wrap="square" lIns="91425" tIns="45700" rIns="91425" bIns="45700" anchor="t" anchorCtr="0">
            <a:noAutofit/>
          </a:bodyPr>
          <a:lstStyle/>
          <a:p>
            <a:pPr marL="457200" lvl="0" indent="-342900" algn="just" rtl="0">
              <a:spcBef>
                <a:spcPts val="560"/>
              </a:spcBef>
              <a:spcAft>
                <a:spcPts val="0"/>
              </a:spcAft>
              <a:buSzPts val="1800"/>
              <a:buFont typeface="EB Garamond"/>
              <a:buChar char="-"/>
            </a:pPr>
            <a:r>
              <a:rPr lang="en-US" sz="1800">
                <a:latin typeface="EB Garamond"/>
                <a:ea typeface="EB Garamond"/>
                <a:cs typeface="Times New Roman" panose="02020603050405020304" pitchFamily="18" charset="0"/>
                <a:sym typeface="EB Garamond"/>
              </a:rPr>
              <a:t>For the scope of this project, the cost to run this system includes the cost for TCE and the cost to power the process.</a:t>
            </a:r>
            <a:endParaRPr sz="1800">
              <a:latin typeface="EB Garamond"/>
              <a:ea typeface="EB Garamond"/>
              <a:cs typeface="Times New Roman" panose="02020603050405020304" pitchFamily="18" charset="0"/>
              <a:sym typeface="EB Garamond"/>
            </a:endParaRPr>
          </a:p>
          <a:p>
            <a:pPr marL="457200" lvl="0" indent="-342900" algn="just" rtl="0">
              <a:spcBef>
                <a:spcPts val="1000"/>
              </a:spcBef>
              <a:spcAft>
                <a:spcPts val="1000"/>
              </a:spcAft>
              <a:buSzPts val="1800"/>
              <a:buFont typeface="EB Garamond"/>
              <a:buChar char="-"/>
            </a:pPr>
            <a:r>
              <a:rPr lang="en-US" sz="1800">
                <a:latin typeface="EB Garamond"/>
                <a:ea typeface="EB Garamond"/>
                <a:cs typeface="Times New Roman" panose="02020603050405020304" pitchFamily="18" charset="0"/>
                <a:sym typeface="EB Garamond"/>
              </a:rPr>
              <a:t>Daily operational costs were solely considered, but further analysis is warranted for future work to determine the cost basis for purification given different design systems.</a:t>
            </a:r>
            <a:endParaRPr sz="1800">
              <a:latin typeface="EB Garamond"/>
              <a:ea typeface="EB Garamond"/>
              <a:cs typeface="Times New Roman" panose="02020603050405020304" pitchFamily="18" charset="0"/>
              <a:sym typeface="EB Garamond"/>
            </a:endParaRPr>
          </a:p>
        </p:txBody>
      </p:sp>
      <p:sp>
        <p:nvSpPr>
          <p:cNvPr id="170" name="Google Shape;170;p24"/>
          <p:cNvSpPr txBox="1">
            <a:spLocks noGrp="1"/>
          </p:cNvSpPr>
          <p:nvPr>
            <p:ph type="body" idx="2"/>
          </p:nvPr>
        </p:nvSpPr>
        <p:spPr>
          <a:xfrm>
            <a:off x="4572000" y="1017450"/>
            <a:ext cx="3937800" cy="3108600"/>
          </a:xfrm>
          <a:prstGeom prst="rect">
            <a:avLst/>
          </a:prstGeom>
        </p:spPr>
        <p:txBody>
          <a:bodyPr spcFirstLastPara="1" wrap="square" lIns="91425" tIns="45700" rIns="91425" bIns="45700" anchor="t" anchorCtr="0">
            <a:noAutofit/>
          </a:bodyPr>
          <a:lstStyle/>
          <a:p>
            <a:pPr marL="457200" lvl="0" indent="-342900" algn="just" rtl="0">
              <a:spcBef>
                <a:spcPts val="560"/>
              </a:spcBef>
              <a:spcAft>
                <a:spcPts val="0"/>
              </a:spcAft>
              <a:buSzPts val="1800"/>
              <a:buFont typeface="EB Garamond"/>
              <a:buChar char="-"/>
            </a:pPr>
            <a:r>
              <a:rPr lang="en-US" sz="1800">
                <a:latin typeface="EB Garamond"/>
                <a:ea typeface="EB Garamond"/>
                <a:cs typeface="Times New Roman" panose="02020603050405020304" pitchFamily="18" charset="0"/>
                <a:sym typeface="EB Garamond"/>
              </a:rPr>
              <a:t>Full system optimization would warrant a cost analysis including capital costs for specific systems being studied. While not explored in-depth for this analysis, projections for capital costs would be necessary if this system were to be implemented.</a:t>
            </a:r>
            <a:endParaRPr sz="1800">
              <a:latin typeface="EB Garamond"/>
              <a:ea typeface="EB Garamond"/>
              <a:cs typeface="Times New Roman" panose="02020603050405020304" pitchFamily="18" charset="0"/>
              <a:sym typeface="EB Garamond"/>
            </a:endParaRPr>
          </a:p>
        </p:txBody>
      </p:sp>
      <p:sp>
        <p:nvSpPr>
          <p:cNvPr id="171" name="Google Shape;171;p24"/>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a:ea typeface="EB Garamond"/>
                <a:cs typeface="Times New Roman" panose="02020603050405020304" pitchFamily="18" charset="0"/>
                <a:sym typeface="EB Garamond"/>
              </a:rPr>
              <a:t>10</a:t>
            </a:fld>
            <a:endParaRPr>
              <a:latin typeface="EB Garamond"/>
              <a:ea typeface="EB Garamond"/>
              <a:cs typeface="Times New Roman" panose="02020603050405020304" pitchFamily="18" charset="0"/>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457200" y="294325"/>
            <a:ext cx="8229600" cy="742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b="1">
                <a:latin typeface="EB Garamond"/>
                <a:ea typeface="EB Garamond"/>
                <a:cs typeface="Times New Roman" panose="02020603050405020304" pitchFamily="18" charset="0"/>
                <a:sym typeface="EB Garamond"/>
              </a:rPr>
              <a:t>Further Specification of Design Parameter k</a:t>
            </a:r>
            <a:r>
              <a:rPr lang="en-US" sz="3000" b="1" baseline="-25000">
                <a:latin typeface="EB Garamond"/>
                <a:ea typeface="EB Garamond"/>
                <a:cs typeface="Times New Roman" panose="02020603050405020304" pitchFamily="18" charset="0"/>
                <a:sym typeface="EB Garamond"/>
              </a:rPr>
              <a:t>m</a:t>
            </a:r>
            <a:endParaRPr baseline="-25000">
              <a:latin typeface="EB Garamond"/>
              <a:ea typeface="EB Garamond"/>
              <a:cs typeface="Times New Roman" panose="02020603050405020304" pitchFamily="18" charset="0"/>
              <a:sym typeface="EB Garamond"/>
            </a:endParaRPr>
          </a:p>
        </p:txBody>
      </p:sp>
      <p:sp>
        <p:nvSpPr>
          <p:cNvPr id="178" name="Google Shape;178;p25"/>
          <p:cNvSpPr txBox="1">
            <a:spLocks noGrp="1"/>
          </p:cNvSpPr>
          <p:nvPr>
            <p:ph type="body" idx="1"/>
          </p:nvPr>
        </p:nvSpPr>
        <p:spPr>
          <a:xfrm>
            <a:off x="457200" y="907050"/>
            <a:ext cx="8229600" cy="2651100"/>
          </a:xfrm>
          <a:prstGeom prst="rect">
            <a:avLst/>
          </a:prstGeom>
        </p:spPr>
        <p:txBody>
          <a:bodyPr spcFirstLastPara="1" wrap="square" lIns="91425" tIns="45700" rIns="91425" bIns="45700" anchor="t" anchorCtr="0">
            <a:noAutofit/>
          </a:bodyPr>
          <a:lstStyle/>
          <a:p>
            <a:pPr marL="457200" lvl="0" indent="-342900" algn="just" rtl="0">
              <a:spcBef>
                <a:spcPts val="360"/>
              </a:spcBef>
              <a:spcAft>
                <a:spcPts val="0"/>
              </a:spcAft>
              <a:buSzPts val="1800"/>
              <a:buFont typeface="EB Garamond"/>
              <a:buChar char="-"/>
            </a:pPr>
            <a:r>
              <a:rPr lang="en-US" dirty="0">
                <a:latin typeface="EB Garamond"/>
                <a:ea typeface="EB Garamond"/>
                <a:cs typeface="Times New Roman" panose="02020603050405020304" pitchFamily="18" charset="0"/>
                <a:sym typeface="EB Garamond"/>
              </a:rPr>
              <a:t>While the mass transfer coefficient, k</a:t>
            </a:r>
            <a:r>
              <a:rPr lang="en-US" baseline="-25000" dirty="0">
                <a:latin typeface="EB Garamond"/>
                <a:ea typeface="EB Garamond"/>
                <a:cs typeface="Times New Roman" panose="02020603050405020304" pitchFamily="18" charset="0"/>
                <a:sym typeface="EB Garamond"/>
              </a:rPr>
              <a:t>m</a:t>
            </a:r>
            <a:r>
              <a:rPr lang="en-US" dirty="0">
                <a:latin typeface="EB Garamond"/>
                <a:ea typeface="EB Garamond"/>
                <a:cs typeface="Times New Roman" panose="02020603050405020304" pitchFamily="18" charset="0"/>
                <a:sym typeface="EB Garamond"/>
              </a:rPr>
              <a:t>, was assumed to be constant for the previous analysis, this assumption is a stretch, and it is more accurate to introduce a correlation for its value in the range of designs discussed previously. </a:t>
            </a:r>
            <a:endParaRPr dirty="0">
              <a:latin typeface="EB Garamond"/>
              <a:ea typeface="EB Garamond"/>
              <a:cs typeface="Times New Roman" panose="02020603050405020304" pitchFamily="18" charset="0"/>
              <a:sym typeface="EB Garamond"/>
            </a:endParaRPr>
          </a:p>
          <a:p>
            <a:pPr marL="457200" lvl="0" indent="-342900" algn="just" rtl="0">
              <a:spcBef>
                <a:spcPts val="0"/>
              </a:spcBef>
              <a:spcAft>
                <a:spcPts val="0"/>
              </a:spcAft>
              <a:buSzPts val="1800"/>
              <a:buFont typeface="EB Garamond"/>
              <a:buChar char="-"/>
            </a:pPr>
            <a:r>
              <a:rPr lang="en-US" dirty="0">
                <a:latin typeface="EB Garamond"/>
                <a:ea typeface="EB Garamond"/>
                <a:cs typeface="Times New Roman" panose="02020603050405020304" pitchFamily="18" charset="0"/>
                <a:sym typeface="EB Garamond"/>
              </a:rPr>
              <a:t>Using the surface renewal theory, k</a:t>
            </a:r>
            <a:r>
              <a:rPr lang="en-US" baseline="-25000" dirty="0">
                <a:latin typeface="EB Garamond"/>
                <a:ea typeface="EB Garamond"/>
                <a:cs typeface="Times New Roman" panose="02020603050405020304" pitchFamily="18" charset="0"/>
                <a:sym typeface="EB Garamond"/>
              </a:rPr>
              <a:t>m</a:t>
            </a:r>
            <a:r>
              <a:rPr lang="en-US" dirty="0">
                <a:latin typeface="EB Garamond"/>
                <a:ea typeface="EB Garamond"/>
                <a:cs typeface="Times New Roman" panose="02020603050405020304" pitchFamily="18" charset="0"/>
                <a:sym typeface="EB Garamond"/>
              </a:rPr>
              <a:t> can be correlated with the residence time via the following equation where D</a:t>
            </a:r>
            <a:r>
              <a:rPr lang="en-US" baseline="-25000" dirty="0">
                <a:latin typeface="EB Garamond"/>
                <a:ea typeface="EB Garamond"/>
                <a:cs typeface="Times New Roman" panose="02020603050405020304" pitchFamily="18" charset="0"/>
                <a:sym typeface="EB Garamond"/>
              </a:rPr>
              <a:t>A</a:t>
            </a:r>
            <a:r>
              <a:rPr lang="en-US" dirty="0">
                <a:latin typeface="EB Garamond"/>
                <a:ea typeface="EB Garamond"/>
                <a:cs typeface="Times New Roman" panose="02020603050405020304" pitchFamily="18" charset="0"/>
                <a:sym typeface="EB Garamond"/>
              </a:rPr>
              <a:t> is the diffusivity term:</a:t>
            </a:r>
            <a:endParaRPr dirty="0">
              <a:latin typeface="EB Garamond"/>
              <a:ea typeface="EB Garamond"/>
              <a:cs typeface="Times New Roman" panose="02020603050405020304" pitchFamily="18" charset="0"/>
              <a:sym typeface="EB Garamond"/>
            </a:endParaRPr>
          </a:p>
          <a:p>
            <a:pPr marL="0" lvl="0" indent="0" algn="ctr" rtl="0">
              <a:spcBef>
                <a:spcPts val="360"/>
              </a:spcBef>
              <a:spcAft>
                <a:spcPts val="0"/>
              </a:spcAft>
              <a:buNone/>
            </a:pPr>
            <a:r>
              <a:rPr lang="en-US" dirty="0">
                <a:latin typeface="EB Garamond"/>
                <a:ea typeface="EB Garamond"/>
                <a:cs typeface="Times New Roman" panose="02020603050405020304" pitchFamily="18" charset="0"/>
                <a:sym typeface="EB Garamond"/>
              </a:rPr>
              <a:t>k</a:t>
            </a:r>
            <a:r>
              <a:rPr lang="en-US" baseline="-25000" dirty="0">
                <a:latin typeface="EB Garamond"/>
                <a:ea typeface="EB Garamond"/>
                <a:cs typeface="Times New Roman" panose="02020603050405020304" pitchFamily="18" charset="0"/>
                <a:sym typeface="EB Garamond"/>
              </a:rPr>
              <a:t>m</a:t>
            </a:r>
            <a:r>
              <a:rPr lang="en-US" dirty="0">
                <a:latin typeface="EB Garamond"/>
                <a:ea typeface="EB Garamond"/>
                <a:cs typeface="Times New Roman" panose="02020603050405020304" pitchFamily="18" charset="0"/>
                <a:sym typeface="EB Garamond"/>
              </a:rPr>
              <a:t> = (D</a:t>
            </a:r>
            <a:r>
              <a:rPr lang="en-US" baseline="-25000" dirty="0">
                <a:latin typeface="EB Garamond"/>
                <a:ea typeface="EB Garamond"/>
                <a:cs typeface="Times New Roman" panose="02020603050405020304" pitchFamily="18" charset="0"/>
                <a:sym typeface="EB Garamond"/>
              </a:rPr>
              <a:t>A</a:t>
            </a:r>
            <a:r>
              <a:rPr lang="en-US" dirty="0">
                <a:latin typeface="EB Garamond"/>
                <a:ea typeface="EB Garamond"/>
                <a:cs typeface="Times New Roman" panose="02020603050405020304" pitchFamily="18" charset="0"/>
                <a:sym typeface="EB Garamond"/>
              </a:rPr>
              <a:t>/𝜏)</a:t>
            </a:r>
            <a:r>
              <a:rPr lang="en-US" baseline="30000" dirty="0">
                <a:latin typeface="EB Garamond"/>
                <a:ea typeface="EB Garamond"/>
                <a:cs typeface="Times New Roman" panose="02020603050405020304" pitchFamily="18" charset="0"/>
                <a:sym typeface="EB Garamond"/>
              </a:rPr>
              <a:t>½</a:t>
            </a:r>
            <a:endParaRPr baseline="30000" dirty="0">
              <a:latin typeface="EB Garamond"/>
              <a:ea typeface="EB Garamond"/>
              <a:cs typeface="Times New Roman" panose="02020603050405020304" pitchFamily="18" charset="0"/>
              <a:sym typeface="EB Garamond"/>
            </a:endParaRPr>
          </a:p>
          <a:p>
            <a:pPr marL="457200" lvl="0" indent="-342900" algn="just" rtl="0">
              <a:spcBef>
                <a:spcPts val="360"/>
              </a:spcBef>
              <a:spcAft>
                <a:spcPts val="0"/>
              </a:spcAft>
              <a:buSzPts val="1800"/>
              <a:buFont typeface="EB Garamond"/>
              <a:buChar char="-"/>
            </a:pPr>
            <a:r>
              <a:rPr lang="en-US" dirty="0">
                <a:latin typeface="EB Garamond"/>
                <a:ea typeface="EB Garamond"/>
                <a:cs typeface="Times New Roman" panose="02020603050405020304" pitchFamily="18" charset="0"/>
                <a:sym typeface="EB Garamond"/>
              </a:rPr>
              <a:t>As agitation in the mixing tank increases, the mass transfer rate will increase as a result, causing the residence time to decrease. The surface renewal theory then predicts that k</a:t>
            </a:r>
            <a:r>
              <a:rPr lang="en-US" baseline="-25000" dirty="0">
                <a:latin typeface="EB Garamond"/>
                <a:ea typeface="EB Garamond"/>
                <a:cs typeface="Times New Roman" panose="02020603050405020304" pitchFamily="18" charset="0"/>
                <a:sym typeface="EB Garamond"/>
              </a:rPr>
              <a:t>m</a:t>
            </a:r>
            <a:r>
              <a:rPr lang="en-US" dirty="0">
                <a:latin typeface="EB Garamond"/>
                <a:ea typeface="EB Garamond"/>
                <a:cs typeface="Times New Roman" panose="02020603050405020304" pitchFamily="18" charset="0"/>
                <a:sym typeface="EB Garamond"/>
              </a:rPr>
              <a:t> will increase as agitation increases, and vice versa for the opposing scenario.</a:t>
            </a:r>
            <a:endParaRPr dirty="0">
              <a:latin typeface="EB Garamond"/>
              <a:ea typeface="EB Garamond"/>
              <a:cs typeface="Times New Roman" panose="02020603050405020304" pitchFamily="18" charset="0"/>
              <a:sym typeface="EB Garamond"/>
            </a:endParaRPr>
          </a:p>
          <a:p>
            <a:pPr marL="457200" lvl="0" indent="-342900" algn="just" rtl="0">
              <a:spcBef>
                <a:spcPts val="0"/>
              </a:spcBef>
              <a:spcAft>
                <a:spcPts val="0"/>
              </a:spcAft>
              <a:buSzPts val="1800"/>
              <a:buFont typeface="EB Garamond"/>
              <a:buChar char="-"/>
            </a:pPr>
            <a:r>
              <a:rPr lang="en-US" dirty="0">
                <a:latin typeface="EB Garamond"/>
                <a:ea typeface="EB Garamond"/>
                <a:cs typeface="Times New Roman" panose="02020603050405020304" pitchFamily="18" charset="0"/>
                <a:sym typeface="EB Garamond"/>
              </a:rPr>
              <a:t>Further predictive methods relating Re, Sc, and </a:t>
            </a:r>
            <a:r>
              <a:rPr lang="en-US" dirty="0" err="1">
                <a:latin typeface="EB Garamond"/>
                <a:ea typeface="EB Garamond"/>
                <a:cs typeface="Times New Roman" panose="02020603050405020304" pitchFamily="18" charset="0"/>
                <a:sym typeface="EB Garamond"/>
              </a:rPr>
              <a:t>Sh</a:t>
            </a:r>
            <a:r>
              <a:rPr lang="en-US" dirty="0">
                <a:latin typeface="EB Garamond"/>
                <a:ea typeface="EB Garamond"/>
                <a:cs typeface="Times New Roman" panose="02020603050405020304" pitchFamily="18" charset="0"/>
                <a:sym typeface="EB Garamond"/>
              </a:rPr>
              <a:t> can be implemented to gather an empirical model for the system to predict the actual values that k</a:t>
            </a:r>
            <a:r>
              <a:rPr lang="en-US" baseline="-25000" dirty="0">
                <a:latin typeface="EB Garamond"/>
                <a:ea typeface="EB Garamond"/>
                <a:cs typeface="Times New Roman" panose="02020603050405020304" pitchFamily="18" charset="0"/>
                <a:sym typeface="EB Garamond"/>
              </a:rPr>
              <a:t>m</a:t>
            </a:r>
            <a:r>
              <a:rPr lang="en-US" dirty="0">
                <a:latin typeface="EB Garamond"/>
                <a:ea typeface="EB Garamond"/>
                <a:cs typeface="Times New Roman" panose="02020603050405020304" pitchFamily="18" charset="0"/>
                <a:sym typeface="EB Garamond"/>
              </a:rPr>
              <a:t> would have over a range of desired agitations for the system being studied.</a:t>
            </a:r>
            <a:endParaRPr dirty="0">
              <a:latin typeface="EB Garamond"/>
              <a:ea typeface="EB Garamond"/>
              <a:cs typeface="Times New Roman" panose="02020603050405020304" pitchFamily="18" charset="0"/>
              <a:sym typeface="EB Garamond"/>
            </a:endParaRPr>
          </a:p>
        </p:txBody>
      </p:sp>
      <p:sp>
        <p:nvSpPr>
          <p:cNvPr id="179" name="Google Shape;179;p25"/>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a:ea typeface="EB Garamond"/>
                <a:cs typeface="Times New Roman" panose="02020603050405020304" pitchFamily="18" charset="0"/>
                <a:sym typeface="EB Garamond"/>
              </a:rPr>
              <a:t>11</a:t>
            </a:fld>
            <a:endParaRPr>
              <a:latin typeface="EB Garamond"/>
              <a:ea typeface="EB Garamond"/>
              <a:cs typeface="Times New Roman" panose="02020603050405020304" pitchFamily="18" charset="0"/>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414325" y="246625"/>
            <a:ext cx="8229600" cy="742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b="1" dirty="0">
                <a:latin typeface="EB Garamond"/>
                <a:ea typeface="EB Garamond"/>
                <a:cs typeface="Times New Roman" panose="02020603050405020304" pitchFamily="18" charset="0"/>
                <a:sym typeface="EB Garamond"/>
              </a:rPr>
              <a:t>Conclusions and Recommendations</a:t>
            </a:r>
            <a:endParaRPr sz="3000" b="1" dirty="0">
              <a:latin typeface="EB Garamond"/>
              <a:ea typeface="EB Garamond"/>
              <a:cs typeface="Times New Roman" panose="02020603050405020304" pitchFamily="18" charset="0"/>
              <a:sym typeface="EB Garamond"/>
            </a:endParaRPr>
          </a:p>
        </p:txBody>
      </p:sp>
      <p:sp>
        <p:nvSpPr>
          <p:cNvPr id="186" name="Google Shape;186;p26"/>
          <p:cNvSpPr txBox="1">
            <a:spLocks noGrp="1"/>
          </p:cNvSpPr>
          <p:nvPr>
            <p:ph type="body" idx="1"/>
          </p:nvPr>
        </p:nvSpPr>
        <p:spPr>
          <a:xfrm>
            <a:off x="533400" y="989426"/>
            <a:ext cx="4038600" cy="3108600"/>
          </a:xfrm>
          <a:prstGeom prst="rect">
            <a:avLst/>
          </a:prstGeom>
        </p:spPr>
        <p:txBody>
          <a:bodyPr spcFirstLastPara="1" wrap="square" lIns="91425" tIns="45700" rIns="91425" bIns="45700" anchor="t" anchorCtr="0">
            <a:noAutofit/>
          </a:bodyPr>
          <a:lstStyle/>
          <a:p>
            <a:pPr marL="457200" lvl="0" indent="-342900" algn="just" rtl="0">
              <a:spcBef>
                <a:spcPts val="560"/>
              </a:spcBef>
              <a:spcAft>
                <a:spcPts val="0"/>
              </a:spcAft>
              <a:buSzPts val="1800"/>
              <a:buFont typeface="EB Garamond"/>
              <a:buChar char="-"/>
            </a:pPr>
            <a:r>
              <a:rPr lang="en-US" sz="1800" dirty="0">
                <a:latin typeface="EB Garamond"/>
                <a:ea typeface="EB Garamond"/>
                <a:cs typeface="Times New Roman" panose="02020603050405020304" pitchFamily="18" charset="0"/>
                <a:sym typeface="EB Garamond"/>
              </a:rPr>
              <a:t>From the analysis, there are a wide range of operating conditions based on desired separation efficiency which in turn affect the operational costs of the system.</a:t>
            </a:r>
            <a:endParaRPr sz="1800" dirty="0">
              <a:latin typeface="EB Garamond"/>
              <a:ea typeface="EB Garamond"/>
              <a:cs typeface="Times New Roman" panose="02020603050405020304" pitchFamily="18" charset="0"/>
              <a:sym typeface="EB Garamond"/>
            </a:endParaRPr>
          </a:p>
          <a:p>
            <a:pPr marL="457200" lvl="0" indent="-342900" algn="just" rtl="0">
              <a:spcBef>
                <a:spcPts val="0"/>
              </a:spcBef>
              <a:spcAft>
                <a:spcPts val="0"/>
              </a:spcAft>
              <a:buSzPts val="1800"/>
              <a:buFont typeface="EB Garamond"/>
              <a:buChar char="-"/>
            </a:pPr>
            <a:r>
              <a:rPr lang="en-US" sz="1800" dirty="0">
                <a:latin typeface="EB Garamond"/>
                <a:ea typeface="EB Garamond"/>
                <a:cs typeface="Times New Roman" panose="02020603050405020304" pitchFamily="18" charset="0"/>
                <a:sym typeface="EB Garamond"/>
              </a:rPr>
              <a:t>One &amp; two-stage contactors showed similar trends where high system volume and high operational cost (power input) produce the greatest separation efficiency.</a:t>
            </a:r>
            <a:endParaRPr sz="1800" dirty="0">
              <a:latin typeface="EB Garamond"/>
              <a:ea typeface="EB Garamond"/>
              <a:cs typeface="Times New Roman" panose="02020603050405020304" pitchFamily="18" charset="0"/>
              <a:sym typeface="EB Garamond"/>
            </a:endParaRPr>
          </a:p>
        </p:txBody>
      </p:sp>
      <p:sp>
        <p:nvSpPr>
          <p:cNvPr id="187" name="Google Shape;187;p26"/>
          <p:cNvSpPr txBox="1">
            <a:spLocks noGrp="1"/>
          </p:cNvSpPr>
          <p:nvPr>
            <p:ph type="body" idx="2"/>
          </p:nvPr>
        </p:nvSpPr>
        <p:spPr>
          <a:xfrm>
            <a:off x="4572000" y="989426"/>
            <a:ext cx="4038600" cy="3108600"/>
          </a:xfrm>
          <a:prstGeom prst="rect">
            <a:avLst/>
          </a:prstGeom>
        </p:spPr>
        <p:txBody>
          <a:bodyPr spcFirstLastPara="1" wrap="square" lIns="91425" tIns="45700" rIns="91425" bIns="45700" anchor="t" anchorCtr="0">
            <a:noAutofit/>
          </a:bodyPr>
          <a:lstStyle/>
          <a:p>
            <a:pPr marL="457200" lvl="0" indent="-342900" algn="just" rtl="0">
              <a:spcBef>
                <a:spcPts val="560"/>
              </a:spcBef>
              <a:spcAft>
                <a:spcPts val="0"/>
              </a:spcAft>
              <a:buSzPts val="1800"/>
              <a:buFont typeface="EB Garamond"/>
              <a:buChar char="-"/>
            </a:pPr>
            <a:r>
              <a:rPr lang="en-US" sz="1800" dirty="0">
                <a:latin typeface="EB Garamond"/>
                <a:ea typeface="EB Garamond"/>
                <a:cs typeface="Times New Roman" panose="02020603050405020304" pitchFamily="18" charset="0"/>
                <a:sym typeface="EB Garamond"/>
              </a:rPr>
              <a:t>It is good practice to perform a more in-depth cost analysis to include capital cost of the system design, and its effect on the overall cost of the system.</a:t>
            </a:r>
            <a:endParaRPr sz="1800" dirty="0">
              <a:latin typeface="EB Garamond"/>
              <a:ea typeface="EB Garamond"/>
              <a:cs typeface="Times New Roman" panose="02020603050405020304" pitchFamily="18" charset="0"/>
              <a:sym typeface="EB Garamond"/>
            </a:endParaRPr>
          </a:p>
          <a:p>
            <a:pPr marL="457200" lvl="0" indent="-342900" algn="just" rtl="0">
              <a:spcBef>
                <a:spcPts val="0"/>
              </a:spcBef>
              <a:spcAft>
                <a:spcPts val="0"/>
              </a:spcAft>
              <a:buSzPts val="1800"/>
              <a:buFont typeface="EB Garamond"/>
              <a:buChar char="-"/>
            </a:pPr>
            <a:r>
              <a:rPr lang="en-US" sz="1800" dirty="0">
                <a:latin typeface="EB Garamond"/>
                <a:ea typeface="EB Garamond"/>
                <a:cs typeface="Times New Roman" panose="02020603050405020304" pitchFamily="18" charset="0"/>
                <a:sym typeface="EB Garamond"/>
              </a:rPr>
              <a:t>A greater analysis of k</a:t>
            </a:r>
            <a:r>
              <a:rPr lang="en-US" sz="1800" baseline="-25000" dirty="0">
                <a:latin typeface="EB Garamond"/>
                <a:ea typeface="EB Garamond"/>
                <a:cs typeface="Times New Roman" panose="02020603050405020304" pitchFamily="18" charset="0"/>
                <a:sym typeface="EB Garamond"/>
              </a:rPr>
              <a:t>m</a:t>
            </a:r>
            <a:r>
              <a:rPr lang="en-US" sz="1800" dirty="0">
                <a:latin typeface="EB Garamond"/>
                <a:ea typeface="EB Garamond"/>
                <a:cs typeface="Times New Roman" panose="02020603050405020304" pitchFamily="18" charset="0"/>
                <a:sym typeface="EB Garamond"/>
              </a:rPr>
              <a:t> is warranted to get the most clear picture of the systems being studied, since k</a:t>
            </a:r>
            <a:r>
              <a:rPr lang="en-US" sz="1800" baseline="-25000" dirty="0">
                <a:latin typeface="EB Garamond"/>
                <a:ea typeface="EB Garamond"/>
                <a:cs typeface="Times New Roman" panose="02020603050405020304" pitchFamily="18" charset="0"/>
                <a:sym typeface="EB Garamond"/>
              </a:rPr>
              <a:t>m</a:t>
            </a:r>
            <a:r>
              <a:rPr lang="en-US" sz="1800" dirty="0">
                <a:latin typeface="EB Garamond"/>
                <a:ea typeface="EB Garamond"/>
                <a:cs typeface="Times New Roman" panose="02020603050405020304" pitchFamily="18" charset="0"/>
                <a:sym typeface="EB Garamond"/>
              </a:rPr>
              <a:t> is directly correlated with the amount of agitation in the system.</a:t>
            </a:r>
            <a:endParaRPr sz="1800" dirty="0">
              <a:latin typeface="EB Garamond"/>
              <a:ea typeface="EB Garamond"/>
              <a:cs typeface="Times New Roman" panose="02020603050405020304" pitchFamily="18" charset="0"/>
              <a:sym typeface="EB Garamond"/>
            </a:endParaRPr>
          </a:p>
        </p:txBody>
      </p:sp>
      <p:sp>
        <p:nvSpPr>
          <p:cNvPr id="188" name="Google Shape;188;p26"/>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a:ea typeface="EB Garamond"/>
                <a:cs typeface="Times New Roman" panose="02020603050405020304" pitchFamily="18" charset="0"/>
                <a:sym typeface="EB Garamond"/>
              </a:rPr>
              <a:t>12</a:t>
            </a:fld>
            <a:endParaRPr>
              <a:latin typeface="EB Garamond"/>
              <a:ea typeface="EB Garamond"/>
              <a:cs typeface="Times New Roman" panose="02020603050405020304" pitchFamily="18" charset="0"/>
              <a:sym typeface="EB 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ctrTitle"/>
          </p:nvPr>
        </p:nvSpPr>
        <p:spPr>
          <a:xfrm>
            <a:off x="685800" y="1868094"/>
            <a:ext cx="7772400" cy="110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EB Garamond"/>
                <a:ea typeface="EB Garamond"/>
                <a:cs typeface="Times New Roman" panose="02020603050405020304" pitchFamily="18" charset="0"/>
                <a:sym typeface="EB Garamond"/>
              </a:rPr>
              <a:t>Questions?</a:t>
            </a:r>
            <a:endParaRPr sz="3600" b="1">
              <a:latin typeface="EB Garamond"/>
              <a:ea typeface="EB Garamond"/>
              <a:cs typeface="Times New Roman" panose="02020603050405020304" pitchFamily="18" charset="0"/>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57200" y="225175"/>
            <a:ext cx="8229600" cy="742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b="1">
                <a:latin typeface="EB Garamond" pitchFamily="2" charset="0"/>
                <a:ea typeface="EB Garamond" pitchFamily="2" charset="0"/>
                <a:cs typeface="Times New Roman" panose="02020603050405020304" pitchFamily="18" charset="0"/>
                <a:sym typeface="EB Garamond"/>
              </a:rPr>
              <a:t>Introduction &amp; Goals of the Design Process</a:t>
            </a:r>
            <a:endParaRPr sz="3000" b="1">
              <a:latin typeface="EB Garamond" pitchFamily="2" charset="0"/>
              <a:ea typeface="EB Garamond" pitchFamily="2" charset="0"/>
              <a:cs typeface="Times New Roman" panose="02020603050405020304" pitchFamily="18" charset="0"/>
              <a:sym typeface="EB Garamond"/>
            </a:endParaRPr>
          </a:p>
        </p:txBody>
      </p:sp>
      <p:sp>
        <p:nvSpPr>
          <p:cNvPr id="73" name="Google Shape;73;p15"/>
          <p:cNvSpPr txBox="1">
            <a:spLocks noGrp="1"/>
          </p:cNvSpPr>
          <p:nvPr>
            <p:ph type="body" idx="1"/>
          </p:nvPr>
        </p:nvSpPr>
        <p:spPr>
          <a:xfrm>
            <a:off x="352075" y="1077500"/>
            <a:ext cx="4219800" cy="3108600"/>
          </a:xfrm>
          <a:prstGeom prst="rect">
            <a:avLst/>
          </a:prstGeom>
        </p:spPr>
        <p:txBody>
          <a:bodyPr spcFirstLastPara="1" wrap="square" lIns="91425" tIns="45700" rIns="91425" bIns="45700" anchor="t" anchorCtr="0">
            <a:noAutofit/>
          </a:bodyPr>
          <a:lstStyle/>
          <a:p>
            <a:pPr marL="457200" lvl="0" indent="-342900" algn="just" rtl="0">
              <a:spcBef>
                <a:spcPts val="560"/>
              </a:spcBef>
              <a:spcAft>
                <a:spcPts val="0"/>
              </a:spcAft>
              <a:buSzPts val="1800"/>
              <a:buFont typeface="EB Garamond"/>
              <a:buChar char="-"/>
            </a:pPr>
            <a:r>
              <a:rPr lang="en-US" sz="1800">
                <a:latin typeface="EB Garamond" pitchFamily="2" charset="0"/>
                <a:ea typeface="EB Garamond" pitchFamily="2" charset="0"/>
                <a:cs typeface="Times New Roman" panose="02020603050405020304" pitchFamily="18" charset="0"/>
                <a:sym typeface="EB Garamond"/>
              </a:rPr>
              <a:t>Meet certain purification specifications for acetone removal from wastewater.</a:t>
            </a:r>
            <a:endParaRPr sz="1800">
              <a:latin typeface="EB Garamond" pitchFamily="2" charset="0"/>
              <a:ea typeface="EB Garamond" pitchFamily="2" charset="0"/>
              <a:cs typeface="Times New Roman" panose="02020603050405020304" pitchFamily="18" charset="0"/>
              <a:sym typeface="EB Garamond"/>
            </a:endParaRPr>
          </a:p>
          <a:p>
            <a:pPr marL="457200" lvl="0" indent="-342900" algn="just" rtl="0">
              <a:spcBef>
                <a:spcPts val="1000"/>
              </a:spcBef>
              <a:spcAft>
                <a:spcPts val="0"/>
              </a:spcAft>
              <a:buSzPts val="1800"/>
              <a:buFont typeface="EB Garamond"/>
              <a:buChar char="-"/>
            </a:pPr>
            <a:r>
              <a:rPr lang="en-US" sz="1800">
                <a:latin typeface="EB Garamond" pitchFamily="2" charset="0"/>
                <a:ea typeface="EB Garamond" pitchFamily="2" charset="0"/>
                <a:cs typeface="Times New Roman" panose="02020603050405020304" pitchFamily="18" charset="0"/>
                <a:sym typeface="EB Garamond"/>
              </a:rPr>
              <a:t>Develop an understanding of key parameters used in analysis and make logical design decisions to optimize performance.</a:t>
            </a:r>
            <a:endParaRPr sz="1800">
              <a:latin typeface="EB Garamond" pitchFamily="2" charset="0"/>
              <a:ea typeface="EB Garamond" pitchFamily="2" charset="0"/>
              <a:cs typeface="Times New Roman" panose="02020603050405020304" pitchFamily="18" charset="0"/>
              <a:sym typeface="EB Garamond"/>
            </a:endParaRPr>
          </a:p>
          <a:p>
            <a:pPr marL="457200" lvl="0" indent="-342900" algn="just" rtl="0">
              <a:spcBef>
                <a:spcPts val="1000"/>
              </a:spcBef>
              <a:spcAft>
                <a:spcPts val="1000"/>
              </a:spcAft>
              <a:buSzPts val="1800"/>
              <a:buFont typeface="EB Garamond"/>
              <a:buChar char="-"/>
            </a:pPr>
            <a:r>
              <a:rPr lang="en-US" sz="1800">
                <a:latin typeface="EB Garamond" pitchFamily="2" charset="0"/>
                <a:ea typeface="EB Garamond" pitchFamily="2" charset="0"/>
                <a:cs typeface="Times New Roman" panose="02020603050405020304" pitchFamily="18" charset="0"/>
                <a:sym typeface="EB Garamond"/>
              </a:rPr>
              <a:t>Optimize the system based on a simple cost analysis that evaluates the running cost of the purification process.</a:t>
            </a:r>
            <a:endParaRPr sz="1800">
              <a:latin typeface="EB Garamond" pitchFamily="2" charset="0"/>
              <a:ea typeface="EB Garamond" pitchFamily="2" charset="0"/>
              <a:cs typeface="Times New Roman" panose="02020603050405020304" pitchFamily="18" charset="0"/>
              <a:sym typeface="EB Garamond"/>
            </a:endParaRPr>
          </a:p>
        </p:txBody>
      </p:sp>
      <p:sp>
        <p:nvSpPr>
          <p:cNvPr id="74" name="Google Shape;74;p15"/>
          <p:cNvSpPr txBox="1">
            <a:spLocks noGrp="1"/>
          </p:cNvSpPr>
          <p:nvPr>
            <p:ph type="body" idx="2"/>
          </p:nvPr>
        </p:nvSpPr>
        <p:spPr>
          <a:xfrm>
            <a:off x="4648200" y="1077500"/>
            <a:ext cx="3881700" cy="3108600"/>
          </a:xfrm>
          <a:prstGeom prst="rect">
            <a:avLst/>
          </a:prstGeom>
        </p:spPr>
        <p:txBody>
          <a:bodyPr spcFirstLastPara="1" wrap="square" lIns="91425" tIns="45700" rIns="91425" bIns="45700" anchor="t" anchorCtr="0">
            <a:noAutofit/>
          </a:bodyPr>
          <a:lstStyle/>
          <a:p>
            <a:pPr marL="457200" lvl="0" indent="-342900" algn="just" rtl="0">
              <a:spcBef>
                <a:spcPts val="560"/>
              </a:spcBef>
              <a:spcAft>
                <a:spcPts val="0"/>
              </a:spcAft>
              <a:buSzPts val="1800"/>
              <a:buFont typeface="EB Garamond"/>
              <a:buChar char="-"/>
            </a:pPr>
            <a:r>
              <a:rPr lang="en-US" sz="1800">
                <a:latin typeface="EB Garamond" pitchFamily="2" charset="0"/>
                <a:ea typeface="EB Garamond" pitchFamily="2" charset="0"/>
                <a:cs typeface="Times New Roman" panose="02020603050405020304" pitchFamily="18" charset="0"/>
                <a:sym typeface="EB Garamond"/>
              </a:rPr>
              <a:t>Develop informative plots that aid in a thorough understanding of the problem being analyzed.</a:t>
            </a:r>
            <a:endParaRPr sz="1800">
              <a:latin typeface="EB Garamond" pitchFamily="2" charset="0"/>
              <a:ea typeface="EB Garamond" pitchFamily="2" charset="0"/>
              <a:cs typeface="Times New Roman" panose="02020603050405020304" pitchFamily="18" charset="0"/>
              <a:sym typeface="EB Garamond"/>
            </a:endParaRPr>
          </a:p>
          <a:p>
            <a:pPr marL="457200" lvl="0" indent="-342900" algn="just" rtl="0">
              <a:spcBef>
                <a:spcPts val="1000"/>
              </a:spcBef>
              <a:spcAft>
                <a:spcPts val="1000"/>
              </a:spcAft>
              <a:buSzPts val="1800"/>
              <a:buFont typeface="EB Garamond"/>
              <a:buChar char="-"/>
            </a:pPr>
            <a:r>
              <a:rPr lang="en-US" sz="1800">
                <a:latin typeface="EB Garamond" pitchFamily="2" charset="0"/>
                <a:ea typeface="EB Garamond" pitchFamily="2" charset="0"/>
                <a:cs typeface="Times New Roman" panose="02020603050405020304" pitchFamily="18" charset="0"/>
                <a:sym typeface="EB Garamond"/>
              </a:rPr>
              <a:t>Evaluate the limitations of the specified design solution, and consider the effects of changing key variables in the design such as the mass transfer coefficient, k</a:t>
            </a:r>
            <a:r>
              <a:rPr lang="en-US" sz="1800" baseline="-25000">
                <a:latin typeface="EB Garamond" pitchFamily="2" charset="0"/>
                <a:ea typeface="EB Garamond" pitchFamily="2" charset="0"/>
                <a:cs typeface="Times New Roman" panose="02020603050405020304" pitchFamily="18" charset="0"/>
                <a:sym typeface="EB Garamond"/>
              </a:rPr>
              <a:t>m</a:t>
            </a:r>
            <a:r>
              <a:rPr lang="en-US" sz="1800">
                <a:latin typeface="EB Garamond" pitchFamily="2" charset="0"/>
                <a:ea typeface="EB Garamond" pitchFamily="2" charset="0"/>
                <a:cs typeface="Times New Roman" panose="02020603050405020304" pitchFamily="18" charset="0"/>
                <a:sym typeface="EB Garamond"/>
              </a:rPr>
              <a:t>.</a:t>
            </a:r>
            <a:endParaRPr sz="1800">
              <a:latin typeface="EB Garamond" pitchFamily="2" charset="0"/>
              <a:ea typeface="EB Garamond" pitchFamily="2" charset="0"/>
              <a:cs typeface="Times New Roman" panose="02020603050405020304" pitchFamily="18" charset="0"/>
              <a:sym typeface="EB Garamond"/>
            </a:endParaRPr>
          </a:p>
        </p:txBody>
      </p:sp>
      <p:sp>
        <p:nvSpPr>
          <p:cNvPr id="75" name="Google Shape;75;p15"/>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pitchFamily="2" charset="0"/>
                <a:ea typeface="EB Garamond" pitchFamily="2" charset="0"/>
                <a:cs typeface="Times New Roman" panose="02020603050405020304" pitchFamily="18" charset="0"/>
                <a:sym typeface="EB Garamond"/>
              </a:rPr>
              <a:t>1</a:t>
            </a:fld>
            <a:endParaRPr>
              <a:latin typeface="EB Garamond" pitchFamily="2" charset="0"/>
              <a:ea typeface="EB Garamond" pitchFamily="2" charset="0"/>
              <a:cs typeface="Times New Roman" panose="02020603050405020304" pitchFamily="18" charset="0"/>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506850" y="341725"/>
            <a:ext cx="8130300" cy="8385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sz="3000">
                <a:latin typeface="EB Garamond" pitchFamily="2" charset="0"/>
                <a:ea typeface="EB Garamond" pitchFamily="2" charset="0"/>
                <a:cs typeface="Times New Roman" panose="02020603050405020304" pitchFamily="18" charset="0"/>
                <a:sym typeface="EB Garamond"/>
              </a:rPr>
              <a:t>Important Purification Parameters and Outcomes</a:t>
            </a:r>
            <a:endParaRPr sz="3000">
              <a:latin typeface="EB Garamond" pitchFamily="2" charset="0"/>
              <a:ea typeface="EB Garamond" pitchFamily="2" charset="0"/>
              <a:cs typeface="Times New Roman" panose="02020603050405020304" pitchFamily="18" charset="0"/>
              <a:sym typeface="EB Garamond"/>
            </a:endParaRPr>
          </a:p>
        </p:txBody>
      </p:sp>
      <p:sp>
        <p:nvSpPr>
          <p:cNvPr id="82" name="Google Shape;82;p16"/>
          <p:cNvSpPr txBox="1">
            <a:spLocks noGrp="1"/>
          </p:cNvSpPr>
          <p:nvPr>
            <p:ph type="body" idx="2"/>
          </p:nvPr>
        </p:nvSpPr>
        <p:spPr>
          <a:xfrm>
            <a:off x="968700" y="1158750"/>
            <a:ext cx="3603300" cy="2826000"/>
          </a:xfrm>
          <a:prstGeom prst="rect">
            <a:avLst/>
          </a:prstGeom>
        </p:spPr>
        <p:txBody>
          <a:bodyPr spcFirstLastPara="1" wrap="square" lIns="91425" tIns="45700" rIns="91425" bIns="45700" anchor="t" anchorCtr="0">
            <a:noAutofit/>
          </a:bodyPr>
          <a:lstStyle/>
          <a:p>
            <a:pPr marL="457200" lvl="0" indent="-342900" algn="just" rtl="0">
              <a:spcBef>
                <a:spcPts val="280"/>
              </a:spcBef>
              <a:spcAft>
                <a:spcPts val="0"/>
              </a:spcAft>
              <a:buSzPts val="1800"/>
              <a:buFont typeface="EB Garamond"/>
              <a:buChar char="-"/>
            </a:pPr>
            <a:r>
              <a:rPr lang="en-US" sz="1800" dirty="0">
                <a:latin typeface="EB Garamond" pitchFamily="2" charset="0"/>
                <a:ea typeface="EB Garamond" pitchFamily="2" charset="0"/>
                <a:cs typeface="Times New Roman" panose="02020603050405020304" pitchFamily="18" charset="0"/>
                <a:sym typeface="EB Garamond"/>
              </a:rPr>
              <a:t>k</a:t>
            </a:r>
            <a:r>
              <a:rPr lang="en-US" sz="1800" baseline="-25000" dirty="0">
                <a:latin typeface="EB Garamond" pitchFamily="2" charset="0"/>
                <a:ea typeface="EB Garamond" pitchFamily="2" charset="0"/>
                <a:cs typeface="Times New Roman" panose="02020603050405020304" pitchFamily="18" charset="0"/>
                <a:sym typeface="EB Garamond"/>
              </a:rPr>
              <a:t>m</a:t>
            </a:r>
            <a:r>
              <a:rPr lang="en-US" sz="1800" dirty="0">
                <a:latin typeface="EB Garamond" pitchFamily="2" charset="0"/>
                <a:ea typeface="EB Garamond" pitchFamily="2" charset="0"/>
                <a:cs typeface="Times New Roman" panose="02020603050405020304" pitchFamily="18" charset="0"/>
                <a:sym typeface="EB Garamond"/>
              </a:rPr>
              <a:t> is specified per the problem statement to be 3 x 10</a:t>
            </a:r>
            <a:r>
              <a:rPr lang="en-US" sz="1800" baseline="30000" dirty="0">
                <a:latin typeface="EB Garamond" pitchFamily="2" charset="0"/>
                <a:ea typeface="EB Garamond" pitchFamily="2" charset="0"/>
                <a:cs typeface="Times New Roman" panose="02020603050405020304" pitchFamily="18" charset="0"/>
                <a:sym typeface="EB Garamond"/>
              </a:rPr>
              <a:t>-5</a:t>
            </a:r>
            <a:r>
              <a:rPr lang="en-US" sz="1800" dirty="0">
                <a:latin typeface="EB Garamond" pitchFamily="2" charset="0"/>
                <a:ea typeface="EB Garamond" pitchFamily="2" charset="0"/>
                <a:cs typeface="Times New Roman" panose="02020603050405020304" pitchFamily="18" charset="0"/>
                <a:sym typeface="EB Garamond"/>
              </a:rPr>
              <a:t> m/s.</a:t>
            </a:r>
            <a:endParaRPr sz="1800" dirty="0">
              <a:latin typeface="EB Garamond" pitchFamily="2" charset="0"/>
              <a:ea typeface="EB Garamond" pitchFamily="2" charset="0"/>
              <a:cs typeface="Times New Roman" panose="02020603050405020304" pitchFamily="18" charset="0"/>
              <a:sym typeface="EB Garamond"/>
            </a:endParaRPr>
          </a:p>
          <a:p>
            <a:pPr marL="457200" lvl="0" indent="-342900" algn="just" rtl="0">
              <a:spcBef>
                <a:spcPts val="1000"/>
              </a:spcBef>
              <a:spcAft>
                <a:spcPts val="1000"/>
              </a:spcAft>
              <a:buSzPts val="1800"/>
              <a:buFont typeface="EB Garamond"/>
              <a:buChar char="-"/>
            </a:pPr>
            <a:r>
              <a:rPr lang="en-US" sz="1800" dirty="0">
                <a:latin typeface="EB Garamond" pitchFamily="2" charset="0"/>
                <a:ea typeface="EB Garamond" pitchFamily="2" charset="0"/>
                <a:cs typeface="Times New Roman" panose="02020603050405020304" pitchFamily="18" charset="0"/>
                <a:sym typeface="EB Garamond"/>
              </a:rPr>
              <a:t>The role of k</a:t>
            </a:r>
            <a:r>
              <a:rPr lang="en-US" sz="1800" baseline="-25000" dirty="0">
                <a:latin typeface="EB Garamond" pitchFamily="2" charset="0"/>
                <a:ea typeface="EB Garamond" pitchFamily="2" charset="0"/>
                <a:cs typeface="Times New Roman" panose="02020603050405020304" pitchFamily="18" charset="0"/>
                <a:sym typeface="EB Garamond"/>
              </a:rPr>
              <a:t>m</a:t>
            </a:r>
            <a:r>
              <a:rPr lang="en-US" sz="1800" dirty="0">
                <a:latin typeface="EB Garamond" pitchFamily="2" charset="0"/>
                <a:ea typeface="EB Garamond" pitchFamily="2" charset="0"/>
                <a:cs typeface="Times New Roman" panose="02020603050405020304" pitchFamily="18" charset="0"/>
                <a:sym typeface="EB Garamond"/>
              </a:rPr>
              <a:t> in the overall system design will be evaluated further, although its value does not change in the overall proposed design and is treated as constant.</a:t>
            </a:r>
            <a:endParaRPr sz="1800" dirty="0">
              <a:latin typeface="EB Garamond" pitchFamily="2" charset="0"/>
              <a:ea typeface="EB Garamond" pitchFamily="2" charset="0"/>
              <a:cs typeface="Times New Roman" panose="02020603050405020304" pitchFamily="18" charset="0"/>
              <a:sym typeface="EB Garamond"/>
            </a:endParaRPr>
          </a:p>
        </p:txBody>
      </p:sp>
      <p:sp>
        <p:nvSpPr>
          <p:cNvPr id="83" name="Google Shape;83;p16"/>
          <p:cNvSpPr txBox="1">
            <a:spLocks noGrp="1"/>
          </p:cNvSpPr>
          <p:nvPr>
            <p:ph type="body" idx="2"/>
          </p:nvPr>
        </p:nvSpPr>
        <p:spPr>
          <a:xfrm>
            <a:off x="4572000" y="1158750"/>
            <a:ext cx="3603300" cy="2826000"/>
          </a:xfrm>
          <a:prstGeom prst="rect">
            <a:avLst/>
          </a:prstGeom>
        </p:spPr>
        <p:txBody>
          <a:bodyPr spcFirstLastPara="1" wrap="square" lIns="91425" tIns="45700" rIns="91425" bIns="45700" anchor="t" anchorCtr="0">
            <a:noAutofit/>
          </a:bodyPr>
          <a:lstStyle/>
          <a:p>
            <a:pPr marL="457200" lvl="0" indent="-342900" algn="just" rtl="0">
              <a:spcBef>
                <a:spcPts val="640"/>
              </a:spcBef>
              <a:spcAft>
                <a:spcPts val="0"/>
              </a:spcAft>
              <a:buSzPts val="1800"/>
              <a:buFont typeface="EB Garamond"/>
              <a:buChar char="-"/>
            </a:pPr>
            <a:r>
              <a:rPr lang="en-US" sz="1800">
                <a:latin typeface="EB Garamond" pitchFamily="2" charset="0"/>
                <a:ea typeface="EB Garamond" pitchFamily="2" charset="0"/>
                <a:cs typeface="Times New Roman" panose="02020603050405020304" pitchFamily="18" charset="0"/>
                <a:sym typeface="EB Garamond"/>
              </a:rPr>
              <a:t>The key objective for this system design is to reduce acetone concentration in wastewater from 35 g/L to at least 3 g/L.</a:t>
            </a:r>
            <a:endParaRPr sz="1800">
              <a:latin typeface="EB Garamond" pitchFamily="2" charset="0"/>
              <a:ea typeface="EB Garamond" pitchFamily="2" charset="0"/>
              <a:cs typeface="Times New Roman" panose="02020603050405020304" pitchFamily="18" charset="0"/>
              <a:sym typeface="EB Garamond"/>
            </a:endParaRPr>
          </a:p>
          <a:p>
            <a:pPr marL="457200" lvl="0" indent="-342900" algn="just" rtl="0">
              <a:spcBef>
                <a:spcPts val="1000"/>
              </a:spcBef>
              <a:spcAft>
                <a:spcPts val="1000"/>
              </a:spcAft>
              <a:buSzPts val="1800"/>
              <a:buFont typeface="EB Garamond"/>
              <a:buChar char="-"/>
            </a:pPr>
            <a:r>
              <a:rPr lang="en-US" sz="1800">
                <a:latin typeface="EB Garamond" pitchFamily="2" charset="0"/>
                <a:ea typeface="EB Garamond" pitchFamily="2" charset="0"/>
                <a:cs typeface="Times New Roman" panose="02020603050405020304" pitchFamily="18" charset="0"/>
                <a:sym typeface="EB Garamond"/>
              </a:rPr>
              <a:t>The flow rate of the waste stream is given as q</a:t>
            </a:r>
            <a:r>
              <a:rPr lang="en-US" sz="1800" baseline="-25000">
                <a:latin typeface="EB Garamond" pitchFamily="2" charset="0"/>
                <a:ea typeface="EB Garamond" pitchFamily="2" charset="0"/>
                <a:cs typeface="Times New Roman" panose="02020603050405020304" pitchFamily="18" charset="0"/>
                <a:sym typeface="EB Garamond"/>
              </a:rPr>
              <a:t>waste</a:t>
            </a:r>
            <a:r>
              <a:rPr lang="en-US" sz="1800">
                <a:latin typeface="EB Garamond" pitchFamily="2" charset="0"/>
                <a:ea typeface="EB Garamond" pitchFamily="2" charset="0"/>
                <a:cs typeface="Times New Roman" panose="02020603050405020304" pitchFamily="18" charset="0"/>
                <a:sym typeface="EB Garamond"/>
              </a:rPr>
              <a:t> = 250 L/min, where the purification stream (TCE) is an important design variable that is calculated later in the analysis.</a:t>
            </a:r>
            <a:endParaRPr sz="1800">
              <a:latin typeface="EB Garamond" pitchFamily="2" charset="0"/>
              <a:ea typeface="EB Garamond" pitchFamily="2" charset="0"/>
              <a:cs typeface="Times New Roman" panose="02020603050405020304" pitchFamily="18" charset="0"/>
              <a:sym typeface="EB Garamond"/>
            </a:endParaRPr>
          </a:p>
        </p:txBody>
      </p:sp>
      <p:sp>
        <p:nvSpPr>
          <p:cNvPr id="84" name="Google Shape;84;p16"/>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pitchFamily="2" charset="0"/>
                <a:ea typeface="EB Garamond" pitchFamily="2" charset="0"/>
                <a:cs typeface="Times New Roman" panose="02020603050405020304" pitchFamily="18" charset="0"/>
                <a:sym typeface="EB Garamond"/>
              </a:rPr>
              <a:t>2</a:t>
            </a:fld>
            <a:endParaRPr>
              <a:latin typeface="EB Garamond" pitchFamily="2" charset="0"/>
              <a:ea typeface="EB Garamond" pitchFamily="2" charset="0"/>
              <a:cs typeface="Times New Roman" panose="02020603050405020304" pitchFamily="18" charset="0"/>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pitchFamily="2" charset="0"/>
                <a:ea typeface="EB Garamond" pitchFamily="2" charset="0"/>
                <a:cs typeface="Times New Roman" panose="02020603050405020304" pitchFamily="18" charset="0"/>
                <a:sym typeface="EB Garamond"/>
              </a:rPr>
              <a:t>3</a:t>
            </a:fld>
            <a:endParaRPr>
              <a:latin typeface="EB Garamond" pitchFamily="2" charset="0"/>
              <a:ea typeface="EB Garamond" pitchFamily="2" charset="0"/>
              <a:cs typeface="Times New Roman" panose="02020603050405020304" pitchFamily="18" charset="0"/>
              <a:sym typeface="EB Garamond"/>
            </a:endParaRPr>
          </a:p>
        </p:txBody>
      </p:sp>
      <p:pic>
        <p:nvPicPr>
          <p:cNvPr id="91" name="Google Shape;91;p17"/>
          <p:cNvPicPr preferRelativeResize="0"/>
          <p:nvPr/>
        </p:nvPicPr>
        <p:blipFill rotWithShape="1">
          <a:blip r:embed="rId3">
            <a:alphaModFix/>
          </a:blip>
          <a:srcRect l="3299" r="7772"/>
          <a:stretch/>
        </p:blipFill>
        <p:spPr>
          <a:xfrm>
            <a:off x="301375" y="1095838"/>
            <a:ext cx="3203825" cy="2669075"/>
          </a:xfrm>
          <a:prstGeom prst="rect">
            <a:avLst/>
          </a:prstGeom>
          <a:noFill/>
          <a:ln>
            <a:noFill/>
          </a:ln>
        </p:spPr>
      </p:pic>
      <p:pic>
        <p:nvPicPr>
          <p:cNvPr id="92" name="Google Shape;92;p17"/>
          <p:cNvPicPr preferRelativeResize="0"/>
          <p:nvPr/>
        </p:nvPicPr>
        <p:blipFill rotWithShape="1">
          <a:blip r:embed="rId4">
            <a:alphaModFix/>
          </a:blip>
          <a:srcRect l="5592" r="5770"/>
          <a:stretch/>
        </p:blipFill>
        <p:spPr>
          <a:xfrm>
            <a:off x="3795250" y="1146075"/>
            <a:ext cx="5233925" cy="2851349"/>
          </a:xfrm>
          <a:prstGeom prst="rect">
            <a:avLst/>
          </a:prstGeom>
          <a:noFill/>
          <a:ln>
            <a:noFill/>
          </a:ln>
        </p:spPr>
      </p:pic>
      <p:sp>
        <p:nvSpPr>
          <p:cNvPr id="93" name="Google Shape;93;p17"/>
          <p:cNvSpPr txBox="1"/>
          <p:nvPr/>
        </p:nvSpPr>
        <p:spPr>
          <a:xfrm>
            <a:off x="457188" y="1257150"/>
            <a:ext cx="1393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chemeClr val="dk2"/>
                </a:solidFill>
                <a:latin typeface="EB Garamond" pitchFamily="2" charset="0"/>
                <a:ea typeface="EB Garamond" pitchFamily="2" charset="0"/>
                <a:cs typeface="Times New Roman" panose="02020603050405020304" pitchFamily="18" charset="0"/>
                <a:sym typeface="EB Garamond"/>
              </a:rPr>
              <a:t>Single-stage </a:t>
            </a:r>
            <a:endParaRPr sz="1900">
              <a:solidFill>
                <a:schemeClr val="dk2"/>
              </a:solidFill>
              <a:latin typeface="EB Garamond" pitchFamily="2" charset="0"/>
              <a:ea typeface="EB Garamond" pitchFamily="2" charset="0"/>
              <a:cs typeface="Times New Roman" panose="02020603050405020304" pitchFamily="18" charset="0"/>
              <a:sym typeface="EB Garamond"/>
            </a:endParaRPr>
          </a:p>
        </p:txBody>
      </p:sp>
      <p:sp>
        <p:nvSpPr>
          <p:cNvPr id="94" name="Google Shape;94;p17"/>
          <p:cNvSpPr txBox="1"/>
          <p:nvPr/>
        </p:nvSpPr>
        <p:spPr>
          <a:xfrm>
            <a:off x="3870250" y="1257150"/>
            <a:ext cx="1239632" cy="4770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dirty="0">
                <a:solidFill>
                  <a:schemeClr val="dk2"/>
                </a:solidFill>
                <a:latin typeface="EB Garamond" pitchFamily="2" charset="0"/>
                <a:ea typeface="EB Garamond" pitchFamily="2" charset="0"/>
                <a:cs typeface="Times New Roman" panose="02020603050405020304" pitchFamily="18" charset="0"/>
                <a:sym typeface="EB Garamond"/>
              </a:rPr>
              <a:t>Two-stage</a:t>
            </a:r>
            <a:endParaRPr sz="1900" dirty="0">
              <a:solidFill>
                <a:schemeClr val="dk2"/>
              </a:solidFill>
              <a:latin typeface="EB Garamond" pitchFamily="2" charset="0"/>
              <a:ea typeface="EB Garamond" pitchFamily="2" charset="0"/>
              <a:cs typeface="Times New Roman" panose="02020603050405020304" pitchFamily="18" charset="0"/>
              <a:sym typeface="EB Garamond"/>
            </a:endParaRPr>
          </a:p>
        </p:txBody>
      </p:sp>
      <p:sp>
        <p:nvSpPr>
          <p:cNvPr id="95" name="Google Shape;95;p17"/>
          <p:cNvSpPr txBox="1">
            <a:spLocks noGrp="1"/>
          </p:cNvSpPr>
          <p:nvPr>
            <p:ph type="title"/>
          </p:nvPr>
        </p:nvSpPr>
        <p:spPr>
          <a:xfrm>
            <a:off x="457200" y="353050"/>
            <a:ext cx="8229600" cy="742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b="1" dirty="0">
                <a:latin typeface="EB Garamond" pitchFamily="2" charset="0"/>
                <a:ea typeface="EB Garamond" pitchFamily="2" charset="0"/>
                <a:cs typeface="Times New Roman" panose="02020603050405020304" pitchFamily="18" charset="0"/>
                <a:sym typeface="EB Garamond"/>
              </a:rPr>
              <a:t>Design Schematics</a:t>
            </a:r>
            <a:endParaRPr sz="3000" b="1" dirty="0">
              <a:latin typeface="EB Garamond" pitchFamily="2" charset="0"/>
              <a:ea typeface="EB Garamond" pitchFamily="2" charset="0"/>
              <a:cs typeface="Times New Roman" panose="02020603050405020304" pitchFamily="18" charset="0"/>
              <a:sym typeface="EB Garamond"/>
            </a:endParaRPr>
          </a:p>
        </p:txBody>
      </p:sp>
      <p:sp>
        <p:nvSpPr>
          <p:cNvPr id="96" name="Google Shape;96;p17"/>
          <p:cNvSpPr txBox="1"/>
          <p:nvPr/>
        </p:nvSpPr>
        <p:spPr>
          <a:xfrm>
            <a:off x="2638750" y="3430050"/>
            <a:ext cx="3616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dk2"/>
                </a:solidFill>
                <a:latin typeface="EB Garamond" pitchFamily="2" charset="0"/>
                <a:ea typeface="EB Garamond" pitchFamily="2" charset="0"/>
                <a:cs typeface="Times New Roman" panose="02020603050405020304" pitchFamily="18" charset="0"/>
                <a:sym typeface="EB Garamond"/>
              </a:rPr>
              <a:t>I: Continuous phase/TCE</a:t>
            </a:r>
            <a:endParaRPr dirty="0">
              <a:solidFill>
                <a:schemeClr val="dk2"/>
              </a:solidFill>
              <a:latin typeface="EB Garamond" pitchFamily="2" charset="0"/>
              <a:ea typeface="EB Garamond" pitchFamily="2" charset="0"/>
              <a:cs typeface="Times New Roman" panose="02020603050405020304" pitchFamily="18" charset="0"/>
              <a:sym typeface="EB Garamond"/>
            </a:endParaRPr>
          </a:p>
          <a:p>
            <a:pPr marL="0" lvl="0" indent="0" algn="l" rtl="0">
              <a:spcBef>
                <a:spcPts val="0"/>
              </a:spcBef>
              <a:spcAft>
                <a:spcPts val="0"/>
              </a:spcAft>
              <a:buNone/>
            </a:pPr>
            <a:r>
              <a:rPr lang="en-US" dirty="0">
                <a:solidFill>
                  <a:schemeClr val="dk2"/>
                </a:solidFill>
                <a:latin typeface="EB Garamond" pitchFamily="2" charset="0"/>
                <a:ea typeface="EB Garamond" pitchFamily="2" charset="0"/>
                <a:cs typeface="Times New Roman" panose="02020603050405020304" pitchFamily="18" charset="0"/>
                <a:sym typeface="EB Garamond"/>
              </a:rPr>
              <a:t>II: Dispersed phase/Wastewater stream</a:t>
            </a:r>
            <a:endParaRPr dirty="0">
              <a:solidFill>
                <a:schemeClr val="dk2"/>
              </a:solidFill>
              <a:latin typeface="EB Garamond" pitchFamily="2" charset="0"/>
              <a:ea typeface="EB Garamond" pitchFamily="2" charset="0"/>
              <a:cs typeface="Times New Roman" panose="02020603050405020304" pitchFamily="18" charset="0"/>
              <a:sym typeface="EB Garamond"/>
            </a:endParaRPr>
          </a:p>
          <a:p>
            <a:pPr marL="0" lvl="0" indent="0" algn="l" rtl="0">
              <a:spcBef>
                <a:spcPts val="0"/>
              </a:spcBef>
              <a:spcAft>
                <a:spcPts val="0"/>
              </a:spcAft>
              <a:buNone/>
            </a:pPr>
            <a:r>
              <a:rPr lang="en-US" dirty="0">
                <a:solidFill>
                  <a:schemeClr val="dk2"/>
                </a:solidFill>
                <a:latin typeface="EB Garamond" pitchFamily="2" charset="0"/>
                <a:ea typeface="EB Garamond" pitchFamily="2" charset="0"/>
                <a:cs typeface="Times New Roman" panose="02020603050405020304" pitchFamily="18" charset="0"/>
                <a:sym typeface="EB Garamond"/>
              </a:rPr>
              <a:t>A: Acetone</a:t>
            </a:r>
            <a:endParaRPr dirty="0">
              <a:solidFill>
                <a:schemeClr val="dk2"/>
              </a:solidFill>
              <a:latin typeface="EB Garamond" pitchFamily="2" charset="0"/>
              <a:ea typeface="EB Garamond" pitchFamily="2" charset="0"/>
              <a:cs typeface="Times New Roman" panose="02020603050405020304" pitchFamily="18" charset="0"/>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457200" y="182175"/>
            <a:ext cx="4040100" cy="774000"/>
          </a:xfrm>
          <a:prstGeom prst="rect">
            <a:avLst/>
          </a:prstGeom>
        </p:spPr>
        <p:txBody>
          <a:bodyPr spcFirstLastPara="1" wrap="square" lIns="91425" tIns="45700" rIns="91425" bIns="45700" anchor="b" anchorCtr="0">
            <a:noAutofit/>
          </a:bodyPr>
          <a:lstStyle/>
          <a:p>
            <a:pPr marL="0" lvl="0" indent="0" algn="ctr" rtl="0">
              <a:spcBef>
                <a:spcPts val="480"/>
              </a:spcBef>
              <a:spcAft>
                <a:spcPts val="0"/>
              </a:spcAft>
              <a:buNone/>
            </a:pPr>
            <a:r>
              <a:rPr lang="en-US">
                <a:latin typeface="EB Garamond"/>
                <a:ea typeface="EB Garamond"/>
                <a:cs typeface="Times New Roman" panose="02020603050405020304" pitchFamily="18" charset="0"/>
                <a:sym typeface="EB Garamond"/>
              </a:rPr>
              <a:t>Design Assumptions</a:t>
            </a:r>
            <a:endParaRPr>
              <a:latin typeface="EB Garamond"/>
              <a:ea typeface="EB Garamond"/>
              <a:cs typeface="Times New Roman" panose="02020603050405020304" pitchFamily="18" charset="0"/>
              <a:sym typeface="EB Garamond"/>
            </a:endParaRPr>
          </a:p>
        </p:txBody>
      </p:sp>
      <p:sp>
        <p:nvSpPr>
          <p:cNvPr id="103" name="Google Shape;103;p18"/>
          <p:cNvSpPr txBox="1">
            <a:spLocks noGrp="1"/>
          </p:cNvSpPr>
          <p:nvPr>
            <p:ph type="body" idx="2"/>
          </p:nvPr>
        </p:nvSpPr>
        <p:spPr>
          <a:xfrm>
            <a:off x="457200" y="1031080"/>
            <a:ext cx="4040100" cy="2963400"/>
          </a:xfrm>
          <a:prstGeom prst="rect">
            <a:avLst/>
          </a:prstGeom>
        </p:spPr>
        <p:txBody>
          <a:bodyPr spcFirstLastPara="1" wrap="square" lIns="91425" tIns="45700" rIns="91425" bIns="45700" anchor="t" anchorCtr="0">
            <a:noAutofit/>
          </a:bodyPr>
          <a:lstStyle/>
          <a:p>
            <a:pPr marL="457200" lvl="0" indent="-342900" algn="just" rtl="0">
              <a:spcBef>
                <a:spcPts val="360"/>
              </a:spcBef>
              <a:spcAft>
                <a:spcPts val="0"/>
              </a:spcAft>
              <a:buSzPts val="1800"/>
              <a:buFont typeface="EB Garamond"/>
              <a:buAutoNum type="arabicPeriod"/>
            </a:pPr>
            <a:r>
              <a:rPr lang="en-US" sz="1800">
                <a:latin typeface="EB Garamond"/>
                <a:ea typeface="EB Garamond"/>
                <a:cs typeface="Times New Roman" panose="02020603050405020304" pitchFamily="18" charset="0"/>
                <a:sym typeface="EB Garamond"/>
              </a:rPr>
              <a:t>The process is run at steady state operation</a:t>
            </a:r>
            <a:endParaRPr sz="1800">
              <a:latin typeface="EB Garamond"/>
              <a:ea typeface="EB Garamond"/>
              <a:cs typeface="Times New Roman" panose="02020603050405020304" pitchFamily="18" charset="0"/>
              <a:sym typeface="EB Garamond"/>
            </a:endParaRPr>
          </a:p>
          <a:p>
            <a:pPr marL="457200" lvl="0" indent="-342900" algn="just" rtl="0">
              <a:spcBef>
                <a:spcPts val="1000"/>
              </a:spcBef>
              <a:spcAft>
                <a:spcPts val="0"/>
              </a:spcAft>
              <a:buSzPts val="1800"/>
              <a:buFont typeface="EB Garamond"/>
              <a:buAutoNum type="arabicPeriod"/>
            </a:pPr>
            <a:r>
              <a:rPr lang="en-US" sz="1800">
                <a:latin typeface="EB Garamond"/>
                <a:ea typeface="EB Garamond"/>
                <a:cs typeface="Times New Roman" panose="02020603050405020304" pitchFamily="18" charset="0"/>
                <a:sym typeface="EB Garamond"/>
              </a:rPr>
              <a:t>Analysis is completed for one full-day of operation (24 hrs)</a:t>
            </a:r>
            <a:endParaRPr sz="1800">
              <a:latin typeface="EB Garamond"/>
              <a:ea typeface="EB Garamond"/>
              <a:cs typeface="Times New Roman" panose="02020603050405020304" pitchFamily="18" charset="0"/>
              <a:sym typeface="EB Garamond"/>
            </a:endParaRPr>
          </a:p>
          <a:p>
            <a:pPr marL="457200" lvl="0" indent="-342900" algn="just" rtl="0">
              <a:spcBef>
                <a:spcPts val="1000"/>
              </a:spcBef>
              <a:spcAft>
                <a:spcPts val="0"/>
              </a:spcAft>
              <a:buSzPts val="1800"/>
              <a:buFont typeface="EB Garamond"/>
              <a:buAutoNum type="arabicPeriod"/>
            </a:pPr>
            <a:r>
              <a:rPr lang="en-US" sz="1800">
                <a:latin typeface="EB Garamond"/>
                <a:ea typeface="EB Garamond"/>
                <a:cs typeface="Times New Roman" panose="02020603050405020304" pitchFamily="18" charset="0"/>
                <a:sym typeface="EB Garamond"/>
              </a:rPr>
              <a:t>Treat the system as well-mixed</a:t>
            </a:r>
            <a:endParaRPr sz="1800">
              <a:latin typeface="EB Garamond"/>
              <a:ea typeface="EB Garamond"/>
              <a:cs typeface="Times New Roman" panose="02020603050405020304" pitchFamily="18" charset="0"/>
              <a:sym typeface="EB Garamond"/>
            </a:endParaRPr>
          </a:p>
          <a:p>
            <a:pPr marL="457200" lvl="0" indent="-342900" algn="just" rtl="0">
              <a:spcBef>
                <a:spcPts val="1000"/>
              </a:spcBef>
              <a:spcAft>
                <a:spcPts val="0"/>
              </a:spcAft>
              <a:buSzPts val="1800"/>
              <a:buFont typeface="EB Garamond"/>
              <a:buAutoNum type="arabicPeriod"/>
            </a:pPr>
            <a:r>
              <a:rPr lang="en-US" sz="1800">
                <a:latin typeface="EB Garamond"/>
                <a:ea typeface="EB Garamond"/>
                <a:cs typeface="Times New Roman" panose="02020603050405020304" pitchFamily="18" charset="0"/>
                <a:sym typeface="EB Garamond"/>
              </a:rPr>
              <a:t>Assume a negligible change in volume of each phase</a:t>
            </a:r>
            <a:endParaRPr sz="1800">
              <a:latin typeface="EB Garamond"/>
              <a:ea typeface="EB Garamond"/>
              <a:cs typeface="Times New Roman" panose="02020603050405020304" pitchFamily="18" charset="0"/>
              <a:sym typeface="EB Garamond"/>
            </a:endParaRPr>
          </a:p>
          <a:p>
            <a:pPr marL="457200" lvl="0" indent="-342900" algn="just" rtl="0">
              <a:spcBef>
                <a:spcPts val="1000"/>
              </a:spcBef>
              <a:spcAft>
                <a:spcPts val="1000"/>
              </a:spcAft>
              <a:buSzPts val="1800"/>
              <a:buFont typeface="EB Garamond"/>
              <a:buAutoNum type="arabicPeriod"/>
            </a:pPr>
            <a:r>
              <a:rPr lang="en-US" sz="1800">
                <a:latin typeface="EB Garamond"/>
                <a:ea typeface="EB Garamond"/>
                <a:cs typeface="Times New Roman" panose="02020603050405020304" pitchFamily="18" charset="0"/>
                <a:sym typeface="EB Garamond"/>
              </a:rPr>
              <a:t>Assume k</a:t>
            </a:r>
            <a:r>
              <a:rPr lang="en-US" sz="1800" baseline="-25000">
                <a:latin typeface="EB Garamond"/>
                <a:ea typeface="EB Garamond"/>
                <a:cs typeface="Times New Roman" panose="02020603050405020304" pitchFamily="18" charset="0"/>
                <a:sym typeface="EB Garamond"/>
              </a:rPr>
              <a:t>m</a:t>
            </a:r>
            <a:r>
              <a:rPr lang="en-US" sz="1800">
                <a:latin typeface="EB Garamond"/>
                <a:ea typeface="EB Garamond"/>
                <a:cs typeface="Times New Roman" panose="02020603050405020304" pitchFamily="18" charset="0"/>
                <a:sym typeface="EB Garamond"/>
              </a:rPr>
              <a:t> to be constant over the iterations of design</a:t>
            </a:r>
            <a:endParaRPr sz="1800">
              <a:latin typeface="EB Garamond"/>
              <a:ea typeface="EB Garamond"/>
              <a:cs typeface="Times New Roman" panose="02020603050405020304" pitchFamily="18" charset="0"/>
              <a:sym typeface="EB Garamond"/>
            </a:endParaRPr>
          </a:p>
        </p:txBody>
      </p:sp>
      <p:sp>
        <p:nvSpPr>
          <p:cNvPr id="104" name="Google Shape;104;p18"/>
          <p:cNvSpPr txBox="1">
            <a:spLocks noGrp="1"/>
          </p:cNvSpPr>
          <p:nvPr>
            <p:ph type="body" idx="3"/>
          </p:nvPr>
        </p:nvSpPr>
        <p:spPr>
          <a:xfrm>
            <a:off x="4645026" y="182175"/>
            <a:ext cx="4041900" cy="774000"/>
          </a:xfrm>
          <a:prstGeom prst="rect">
            <a:avLst/>
          </a:prstGeom>
        </p:spPr>
        <p:txBody>
          <a:bodyPr spcFirstLastPara="1" wrap="square" lIns="91425" tIns="45700" rIns="91425" bIns="45700" anchor="b" anchorCtr="0">
            <a:noAutofit/>
          </a:bodyPr>
          <a:lstStyle/>
          <a:p>
            <a:pPr marL="0" lvl="0" indent="0" algn="ctr" rtl="0">
              <a:spcBef>
                <a:spcPts val="480"/>
              </a:spcBef>
              <a:spcAft>
                <a:spcPts val="0"/>
              </a:spcAft>
              <a:buNone/>
            </a:pPr>
            <a:r>
              <a:rPr lang="en-US">
                <a:latin typeface="EB Garamond"/>
                <a:ea typeface="EB Garamond"/>
                <a:cs typeface="Times New Roman" panose="02020603050405020304" pitchFamily="18" charset="0"/>
                <a:sym typeface="EB Garamond"/>
              </a:rPr>
              <a:t>General Procedure</a:t>
            </a:r>
            <a:endParaRPr>
              <a:latin typeface="EB Garamond"/>
              <a:ea typeface="EB Garamond"/>
              <a:cs typeface="Times New Roman" panose="02020603050405020304" pitchFamily="18" charset="0"/>
              <a:sym typeface="EB Garamond"/>
            </a:endParaRPr>
          </a:p>
        </p:txBody>
      </p:sp>
      <p:sp>
        <p:nvSpPr>
          <p:cNvPr id="105" name="Google Shape;105;p18"/>
          <p:cNvSpPr txBox="1">
            <a:spLocks noGrp="1"/>
          </p:cNvSpPr>
          <p:nvPr>
            <p:ph type="body" idx="4"/>
          </p:nvPr>
        </p:nvSpPr>
        <p:spPr>
          <a:xfrm>
            <a:off x="4645026" y="1031080"/>
            <a:ext cx="4041900" cy="2963400"/>
          </a:xfrm>
          <a:prstGeom prst="rect">
            <a:avLst/>
          </a:prstGeom>
        </p:spPr>
        <p:txBody>
          <a:bodyPr spcFirstLastPara="1" wrap="square" lIns="91425" tIns="45700" rIns="91425" bIns="45700" anchor="t" anchorCtr="0">
            <a:noAutofit/>
          </a:bodyPr>
          <a:lstStyle/>
          <a:p>
            <a:pPr marL="457200" lvl="0" indent="-342900" algn="just" rtl="0">
              <a:spcBef>
                <a:spcPts val="480"/>
              </a:spcBef>
              <a:spcAft>
                <a:spcPts val="0"/>
              </a:spcAft>
              <a:buSzPts val="1800"/>
              <a:buFont typeface="EB Garamond"/>
              <a:buAutoNum type="arabicPeriod"/>
            </a:pPr>
            <a:r>
              <a:rPr lang="en-US" sz="1800">
                <a:latin typeface="EB Garamond"/>
                <a:ea typeface="EB Garamond"/>
                <a:cs typeface="Times New Roman" panose="02020603050405020304" pitchFamily="18" charset="0"/>
                <a:sym typeface="EB Garamond"/>
              </a:rPr>
              <a:t>Developed a set of balance equations to solve for desired variables.</a:t>
            </a:r>
            <a:endParaRPr sz="1800">
              <a:latin typeface="EB Garamond"/>
              <a:ea typeface="EB Garamond"/>
              <a:cs typeface="Times New Roman" panose="02020603050405020304" pitchFamily="18" charset="0"/>
              <a:sym typeface="EB Garamond"/>
            </a:endParaRPr>
          </a:p>
          <a:p>
            <a:pPr marL="457200" lvl="0" indent="-342900" algn="just" rtl="0">
              <a:spcBef>
                <a:spcPts val="1000"/>
              </a:spcBef>
              <a:spcAft>
                <a:spcPts val="0"/>
              </a:spcAft>
              <a:buSzPts val="1800"/>
              <a:buFont typeface="EB Garamond"/>
              <a:buAutoNum type="arabicPeriod"/>
            </a:pPr>
            <a:r>
              <a:rPr lang="en-US" sz="1800">
                <a:latin typeface="EB Garamond"/>
                <a:ea typeface="EB Garamond"/>
                <a:cs typeface="Times New Roman" panose="02020603050405020304" pitchFamily="18" charset="0"/>
                <a:sym typeface="EB Garamond"/>
              </a:rPr>
              <a:t>Visualize a range of possible operating conditions to then optimize the system.</a:t>
            </a:r>
            <a:endParaRPr sz="1800">
              <a:latin typeface="EB Garamond"/>
              <a:ea typeface="EB Garamond"/>
              <a:cs typeface="Times New Roman" panose="02020603050405020304" pitchFamily="18" charset="0"/>
              <a:sym typeface="EB Garamond"/>
            </a:endParaRPr>
          </a:p>
          <a:p>
            <a:pPr marL="457200" lvl="0" indent="-342900" algn="just" rtl="0">
              <a:spcBef>
                <a:spcPts val="1000"/>
              </a:spcBef>
              <a:spcAft>
                <a:spcPts val="1000"/>
              </a:spcAft>
              <a:buSzPts val="1800"/>
              <a:buFont typeface="EB Garamond"/>
              <a:buAutoNum type="arabicPeriod"/>
            </a:pPr>
            <a:r>
              <a:rPr lang="en-US" sz="1800">
                <a:latin typeface="EB Garamond"/>
                <a:ea typeface="EB Garamond"/>
                <a:cs typeface="Times New Roman" panose="02020603050405020304" pitchFamily="18" charset="0"/>
                <a:sym typeface="EB Garamond"/>
              </a:rPr>
              <a:t>Perform a cost analysis of the range of systems being considered to determine optimum system design.</a:t>
            </a:r>
            <a:endParaRPr sz="1800">
              <a:latin typeface="EB Garamond"/>
              <a:ea typeface="EB Garamond"/>
              <a:cs typeface="Times New Roman" panose="02020603050405020304" pitchFamily="18" charset="0"/>
              <a:sym typeface="EB Garamond"/>
            </a:endParaRPr>
          </a:p>
        </p:txBody>
      </p:sp>
      <p:sp>
        <p:nvSpPr>
          <p:cNvPr id="106" name="Google Shape;106;p18"/>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a:ea typeface="EB Garamond"/>
                <a:cs typeface="Times New Roman" panose="02020603050405020304" pitchFamily="18" charset="0"/>
                <a:sym typeface="EB Garamond"/>
              </a:rPr>
              <a:t>4</a:t>
            </a:fld>
            <a:endParaRPr>
              <a:latin typeface="EB Garamond"/>
              <a:ea typeface="EB Garamond"/>
              <a:cs typeface="Times New Roman" panose="02020603050405020304" pitchFamily="18" charset="0"/>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457200" y="300050"/>
            <a:ext cx="8229600" cy="742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b="1">
                <a:latin typeface="EB Garamond"/>
                <a:ea typeface="EB Garamond"/>
                <a:cs typeface="Times New Roman" panose="02020603050405020304" pitchFamily="18" charset="0"/>
                <a:sym typeface="EB Garamond"/>
              </a:rPr>
              <a:t>Analytical Approaches</a:t>
            </a:r>
            <a:endParaRPr sz="3000" b="1">
              <a:latin typeface="EB Garamond"/>
              <a:ea typeface="EB Garamond"/>
              <a:cs typeface="Times New Roman" panose="02020603050405020304" pitchFamily="18" charset="0"/>
              <a:sym typeface="EB Garamond"/>
            </a:endParaRPr>
          </a:p>
        </p:txBody>
      </p:sp>
      <p:sp>
        <p:nvSpPr>
          <p:cNvPr id="113" name="Google Shape;113;p19"/>
          <p:cNvSpPr txBox="1">
            <a:spLocks noGrp="1"/>
          </p:cNvSpPr>
          <p:nvPr>
            <p:ph type="body" idx="1"/>
          </p:nvPr>
        </p:nvSpPr>
        <p:spPr>
          <a:xfrm>
            <a:off x="457200" y="1085851"/>
            <a:ext cx="4038600" cy="3108600"/>
          </a:xfrm>
          <a:prstGeom prst="rect">
            <a:avLst/>
          </a:prstGeom>
        </p:spPr>
        <p:txBody>
          <a:bodyPr spcFirstLastPara="1" wrap="square" lIns="91425" tIns="45700" rIns="91425" bIns="45700" anchor="t" anchorCtr="0">
            <a:noAutofit/>
          </a:bodyPr>
          <a:lstStyle/>
          <a:p>
            <a:pPr marL="457200" lvl="0" indent="-342900" algn="l" rtl="0">
              <a:spcBef>
                <a:spcPts val="360"/>
              </a:spcBef>
              <a:spcAft>
                <a:spcPts val="0"/>
              </a:spcAft>
              <a:buClr>
                <a:srgbClr val="006096"/>
              </a:buClr>
              <a:buSzPts val="1800"/>
              <a:buFont typeface="EB Garamond"/>
              <a:buAutoNum type="arabicPeriod"/>
            </a:pPr>
            <a:r>
              <a:rPr lang="en-US" sz="1800" dirty="0">
                <a:solidFill>
                  <a:srgbClr val="006096"/>
                </a:solidFill>
                <a:latin typeface="EB Garamond"/>
                <a:ea typeface="EB Garamond"/>
                <a:cs typeface="Times New Roman" panose="02020603050405020304" pitchFamily="18" charset="0"/>
                <a:sym typeface="EB Garamond"/>
              </a:rPr>
              <a:t>Mass transfer load:</a:t>
            </a:r>
            <a:endParaRPr sz="1800" dirty="0">
              <a:solidFill>
                <a:srgbClr val="006096"/>
              </a:solidFill>
              <a:latin typeface="EB Garamond"/>
              <a:ea typeface="EB Garamond"/>
              <a:cs typeface="Times New Roman" panose="02020603050405020304" pitchFamily="18" charset="0"/>
              <a:sym typeface="EB Garamond"/>
            </a:endParaRPr>
          </a:p>
          <a:p>
            <a:pPr marL="800100" lvl="0" indent="-342900" algn="l" rtl="0">
              <a:spcBef>
                <a:spcPts val="360"/>
              </a:spcBef>
              <a:spcAft>
                <a:spcPts val="0"/>
              </a:spcAft>
              <a:buClr>
                <a:schemeClr val="dk1"/>
              </a:buClr>
              <a:buSzPts val="1100"/>
              <a:buFont typeface="+mj-lt"/>
              <a:buAutoNum type="arabicPeriod"/>
            </a:pPr>
            <a:endParaRPr sz="1800" dirty="0">
              <a:solidFill>
                <a:srgbClr val="006096"/>
              </a:solidFill>
              <a:latin typeface="EB Garamond"/>
              <a:ea typeface="EB Garamond"/>
              <a:cs typeface="Times New Roman" panose="02020603050405020304" pitchFamily="18" charset="0"/>
              <a:sym typeface="EB Garamond"/>
            </a:endParaRPr>
          </a:p>
          <a:p>
            <a:pPr marL="342900" lvl="0" indent="-342900" algn="l" rtl="0">
              <a:spcBef>
                <a:spcPts val="360"/>
              </a:spcBef>
              <a:spcAft>
                <a:spcPts val="0"/>
              </a:spcAft>
              <a:buClr>
                <a:schemeClr val="dk1"/>
              </a:buClr>
              <a:buSzPts val="1100"/>
              <a:buFont typeface="+mj-lt"/>
              <a:buAutoNum type="arabicPeriod"/>
            </a:pPr>
            <a:endParaRPr sz="1800" dirty="0">
              <a:solidFill>
                <a:srgbClr val="006096"/>
              </a:solidFill>
              <a:latin typeface="EB Garamond"/>
              <a:ea typeface="EB Garamond"/>
              <a:cs typeface="Times New Roman" panose="02020603050405020304" pitchFamily="18" charset="0"/>
              <a:sym typeface="EB Garamond"/>
            </a:endParaRPr>
          </a:p>
          <a:p>
            <a:pPr lvl="0" indent="-342900" algn="l" rtl="0">
              <a:spcBef>
                <a:spcPts val="360"/>
              </a:spcBef>
              <a:spcAft>
                <a:spcPts val="0"/>
              </a:spcAft>
              <a:buClr>
                <a:srgbClr val="006096"/>
              </a:buClr>
              <a:buSzPts val="1800"/>
              <a:buFont typeface="+mj-lt"/>
              <a:buAutoNum type="arabicPeriod"/>
            </a:pPr>
            <a:r>
              <a:rPr lang="en-US" sz="1800" dirty="0">
                <a:solidFill>
                  <a:srgbClr val="006096"/>
                </a:solidFill>
                <a:latin typeface="EB Garamond"/>
                <a:ea typeface="EB Garamond"/>
                <a:cs typeface="Times New Roman" panose="02020603050405020304" pitchFamily="18" charset="0"/>
                <a:sym typeface="EB Garamond"/>
              </a:rPr>
              <a:t>Minimum flow rate of TCE:</a:t>
            </a:r>
            <a:endParaRPr sz="1800" dirty="0">
              <a:solidFill>
                <a:srgbClr val="006096"/>
              </a:solidFill>
              <a:latin typeface="EB Garamond"/>
              <a:ea typeface="EB Garamond"/>
              <a:cs typeface="Times New Roman" panose="02020603050405020304" pitchFamily="18" charset="0"/>
              <a:sym typeface="EB Garamond"/>
            </a:endParaRPr>
          </a:p>
          <a:p>
            <a:pPr marL="342900" lvl="0" indent="-342900" algn="l" rtl="0">
              <a:spcBef>
                <a:spcPts val="360"/>
              </a:spcBef>
              <a:spcAft>
                <a:spcPts val="0"/>
              </a:spcAft>
              <a:buClr>
                <a:schemeClr val="dk1"/>
              </a:buClr>
              <a:buSzPts val="1100"/>
              <a:buFont typeface="+mj-lt"/>
              <a:buAutoNum type="arabicPeriod"/>
            </a:pPr>
            <a:endParaRPr sz="1800" dirty="0">
              <a:solidFill>
                <a:srgbClr val="006096"/>
              </a:solidFill>
              <a:latin typeface="EB Garamond"/>
              <a:ea typeface="EB Garamond"/>
              <a:cs typeface="Times New Roman" panose="02020603050405020304" pitchFamily="18" charset="0"/>
              <a:sym typeface="EB Garamond"/>
            </a:endParaRPr>
          </a:p>
          <a:p>
            <a:pPr marL="342900" lvl="0" indent="-342900" algn="l" rtl="0">
              <a:spcBef>
                <a:spcPts val="360"/>
              </a:spcBef>
              <a:spcAft>
                <a:spcPts val="0"/>
              </a:spcAft>
              <a:buClr>
                <a:schemeClr val="dk1"/>
              </a:buClr>
              <a:buSzPts val="1100"/>
              <a:buFont typeface="+mj-lt"/>
              <a:buAutoNum type="arabicPeriod"/>
            </a:pPr>
            <a:endParaRPr sz="1800" dirty="0">
              <a:solidFill>
                <a:srgbClr val="006096"/>
              </a:solidFill>
              <a:latin typeface="EB Garamond"/>
              <a:ea typeface="EB Garamond"/>
              <a:cs typeface="Times New Roman" panose="02020603050405020304" pitchFamily="18" charset="0"/>
              <a:sym typeface="EB Garamond"/>
            </a:endParaRPr>
          </a:p>
          <a:p>
            <a:pPr marL="457200" lvl="0" indent="-342900" algn="l" rtl="0">
              <a:spcBef>
                <a:spcPts val="360"/>
              </a:spcBef>
              <a:spcAft>
                <a:spcPts val="0"/>
              </a:spcAft>
              <a:buClr>
                <a:srgbClr val="006096"/>
              </a:buClr>
              <a:buSzPts val="1800"/>
              <a:buFont typeface="EB Garamond"/>
              <a:buAutoNum type="arabicPeriod"/>
            </a:pPr>
            <a:r>
              <a:rPr lang="en-US" sz="1800" dirty="0">
                <a:solidFill>
                  <a:srgbClr val="006096"/>
                </a:solidFill>
                <a:latin typeface="EB Garamond"/>
                <a:ea typeface="EB Garamond"/>
                <a:cs typeface="Times New Roman" panose="02020603050405020304" pitchFamily="18" charset="0"/>
                <a:sym typeface="EB Garamond"/>
              </a:rPr>
              <a:t>Flow rate of TCE:</a:t>
            </a:r>
            <a:endParaRPr sz="1800" dirty="0">
              <a:solidFill>
                <a:srgbClr val="006096"/>
              </a:solidFill>
              <a:latin typeface="EB Garamond"/>
              <a:ea typeface="EB Garamond"/>
              <a:cs typeface="Times New Roman" panose="02020603050405020304" pitchFamily="18" charset="0"/>
              <a:sym typeface="EB Garamond"/>
            </a:endParaRPr>
          </a:p>
          <a:p>
            <a:pPr marL="0" lvl="0" indent="0" algn="l" rtl="0">
              <a:spcBef>
                <a:spcPts val="560"/>
              </a:spcBef>
              <a:spcAft>
                <a:spcPts val="0"/>
              </a:spcAft>
              <a:buNone/>
            </a:pPr>
            <a:endParaRPr sz="1800" dirty="0">
              <a:latin typeface="EB Garamond"/>
              <a:ea typeface="EB Garamond"/>
              <a:cs typeface="Times New Roman" panose="02020603050405020304" pitchFamily="18" charset="0"/>
              <a:sym typeface="EB Garamond"/>
            </a:endParaRPr>
          </a:p>
        </p:txBody>
      </p:sp>
      <p:sp>
        <p:nvSpPr>
          <p:cNvPr id="114" name="Google Shape;114;p19"/>
          <p:cNvSpPr txBox="1">
            <a:spLocks noGrp="1"/>
          </p:cNvSpPr>
          <p:nvPr>
            <p:ph type="body" idx="2"/>
          </p:nvPr>
        </p:nvSpPr>
        <p:spPr>
          <a:xfrm>
            <a:off x="4648200" y="1085851"/>
            <a:ext cx="4038600" cy="3108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1800" dirty="0">
                <a:solidFill>
                  <a:srgbClr val="006096"/>
                </a:solidFill>
                <a:latin typeface="EB Garamond"/>
                <a:ea typeface="EB Garamond"/>
                <a:cs typeface="Times New Roman" panose="02020603050405020304" pitchFamily="18" charset="0"/>
                <a:sym typeface="EB Garamond"/>
              </a:rPr>
              <a:t>4.     Average driving force:</a:t>
            </a:r>
            <a:endParaRPr sz="1800" dirty="0">
              <a:solidFill>
                <a:srgbClr val="006096"/>
              </a:solidFill>
              <a:latin typeface="EB Garamond"/>
              <a:ea typeface="EB Garamond"/>
              <a:cs typeface="Times New Roman" panose="02020603050405020304" pitchFamily="18" charset="0"/>
              <a:sym typeface="EB Garamond"/>
            </a:endParaRPr>
          </a:p>
          <a:p>
            <a:pPr marL="0" lvl="0" indent="0" algn="l" rtl="0">
              <a:spcBef>
                <a:spcPts val="360"/>
              </a:spcBef>
              <a:spcAft>
                <a:spcPts val="0"/>
              </a:spcAft>
              <a:buClr>
                <a:schemeClr val="dk1"/>
              </a:buClr>
              <a:buSzPts val="1100"/>
              <a:buFont typeface="Arial"/>
              <a:buNone/>
            </a:pPr>
            <a:endParaRPr sz="1800" dirty="0">
              <a:solidFill>
                <a:srgbClr val="006096"/>
              </a:solidFill>
              <a:latin typeface="EB Garamond"/>
              <a:ea typeface="EB Garamond"/>
              <a:cs typeface="Times New Roman" panose="02020603050405020304" pitchFamily="18" charset="0"/>
              <a:sym typeface="EB Garamond"/>
            </a:endParaRPr>
          </a:p>
          <a:p>
            <a:pPr marL="0" lvl="0" indent="0" algn="l" rtl="0">
              <a:spcBef>
                <a:spcPts val="360"/>
              </a:spcBef>
              <a:spcAft>
                <a:spcPts val="0"/>
              </a:spcAft>
              <a:buClr>
                <a:schemeClr val="dk1"/>
              </a:buClr>
              <a:buSzPts val="1100"/>
              <a:buFont typeface="Arial"/>
              <a:buNone/>
            </a:pPr>
            <a:endParaRPr lang="en-US" sz="1800" dirty="0">
              <a:solidFill>
                <a:srgbClr val="006096"/>
              </a:solidFill>
              <a:latin typeface="EB Garamond"/>
              <a:ea typeface="EB Garamond"/>
              <a:cs typeface="Times New Roman" panose="02020603050405020304" pitchFamily="18" charset="0"/>
              <a:sym typeface="EB Garamond"/>
            </a:endParaRPr>
          </a:p>
          <a:p>
            <a:pPr marL="0" lvl="0" indent="0" algn="l" rtl="0">
              <a:spcBef>
                <a:spcPts val="360"/>
              </a:spcBef>
              <a:spcAft>
                <a:spcPts val="0"/>
              </a:spcAft>
              <a:buClr>
                <a:schemeClr val="dk1"/>
              </a:buClr>
              <a:buSzPts val="1100"/>
              <a:buFont typeface="Arial"/>
              <a:buNone/>
            </a:pPr>
            <a:r>
              <a:rPr lang="en-US" sz="1800" dirty="0">
                <a:solidFill>
                  <a:srgbClr val="006096"/>
                </a:solidFill>
                <a:latin typeface="EB Garamond"/>
                <a:ea typeface="EB Garamond"/>
                <a:cs typeface="Times New Roman" panose="02020603050405020304" pitchFamily="18" charset="0"/>
                <a:sym typeface="EB Garamond"/>
              </a:rPr>
              <a:t>5.     Interfacial area:</a:t>
            </a:r>
            <a:endParaRPr sz="1800" dirty="0">
              <a:solidFill>
                <a:srgbClr val="006096"/>
              </a:solidFill>
              <a:latin typeface="EB Garamond"/>
              <a:ea typeface="EB Garamond"/>
              <a:cs typeface="Times New Roman" panose="02020603050405020304" pitchFamily="18" charset="0"/>
              <a:sym typeface="EB Garamond"/>
            </a:endParaRPr>
          </a:p>
          <a:p>
            <a:pPr marL="0" lvl="0" indent="0" algn="l" rtl="0">
              <a:spcBef>
                <a:spcPts val="360"/>
              </a:spcBef>
              <a:spcAft>
                <a:spcPts val="0"/>
              </a:spcAft>
              <a:buClr>
                <a:schemeClr val="dk1"/>
              </a:buClr>
              <a:buSzPts val="1100"/>
              <a:buFont typeface="Arial"/>
              <a:buNone/>
            </a:pPr>
            <a:endParaRPr sz="1800" dirty="0">
              <a:solidFill>
                <a:srgbClr val="006096"/>
              </a:solidFill>
              <a:latin typeface="EB Garamond"/>
              <a:ea typeface="EB Garamond"/>
              <a:cs typeface="Times New Roman" panose="02020603050405020304" pitchFamily="18" charset="0"/>
              <a:sym typeface="EB Garamond"/>
            </a:endParaRPr>
          </a:p>
          <a:p>
            <a:pPr marL="0" lvl="0" indent="0" algn="l" rtl="0">
              <a:spcBef>
                <a:spcPts val="360"/>
              </a:spcBef>
              <a:spcAft>
                <a:spcPts val="0"/>
              </a:spcAft>
              <a:buClr>
                <a:schemeClr val="dk1"/>
              </a:buClr>
              <a:buSzPts val="1100"/>
              <a:buFont typeface="Arial"/>
              <a:buNone/>
            </a:pPr>
            <a:endParaRPr sz="1800" dirty="0">
              <a:solidFill>
                <a:srgbClr val="006096"/>
              </a:solidFill>
              <a:latin typeface="EB Garamond"/>
              <a:ea typeface="EB Garamond"/>
              <a:cs typeface="Times New Roman" panose="02020603050405020304" pitchFamily="18" charset="0"/>
              <a:sym typeface="EB Garamond"/>
            </a:endParaRPr>
          </a:p>
          <a:p>
            <a:pPr marL="0" lvl="0" indent="0" algn="l" rtl="0">
              <a:spcBef>
                <a:spcPts val="360"/>
              </a:spcBef>
              <a:spcAft>
                <a:spcPts val="0"/>
              </a:spcAft>
              <a:buClr>
                <a:schemeClr val="dk1"/>
              </a:buClr>
              <a:buSzPts val="1100"/>
              <a:buFont typeface="Arial"/>
              <a:buNone/>
            </a:pPr>
            <a:r>
              <a:rPr lang="en-US" sz="1800" dirty="0">
                <a:solidFill>
                  <a:srgbClr val="006096"/>
                </a:solidFill>
                <a:latin typeface="EB Garamond"/>
                <a:ea typeface="EB Garamond"/>
                <a:cs typeface="Times New Roman" panose="02020603050405020304" pitchFamily="18" charset="0"/>
                <a:sym typeface="EB Garamond"/>
              </a:rPr>
              <a:t>6.     Volume of dispersed phase:</a:t>
            </a:r>
            <a:endParaRPr sz="1800" dirty="0">
              <a:solidFill>
                <a:srgbClr val="006096"/>
              </a:solidFill>
              <a:latin typeface="EB Garamond"/>
              <a:ea typeface="EB Garamond"/>
              <a:cs typeface="Times New Roman" panose="02020603050405020304" pitchFamily="18" charset="0"/>
              <a:sym typeface="EB Garamond"/>
            </a:endParaRPr>
          </a:p>
          <a:p>
            <a:pPr marL="0" lvl="0" indent="0" algn="l" rtl="0">
              <a:spcBef>
                <a:spcPts val="560"/>
              </a:spcBef>
              <a:spcAft>
                <a:spcPts val="0"/>
              </a:spcAft>
              <a:buNone/>
            </a:pPr>
            <a:endParaRPr sz="1800" dirty="0">
              <a:latin typeface="EB Garamond"/>
              <a:ea typeface="EB Garamond"/>
              <a:cs typeface="Times New Roman" panose="02020603050405020304" pitchFamily="18" charset="0"/>
              <a:sym typeface="EB Garamond"/>
            </a:endParaRPr>
          </a:p>
        </p:txBody>
      </p:sp>
      <p:sp>
        <p:nvSpPr>
          <p:cNvPr id="115" name="Google Shape;115;p19"/>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a:ea typeface="EB Garamond"/>
                <a:cs typeface="Times New Roman" panose="02020603050405020304" pitchFamily="18" charset="0"/>
                <a:sym typeface="EB Garamond"/>
              </a:rPr>
              <a:t>5</a:t>
            </a:fld>
            <a:endParaRPr>
              <a:latin typeface="EB Garamond"/>
              <a:ea typeface="EB Garamond"/>
              <a:cs typeface="Times New Roman" panose="02020603050405020304" pitchFamily="18" charset="0"/>
              <a:sym typeface="EB Garamond"/>
            </a:endParaRPr>
          </a:p>
        </p:txBody>
      </p:sp>
      <p:pic>
        <p:nvPicPr>
          <p:cNvPr id="116" name="Google Shape;116;p19"/>
          <p:cNvPicPr preferRelativeResize="0"/>
          <p:nvPr/>
        </p:nvPicPr>
        <p:blipFill rotWithShape="1">
          <a:blip r:embed="rId3">
            <a:alphaModFix/>
          </a:blip>
          <a:srcRect b="19231"/>
          <a:stretch/>
        </p:blipFill>
        <p:spPr>
          <a:xfrm>
            <a:off x="939775" y="1510963"/>
            <a:ext cx="2565426" cy="485875"/>
          </a:xfrm>
          <a:prstGeom prst="rect">
            <a:avLst/>
          </a:prstGeom>
          <a:noFill/>
          <a:ln>
            <a:noFill/>
          </a:ln>
        </p:spPr>
      </p:pic>
      <p:pic>
        <p:nvPicPr>
          <p:cNvPr id="117" name="Google Shape;117;p19"/>
          <p:cNvPicPr preferRelativeResize="0"/>
          <p:nvPr/>
        </p:nvPicPr>
        <p:blipFill rotWithShape="1">
          <a:blip r:embed="rId4">
            <a:alphaModFix/>
          </a:blip>
          <a:srcRect t="1228" b="11640"/>
          <a:stretch/>
        </p:blipFill>
        <p:spPr>
          <a:xfrm>
            <a:off x="939775" y="2464950"/>
            <a:ext cx="2211150" cy="601550"/>
          </a:xfrm>
          <a:prstGeom prst="rect">
            <a:avLst/>
          </a:prstGeom>
          <a:noFill/>
          <a:ln>
            <a:noFill/>
          </a:ln>
        </p:spPr>
      </p:pic>
      <p:pic>
        <p:nvPicPr>
          <p:cNvPr id="118" name="Google Shape;118;p19"/>
          <p:cNvPicPr preferRelativeResize="0"/>
          <p:nvPr/>
        </p:nvPicPr>
        <p:blipFill rotWithShape="1">
          <a:blip r:embed="rId5">
            <a:alphaModFix/>
          </a:blip>
          <a:srcRect b="12869"/>
          <a:stretch/>
        </p:blipFill>
        <p:spPr>
          <a:xfrm>
            <a:off x="939775" y="3474000"/>
            <a:ext cx="1259352" cy="550975"/>
          </a:xfrm>
          <a:prstGeom prst="rect">
            <a:avLst/>
          </a:prstGeom>
          <a:noFill/>
          <a:ln>
            <a:noFill/>
          </a:ln>
        </p:spPr>
      </p:pic>
      <p:pic>
        <p:nvPicPr>
          <p:cNvPr id="119" name="Google Shape;119;p19"/>
          <p:cNvPicPr preferRelativeResize="0"/>
          <p:nvPr/>
        </p:nvPicPr>
        <p:blipFill>
          <a:blip r:embed="rId6">
            <a:alphaModFix/>
          </a:blip>
          <a:stretch>
            <a:fillRect/>
          </a:stretch>
        </p:blipFill>
        <p:spPr>
          <a:xfrm>
            <a:off x="4998428" y="1563224"/>
            <a:ext cx="2594075" cy="509535"/>
          </a:xfrm>
          <a:prstGeom prst="rect">
            <a:avLst/>
          </a:prstGeom>
          <a:noFill/>
          <a:ln>
            <a:noFill/>
          </a:ln>
        </p:spPr>
      </p:pic>
      <p:pic>
        <p:nvPicPr>
          <p:cNvPr id="120" name="Google Shape;120;p19"/>
          <p:cNvPicPr preferRelativeResize="0"/>
          <p:nvPr/>
        </p:nvPicPr>
        <p:blipFill rotWithShape="1">
          <a:blip r:embed="rId7">
            <a:alphaModFix/>
          </a:blip>
          <a:srcRect l="12541"/>
          <a:stretch/>
        </p:blipFill>
        <p:spPr>
          <a:xfrm>
            <a:off x="4998440" y="2457450"/>
            <a:ext cx="1785150" cy="673300"/>
          </a:xfrm>
          <a:prstGeom prst="rect">
            <a:avLst/>
          </a:prstGeom>
          <a:noFill/>
          <a:ln>
            <a:noFill/>
          </a:ln>
        </p:spPr>
      </p:pic>
      <p:pic>
        <p:nvPicPr>
          <p:cNvPr id="121" name="Google Shape;121;p19"/>
          <p:cNvPicPr preferRelativeResize="0"/>
          <p:nvPr/>
        </p:nvPicPr>
        <p:blipFill>
          <a:blip r:embed="rId8">
            <a:alphaModFix/>
          </a:blip>
          <a:stretch>
            <a:fillRect/>
          </a:stretch>
        </p:blipFill>
        <p:spPr>
          <a:xfrm>
            <a:off x="4989474" y="3515450"/>
            <a:ext cx="1496148" cy="50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342900"/>
            <a:ext cx="8229600" cy="742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b="1" dirty="0">
                <a:latin typeface="EB Garamond"/>
                <a:ea typeface="EB Garamond"/>
                <a:cs typeface="Times New Roman" panose="02020603050405020304" pitchFamily="18" charset="0"/>
                <a:sym typeface="EB Garamond"/>
              </a:rPr>
              <a:t>Analytical Approaches: Cont’d</a:t>
            </a:r>
            <a:endParaRPr sz="3000" b="1" dirty="0">
              <a:latin typeface="EB Garamond"/>
              <a:ea typeface="EB Garamond"/>
              <a:cs typeface="Times New Roman" panose="02020603050405020304" pitchFamily="18" charset="0"/>
              <a:sym typeface="EB Garamond"/>
            </a:endParaRPr>
          </a:p>
        </p:txBody>
      </p:sp>
      <p:sp>
        <p:nvSpPr>
          <p:cNvPr id="128" name="Google Shape;128;p20"/>
          <p:cNvSpPr txBox="1">
            <a:spLocks noGrp="1"/>
          </p:cNvSpPr>
          <p:nvPr>
            <p:ph type="body" idx="1"/>
          </p:nvPr>
        </p:nvSpPr>
        <p:spPr>
          <a:xfrm>
            <a:off x="457194" y="1085700"/>
            <a:ext cx="4114800" cy="2651100"/>
          </a:xfrm>
          <a:prstGeom prst="rect">
            <a:avLst/>
          </a:prstGeom>
        </p:spPr>
        <p:txBody>
          <a:bodyPr spcFirstLastPara="1" wrap="square" lIns="91425" tIns="45700" rIns="91425" bIns="45700" anchor="t" anchorCtr="0">
            <a:noAutofit/>
          </a:bodyPr>
          <a:lstStyle/>
          <a:p>
            <a:pPr marL="0" lvl="0" indent="0">
              <a:buNone/>
            </a:pPr>
            <a:r>
              <a:rPr lang="en-US" dirty="0">
                <a:latin typeface="EB Garamond"/>
                <a:ea typeface="EB Garamond"/>
                <a:cs typeface="Times New Roman" panose="02020603050405020304" pitchFamily="18" charset="0"/>
                <a:sym typeface="EB Garamond"/>
              </a:rPr>
              <a:t>7.     Volume of continuous phase:</a:t>
            </a:r>
            <a:endParaRPr dirty="0">
              <a:latin typeface="EB Garamond"/>
              <a:ea typeface="EB Garamond"/>
              <a:cs typeface="Times New Roman" panose="02020603050405020304" pitchFamily="18" charset="0"/>
              <a:sym typeface="EB Garamond"/>
            </a:endParaRPr>
          </a:p>
          <a:p>
            <a:pPr marL="342900" lvl="0" algn="l" rtl="0">
              <a:spcBef>
                <a:spcPts val="360"/>
              </a:spcBef>
              <a:spcAft>
                <a:spcPts val="0"/>
              </a:spcAft>
              <a:buFont typeface="+mj-lt"/>
              <a:buAutoNum type="arabicPeriod"/>
            </a:pPr>
            <a:endParaRPr dirty="0">
              <a:latin typeface="EB Garamond"/>
              <a:ea typeface="EB Garamond"/>
              <a:cs typeface="Times New Roman" panose="02020603050405020304" pitchFamily="18" charset="0"/>
              <a:sym typeface="EB Garamond"/>
            </a:endParaRPr>
          </a:p>
          <a:p>
            <a:pPr marL="0" lvl="0" indent="0" algn="l" rtl="0">
              <a:spcBef>
                <a:spcPts val="360"/>
              </a:spcBef>
              <a:spcAft>
                <a:spcPts val="0"/>
              </a:spcAft>
              <a:buNone/>
            </a:pPr>
            <a:endParaRPr lang="en-US" dirty="0">
              <a:latin typeface="EB Garamond"/>
              <a:ea typeface="EB Garamond"/>
              <a:cs typeface="Times New Roman" panose="02020603050405020304" pitchFamily="18" charset="0"/>
              <a:sym typeface="EB Garamond"/>
            </a:endParaRPr>
          </a:p>
          <a:p>
            <a:pPr marL="0" lvl="0" indent="0" algn="l" rtl="0">
              <a:spcBef>
                <a:spcPts val="360"/>
              </a:spcBef>
              <a:spcAft>
                <a:spcPts val="0"/>
              </a:spcAft>
              <a:buNone/>
            </a:pPr>
            <a:r>
              <a:rPr lang="en-US" dirty="0">
                <a:latin typeface="EB Garamond"/>
                <a:ea typeface="EB Garamond"/>
                <a:cs typeface="Times New Roman" panose="02020603050405020304" pitchFamily="18" charset="0"/>
                <a:sym typeface="EB Garamond"/>
              </a:rPr>
              <a:t>8.     Total volume of tank:</a:t>
            </a:r>
            <a:endParaRPr dirty="0">
              <a:latin typeface="EB Garamond"/>
              <a:ea typeface="EB Garamond"/>
              <a:cs typeface="Times New Roman" panose="02020603050405020304" pitchFamily="18" charset="0"/>
              <a:sym typeface="EB Garamond"/>
            </a:endParaRPr>
          </a:p>
          <a:p>
            <a:pPr marL="0" lvl="0" indent="0" algn="l" rtl="0">
              <a:spcBef>
                <a:spcPts val="360"/>
              </a:spcBef>
              <a:spcAft>
                <a:spcPts val="0"/>
              </a:spcAft>
              <a:buNone/>
            </a:pPr>
            <a:endParaRPr dirty="0">
              <a:latin typeface="EB Garamond"/>
              <a:ea typeface="EB Garamond"/>
              <a:cs typeface="Times New Roman" panose="02020603050405020304" pitchFamily="18" charset="0"/>
              <a:sym typeface="EB Garamond"/>
            </a:endParaRPr>
          </a:p>
          <a:p>
            <a:pPr marL="0" lvl="0" indent="0" algn="l" rtl="0">
              <a:spcBef>
                <a:spcPts val="360"/>
              </a:spcBef>
              <a:spcAft>
                <a:spcPts val="0"/>
              </a:spcAft>
              <a:buNone/>
            </a:pPr>
            <a:endParaRPr dirty="0">
              <a:latin typeface="EB Garamond"/>
              <a:ea typeface="EB Garamond"/>
              <a:cs typeface="Times New Roman" panose="02020603050405020304" pitchFamily="18" charset="0"/>
              <a:sym typeface="EB Garamond"/>
            </a:endParaRPr>
          </a:p>
        </p:txBody>
      </p:sp>
      <p:sp>
        <p:nvSpPr>
          <p:cNvPr id="129" name="Google Shape;129;p20"/>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a:ea typeface="EB Garamond"/>
                <a:cs typeface="Times New Roman" panose="02020603050405020304" pitchFamily="18" charset="0"/>
                <a:sym typeface="EB Garamond"/>
              </a:rPr>
              <a:t>6</a:t>
            </a:fld>
            <a:endParaRPr>
              <a:latin typeface="EB Garamond"/>
              <a:ea typeface="EB Garamond"/>
              <a:cs typeface="Times New Roman" panose="02020603050405020304" pitchFamily="18" charset="0"/>
              <a:sym typeface="EB Garamond"/>
            </a:endParaRPr>
          </a:p>
        </p:txBody>
      </p:sp>
      <p:pic>
        <p:nvPicPr>
          <p:cNvPr id="130" name="Google Shape;130;p20"/>
          <p:cNvPicPr preferRelativeResize="0"/>
          <p:nvPr/>
        </p:nvPicPr>
        <p:blipFill rotWithShape="1">
          <a:blip r:embed="rId3">
            <a:alphaModFix/>
          </a:blip>
          <a:srcRect l="10370" r="10465"/>
          <a:stretch/>
        </p:blipFill>
        <p:spPr>
          <a:xfrm>
            <a:off x="1134750" y="1476925"/>
            <a:ext cx="1287275" cy="699650"/>
          </a:xfrm>
          <a:prstGeom prst="rect">
            <a:avLst/>
          </a:prstGeom>
          <a:noFill/>
          <a:ln>
            <a:noFill/>
          </a:ln>
        </p:spPr>
      </p:pic>
      <p:pic>
        <p:nvPicPr>
          <p:cNvPr id="131" name="Google Shape;131;p20"/>
          <p:cNvPicPr preferRelativeResize="0"/>
          <p:nvPr/>
        </p:nvPicPr>
        <p:blipFill>
          <a:blip r:embed="rId4">
            <a:alphaModFix/>
          </a:blip>
          <a:stretch>
            <a:fillRect/>
          </a:stretch>
        </p:blipFill>
        <p:spPr>
          <a:xfrm>
            <a:off x="984713" y="2567788"/>
            <a:ext cx="2052675" cy="344075"/>
          </a:xfrm>
          <a:prstGeom prst="rect">
            <a:avLst/>
          </a:prstGeom>
          <a:noFill/>
          <a:ln>
            <a:noFill/>
          </a:ln>
        </p:spPr>
      </p:pic>
      <p:sp>
        <p:nvSpPr>
          <p:cNvPr id="132" name="Google Shape;132;p20"/>
          <p:cNvSpPr txBox="1"/>
          <p:nvPr/>
        </p:nvSpPr>
        <p:spPr>
          <a:xfrm>
            <a:off x="4240325" y="1085700"/>
            <a:ext cx="4209600" cy="26577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rgbClr val="006096"/>
              </a:buClr>
              <a:buSzPts val="1800"/>
              <a:buFont typeface="EB Garamond"/>
              <a:buChar char="-"/>
            </a:pPr>
            <a:r>
              <a:rPr lang="en-US" sz="1800" dirty="0">
                <a:solidFill>
                  <a:srgbClr val="006096"/>
                </a:solidFill>
                <a:latin typeface="EB Garamond"/>
                <a:ea typeface="EB Garamond"/>
                <a:cs typeface="Times New Roman" panose="02020603050405020304" pitchFamily="18" charset="0"/>
                <a:sym typeface="EB Garamond"/>
              </a:rPr>
              <a:t>Through use of these equations, a range of operating conditions were explored and plotted to determine the optimum operating conditions for this design system. </a:t>
            </a:r>
            <a:endParaRPr sz="1800" dirty="0">
              <a:solidFill>
                <a:srgbClr val="006096"/>
              </a:solidFill>
              <a:latin typeface="EB Garamond"/>
              <a:ea typeface="EB Garamond"/>
              <a:cs typeface="Times New Roman" panose="02020603050405020304" pitchFamily="18" charset="0"/>
              <a:sym typeface="EB Garamond"/>
            </a:endParaRPr>
          </a:p>
          <a:p>
            <a:pPr marL="457200" lvl="0" indent="-342900" algn="just" rtl="0">
              <a:spcBef>
                <a:spcPts val="1000"/>
              </a:spcBef>
              <a:spcAft>
                <a:spcPts val="0"/>
              </a:spcAft>
              <a:buClr>
                <a:srgbClr val="006096"/>
              </a:buClr>
              <a:buSzPts val="1800"/>
              <a:buFont typeface="EB Garamond"/>
              <a:buChar char="-"/>
            </a:pPr>
            <a:r>
              <a:rPr lang="en-US" sz="1800" dirty="0">
                <a:solidFill>
                  <a:srgbClr val="006096"/>
                </a:solidFill>
                <a:latin typeface="EB Garamond"/>
                <a:ea typeface="EB Garamond"/>
                <a:cs typeface="Times New Roman" panose="02020603050405020304" pitchFamily="18" charset="0"/>
                <a:sym typeface="EB Garamond"/>
              </a:rPr>
              <a:t>Analysis was done via </a:t>
            </a:r>
            <a:r>
              <a:rPr lang="en-US" sz="1800" dirty="0" err="1">
                <a:solidFill>
                  <a:srgbClr val="006096"/>
                </a:solidFill>
                <a:latin typeface="EB Garamond"/>
                <a:ea typeface="EB Garamond"/>
                <a:cs typeface="Times New Roman" panose="02020603050405020304" pitchFamily="18" charset="0"/>
                <a:sym typeface="EB Garamond"/>
              </a:rPr>
              <a:t>MatLab</a:t>
            </a:r>
            <a:r>
              <a:rPr lang="en-US" sz="1800" dirty="0">
                <a:solidFill>
                  <a:srgbClr val="006096"/>
                </a:solidFill>
                <a:latin typeface="EB Garamond"/>
                <a:ea typeface="EB Garamond"/>
                <a:cs typeface="Times New Roman" panose="02020603050405020304" pitchFamily="18" charset="0"/>
                <a:sym typeface="EB Garamond"/>
              </a:rPr>
              <a:t>.</a:t>
            </a:r>
            <a:endParaRPr sz="1800" dirty="0">
              <a:solidFill>
                <a:srgbClr val="006096"/>
              </a:solidFill>
              <a:latin typeface="EB Garamond"/>
              <a:ea typeface="EB Garamond"/>
              <a:cs typeface="Times New Roman" panose="02020603050405020304" pitchFamily="18" charset="0"/>
              <a:sym typeface="EB Garamond"/>
            </a:endParaRPr>
          </a:p>
          <a:p>
            <a:pPr marL="457200" lvl="0" indent="-342900" algn="just" rtl="0">
              <a:spcBef>
                <a:spcPts val="1000"/>
              </a:spcBef>
              <a:spcAft>
                <a:spcPts val="1000"/>
              </a:spcAft>
              <a:buClr>
                <a:srgbClr val="006096"/>
              </a:buClr>
              <a:buSzPts val="1800"/>
              <a:buFont typeface="EB Garamond"/>
              <a:buChar char="-"/>
            </a:pPr>
            <a:r>
              <a:rPr lang="en-US" sz="1800" dirty="0">
                <a:solidFill>
                  <a:srgbClr val="006096"/>
                </a:solidFill>
                <a:latin typeface="EB Garamond"/>
                <a:ea typeface="EB Garamond"/>
                <a:cs typeface="Times New Roman" panose="02020603050405020304" pitchFamily="18" charset="0"/>
                <a:sym typeface="EB Garamond"/>
              </a:rPr>
              <a:t>Both single and two-stage systems were analyzed using this approach.</a:t>
            </a:r>
            <a:endParaRPr sz="1800" dirty="0">
              <a:solidFill>
                <a:srgbClr val="006096"/>
              </a:solidFill>
              <a:latin typeface="EB Garamond"/>
              <a:ea typeface="EB Garamond"/>
              <a:cs typeface="Times New Roman" panose="02020603050405020304" pitchFamily="18" charset="0"/>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425050" y="-188825"/>
            <a:ext cx="3883500" cy="8580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dirty="0">
                <a:latin typeface="EB Garamond"/>
                <a:ea typeface="EB Garamond"/>
                <a:cs typeface="Times New Roman" panose="02020603050405020304" pitchFamily="18" charset="0"/>
                <a:sym typeface="EB Garamond"/>
              </a:rPr>
              <a:t>Single Stage Mass Contactor Analysis</a:t>
            </a:r>
            <a:endParaRPr dirty="0">
              <a:latin typeface="EB Garamond"/>
              <a:ea typeface="EB Garamond"/>
              <a:cs typeface="Times New Roman" panose="02020603050405020304" pitchFamily="18" charset="0"/>
              <a:sym typeface="EB Garamond"/>
            </a:endParaRPr>
          </a:p>
        </p:txBody>
      </p:sp>
      <p:sp>
        <p:nvSpPr>
          <p:cNvPr id="139" name="Google Shape;139;p21"/>
          <p:cNvSpPr txBox="1">
            <a:spLocks noGrp="1"/>
          </p:cNvSpPr>
          <p:nvPr>
            <p:ph type="body" idx="1"/>
          </p:nvPr>
        </p:nvSpPr>
        <p:spPr>
          <a:xfrm>
            <a:off x="106850" y="433400"/>
            <a:ext cx="4282200" cy="3657600"/>
          </a:xfrm>
          <a:prstGeom prst="rect">
            <a:avLst/>
          </a:prstGeom>
        </p:spPr>
        <p:txBody>
          <a:bodyPr spcFirstLastPara="1" wrap="square" lIns="91425" tIns="45700" rIns="91425" bIns="45700" anchor="t" anchorCtr="0">
            <a:noAutofit/>
          </a:bodyPr>
          <a:lstStyle/>
          <a:p>
            <a:pPr marL="285750" lvl="0" indent="-228600" algn="just" rtl="0">
              <a:spcBef>
                <a:spcPts val="640"/>
              </a:spcBef>
              <a:spcAft>
                <a:spcPts val="0"/>
              </a:spcAft>
              <a:buSzPts val="1800"/>
              <a:buFont typeface="EB Garamond"/>
              <a:buChar char="-"/>
            </a:pPr>
            <a:r>
              <a:rPr lang="en-US" sz="1800" dirty="0">
                <a:latin typeface="EB Garamond"/>
                <a:ea typeface="EB Garamond"/>
                <a:cs typeface="Times New Roman" panose="02020603050405020304" pitchFamily="18" charset="0"/>
                <a:sym typeface="EB Garamond"/>
              </a:rPr>
              <a:t>For single-stage countercurrent operation, optimal efficiencies occur at high system volumes and high running costs.</a:t>
            </a:r>
            <a:endParaRPr sz="1800" dirty="0">
              <a:latin typeface="EB Garamond"/>
              <a:ea typeface="EB Garamond"/>
              <a:cs typeface="Times New Roman" panose="02020603050405020304" pitchFamily="18" charset="0"/>
              <a:sym typeface="EB Garamond"/>
            </a:endParaRPr>
          </a:p>
          <a:p>
            <a:pPr marL="285750" lvl="0" indent="-228600" algn="just" rtl="0">
              <a:spcBef>
                <a:spcPts val="1000"/>
              </a:spcBef>
              <a:spcAft>
                <a:spcPts val="0"/>
              </a:spcAft>
              <a:buSzPts val="1800"/>
              <a:buFont typeface="EB Garamond"/>
              <a:buChar char="-"/>
            </a:pPr>
            <a:r>
              <a:rPr lang="en-US" sz="1800" dirty="0">
                <a:latin typeface="EB Garamond"/>
                <a:ea typeface="EB Garamond"/>
                <a:cs typeface="Times New Roman" panose="02020603050405020304" pitchFamily="18" charset="0"/>
                <a:sym typeface="EB Garamond"/>
              </a:rPr>
              <a:t>If lower separation efficiency is acceptable, operating costs and system volume can be decreased.</a:t>
            </a:r>
            <a:endParaRPr sz="1800" dirty="0">
              <a:latin typeface="EB Garamond"/>
              <a:ea typeface="EB Garamond"/>
              <a:cs typeface="Times New Roman" panose="02020603050405020304" pitchFamily="18" charset="0"/>
              <a:sym typeface="EB Garamond"/>
            </a:endParaRPr>
          </a:p>
          <a:p>
            <a:pPr marL="285750" lvl="0" indent="-228600" algn="just" rtl="0">
              <a:spcBef>
                <a:spcPts val="1000"/>
              </a:spcBef>
              <a:spcAft>
                <a:spcPts val="1000"/>
              </a:spcAft>
              <a:buSzPts val="1800"/>
              <a:buFont typeface="EB Garamond"/>
              <a:buChar char="-"/>
            </a:pPr>
            <a:r>
              <a:rPr lang="en-US" sz="1800" dirty="0">
                <a:latin typeface="EB Garamond"/>
                <a:ea typeface="EB Garamond"/>
                <a:cs typeface="Times New Roman" panose="02020603050405020304" pitchFamily="18" charset="0"/>
                <a:sym typeface="EB Garamond"/>
              </a:rPr>
              <a:t>This makes intuitive sense as the operational cost is largely dependent on the diameter of dispersed phase particles that are desired. The smaller the diameter, the more area for transfer, the more input power required to attain these conditions leading to higher efficiencies. </a:t>
            </a:r>
            <a:endParaRPr sz="1800" dirty="0">
              <a:latin typeface="EB Garamond"/>
              <a:ea typeface="EB Garamond"/>
              <a:cs typeface="Times New Roman" panose="02020603050405020304" pitchFamily="18" charset="0"/>
              <a:sym typeface="EB Garamond"/>
            </a:endParaRPr>
          </a:p>
        </p:txBody>
      </p:sp>
      <p:sp>
        <p:nvSpPr>
          <p:cNvPr id="140" name="Google Shape;140;p21"/>
          <p:cNvSpPr txBox="1">
            <a:spLocks noGrp="1"/>
          </p:cNvSpPr>
          <p:nvPr>
            <p:ph type="body" idx="2"/>
          </p:nvPr>
        </p:nvSpPr>
        <p:spPr>
          <a:xfrm>
            <a:off x="4454125" y="433400"/>
            <a:ext cx="4355400" cy="871500"/>
          </a:xfrm>
          <a:prstGeom prst="rect">
            <a:avLst/>
          </a:prstGeom>
        </p:spPr>
        <p:txBody>
          <a:bodyPr spcFirstLastPara="1" wrap="square" lIns="91425" tIns="45700" rIns="91425" bIns="45700" anchor="t" anchorCtr="0">
            <a:noAutofit/>
          </a:bodyPr>
          <a:lstStyle/>
          <a:p>
            <a:pPr marL="0" lvl="0" indent="0" algn="just" rtl="0">
              <a:spcBef>
                <a:spcPts val="280"/>
              </a:spcBef>
              <a:spcAft>
                <a:spcPts val="0"/>
              </a:spcAft>
              <a:buNone/>
            </a:pPr>
            <a:r>
              <a:rPr lang="en-US" sz="1800">
                <a:latin typeface="EB Garamond"/>
                <a:ea typeface="EB Garamond"/>
                <a:cs typeface="Times New Roman" panose="02020603050405020304" pitchFamily="18" charset="0"/>
                <a:sym typeface="EB Garamond"/>
              </a:rPr>
              <a:t>Total operating cost per day as a function of total system volume at varying stage efficiencies:</a:t>
            </a:r>
            <a:endParaRPr sz="1800">
              <a:latin typeface="EB Garamond"/>
              <a:ea typeface="EB Garamond"/>
              <a:cs typeface="Times New Roman" panose="02020603050405020304" pitchFamily="18" charset="0"/>
              <a:sym typeface="EB Garamond"/>
            </a:endParaRPr>
          </a:p>
        </p:txBody>
      </p:sp>
      <p:pic>
        <p:nvPicPr>
          <p:cNvPr id="141" name="Google Shape;141;p21"/>
          <p:cNvPicPr preferRelativeResize="0"/>
          <p:nvPr/>
        </p:nvPicPr>
        <p:blipFill rotWithShape="1">
          <a:blip r:embed="rId3">
            <a:alphaModFix/>
          </a:blip>
          <a:srcRect l="3163" t="3818" r="3796"/>
          <a:stretch/>
        </p:blipFill>
        <p:spPr>
          <a:xfrm>
            <a:off x="4454125" y="1123300"/>
            <a:ext cx="4355400" cy="3368527"/>
          </a:xfrm>
          <a:prstGeom prst="rect">
            <a:avLst/>
          </a:prstGeom>
          <a:noFill/>
          <a:ln>
            <a:noFill/>
          </a:ln>
        </p:spPr>
      </p:pic>
      <p:sp>
        <p:nvSpPr>
          <p:cNvPr id="142" name="Google Shape;142;p21"/>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a:ea typeface="EB Garamond"/>
                <a:cs typeface="Times New Roman" panose="02020603050405020304" pitchFamily="18" charset="0"/>
                <a:sym typeface="EB Garamond"/>
              </a:rPr>
              <a:t>7</a:t>
            </a:fld>
            <a:endParaRPr>
              <a:latin typeface="EB Garamond"/>
              <a:ea typeface="EB Garamond"/>
              <a:cs typeface="Times New Roman" panose="02020603050405020304" pitchFamily="18" charset="0"/>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457200" y="227125"/>
            <a:ext cx="8229600" cy="742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b="1">
                <a:latin typeface="EB Garamond"/>
                <a:ea typeface="EB Garamond"/>
                <a:cs typeface="Times New Roman" panose="02020603050405020304" pitchFamily="18" charset="0"/>
                <a:sym typeface="EB Garamond"/>
              </a:rPr>
              <a:t>Single-Stage Contactor Design</a:t>
            </a:r>
            <a:endParaRPr sz="3000" b="1">
              <a:latin typeface="EB Garamond"/>
              <a:ea typeface="EB Garamond"/>
              <a:cs typeface="Times New Roman" panose="02020603050405020304" pitchFamily="18" charset="0"/>
              <a:sym typeface="EB Garamond"/>
            </a:endParaRPr>
          </a:p>
        </p:txBody>
      </p:sp>
      <p:sp>
        <p:nvSpPr>
          <p:cNvPr id="149" name="Google Shape;149;p22"/>
          <p:cNvSpPr txBox="1">
            <a:spLocks noGrp="1"/>
          </p:cNvSpPr>
          <p:nvPr>
            <p:ph type="body" idx="1"/>
          </p:nvPr>
        </p:nvSpPr>
        <p:spPr>
          <a:xfrm>
            <a:off x="213675" y="1098500"/>
            <a:ext cx="4993800" cy="2651100"/>
          </a:xfrm>
          <a:prstGeom prst="rect">
            <a:avLst/>
          </a:prstGeom>
        </p:spPr>
        <p:txBody>
          <a:bodyPr spcFirstLastPara="1" wrap="square" lIns="91425" tIns="45700" rIns="91425" bIns="45700" anchor="t" anchorCtr="0">
            <a:noAutofit/>
          </a:bodyPr>
          <a:lstStyle/>
          <a:p>
            <a:pPr marL="285750" lvl="0" indent="-228600" algn="just" rtl="0">
              <a:lnSpc>
                <a:spcPct val="100000"/>
              </a:lnSpc>
              <a:spcBef>
                <a:spcPts val="0"/>
              </a:spcBef>
              <a:spcAft>
                <a:spcPts val="0"/>
              </a:spcAft>
              <a:buSzPts val="1800"/>
              <a:buFont typeface="EB Garamond"/>
              <a:buChar char="-"/>
            </a:pPr>
            <a:r>
              <a:rPr lang="en-US">
                <a:latin typeface="EB Garamond"/>
                <a:ea typeface="EB Garamond"/>
                <a:cs typeface="Times New Roman" panose="02020603050405020304" pitchFamily="18" charset="0"/>
                <a:sym typeface="EB Garamond"/>
              </a:rPr>
              <a:t>Shown to the right is an example of a single-stage  mass contactor.</a:t>
            </a:r>
            <a:endParaRPr>
              <a:latin typeface="EB Garamond"/>
              <a:ea typeface="EB Garamond"/>
              <a:cs typeface="Times New Roman" panose="02020603050405020304" pitchFamily="18" charset="0"/>
              <a:sym typeface="EB Garamond"/>
            </a:endParaRPr>
          </a:p>
          <a:p>
            <a:pPr marL="285750" lvl="0" indent="-228600" algn="just" rtl="0">
              <a:lnSpc>
                <a:spcPct val="100000"/>
              </a:lnSpc>
              <a:spcBef>
                <a:spcPts val="1000"/>
              </a:spcBef>
              <a:spcAft>
                <a:spcPts val="1000"/>
              </a:spcAft>
              <a:buSzPts val="1800"/>
              <a:buFont typeface="EB Garamond"/>
              <a:buChar char="-"/>
            </a:pPr>
            <a:r>
              <a:rPr lang="en-US">
                <a:latin typeface="EB Garamond"/>
                <a:ea typeface="EB Garamond"/>
                <a:cs typeface="Times New Roman" panose="02020603050405020304" pitchFamily="18" charset="0"/>
                <a:sym typeface="EB Garamond"/>
              </a:rPr>
              <a:t>This illustration highlights important parts of a real world mass contactor. This design includes a column where mixing between phases occurs, a rotating shaft with a turbine impeller which helps to achieve the ‘well-mixed’ assumption, and counter- current operation where the two phases are ran countercurrent to each other in operation for effective waste stream purification.</a:t>
            </a:r>
            <a:endParaRPr>
              <a:latin typeface="EB Garamond"/>
              <a:ea typeface="EB Garamond"/>
              <a:cs typeface="Times New Roman" panose="02020603050405020304" pitchFamily="18" charset="0"/>
              <a:sym typeface="EB Garamond"/>
            </a:endParaRPr>
          </a:p>
        </p:txBody>
      </p:sp>
      <p:sp>
        <p:nvSpPr>
          <p:cNvPr id="150" name="Google Shape;150;p22"/>
          <p:cNvSpPr txBox="1">
            <a:spLocks noGrp="1"/>
          </p:cNvSpPr>
          <p:nvPr>
            <p:ph type="sldNum" idx="12"/>
          </p:nvPr>
        </p:nvSpPr>
        <p:spPr>
          <a:xfrm>
            <a:off x="3505200" y="4767263"/>
            <a:ext cx="2133600" cy="274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atin typeface="EB Garamond"/>
                <a:ea typeface="EB Garamond"/>
                <a:cs typeface="Times New Roman" panose="02020603050405020304" pitchFamily="18" charset="0"/>
                <a:sym typeface="EB Garamond"/>
              </a:rPr>
              <a:t>8</a:t>
            </a:fld>
            <a:endParaRPr>
              <a:latin typeface="EB Garamond"/>
              <a:ea typeface="EB Garamond"/>
              <a:cs typeface="Times New Roman" panose="02020603050405020304" pitchFamily="18" charset="0"/>
              <a:sym typeface="EB Garamond"/>
            </a:endParaRPr>
          </a:p>
        </p:txBody>
      </p:sp>
      <p:sp>
        <p:nvSpPr>
          <p:cNvPr id="151" name="Google Shape;151;p22"/>
          <p:cNvSpPr txBox="1"/>
          <p:nvPr/>
        </p:nvSpPr>
        <p:spPr>
          <a:xfrm>
            <a:off x="5572425" y="4545113"/>
            <a:ext cx="237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lt1"/>
                </a:solidFill>
                <a:latin typeface="EB Garamond"/>
                <a:ea typeface="EB Garamond"/>
                <a:cs typeface="Times New Roman" panose="02020603050405020304" pitchFamily="18" charset="0"/>
                <a:sym typeface="EB Garamond"/>
              </a:rPr>
              <a:t>Image from: Koch Modular</a:t>
            </a:r>
            <a:endParaRPr>
              <a:solidFill>
                <a:schemeClr val="lt1"/>
              </a:solidFill>
              <a:latin typeface="EB Garamond"/>
              <a:ea typeface="EB Garamond"/>
              <a:cs typeface="Times New Roman" panose="02020603050405020304" pitchFamily="18" charset="0"/>
              <a:sym typeface="EB Garamond"/>
            </a:endParaRPr>
          </a:p>
        </p:txBody>
      </p:sp>
      <p:pic>
        <p:nvPicPr>
          <p:cNvPr id="152" name="Google Shape;152;p22"/>
          <p:cNvPicPr preferRelativeResize="0"/>
          <p:nvPr/>
        </p:nvPicPr>
        <p:blipFill>
          <a:blip r:embed="rId3">
            <a:alphaModFix/>
          </a:blip>
          <a:stretch>
            <a:fillRect/>
          </a:stretch>
        </p:blipFill>
        <p:spPr>
          <a:xfrm>
            <a:off x="5207550" y="916350"/>
            <a:ext cx="3665276" cy="35070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UD Primary and Secondary">
      <a:dk1>
        <a:srgbClr val="000000"/>
      </a:dk1>
      <a:lt1>
        <a:srgbClr val="FFFFFF"/>
      </a:lt1>
      <a:dk2>
        <a:srgbClr val="00539F"/>
      </a:dk2>
      <a:lt2>
        <a:srgbClr val="EEECE1"/>
      </a:lt2>
      <a:accent1>
        <a:srgbClr val="4F81BD"/>
      </a:accent1>
      <a:accent2>
        <a:srgbClr val="AF1E2D"/>
      </a:accent2>
      <a:accent3>
        <a:srgbClr val="BED600"/>
      </a:accent3>
      <a:accent4>
        <a:srgbClr val="5A8E22"/>
      </a:accent4>
      <a:accent5>
        <a:srgbClr val="00A0DF"/>
      </a:accent5>
      <a:accent6>
        <a:srgbClr val="EF8200"/>
      </a:accent6>
      <a:hlink>
        <a:srgbClr val="005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1166</Words>
  <Application>Microsoft Macintosh PowerPoint</Application>
  <PresentationFormat>On-screen Show (16:9)</PresentationFormat>
  <Paragraphs>110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Helvetica Neue</vt:lpstr>
      <vt:lpstr>EB Garamond</vt:lpstr>
      <vt:lpstr>Calibri</vt:lpstr>
      <vt:lpstr>Office Theme</vt:lpstr>
      <vt:lpstr>CHEG342 Mass Contactor Final Project</vt:lpstr>
      <vt:lpstr>Introduction &amp; Goals of the Design Process</vt:lpstr>
      <vt:lpstr>Important Purification Parameters and Outcomes</vt:lpstr>
      <vt:lpstr>Design Schematics</vt:lpstr>
      <vt:lpstr>PowerPoint Presentation</vt:lpstr>
      <vt:lpstr>Analytical Approaches</vt:lpstr>
      <vt:lpstr>Analytical Approaches: Cont’d</vt:lpstr>
      <vt:lpstr>Single Stage Mass Contactor Analysis</vt:lpstr>
      <vt:lpstr>Single-Stage Contactor Design</vt:lpstr>
      <vt:lpstr>Two-Stage Mass Contactor Analysis</vt:lpstr>
      <vt:lpstr>Cost Considerations</vt:lpstr>
      <vt:lpstr>Further Specification of Design Parameter km</vt:lpstr>
      <vt:lpstr>Conclusions and 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CHEG342 Mass Contactor Final Project</dc:title>
  <cp:lastModifiedBy>Fayeed, Abdul</cp:lastModifiedBy>
  <cp:revision>3</cp:revision>
  <dcterms:modified xsi:type="dcterms:W3CDTF">2021-05-05T16:12:15Z</dcterms:modified>
</cp:coreProperties>
</file>