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22"/>
  </p:notesMasterIdLst>
  <p:sldIdLst>
    <p:sldId id="256" r:id="rId2"/>
    <p:sldId id="287" r:id="rId3"/>
    <p:sldId id="280" r:id="rId4"/>
    <p:sldId id="273" r:id="rId5"/>
    <p:sldId id="292" r:id="rId6"/>
    <p:sldId id="267" r:id="rId7"/>
    <p:sldId id="296" r:id="rId8"/>
    <p:sldId id="268" r:id="rId9"/>
    <p:sldId id="274" r:id="rId10"/>
    <p:sldId id="260" r:id="rId11"/>
    <p:sldId id="278" r:id="rId12"/>
    <p:sldId id="276" r:id="rId13"/>
    <p:sldId id="282" r:id="rId14"/>
    <p:sldId id="291" r:id="rId15"/>
    <p:sldId id="288" r:id="rId16"/>
    <p:sldId id="297" r:id="rId17"/>
    <p:sldId id="283" r:id="rId18"/>
    <p:sldId id="294" r:id="rId19"/>
    <p:sldId id="295" r:id="rId20"/>
    <p:sldId id="29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2F809-4B97-4CB6-A2E4-8EA223AA7EB4}" v="92" dt="2021-05-13T16:59:33.348"/>
    <p1510:client id="{7287E2A4-A3A5-564E-9EA1-C12A5AE14F49}" v="2118" dt="2021-05-13T13:24:14.661"/>
  </p1510:revLst>
</p1510:revInfo>
</file>

<file path=ppt/tableStyles.xml><?xml version="1.0" encoding="utf-8"?>
<a:tblStyleLst xmlns:a="http://schemas.openxmlformats.org/drawingml/2006/main" def="{44FD05A0-CF21-437F-B088-76821482A98C}">
  <a:tblStyle styleId="{44FD05A0-CF21-437F-B088-76821482A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973305-CF72-46CD-9C10-BCA158C81A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674"/>
  </p:normalViewPr>
  <p:slideViewPr>
    <p:cSldViewPr snapToGrid="0" snapToObjects="1">
      <p:cViewPr>
        <p:scale>
          <a:sx n="79" d="100"/>
          <a:sy n="79" d="100"/>
        </p:scale>
        <p:origin x="808" y="1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ttard/Desktop/S21/CHEG%20432/Main%20Projects/Schipper%20&amp;%20Yan/PR4/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attard/Desktop/S21/CHEG%20432/Main%20Projects/Schipper%20&amp;%20Yan/PR4/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lexattard\Desktop\S21\CHEG%20432\Main%20Projects\Schipper%20&amp;%20Yan\PR4\fig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'Cloud and Cetane'!$B$10</c:f>
              <c:strCache>
                <c:ptCount val="1"/>
                <c:pt idx="0">
                  <c:v>Cloud Point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'Cloud and Cetane'!$B$11:$B$14</c:f>
              <c:numCache>
                <c:formatCode>General</c:formatCode>
                <c:ptCount val="4"/>
                <c:pt idx="0">
                  <c:v>-8.5</c:v>
                </c:pt>
                <c:pt idx="1">
                  <c:v>-9.4</c:v>
                </c:pt>
                <c:pt idx="2">
                  <c:v>-10.1</c:v>
                </c:pt>
                <c:pt idx="3">
                  <c:v>-10.6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1-FD4C-ABA8-409D63184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3752591"/>
        <c:axId val="863010847"/>
      </c:barChart>
      <c:catAx>
        <c:axId val="863752591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Design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63010847"/>
        <c:crosses val="max"/>
        <c:auto val="1"/>
        <c:lblAlgn val="ctr"/>
        <c:lblOffset val="100"/>
        <c:noMultiLvlLbl val="0"/>
      </c:catAx>
      <c:valAx>
        <c:axId val="86301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Cloud 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6375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'Cloud and Cetane'!$B$3</c:f>
              <c:strCache>
                <c:ptCount val="1"/>
                <c:pt idx="0">
                  <c:v>Cetane 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E8-9244-9CF0-5531F9BA4AB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E8-9244-9CF0-5531F9BA4AB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E8-9244-9CF0-5531F9BA4AB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E8-9244-9CF0-5531F9BA4AB6}"/>
              </c:ext>
            </c:extLst>
          </c:dPt>
          <c:val>
            <c:numRef>
              <c:f>'Cloud and Cetane'!$B$4:$B$7</c:f>
              <c:numCache>
                <c:formatCode>General</c:formatCode>
                <c:ptCount val="4"/>
                <c:pt idx="0">
                  <c:v>58.2</c:v>
                </c:pt>
                <c:pt idx="1">
                  <c:v>59.2</c:v>
                </c:pt>
                <c:pt idx="2">
                  <c:v>60.7</c:v>
                </c:pt>
                <c:pt idx="3">
                  <c:v>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E8-9244-9CF0-5531F9BA4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646479"/>
        <c:axId val="889293695"/>
      </c:barChart>
      <c:catAx>
        <c:axId val="851646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Design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9293695"/>
        <c:crosses val="autoZero"/>
        <c:auto val="1"/>
        <c:lblAlgn val="ctr"/>
        <c:lblOffset val="100"/>
        <c:noMultiLvlLbl val="0"/>
      </c:catAx>
      <c:valAx>
        <c:axId val="889293695"/>
        <c:scaling>
          <c:orientation val="minMax"/>
          <c:max val="62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Cetane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5164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Various Costs </a:t>
            </a:r>
            <a:r>
              <a:rPr lang="en-US"/>
              <a:t>($MM)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3a7ab4d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3a7ab4d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 -&gt; higher mole frac give higher freezing point </a:t>
            </a:r>
            <a:r>
              <a:rPr lang="en-US" err="1"/>
              <a:t>bc</a:t>
            </a:r>
            <a:r>
              <a:rPr lang="en-US"/>
              <a:t> ln(xi) is larger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Emphasize that isomerization helps cloud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85% isomerization in </a:t>
            </a:r>
            <a:r>
              <a:rPr lang="en-US" err="1"/>
              <a:t>rctr</a:t>
            </a:r>
            <a:r>
              <a:rPr lang="en-US"/>
              <a:t> 2, 30% overall cracking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3876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3876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9735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182844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385988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325340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3876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3876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2089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3876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3876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27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f000cba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f000cba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f000cba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f000cba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35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3876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3876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494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3876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3876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781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3876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3876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744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3876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3876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 / MM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19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f000cba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f000cba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f000cba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f000cba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066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9f000cb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9f000cb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93573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A37E-00D0-AD4B-81CE-D342261A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432A-8AF2-FB47-8674-6C3268C82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958E-AE4B-C14F-A0E4-786CC237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EDAB-7927-F246-BE41-B312414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F390-C514-3B4D-8F85-307527D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256180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3751-3242-8E45-B091-E7D305A9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551D5-086C-7043-AEA2-EB54E0B6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823E-2DFC-1F4C-A669-F5D3D503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F1C5-48E0-4D46-B1DA-37E5069A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35AC-B678-E143-A1C3-78E577DC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47737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A11A-0045-0044-BC85-23C7244C2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D2AFE-2931-3147-9794-56F1FFE0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F2DB-55D9-3A46-82F7-80B6A69F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B484-FD98-1A45-BA98-3052E26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31FA-C6D3-984E-8D51-7CB5A487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29694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55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D4E9-AD45-1E48-8AF1-D933A20C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01E8-5C89-C44E-848B-6F418F8A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CE49-9715-CB4A-AB5F-F2C83153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F60A-F07C-3C48-8328-8EBE8227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DA25-BFE0-3845-9376-C933D440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397103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8D73-0F46-FC45-BBDC-7A16842C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D1133-8A14-C543-9CF1-96F948D3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1B83-D926-C249-87A1-8253412C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439F-FB7F-3D4A-8DA3-1369611D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A4E-DBB4-DE43-B4DB-03C74F81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274842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CF0D-6520-BC48-8942-88DD790E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EDB2-41DD-0644-8010-42FB00A5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6849-E3C3-394F-A483-DAB9D8DA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D296-ADF9-E540-874D-17176B90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21FC5-3342-8241-9A0C-5225381E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33A0-54B1-ED40-A8B1-BAD8A5D5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40714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A893-10C8-1142-9D41-A8FF256E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F371-0F67-8843-9D55-F7E713CF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77DC3-E5A3-434C-87F5-756774517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B7E2E-37C5-7640-96B8-104F3D9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278E4-8A0B-4543-A329-1C47E1FEE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E5132-F4B4-2A4E-AAE1-A31D922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964B2-E94F-1E47-A8F1-5AC4C97B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4CFE3-29B0-1047-9EAD-7A739E5F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99160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AD90-57D9-084B-9C90-A5BEB538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01FAF-451A-914A-89DA-2CA4D14D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643F3-8FB2-5B45-8714-4AEE1CF2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6C89-1635-E644-9431-9B6E7F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83325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011FD-5FA9-EC43-BD8A-A3CA7797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839F2-6340-DB43-BDB9-F4BA37C9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9A6F-7032-A348-ACAD-7AC92314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78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3DC-07F7-A749-9EE6-5D434D10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FDC-3505-6C4E-B65D-DBB565A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E37B1-3EFB-C74B-B47A-2DA6D428C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4FAF9-9C35-CF47-8B22-006E365B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9D23-6444-234D-B460-9DC633DF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D367-E35F-C746-AD48-AAFF5D2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7797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C808-F3C2-8A42-B3F3-5553DB07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7828A-D4C7-5541-8A6E-5C8462791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2DBD0-B20F-424F-96F7-D3F8F4FC2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734-A2D5-3445-A1C5-004719A7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46B4C-B0B6-9D4C-B8D1-E0D0E861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F5750-A78A-924D-A9EF-81C8FA5E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9625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5BD9B-9864-AB4C-8E61-9691F6F7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8DE5-B52B-A941-8832-2827EBAA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A694-535B-E84D-B968-287497EA2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0C42-B8A8-344A-956C-BCBFCD75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FAF6-05EA-FE4E-AE9E-6963E3CD5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92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9186" y="143790"/>
            <a:ext cx="9045625" cy="3187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Renewable Diesel</a:t>
            </a:r>
            <a:br>
              <a:rPr lang="en-US" sz="4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Company Name: RAM Diesel</a:t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M: Alex Attard, Mireille Miller, Riley Prosser</a:t>
            </a:r>
            <a:b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02081" y="376316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Friday, May 14, 2021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C0D880-4E8C-7049-B861-EB7DA27C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3523" y="4725866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310599" y="2764631"/>
            <a:ext cx="8521700" cy="1132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Advisors: Dr. Paul Schipper &amp; Dr. </a:t>
            </a:r>
            <a:r>
              <a:rPr lang="en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Yushan</a:t>
            </a: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699" y="87077"/>
            <a:ext cx="85420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Times New Roman"/>
                <a:ea typeface="Times New Roman"/>
                <a:cs typeface="Times New Roman"/>
                <a:sym typeface="Times New Roman"/>
              </a:rPr>
              <a:t>Product Specs: Cloud Point &amp; Cetane Number</a:t>
            </a:r>
            <a:endParaRPr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04299-56F1-9545-A43F-DE252C234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8D0A8-1CA1-A64F-9A3F-716099BCE4E3}"/>
              </a:ext>
            </a:extLst>
          </p:cNvPr>
          <p:cNvSpPr/>
          <p:nvPr/>
        </p:nvSpPr>
        <p:spPr>
          <a:xfrm>
            <a:off x="5773683" y="3881965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CN = 60.5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E911FE-BA7F-4846-932A-B90B74923934}"/>
                  </a:ext>
                </a:extLst>
              </p:cNvPr>
              <p:cNvSpPr/>
              <p:nvPr/>
            </p:nvSpPr>
            <p:spPr>
              <a:xfrm>
                <a:off x="1169073" y="3926801"/>
                <a:ext cx="2600406" cy="39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1800"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-10.6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°</m:t>
                    </m:r>
                  </m:oMath>
                </a14:m>
                <a:r>
                  <a:rPr lang="en-US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E911FE-BA7F-4846-932A-B90B74923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73" y="3926801"/>
                <a:ext cx="2600406" cy="395558"/>
              </a:xfrm>
              <a:prstGeom prst="rect">
                <a:avLst/>
              </a:prstGeom>
              <a:blipFill>
                <a:blip r:embed="rId3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01AE6E1-3AF5-C74D-86DC-FABA0688B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606228"/>
              </p:ext>
            </p:extLst>
          </p:nvPr>
        </p:nvGraphicFramePr>
        <p:xfrm>
          <a:off x="-25221" y="794049"/>
          <a:ext cx="4591293" cy="279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087CC36-D53B-3D41-B37D-94A4633705FE}"/>
              </a:ext>
            </a:extLst>
          </p:cNvPr>
          <p:cNvSpPr txBox="1"/>
          <p:nvPr/>
        </p:nvSpPr>
        <p:spPr>
          <a:xfrm>
            <a:off x="5914043" y="4337588"/>
            <a:ext cx="2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U.S. Minimum: 40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E12AA9-0FDC-6F47-942C-0D6DCC5F764F}"/>
                  </a:ext>
                </a:extLst>
              </p:cNvPr>
              <p:cNvSpPr txBox="1"/>
              <p:nvPr/>
            </p:nvSpPr>
            <p:spPr>
              <a:xfrm>
                <a:off x="1431745" y="4380718"/>
                <a:ext cx="2337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U.S. Maximum: -9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E12AA9-0FDC-6F47-942C-0D6DCC5F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745" y="4380718"/>
                <a:ext cx="233773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46DB747-98EA-1142-97F2-C8F80C670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903942"/>
              </p:ext>
            </p:extLst>
          </p:nvPr>
        </p:nvGraphicFramePr>
        <p:xfrm>
          <a:off x="4503174" y="1162035"/>
          <a:ext cx="4500923" cy="279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22842" y="533870"/>
            <a:ext cx="8832300" cy="480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Realistic Blend / SMR + CCS; VGA = $206.4MM</a:t>
            </a: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Expensive Equipment: compressors &amp; distillation column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 Integration: lowered yearly utility costs from $6.2MM to $1.5MM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3280B-4A75-A24D-834D-A5AE3A263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Google Shape;99;p18">
            <a:extLst>
              <a:ext uri="{FF2B5EF4-FFF2-40B4-BE49-F238E27FC236}">
                <a16:creationId xmlns:a16="http://schemas.microsoft.com/office/drawing/2014/main" id="{92486344-DC1C-D54C-82D5-610AC187F088}"/>
              </a:ext>
            </a:extLst>
          </p:cNvPr>
          <p:cNvSpPr txBox="1">
            <a:spLocks/>
          </p:cNvSpPr>
          <p:nvPr/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SzPts val="990"/>
            </a:pPr>
            <a:r>
              <a:rPr lang="en-US" sz="3220">
                <a:latin typeface="Times New Roman"/>
                <a:ea typeface="Times New Roman"/>
                <a:cs typeface="Times New Roman"/>
                <a:sym typeface="Times New Roman"/>
              </a:rPr>
              <a:t>Sizing &amp; Cost Analysis for the RD Process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7819B94-9C66-2E40-8663-93482A972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874397"/>
              </p:ext>
            </p:extLst>
          </p:nvPr>
        </p:nvGraphicFramePr>
        <p:xfrm>
          <a:off x="648136" y="946088"/>
          <a:ext cx="3406950" cy="3345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414D6C5B-5D79-7943-BE06-915AB94D7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4" y="1084868"/>
            <a:ext cx="3822688" cy="3112544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FFDBC010-950E-9E4F-B003-1AF295C98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030" y="1024446"/>
            <a:ext cx="4925732" cy="31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4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20">
            <a:extLst>
              <a:ext uri="{FF2B5EF4-FFF2-40B4-BE49-F238E27FC236}">
                <a16:creationId xmlns:a16="http://schemas.microsoft.com/office/drawing/2014/main" id="{3ED941F2-3E16-4A6C-8F5F-06A0A5618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58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Sourcing and Sensitivity of Hydrogen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B6BCB-EEB8-41D2-9ADA-03203F473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4F1113-203E-4177-B949-EB136C4B5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352327"/>
                  </p:ext>
                </p:extLst>
              </p:nvPr>
            </p:nvGraphicFramePr>
            <p:xfrm>
              <a:off x="3158953" y="644516"/>
              <a:ext cx="5896673" cy="2703166"/>
            </p:xfrm>
            <a:graphic>
              <a:graphicData uri="http://schemas.openxmlformats.org/drawingml/2006/table">
                <a:tbl>
                  <a:tblPr firstRow="1" bandRow="1">
                    <a:tableStyleId>{44FD05A0-CF21-437F-B088-76821482A98C}</a:tableStyleId>
                  </a:tblPr>
                  <a:tblGrid>
                    <a:gridCol w="1674530">
                      <a:extLst>
                        <a:ext uri="{9D8B030D-6E8A-4147-A177-3AD203B41FA5}">
                          <a16:colId xmlns:a16="http://schemas.microsoft.com/office/drawing/2014/main" val="3882084563"/>
                        </a:ext>
                      </a:extLst>
                    </a:gridCol>
                    <a:gridCol w="2289976">
                      <a:extLst>
                        <a:ext uri="{9D8B030D-6E8A-4147-A177-3AD203B41FA5}">
                          <a16:colId xmlns:a16="http://schemas.microsoft.com/office/drawing/2014/main" val="846388275"/>
                        </a:ext>
                      </a:extLst>
                    </a:gridCol>
                    <a:gridCol w="1932167">
                      <a:extLst>
                        <a:ext uri="{9D8B030D-6E8A-4147-A177-3AD203B41FA5}">
                          <a16:colId xmlns:a16="http://schemas.microsoft.com/office/drawing/2014/main" val="3167134130"/>
                        </a:ext>
                      </a:extLst>
                    </a:gridCol>
                  </a:tblGrid>
                  <a:tr h="3218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-------------------------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SMR with CCS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Electrolysis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98005"/>
                      </a:ext>
                    </a:extLst>
                  </a:tr>
                  <a:tr h="319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Methane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Electricity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449618"/>
                      </a:ext>
                    </a:extLst>
                  </a:tr>
                  <a:tr h="294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Sourcing of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gas 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946360"/>
                      </a:ext>
                    </a:extLst>
                  </a:tr>
                  <a:tr h="299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conversion to Hydrogen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Steam reforming + water gas shift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PEMEL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935344"/>
                      </a:ext>
                    </a:extLst>
                  </a:tr>
                  <a:tr h="285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Fixed Investment, $MM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999753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of Hydrogen, $/kg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714333"/>
                      </a:ext>
                    </a:extLst>
                  </a:tr>
                  <a:tr h="29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Price of natural gas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Price of wind energy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6934421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Government 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Carbon tax (~1.4 moles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per mole RD produced)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Subsidies (Iowa wind energy is highly subsidized)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305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4F1113-203E-4177-B949-EB136C4B5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352327"/>
                  </p:ext>
                </p:extLst>
              </p:nvPr>
            </p:nvGraphicFramePr>
            <p:xfrm>
              <a:off x="3158953" y="644516"/>
              <a:ext cx="5896673" cy="2703166"/>
            </p:xfrm>
            <a:graphic>
              <a:graphicData uri="http://schemas.openxmlformats.org/drawingml/2006/table">
                <a:tbl>
                  <a:tblPr firstRow="1" bandRow="1">
                    <a:tableStyleId>{44FD05A0-CF21-437F-B088-76821482A98C}</a:tableStyleId>
                  </a:tblPr>
                  <a:tblGrid>
                    <a:gridCol w="1674530">
                      <a:extLst>
                        <a:ext uri="{9D8B030D-6E8A-4147-A177-3AD203B41FA5}">
                          <a16:colId xmlns:a16="http://schemas.microsoft.com/office/drawing/2014/main" val="3882084563"/>
                        </a:ext>
                      </a:extLst>
                    </a:gridCol>
                    <a:gridCol w="2289976">
                      <a:extLst>
                        <a:ext uri="{9D8B030D-6E8A-4147-A177-3AD203B41FA5}">
                          <a16:colId xmlns:a16="http://schemas.microsoft.com/office/drawing/2014/main" val="846388275"/>
                        </a:ext>
                      </a:extLst>
                    </a:gridCol>
                    <a:gridCol w="1932167">
                      <a:extLst>
                        <a:ext uri="{9D8B030D-6E8A-4147-A177-3AD203B41FA5}">
                          <a16:colId xmlns:a16="http://schemas.microsoft.com/office/drawing/2014/main" val="3167134130"/>
                        </a:ext>
                      </a:extLst>
                    </a:gridCol>
                  </a:tblGrid>
                  <a:tr h="3218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-------------------------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SMR with CCS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Electrolysis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98005"/>
                      </a:ext>
                    </a:extLst>
                  </a:tr>
                  <a:tr h="319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Methane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Electricity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449618"/>
                      </a:ext>
                    </a:extLst>
                  </a:tr>
                  <a:tr h="294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Sourcing of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gas 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9463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conversion to Hydrogen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404" t="-206667" r="-84840" b="-2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678" t="-206667" r="-631" b="-2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935344"/>
                      </a:ext>
                    </a:extLst>
                  </a:tr>
                  <a:tr h="285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Fixed Investment, $MM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99975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of Hydrogen, $/kg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714333"/>
                      </a:ext>
                    </a:extLst>
                  </a:tr>
                  <a:tr h="29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Price of natural gas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Price of wind energy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69344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Government 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404" t="-494667" r="-84840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Subsidies (Iowa wind energy is highly subsidized)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305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2990692-E9C0-4BF9-BA2C-C501508F8EBC}"/>
              </a:ext>
            </a:extLst>
          </p:cNvPr>
          <p:cNvSpPr txBox="1"/>
          <p:nvPr/>
        </p:nvSpPr>
        <p:spPr>
          <a:xfrm>
            <a:off x="0" y="620933"/>
            <a:ext cx="32146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25 MM kg / year hydrogen requirement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Limited hydrogen suppliers local to Iowa, will plan to construct hydrogen production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Price of RD produced from SMR with CCS is $0.07/gal cheaper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Assessing government considerations: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5C95A-38CE-4058-9909-571A0FE4EC51}"/>
              </a:ext>
            </a:extLst>
          </p:cNvPr>
          <p:cNvSpPr txBox="1"/>
          <p:nvPr/>
        </p:nvSpPr>
        <p:spPr>
          <a:xfrm>
            <a:off x="3457218" y="4415377"/>
            <a:ext cx="2494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Proceed with SMR w CCS hydrogen production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30870F-D12F-4390-83F1-4EB065D490B1}"/>
              </a:ext>
            </a:extLst>
          </p:cNvPr>
          <p:cNvSpPr/>
          <p:nvPr/>
        </p:nvSpPr>
        <p:spPr>
          <a:xfrm>
            <a:off x="3465832" y="4385900"/>
            <a:ext cx="2494461" cy="68291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3F238-0032-47D1-9393-B355EF95363D}"/>
              </a:ext>
            </a:extLst>
          </p:cNvPr>
          <p:cNvSpPr txBox="1"/>
          <p:nvPr/>
        </p:nvSpPr>
        <p:spPr>
          <a:xfrm>
            <a:off x="406177" y="3539637"/>
            <a:ext cx="8614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current levels, a carbon tax of $136 / ton C would make SMR w CCS hydrogen cost equivalent to electrolysis. This is greater than what could be expected from a future carbon 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Iowa wind energy subsidies have been getting phased out since 2016.</a:t>
            </a:r>
          </a:p>
        </p:txBody>
      </p:sp>
    </p:spTree>
    <p:extLst>
      <p:ext uri="{BB962C8B-B14F-4D97-AF65-F5344CB8AC3E}">
        <p14:creationId xmlns:p14="http://schemas.microsoft.com/office/powerpoint/2010/main" val="369601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83B8-B43A-4A9F-8693-C66CC0FCF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3" name="Google Shape;115;p20">
            <a:extLst>
              <a:ext uri="{FF2B5EF4-FFF2-40B4-BE49-F238E27FC236}">
                <a16:creationId xmlns:a16="http://schemas.microsoft.com/office/drawing/2014/main" id="{8E3B6742-574C-493D-9BA0-86DEFE095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58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Times New Roman"/>
                <a:ea typeface="Times New Roman"/>
                <a:cs typeface="Times New Roman"/>
                <a:sym typeface="Times New Roman"/>
              </a:rPr>
              <a:t>Overall Sensitivity Analysis</a:t>
            </a:r>
            <a:endParaRPr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053D8FD-3FB6-47CF-ACC7-2884F075F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" y="583986"/>
            <a:ext cx="6082262" cy="4559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B83D6B-803E-4921-AF50-E28FE5E217A9}"/>
              </a:ext>
            </a:extLst>
          </p:cNvPr>
          <p:cNvSpPr txBox="1"/>
          <p:nvPr/>
        </p:nvSpPr>
        <p:spPr>
          <a:xfrm>
            <a:off x="5569810" y="877565"/>
            <a:ext cx="35741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Most sensitive to cost of feedstock blend and price of RIN tax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these two variables were to swing in our favor, price of RD could be reduced to below $2.50/gal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Next most significant factors are the sales prices of cracked products, these show much variability over the past 10 years and could influence profitability unpredictably.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Cost of hydrogen, catalyst, and utilities along with tax considerations are not so significant</a:t>
            </a:r>
          </a:p>
        </p:txBody>
      </p:sp>
    </p:spTree>
    <p:extLst>
      <p:ext uri="{BB962C8B-B14F-4D97-AF65-F5344CB8AC3E}">
        <p14:creationId xmlns:p14="http://schemas.microsoft.com/office/powerpoint/2010/main" val="246318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21AE-88C8-44AF-817C-A1925420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9"/>
            <a:ext cx="8520600" cy="57630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69859-B598-42F2-B81C-9DAC1A7128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BF27E9E-D746-4D91-8A78-0DA9696DB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1370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08;p19">
            <a:extLst>
              <a:ext uri="{FF2B5EF4-FFF2-40B4-BE49-F238E27FC236}">
                <a16:creationId xmlns:a16="http://schemas.microsoft.com/office/drawing/2014/main" id="{0661BEC4-2173-472D-812F-D48F9422B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149" y="726945"/>
            <a:ext cx="8520600" cy="425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calculated for an NROI of 25% lead to: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endParaRPr lang="en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Competative pricing compared</a:t>
            </a:r>
            <a:b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pure grade biodiesels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endParaRPr lang="en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95% reduction in GHG</a:t>
            </a:r>
            <a:b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emissions from production </a:t>
            </a:r>
            <a:b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to conventional diesel</a:t>
            </a:r>
            <a:endParaRPr lang="en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endParaRPr lang="en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11 years:</a:t>
            </a:r>
          </a:p>
          <a:p>
            <a:pPr lvl="1" indent="-368300"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NPV (</a:t>
            </a:r>
            <a:r>
              <a:rPr lang="en-US" sz="19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25%) = -$57.3MM</a:t>
            </a:r>
          </a:p>
          <a:p>
            <a:pPr lvl="1" indent="-368300"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 =16.7%</a:t>
            </a: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>
              <a:buClr>
                <a:srgbClr val="000000"/>
              </a:buClr>
              <a:buSzPts val="2200"/>
              <a:buFont typeface="Times New Roman"/>
              <a:buChar char="-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 sales price </a:t>
            </a:r>
            <a:b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$3.50/gal results in a positive</a:t>
            </a:r>
            <a:b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NPV after just 10 years.</a:t>
            </a:r>
          </a:p>
          <a:p>
            <a:pPr indent="-368300">
              <a:buClr>
                <a:srgbClr val="000000"/>
              </a:buClr>
              <a:buSzPts val="2200"/>
              <a:buFont typeface="Times New Roman"/>
              <a:buChar char="-"/>
            </a:pPr>
            <a:endParaRPr lang="en-US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6100" lvl="1" indent="0">
              <a:buClr>
                <a:srgbClr val="000000"/>
              </a:buClr>
              <a:buSzPts val="2200"/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81D62-BC76-4080-AD64-FB6A095A4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0344"/>
            <a:ext cx="3848939" cy="2543951"/>
          </a:xfrm>
          <a:prstGeom prst="rect">
            <a:avLst/>
          </a:prstGeom>
          <a:noFill/>
        </p:spPr>
      </p:pic>
      <p:graphicFrame>
        <p:nvGraphicFramePr>
          <p:cNvPr id="7" name="Google Shape;109;p19">
            <a:extLst>
              <a:ext uri="{FF2B5EF4-FFF2-40B4-BE49-F238E27FC236}">
                <a16:creationId xmlns:a16="http://schemas.microsoft.com/office/drawing/2014/main" id="{F2FA8463-00AB-4881-8701-6B93511E1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493740"/>
              </p:ext>
            </p:extLst>
          </p:nvPr>
        </p:nvGraphicFramePr>
        <p:xfrm>
          <a:off x="5565291" y="656758"/>
          <a:ext cx="2303146" cy="731520"/>
        </p:xfrm>
        <a:graphic>
          <a:graphicData uri="http://schemas.openxmlformats.org/drawingml/2006/table">
            <a:tbl>
              <a:tblPr>
                <a:noFill/>
                <a:tableStyleId>{EB973305-CF72-46CD-9C10-BCA158C81AB1}</a:tableStyleId>
              </a:tblPr>
              <a:tblGrid>
                <a:gridCol w="96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Body CS)"/>
                        </a:rPr>
                        <a:t>Scenario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Body CS)"/>
                        </a:rPr>
                        <a:t>RD Price/Gal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Body CS)"/>
                        </a:rPr>
                        <a:t>Ideal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Body CS)"/>
                        </a:rPr>
                        <a:t>$3.33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Body CS)"/>
                        </a:rPr>
                        <a:t>Realistic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 (Body CS)"/>
                        </a:rPr>
                        <a:t>$3.37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3C68AB-3972-438E-B97C-4317294C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05411"/>
              </p:ext>
            </p:extLst>
          </p:nvPr>
        </p:nvGraphicFramePr>
        <p:xfrm>
          <a:off x="4162971" y="1570976"/>
          <a:ext cx="4519422" cy="731520"/>
        </p:xfrm>
        <a:graphic>
          <a:graphicData uri="http://schemas.openxmlformats.org/drawingml/2006/table">
            <a:tbl>
              <a:tblPr firstRow="1" firstCol="1" bandRow="1">
                <a:tableStyleId>{EB973305-CF72-46CD-9C10-BCA158C81AB1}</a:tableStyleId>
              </a:tblPr>
              <a:tblGrid>
                <a:gridCol w="1980248">
                  <a:extLst>
                    <a:ext uri="{9D8B030D-6E8A-4147-A177-3AD203B41FA5}">
                      <a16:colId xmlns:a16="http://schemas.microsoft.com/office/drawing/2014/main" val="291523933"/>
                    </a:ext>
                  </a:extLst>
                </a:gridCol>
                <a:gridCol w="1450022">
                  <a:extLst>
                    <a:ext uri="{9D8B030D-6E8A-4147-A177-3AD203B41FA5}">
                      <a16:colId xmlns:a16="http://schemas.microsoft.com/office/drawing/2014/main" val="2825580647"/>
                    </a:ext>
                  </a:extLst>
                </a:gridCol>
                <a:gridCol w="1089152">
                  <a:extLst>
                    <a:ext uri="{9D8B030D-6E8A-4147-A177-3AD203B41FA5}">
                      <a16:colId xmlns:a16="http://schemas.microsoft.com/office/drawing/2014/main" val="2565492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Type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Price/Gal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828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+ 27.7%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2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Biodiesel (B99/B100)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- 3.44%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39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Times New Roman"/>
                <a:ea typeface="Times New Roman"/>
                <a:cs typeface="Times New Roman"/>
                <a:sym typeface="Times New Roman"/>
              </a:rPr>
              <a:t>Summary and Suggestions</a:t>
            </a:r>
            <a:endParaRPr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49342" y="572700"/>
            <a:ext cx="8682958" cy="4537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Resultant RD price level of $3.37 achieves a 25% NROI with a 16.7% IRR</a:t>
            </a:r>
          </a:p>
          <a:p>
            <a:pPr marL="431800">
              <a:buClr>
                <a:srgbClr val="000000"/>
              </a:buClr>
              <a:buSzPts val="2200"/>
            </a:pPr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point of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-10.6°C and cetane number off 60.5 exceed U.S. specifications and allow our RD to be pass federal regulations</a:t>
            </a:r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Economics are extremely sensitive to the price of the oil feedstock blend along with the RIN credit trading price</a:t>
            </a:r>
          </a:p>
          <a:p>
            <a:pPr marL="431800">
              <a:buClr>
                <a:srgbClr val="000000"/>
              </a:buClr>
              <a:buSzPts val="2200"/>
            </a:pPr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reduction in GHG emissions provides resilience to any future carbon taxes</a:t>
            </a:r>
          </a:p>
          <a:p>
            <a:pPr marL="431800">
              <a:buClr>
                <a:srgbClr val="000000"/>
              </a:buClr>
              <a:buSzPts val="2200"/>
            </a:pPr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forward with pilot scale production of RD using hydrogen sourced from SMR w CCS and the realistic oil feedstock blend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3280B-4A75-A24D-834D-A5AE3A263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7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531795"/>
            <a:ext cx="8520600" cy="461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indent="0">
              <a:buClr>
                <a:srgbClr val="000000"/>
              </a:buClr>
              <a:buSzPts val="2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Bouchy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C., et al. “Fischer-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Tropsch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Waxes Upgrading via Hydrocracking and Selective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Hydroisomerization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.” </a:t>
            </a:r>
            <a:r>
              <a:rPr lang="en-US" sz="1600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Oil &amp; Gas Science and Technology - Revue De L'IFP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vol. 64, no. 1, 2009, pp. 91–112., doi:10.2516/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ogst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/2008047.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Calemma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V, et al. “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Hydroisomerization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and Hydrocracking of Long Chain n-Alkanes on Pt/Amorphous SiO2–Al2O3 Catalyst.” Applied Catalysis A: General, vol. 190, no. 1-2, 2000, pp. 207–218., doi:10.1016/s0926-860x(99)00292-6.</a:t>
            </a: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Choi, Wan-Kyu, et al. “Optimal Operation of the Pressure Swing Adsorption (PSA) Process for CO2 Recovery.” Korean Journal of Chemical Engineering, vol. 20, no. 4, 2003, pp. 617–623., doi:10.1007/bf02706897. 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SzPts val="2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 Ghosh; Jaffe., Detailed Composition-Based Model for Predicting the Cetane Number of Diesel Fuels,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Eng. Chem. Res.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2006, 45, 1, 346–351</a:t>
            </a:r>
          </a:p>
          <a:p>
            <a:pPr marL="88900" indent="0">
              <a:buSzPts val="2200"/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indent="0">
              <a:buClr>
                <a:srgbClr val="000000"/>
              </a:buClr>
              <a:buSzPts val="22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 [5] 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Nathan W.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Ockwig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Tina M.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Nenoff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“Membranes for Hydrogen Separation”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SzPts val="2200"/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Chemical Reviews. vol. 110, no. 4, 2010, pp. 2573-2574. DOI: 10.1021/cr078108l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SzPts val="2200"/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8900" indent="0">
              <a:buSzPts val="22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[6]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SAE Transactions , 2000, Vol. 109, Section 4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Journal of Fuels and Lubricants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(2000), pp. 1972-1987 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3280B-4A75-A24D-834D-A5AE3A263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45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BC5B-65B3-43FF-B4B2-621439B0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156642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AF2A-FFCA-4240-B27B-4C032EADD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52918-A900-0C4F-94C9-640F3E8CE825}"/>
              </a:ext>
            </a:extLst>
          </p:cNvPr>
          <p:cNvSpPr txBox="1">
            <a:spLocks/>
          </p:cNvSpPr>
          <p:nvPr/>
        </p:nvSpPr>
        <p:spPr>
          <a:xfrm>
            <a:off x="311700" y="277577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010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723975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sz="3230">
                <a:latin typeface="Times New Roman"/>
                <a:ea typeface="Times New Roman"/>
                <a:cs typeface="Times New Roman"/>
                <a:sym typeface="Times New Roman"/>
              </a:rPr>
              <a:t>Preliminary Product Flow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50635-EEC0-D241-982C-C0EEC255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CFD126AA-B4F4-42D6-BEF8-23153233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" y="763872"/>
            <a:ext cx="9118526" cy="30959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2AE41-E5E8-4CC8-BD37-A99057F95438}"/>
              </a:ext>
            </a:extLst>
          </p:cNvPr>
          <p:cNvSpPr txBox="1"/>
          <p:nvPr/>
        </p:nvSpPr>
        <p:spPr>
          <a:xfrm>
            <a:off x="3686175" y="3700463"/>
            <a:ext cx="11215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0.85 Conversion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0.30 Cracking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9518" y="0"/>
            <a:ext cx="8500263" cy="76387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sz="3230">
                <a:latin typeface="Times New Roman"/>
                <a:ea typeface="Times New Roman"/>
                <a:cs typeface="Times New Roman"/>
                <a:sym typeface="Times New Roman"/>
              </a:rPr>
              <a:t>Prelim Product Flow Diagram + Heat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50635-EEC0-D241-982C-C0EEC255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CFD126AA-B4F4-42D6-BEF8-23153233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" y="763872"/>
            <a:ext cx="9118526" cy="30959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2AE41-E5E8-4CC8-BD37-A99057F95438}"/>
              </a:ext>
            </a:extLst>
          </p:cNvPr>
          <p:cNvSpPr txBox="1"/>
          <p:nvPr/>
        </p:nvSpPr>
        <p:spPr>
          <a:xfrm>
            <a:off x="3686175" y="3700463"/>
            <a:ext cx="11215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0.85 Conversion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0.30 Cracking</a:t>
            </a:r>
          </a:p>
        </p:txBody>
      </p:sp>
    </p:spTree>
    <p:extLst>
      <p:ext uri="{BB962C8B-B14F-4D97-AF65-F5344CB8AC3E}">
        <p14:creationId xmlns:p14="http://schemas.microsoft.com/office/powerpoint/2010/main" val="70157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74196"/>
            <a:ext cx="8520600" cy="638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200">
                <a:latin typeface="Times New Roman"/>
                <a:cs typeface="Times New Roman"/>
                <a:sym typeface="Times New Roman"/>
              </a:rPr>
              <a:t>Why Renewable Diesel?</a:t>
            </a:r>
            <a:endParaRPr 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5796" y="1053864"/>
            <a:ext cx="8732408" cy="3448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Complies with the Reformulated Fuel Standards (RFS)</a:t>
            </a:r>
          </a:p>
          <a:p>
            <a:pPr lvl="1">
              <a:buClr>
                <a:srgbClr val="000000"/>
              </a:buClr>
              <a:buSzPts val="2200"/>
            </a:pPr>
            <a:r>
              <a:rPr lang="en" sz="21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Renewable Diesel is made from hydrotreating vegetable or waste oils</a:t>
            </a:r>
          </a:p>
          <a:p>
            <a:pPr lvl="1">
              <a:buClr>
                <a:srgbClr val="000000"/>
              </a:buClr>
              <a:buSzPts val="2200"/>
            </a:pPr>
            <a:r>
              <a:rPr lang="en" sz="21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RFS provides for federal incentives to produce</a:t>
            </a:r>
          </a:p>
          <a:p>
            <a:pPr lvl="1">
              <a:buClr>
                <a:srgbClr val="000000"/>
              </a:buClr>
              <a:buSzPts val="2200"/>
            </a:pPr>
            <a:r>
              <a:rPr lang="en" sz="21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Federal and state tax credits for renewable diesel</a:t>
            </a:r>
          </a:p>
          <a:p>
            <a:pPr lvl="1">
              <a:buClr>
                <a:srgbClr val="000000"/>
              </a:buClr>
              <a:buSzPts val="2200"/>
            </a:pPr>
            <a:endParaRPr lang="en" sz="21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Technical success</a:t>
            </a:r>
          </a:p>
          <a:p>
            <a:pPr lvl="1">
              <a:buClr>
                <a:srgbClr val="000000"/>
              </a:buClr>
              <a:buSzPts val="2200"/>
            </a:pPr>
            <a:r>
              <a:rPr lang="en" sz="2100">
                <a:latin typeface="Times New Roman"/>
                <a:ea typeface="+mn-lt"/>
                <a:cs typeface="Times New Roman"/>
              </a:rPr>
              <a:t>Hydrotreating and isomerization process technology has been demonstrated commercially</a:t>
            </a:r>
          </a:p>
          <a:p>
            <a:pPr lvl="1">
              <a:buClr>
                <a:srgbClr val="000000"/>
              </a:buClr>
              <a:buSzPts val="2200"/>
            </a:pPr>
            <a:r>
              <a:rPr lang="en" sz="2100">
                <a:latin typeface="Times New Roman"/>
                <a:ea typeface="+mn-lt"/>
                <a:cs typeface="Times New Roman"/>
              </a:rPr>
              <a:t>Reduces Greenhouse Gas Emissions by at least 50-85% compared to conventional diesel</a:t>
            </a:r>
            <a:endParaRPr lang="en" sz="21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SzPts val="2200"/>
            </a:pPr>
            <a:r>
              <a:rPr lang="en" sz="21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Performs well in current diesel engines alone and in blends</a:t>
            </a:r>
            <a:endParaRPr lang="en" sz="21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3280B-4A75-A24D-834D-A5AE3A263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41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AF2A-FFCA-4240-B27B-4C032EADD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ED41BA-748B-417D-BFC8-60689E19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41303"/>
              </p:ext>
            </p:extLst>
          </p:nvPr>
        </p:nvGraphicFramePr>
        <p:xfrm>
          <a:off x="1340354" y="274853"/>
          <a:ext cx="6355715" cy="3502660"/>
        </p:xfrm>
        <a:graphic>
          <a:graphicData uri="http://schemas.openxmlformats.org/drawingml/2006/table">
            <a:tbl>
              <a:tblPr firstRow="1" firstCol="1" bandRow="1">
                <a:tableStyleId>{44FD05A0-CF21-437F-B088-76821482A98C}</a:tableStyleId>
              </a:tblPr>
              <a:tblGrid>
                <a:gridCol w="1902460">
                  <a:extLst>
                    <a:ext uri="{9D8B030D-6E8A-4147-A177-3AD203B41FA5}">
                      <a16:colId xmlns:a16="http://schemas.microsoft.com/office/drawing/2014/main" val="687178765"/>
                    </a:ext>
                  </a:extLst>
                </a:gridCol>
                <a:gridCol w="437515">
                  <a:extLst>
                    <a:ext uri="{9D8B030D-6E8A-4147-A177-3AD203B41FA5}">
                      <a16:colId xmlns:a16="http://schemas.microsoft.com/office/drawing/2014/main" val="422907511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26505305"/>
                    </a:ext>
                  </a:extLst>
                </a:gridCol>
                <a:gridCol w="3501390">
                  <a:extLst>
                    <a:ext uri="{9D8B030D-6E8A-4147-A177-3AD203B41FA5}">
                      <a16:colId xmlns:a16="http://schemas.microsoft.com/office/drawing/2014/main" val="2498304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6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Hydrogen cost ($/kg)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Typical range from H</a:t>
                      </a:r>
                      <a:r>
                        <a:rPr lang="en-US" sz="1200" baseline="-25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 produced by SMR w CCS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905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Feedstock blend cost ($/kg)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Cheapest feedstock (waste cooking oil) to most expensive (soybean oil)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91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Carbon tax ($ / ton C)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carbon tax to a high but plausible tax level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64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Utilities cost ($MM/yr)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Half of the current utility cost level to costs before heat integration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024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Tax (%)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Around a 20% deviation from current tax level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35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RIN tax credit ($/gal)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Observed variation in RIN credit price over past 10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49395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Catalyst cost ($/kg)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Based on prices of catalyst components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430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Naphtha price ($/ton)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Observed variation in naphtha price over past 10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663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Propane price ($/ton)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Observed variation in propane price over past 10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2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Butane price ($/ton)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Observed variation in butane price over past 10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58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NROI (%)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Around a 20% deviation from current expected NROI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4803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A18B7D-B58F-4FA2-8CE5-D9D15A308084}"/>
              </a:ext>
            </a:extLst>
          </p:cNvPr>
          <p:cNvSpPr txBox="1"/>
          <p:nvPr/>
        </p:nvSpPr>
        <p:spPr>
          <a:xfrm>
            <a:off x="2351313" y="4104146"/>
            <a:ext cx="433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Cost of electricity from wind turbines:</a:t>
            </a:r>
          </a:p>
          <a:p>
            <a:pPr algn="ctr"/>
            <a:r>
              <a:rPr lang="en-US"/>
              <a:t>0.2 – 0.6 $/kWh</a:t>
            </a:r>
          </a:p>
        </p:txBody>
      </p:sp>
    </p:spTree>
    <p:extLst>
      <p:ext uri="{BB962C8B-B14F-4D97-AF65-F5344CB8AC3E}">
        <p14:creationId xmlns:p14="http://schemas.microsoft.com/office/powerpoint/2010/main" val="342464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Times New Roman"/>
                <a:ea typeface="Times New Roman"/>
                <a:cs typeface="Times New Roman"/>
                <a:sym typeface="Times New Roman"/>
              </a:rPr>
              <a:t>Market Analysis</a:t>
            </a:r>
            <a:endParaRPr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498900"/>
            <a:ext cx="8520600" cy="461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share: 5%</a:t>
            </a:r>
          </a:p>
          <a:p>
            <a:pPr marL="431800">
              <a:buClr>
                <a:srgbClr val="000000"/>
              </a:buClr>
              <a:buSzPts val="2200"/>
            </a:pPr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Rate: 250 </a:t>
            </a:r>
            <a:r>
              <a:rPr lang="en-US" sz="24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MMGal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RD/</a:t>
            </a:r>
            <a:r>
              <a:rPr lang="en-US" sz="24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yr</a:t>
            </a: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 Location: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Iowa</a:t>
            </a: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Customer: Large Corporations + Local Distributors</a:t>
            </a:r>
          </a:p>
          <a:p>
            <a:pPr marL="889000" lvl="1">
              <a:buClr>
                <a:srgbClr val="000000"/>
              </a:buClr>
              <a:buSzPts val="2200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 everything we produce – demand is plentiful</a:t>
            </a: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Incentives:</a:t>
            </a:r>
          </a:p>
          <a:p>
            <a:pPr marL="889000" lvl="1">
              <a:buClr>
                <a:srgbClr val="000000"/>
              </a:buClr>
              <a:buSzPts val="2200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Federal Tax Credit: $1/Gal</a:t>
            </a:r>
          </a:p>
          <a:p>
            <a:pPr marL="889000" lvl="1">
              <a:buClr>
                <a:srgbClr val="000000"/>
              </a:buClr>
              <a:buSzPts val="2200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Tax Credit - Iowa: $0.055/Gal</a:t>
            </a:r>
          </a:p>
          <a:p>
            <a:pPr marL="889000" lvl="1">
              <a:buClr>
                <a:srgbClr val="000000"/>
              </a:buClr>
              <a:buSzPts val="2200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RFS RIN Credit: $0.80/Gal</a:t>
            </a:r>
          </a:p>
          <a:p>
            <a:pPr marL="889000" lvl="1">
              <a:buClr>
                <a:srgbClr val="000000"/>
              </a:buClr>
              <a:buSzPts val="2200"/>
            </a:pPr>
            <a:endParaRPr lang="en-US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0" algn="ctr">
              <a:buClr>
                <a:srgbClr val="000000"/>
              </a:buClr>
              <a:buSzPts val="2200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Tax Credit: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$463.8MM/</a:t>
            </a:r>
            <a:r>
              <a:rPr lang="en-US" sz="2400" b="1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yr</a:t>
            </a:r>
            <a:endParaRPr lang="en-US"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3280B-4A75-A24D-834D-A5AE3A263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118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20">
                <a:latin typeface="Times New Roman"/>
                <a:ea typeface="Times New Roman"/>
                <a:cs typeface="Times New Roman"/>
                <a:sym typeface="Times New Roman"/>
              </a:rPr>
              <a:t>Feedstock Blends</a:t>
            </a:r>
            <a:endParaRPr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0225"/>
            <a:ext cx="8520600" cy="462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blends explored – taking supply into account</a:t>
            </a:r>
          </a:p>
          <a:p>
            <a:pPr marL="431800">
              <a:buClr>
                <a:srgbClr val="000000"/>
              </a:buClr>
              <a:buSzPts val="2200"/>
            </a:pPr>
            <a:endParaRPr lang="en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 Blend: maximize WCO, DCO </a:t>
            </a: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Realistic Blend: safer estimate in case WCO, DCO productions are low</a:t>
            </a: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~ 53.2¢/</a:t>
            </a:r>
            <a:r>
              <a:rPr lang="en-US" sz="24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average                       ~ 53.6¢/</a:t>
            </a:r>
            <a:r>
              <a:rPr lang="en-US" sz="24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average</a:t>
            </a: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>
              <a:buClr>
                <a:srgbClr val="000000"/>
              </a:buClr>
              <a:buSzPts val="2200"/>
              <a:buNone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3280B-4A75-A24D-834D-A5AE3A263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CACFE6-D9B0-B742-8B02-02891CE5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42843"/>
              </p:ext>
            </p:extLst>
          </p:nvPr>
        </p:nvGraphicFramePr>
        <p:xfrm>
          <a:off x="188858" y="2913318"/>
          <a:ext cx="8832300" cy="1676400"/>
        </p:xfrm>
        <a:graphic>
          <a:graphicData uri="http://schemas.openxmlformats.org/drawingml/2006/table">
            <a:tbl>
              <a:tblPr firstRow="1" firstCol="1" bandRow="1">
                <a:tableStyleId>{44FD05A0-CF21-437F-B088-76821482A98C}</a:tableStyleId>
              </a:tblPr>
              <a:tblGrid>
                <a:gridCol w="2499259">
                  <a:extLst>
                    <a:ext uri="{9D8B030D-6E8A-4147-A177-3AD203B41FA5}">
                      <a16:colId xmlns:a16="http://schemas.microsoft.com/office/drawing/2014/main" val="3098435800"/>
                    </a:ext>
                  </a:extLst>
                </a:gridCol>
                <a:gridCol w="1915948">
                  <a:extLst>
                    <a:ext uri="{9D8B030D-6E8A-4147-A177-3AD203B41FA5}">
                      <a16:colId xmlns:a16="http://schemas.microsoft.com/office/drawing/2014/main" val="1187781134"/>
                    </a:ext>
                  </a:extLst>
                </a:gridCol>
                <a:gridCol w="2460864">
                  <a:extLst>
                    <a:ext uri="{9D8B030D-6E8A-4147-A177-3AD203B41FA5}">
                      <a16:colId xmlns:a16="http://schemas.microsoft.com/office/drawing/2014/main" val="20706578"/>
                    </a:ext>
                  </a:extLst>
                </a:gridCol>
                <a:gridCol w="1956229">
                  <a:extLst>
                    <a:ext uri="{9D8B030D-6E8A-4147-A177-3AD203B41FA5}">
                      <a16:colId xmlns:a16="http://schemas.microsoft.com/office/drawing/2014/main" val="3851408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Blend 1: Ideal Case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Blend 2: Realistic Case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56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Feedstock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Fraction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Feedstock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Fraction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48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 Oil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 Oil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45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Waste Cooking Oil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Waste Cooking Oil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91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Distillers Corn Oil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Distillers Corn Oil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6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5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200">
                <a:latin typeface="Times New Roman"/>
                <a:cs typeface="Times New Roman"/>
                <a:sym typeface="Times New Roman"/>
              </a:rPr>
              <a:t>RD Properties &amp; Chemistry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3280B-4A75-A24D-834D-A5AE3A263A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5300" y="4719526"/>
            <a:ext cx="548700" cy="393600"/>
          </a:xfrm>
        </p:spPr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194EDF0-5154-4D3A-A559-B6A16B52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6" y="2416719"/>
            <a:ext cx="7565719" cy="2224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8556AE9-D99E-CA48-AF6D-55C77FFCC1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1883" y="1111511"/>
                <a:ext cx="6270082" cy="812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𝑓𝑢𝑠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8556AE9-D99E-CA48-AF6D-55C77FFCC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883" y="1111511"/>
                <a:ext cx="6270082" cy="812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150825-808B-CA45-B748-F059A6B047A4}"/>
                  </a:ext>
                </a:extLst>
              </p:cNvPr>
              <p:cNvSpPr/>
              <p:nvPr/>
            </p:nvSpPr>
            <p:spPr>
              <a:xfrm>
                <a:off x="6447772" y="1101201"/>
                <a:ext cx="2566152" cy="805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𝑙𝑢𝑚𝑝𝑠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𝑙𝑢𝑚𝑝𝑠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150825-808B-CA45-B748-F059A6B04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72" y="1101201"/>
                <a:ext cx="2566152" cy="805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7A1446-DF8F-3B43-82DE-E14E8059B54F}"/>
              </a:ext>
            </a:extLst>
          </p:cNvPr>
          <p:cNvCxnSpPr/>
          <p:nvPr/>
        </p:nvCxnSpPr>
        <p:spPr>
          <a:xfrm>
            <a:off x="6463206" y="521966"/>
            <a:ext cx="0" cy="1968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65574-D8A6-E443-8569-69388D16D758}"/>
              </a:ext>
            </a:extLst>
          </p:cNvPr>
          <p:cNvCxnSpPr>
            <a:cxnSpLocks/>
          </p:cNvCxnSpPr>
          <p:nvPr/>
        </p:nvCxnSpPr>
        <p:spPr>
          <a:xfrm flipH="1">
            <a:off x="189767" y="992417"/>
            <a:ext cx="887204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E0C927-70B2-3349-B017-A1334BCFD4DC}"/>
              </a:ext>
            </a:extLst>
          </p:cNvPr>
          <p:cNvCxnSpPr>
            <a:cxnSpLocks/>
          </p:cNvCxnSpPr>
          <p:nvPr/>
        </p:nvCxnSpPr>
        <p:spPr>
          <a:xfrm flipH="1">
            <a:off x="202904" y="2010526"/>
            <a:ext cx="887204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6F4AB97-2677-4B01-B681-7EA0408D4FC4}"/>
              </a:ext>
            </a:extLst>
          </p:cNvPr>
          <p:cNvSpPr/>
          <p:nvPr/>
        </p:nvSpPr>
        <p:spPr>
          <a:xfrm>
            <a:off x="409168" y="2435334"/>
            <a:ext cx="6054652" cy="2652785"/>
          </a:xfrm>
          <a:prstGeom prst="rect">
            <a:avLst/>
          </a:prstGeom>
          <a:solidFill>
            <a:schemeClr val="accent1">
              <a:alpha val="1009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769BF-8290-4029-831E-934247814647}"/>
              </a:ext>
            </a:extLst>
          </p:cNvPr>
          <p:cNvSpPr/>
          <p:nvPr/>
        </p:nvSpPr>
        <p:spPr>
          <a:xfrm>
            <a:off x="6467179" y="2434662"/>
            <a:ext cx="1949364" cy="2652784"/>
          </a:xfrm>
          <a:prstGeom prst="rect">
            <a:avLst/>
          </a:prstGeom>
          <a:solidFill>
            <a:srgbClr val="FF0000">
              <a:alpha val="103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8A4AC-540D-404E-805B-619CBF936182}"/>
                  </a:ext>
                </a:extLst>
              </p:cNvPr>
              <p:cNvSpPr txBox="1"/>
              <p:nvPr/>
            </p:nvSpPr>
            <p:spPr>
              <a:xfrm>
                <a:off x="2209700" y="573471"/>
                <a:ext cx="233773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Cloud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8A4AC-540D-404E-805B-619CBF93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00" y="573471"/>
                <a:ext cx="2337734" cy="391582"/>
              </a:xfrm>
              <a:prstGeom prst="rect">
                <a:avLst/>
              </a:prstGeom>
              <a:blipFill>
                <a:blip r:embed="rId6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1166F99-ED05-4640-BEA4-4217029CECA7}"/>
              </a:ext>
            </a:extLst>
          </p:cNvPr>
          <p:cNvSpPr txBox="1"/>
          <p:nvPr/>
        </p:nvSpPr>
        <p:spPr>
          <a:xfrm>
            <a:off x="6676190" y="572700"/>
            <a:ext cx="2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Cetane Number: CN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ACAB6-DD83-C048-BEEB-254C2EC50596}"/>
              </a:ext>
            </a:extLst>
          </p:cNvPr>
          <p:cNvSpPr txBox="1"/>
          <p:nvPr/>
        </p:nvSpPr>
        <p:spPr>
          <a:xfrm>
            <a:off x="6782546" y="2033285"/>
            <a:ext cx="2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U.S. Minimum: 40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21C41E-5F9F-EC48-B187-674BFED81214}"/>
                  </a:ext>
                </a:extLst>
              </p:cNvPr>
              <p:cNvSpPr txBox="1"/>
              <p:nvPr/>
            </p:nvSpPr>
            <p:spPr>
              <a:xfrm>
                <a:off x="2236833" y="2026186"/>
                <a:ext cx="2337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U.S. Maximum: 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9°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21C41E-5F9F-EC48-B187-674BFED8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33" y="2026186"/>
                <a:ext cx="233773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5C947A3-1BFD-F34B-BD43-9DD9B0D5EF14}"/>
              </a:ext>
            </a:extLst>
          </p:cNvPr>
          <p:cNvSpPr txBox="1"/>
          <p:nvPr/>
        </p:nvSpPr>
        <p:spPr>
          <a:xfrm>
            <a:off x="2512584" y="4662374"/>
            <a:ext cx="2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Reactor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0D946-9B73-8440-9311-3ABC96750057}"/>
              </a:ext>
            </a:extLst>
          </p:cNvPr>
          <p:cNvSpPr txBox="1"/>
          <p:nvPr/>
        </p:nvSpPr>
        <p:spPr>
          <a:xfrm>
            <a:off x="6257566" y="4645030"/>
            <a:ext cx="2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Reactor 2</a:t>
            </a:r>
          </a:p>
        </p:txBody>
      </p:sp>
    </p:spTree>
    <p:extLst>
      <p:ext uri="{BB962C8B-B14F-4D97-AF65-F5344CB8AC3E}">
        <p14:creationId xmlns:p14="http://schemas.microsoft.com/office/powerpoint/2010/main" val="49707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723975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sz="3230">
                <a:latin typeface="Times New Roman"/>
                <a:ea typeface="Times New Roman"/>
                <a:cs typeface="Times New Roman"/>
                <a:sym typeface="Times New Roman"/>
              </a:rPr>
              <a:t>Product Flow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50635-EEC0-D241-982C-C0EEC255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"/>
          </a:p>
        </p:txBody>
      </p:sp>
      <p:pic>
        <p:nvPicPr>
          <p:cNvPr id="6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CFD126AA-B4F4-42D6-BEF8-23153233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0" y="646440"/>
            <a:ext cx="9102976" cy="3518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2AE41-E5E8-4CC8-BD37-A99057F95438}"/>
              </a:ext>
            </a:extLst>
          </p:cNvPr>
          <p:cNvSpPr txBox="1"/>
          <p:nvPr/>
        </p:nvSpPr>
        <p:spPr>
          <a:xfrm>
            <a:off x="4210702" y="3935326"/>
            <a:ext cx="11215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0.85 Conversion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0.30 Cracking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8650" y="-73741"/>
            <a:ext cx="8058150" cy="80903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sz="3230">
                <a:latin typeface="Times New Roman"/>
                <a:ea typeface="Times New Roman"/>
                <a:cs typeface="Times New Roman"/>
                <a:sym typeface="Times New Roman"/>
              </a:rPr>
              <a:t>Product Flow Diagram + Heat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50635-EEC0-D241-982C-C0EEC255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CFD126AA-B4F4-42D6-BEF8-23153233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" y="663111"/>
            <a:ext cx="9066085" cy="3495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2AE41-E5E8-4CC8-BD37-A99057F95438}"/>
              </a:ext>
            </a:extLst>
          </p:cNvPr>
          <p:cNvSpPr txBox="1"/>
          <p:nvPr/>
        </p:nvSpPr>
        <p:spPr>
          <a:xfrm>
            <a:off x="4195045" y="3934358"/>
            <a:ext cx="11215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0.85 Conversion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0.30 Cracking</a:t>
            </a:r>
          </a:p>
        </p:txBody>
      </p:sp>
    </p:spTree>
    <p:extLst>
      <p:ext uri="{BB962C8B-B14F-4D97-AF65-F5344CB8AC3E}">
        <p14:creationId xmlns:p14="http://schemas.microsoft.com/office/powerpoint/2010/main" val="330941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12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Reactor 1</a:t>
            </a:r>
            <a:endParaRPr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977850"/>
            <a:ext cx="8520600" cy="1797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indent="0">
              <a:buNone/>
            </a:pPr>
            <a:endParaRPr lang="e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2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Feed: </a:t>
            </a:r>
            <a:endParaRPr lang="en" sz="22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2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x</a:t>
            </a:r>
            <a:r>
              <a:rPr lang="en" sz="2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H2,2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12x</a:t>
            </a:r>
            <a:r>
              <a:rPr lang="en" sz="2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3G,1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2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lang="en" sz="22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Triglyceride Feed: </a:t>
            </a:r>
          </a:p>
          <a:p>
            <a:pPr marL="0" indent="457200">
              <a:spcBef>
                <a:spcPts val="1200"/>
              </a:spcBef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118.9 </a:t>
            </a:r>
            <a:r>
              <a:rPr lang="en" sz="2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kmol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lang="en" sz="22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hr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to account for 30% cracking in Reactor 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Run at 140 C and 20 bar</a:t>
            </a:r>
          </a:p>
          <a:p>
            <a:pPr marL="0" indent="457200">
              <a:spcBef>
                <a:spcPts val="1200"/>
              </a:spcBef>
              <a:buNone/>
            </a:pPr>
            <a:endParaRPr lang="en" sz="22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6860A-3140-1946-AE0F-8616E08D4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0136F-714B-F549-94EB-B29AFC5349C6}"/>
                  </a:ext>
                </a:extLst>
              </p:cNvPr>
              <p:cNvSpPr txBox="1"/>
              <p:nvPr/>
            </p:nvSpPr>
            <p:spPr>
              <a:xfrm>
                <a:off x="61791" y="824930"/>
                <a:ext cx="902041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sub>
                      </m:sSub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+10.011 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→0.061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+2.576 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+0.294 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+0.0804 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+1.6 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+1.6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+1.2 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13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0136F-714B-F549-94EB-B29AFC5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" y="824930"/>
                <a:ext cx="9020418" cy="200055"/>
              </a:xfrm>
              <a:prstGeom prst="rect">
                <a:avLst/>
              </a:prstGeom>
              <a:blipFill>
                <a:blip r:embed="rId3"/>
                <a:stretch>
                  <a:fillRect r="-6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A3EE47-04E1-41A1-AE91-EAE83C30A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78062"/>
              </p:ext>
            </p:extLst>
          </p:nvPr>
        </p:nvGraphicFramePr>
        <p:xfrm>
          <a:off x="1307403" y="2857344"/>
          <a:ext cx="6665956" cy="1801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489">
                  <a:extLst>
                    <a:ext uri="{9D8B030D-6E8A-4147-A177-3AD203B41FA5}">
                      <a16:colId xmlns:a16="http://schemas.microsoft.com/office/drawing/2014/main" val="3973840442"/>
                    </a:ext>
                  </a:extLst>
                </a:gridCol>
                <a:gridCol w="1666489">
                  <a:extLst>
                    <a:ext uri="{9D8B030D-6E8A-4147-A177-3AD203B41FA5}">
                      <a16:colId xmlns:a16="http://schemas.microsoft.com/office/drawing/2014/main" val="1472458765"/>
                    </a:ext>
                  </a:extLst>
                </a:gridCol>
                <a:gridCol w="1666489">
                  <a:extLst>
                    <a:ext uri="{9D8B030D-6E8A-4147-A177-3AD203B41FA5}">
                      <a16:colId xmlns:a16="http://schemas.microsoft.com/office/drawing/2014/main" val="3425954030"/>
                    </a:ext>
                  </a:extLst>
                </a:gridCol>
                <a:gridCol w="1666489">
                  <a:extLst>
                    <a:ext uri="{9D8B030D-6E8A-4147-A177-3AD203B41FA5}">
                      <a16:colId xmlns:a16="http://schemas.microsoft.com/office/drawing/2014/main" val="2148539165"/>
                    </a:ext>
                  </a:extLst>
                </a:gridCol>
              </a:tblGrid>
              <a:tr h="3002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Paraffins​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Waste Cooking​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Distillers Corn​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33102945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C15​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08299266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C16​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11174296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C17​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85376628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85823173"/>
                  </a:ext>
                </a:extLst>
              </a:tr>
              <a:tr h="3002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Total​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05169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4905-BF02-4479-AD31-2D8EA5E5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4376"/>
            <a:ext cx="7886700" cy="5131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>
                <a:latin typeface="Times New Roman"/>
                <a:cs typeface="Calibri Light"/>
              </a:rPr>
              <a:t>Reactor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4DA7-97F9-4B2C-AE9C-62E21BF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;p25">
                <a:extLst>
                  <a:ext uri="{FF2B5EF4-FFF2-40B4-BE49-F238E27FC236}">
                    <a16:creationId xmlns:a16="http://schemas.microsoft.com/office/drawing/2014/main" id="{C07CA2DE-0239-4A91-BAD6-6AFAF3923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442" y="376330"/>
                <a:ext cx="8512772" cy="1299481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700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200" err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xs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 H</a:t>
                </a:r>
                <a:r>
                  <a:rPr lang="en-US" sz="2200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2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 + N-paraffins = H</a:t>
                </a:r>
                <a:r>
                  <a:rPr lang="en-US" sz="2200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2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 + 0.55 I-paraffins +  0.15 N-paraffins + 0.90 Cracked hydrocarbons</a:t>
                </a:r>
              </a:p>
              <a:p>
                <a:pPr marL="0" indent="0" algn="ctr"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Cracked hydrocarbons include C3-C13</a:t>
                </a:r>
                <a:endParaRPr lang="en-US">
                  <a:solidFill>
                    <a:schemeClr val="dk1"/>
                  </a:solidFill>
                  <a:cs typeface="Calibri" panose="020F0502020204030204"/>
                </a:endParaRPr>
              </a:p>
              <a:p>
                <a:pPr marL="0" indent="0" algn="ctr"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200 </a:t>
                </a:r>
                <a:r>
                  <a:rPr lang="en-US" sz="2200" err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kmol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/</a:t>
                </a:r>
                <a:r>
                  <a:rPr lang="en-US" sz="2200" err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hr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 supplemental H</a:t>
                </a:r>
                <a:r>
                  <a:rPr lang="en-US" sz="2200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2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 added</a:t>
                </a:r>
              </a:p>
              <a:p>
                <a:pPr marL="0" indent="0" algn="ctr"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Run at 360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°</m:t>
                    </m:r>
                  </m:oMath>
                </a14:m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</a:rPr>
                  <a:t>C and 40 bar</a:t>
                </a:r>
                <a:endParaRPr lang="en-US" sz="2200">
                  <a:solidFill>
                    <a:schemeClr val="dk1"/>
                  </a:solidFill>
                  <a:latin typeface="Calibri" panose="020F0502020204030204"/>
                  <a:ea typeface="Times New Roman"/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en-US" sz="2200">
                  <a:solidFill>
                    <a:schemeClr val="dk1"/>
                  </a:solidFill>
                  <a:latin typeface="Times New Roman"/>
                  <a:cs typeface="Times New Roman"/>
                </a:endParaRPr>
              </a:p>
              <a:p>
                <a:pPr marL="0" indent="457200">
                  <a:spcBef>
                    <a:spcPts val="1200"/>
                  </a:spcBef>
                  <a:buNone/>
                </a:pPr>
                <a:endParaRPr lang="en-US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Google Shape;160;p25">
                <a:extLst>
                  <a:ext uri="{FF2B5EF4-FFF2-40B4-BE49-F238E27FC236}">
                    <a16:creationId xmlns:a16="http://schemas.microsoft.com/office/drawing/2014/main" id="{C07CA2DE-0239-4A91-BAD6-6AFAF392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2" y="376330"/>
                <a:ext cx="8512772" cy="1299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6FACD7E-C938-4703-B6B7-838216846A7C}"/>
              </a:ext>
            </a:extLst>
          </p:cNvPr>
          <p:cNvSpPr txBox="1"/>
          <p:nvPr/>
        </p:nvSpPr>
        <p:spPr>
          <a:xfrm>
            <a:off x="1580827" y="4728843"/>
            <a:ext cx="6313585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Bouchy</a:t>
            </a: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C., et al. “Fischer-</a:t>
            </a:r>
            <a:r>
              <a:rPr lang="en-US" sz="105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Tropsch</a:t>
            </a: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Waxes Upgrading via Hydrocracking and Selective </a:t>
            </a:r>
            <a:r>
              <a:rPr lang="en-US" sz="105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Hydroisomerization</a:t>
            </a: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.” </a:t>
            </a:r>
            <a:r>
              <a:rPr lang="en-US" sz="1050" i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Oil &amp; Gas Science and Technology - Revue De L'IFP</a:t>
            </a: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vol. 64, no. 1, 2009, pp. 91–112., doi:10.2516/</a:t>
            </a:r>
            <a:r>
              <a:rPr lang="en-US" sz="105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ogst</a:t>
            </a: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/2008047. </a:t>
            </a:r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60D68CB-2F0A-413E-AE07-558D9B2C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139" y="1632032"/>
            <a:ext cx="5279719" cy="309289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0089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1637</Words>
  <Application>Microsoft Macintosh PowerPoint</Application>
  <PresentationFormat>On-screen Show (16:9)</PresentationFormat>
  <Paragraphs>332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Renewable Diesel Company Name: RAM Diesel  Team M: Alex Attard, Mireille Miller, Riley Prosser </vt:lpstr>
      <vt:lpstr>Why Renewable Diesel?</vt:lpstr>
      <vt:lpstr>Market Analysis</vt:lpstr>
      <vt:lpstr>Feedstock Blends</vt:lpstr>
      <vt:lpstr>RD Properties &amp; Chemistry</vt:lpstr>
      <vt:lpstr>Product Flow Diagram</vt:lpstr>
      <vt:lpstr>Product Flow Diagram + Heat Integration</vt:lpstr>
      <vt:lpstr>Reactor 1</vt:lpstr>
      <vt:lpstr>Reactor 2</vt:lpstr>
      <vt:lpstr>Product Specs: Cloud Point &amp; Cetane Number</vt:lpstr>
      <vt:lpstr>PowerPoint Presentation</vt:lpstr>
      <vt:lpstr>Sourcing and Sensitivity of Hydrogen</vt:lpstr>
      <vt:lpstr>Overall Sensitivity Analysis</vt:lpstr>
      <vt:lpstr>Economics</vt:lpstr>
      <vt:lpstr>Summary and Suggestions</vt:lpstr>
      <vt:lpstr>References</vt:lpstr>
      <vt:lpstr>Thank you for listening!</vt:lpstr>
      <vt:lpstr>Preliminary Product Flow Diagram</vt:lpstr>
      <vt:lpstr>Prelim Product Flow Diagram + Heat Integration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 Presentation 2</dc:title>
  <cp:lastModifiedBy>Attard, Alex</cp:lastModifiedBy>
  <cp:revision>1</cp:revision>
  <dcterms:modified xsi:type="dcterms:W3CDTF">2021-05-13T18:29:50Z</dcterms:modified>
</cp:coreProperties>
</file>