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C45D11-7A8C-46E0-90AA-625B35FF6F94}">
  <a:tblStyle styleId="{DDC45D11-7A8C-46E0-90AA-625B35FF6F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7F60966-6938-4852-A328-74D2BD9765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B5A303-E0D8-4744-9D78-BDB2BAC3442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aeca575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aeca575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eca575c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eca575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eca575c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eca575c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eca575c1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aeca575c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eca575c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eca575c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aeca575c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aeca575c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eca575c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aeca575c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eca575c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eca575c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eca575c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aeca575c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aeca575c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aeca575c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f2c03a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f2c03a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f2c03a9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af2c03a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f2c03a9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af2c03a9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af2c03a9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af2c03a9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af2c03a9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af2c03a9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af2c03a9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af2c03a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af2c03a9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af2c03a9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aeca575c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aeca575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eca575c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aeca575c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aeca575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aeca575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aeca575c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aeca575c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aeca575c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aeca575c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eca575c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aeca575c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eca575c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eca575c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Team T - Abdul Fayeed, Adarsh Kannan, Gavin Guerrera</a:t>
            </a:r>
            <a:br>
              <a:rPr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Advisors: Dr.</a:t>
            </a: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Bert Diemer and Dr. Christopher J. Roberts</a:t>
            </a:r>
            <a:endParaRPr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May 16</a:t>
            </a:r>
            <a:r>
              <a:rPr baseline="30000"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, 2022</a:t>
            </a:r>
            <a:endParaRPr i="0" sz="1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Methyl Acetate Manufacture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5" y="724113"/>
            <a:ext cx="6629067" cy="369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23"/>
          <p:cNvGraphicFramePr/>
          <p:nvPr/>
        </p:nvGraphicFramePr>
        <p:xfrm>
          <a:off x="6211575" y="78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{D1B5A303-E0D8-4744-9D78-BDB2BAC3442D}</a:tableStyleId>
              </a:tblPr>
              <a:tblGrid>
                <a:gridCol w="952500"/>
                <a:gridCol w="952500"/>
                <a:gridCol w="952500"/>
              </a:tblGrid>
              <a:tr h="196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Utilities ($MM/yr)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 hMerge="1"/>
                <a:tc hMerge="1"/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Pre-HI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Post-HI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Refrigerant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Cooling Water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6573525" y="2171550"/>
            <a:ext cx="2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Save 51% in utility costs!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-18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Post-Heat Integration PFD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009800" y="520850"/>
            <a:ext cx="29448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Cost Estimations</a:t>
            </a:r>
            <a:endParaRPr b="1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424775" y="5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{D1B5A303-E0D8-4744-9D78-BDB2BAC3442D}</a:tableStyleId>
              </a:tblPr>
              <a:tblGrid>
                <a:gridCol w="1344400"/>
                <a:gridCol w="1088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Equipments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($MM/yr)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Flash tank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Compressor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</a:t>
                      </a:r>
                      <a:r>
                        <a:rPr b="1"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</a:t>
                      </a:r>
                      <a:endParaRPr b="1"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20.76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6547438" y="1389700"/>
            <a:ext cx="19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VGA = $63MM/yr</a:t>
            </a:r>
            <a:b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VC = $142MM/yr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Catalysts = $5.6MM/yr 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3516813" y="5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{D1B5A303-E0D8-4744-9D78-BDB2BAC3442D}</a:tableStyleId>
              </a:tblPr>
              <a:tblGrid>
                <a:gridCol w="952500"/>
                <a:gridCol w="115787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Ingredients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($MM/yr)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MeOH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r>
                        <a:rPr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137.29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Utilities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($MM/yr)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Refrigerant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Cooling Water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 Credits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($MM/yr)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Waste Fuel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4"/>
          <p:cNvSpPr txBox="1"/>
          <p:nvPr/>
        </p:nvSpPr>
        <p:spPr>
          <a:xfrm>
            <a:off x="3786163" y="89750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Variable Costs</a:t>
            </a:r>
            <a:endParaRPr b="1" sz="1600"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720500" y="89750"/>
            <a:ext cx="18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Equipment</a:t>
            </a:r>
            <a:r>
              <a:rPr b="1" lang="en" sz="1600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 Costs</a:t>
            </a:r>
            <a:endParaRPr b="1" sz="1600"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6286400" y="23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{D1B5A303-E0D8-4744-9D78-BDB2BAC3442D}</a:tableStyleId>
              </a:tblPr>
              <a:tblGrid>
                <a:gridCol w="1000125"/>
                <a:gridCol w="752475"/>
                <a:gridCol w="752475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Metrics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$/tonnes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$MM/yr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NROI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27.47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$MM/yr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2857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Monte Carlo Simulation on Transfer Price</a:t>
            </a:r>
            <a:endParaRPr b="1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4210" l="7432" r="9240" t="7324"/>
          <a:stretch/>
        </p:blipFill>
        <p:spPr>
          <a:xfrm>
            <a:off x="385750" y="1080350"/>
            <a:ext cx="4186250" cy="339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4964300" y="12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{77F60966-6938-4852-A328-74D2BD9765BC}</a:tableStyleId>
              </a:tblPr>
              <a:tblGrid>
                <a:gridCol w="2106350"/>
                <a:gridCol w="1275875"/>
              </a:tblGrid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 Parameters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Variations (%)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 Rates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Operator’s wage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of MeOH, CO, and H</a:t>
                      </a:r>
                      <a:r>
                        <a:rPr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Yield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MeOH, CO, and H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5562650" y="3203775"/>
            <a:ext cx="2185500" cy="1046700"/>
          </a:xfrm>
          <a:prstGeom prst="rect">
            <a:avLst/>
          </a:prstGeom>
          <a:noFill/>
          <a:ln cap="flat" cmpd="sng" w="19050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Min = $200/tonnes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Max = $2,100/tonnes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Range = $1,900/tonnes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Median = $1,100/tonnes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Materials</a:t>
            </a:r>
            <a:r>
              <a:rPr b="1" lang="en"/>
              <a:t> of Construction </a:t>
            </a:r>
            <a:endParaRPr b="1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Carbon steel used as construction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Has a </a:t>
            </a:r>
            <a:r>
              <a:rPr lang="en"/>
              <a:t>yield</a:t>
            </a:r>
            <a:r>
              <a:rPr lang="en"/>
              <a:t> strength of 600 MPa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Highest pressure : 30 bar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Hydrogen embrittlement occurs above 400</a:t>
            </a:r>
            <a:r>
              <a:rPr baseline="30000" lang="en"/>
              <a:t>o</a:t>
            </a:r>
            <a:r>
              <a:rPr lang="en"/>
              <a:t>C and 25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Might need austenitic stainless steel.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rgbClr val="FF0000"/>
                </a:solidFill>
              </a:rPr>
              <a:t>Hydrogen purged out via flash tank in process. 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79850" y="15507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Risk: H</a:t>
            </a:r>
            <a:r>
              <a:rPr b="1" baseline="-25000" lang="en"/>
              <a:t>2</a:t>
            </a:r>
            <a:r>
              <a:rPr b="1" lang="en"/>
              <a:t> Supply</a:t>
            </a:r>
            <a:endParaRPr b="1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25" y="1117025"/>
            <a:ext cx="6472526" cy="32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854050" y="4564350"/>
            <a:ext cx="65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Gerben Hieminga, N. T. High gas prices triple the cost of hydrogen production. 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8"/>
          <p:cNvGraphicFramePr/>
          <p:nvPr/>
        </p:nvGraphicFramePr>
        <p:xfrm>
          <a:off x="219625" y="50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{DDC45D11-7A8C-46E0-90AA-625B35FF6F94}</a:tableStyleId>
              </a:tblPr>
              <a:tblGrid>
                <a:gridCol w="1465000"/>
                <a:gridCol w="883875"/>
                <a:gridCol w="1801100"/>
                <a:gridCol w="1580575"/>
                <a:gridCol w="1230625"/>
                <a:gridCol w="1781025"/>
              </a:tblGrid>
              <a:tr h="48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Consequence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Step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 after Mitigation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Consequence after Mitigation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</a:tr>
              <a:tr h="48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Buildup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Equipment Failure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Relief Valves, Pressure Sensors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Pressure buildup with alarms for emergency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6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Chemical Leak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Fines, Hazardous Material to Atmosphere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Alarm Systems, Relief Valves/Controls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alert workforce who can quickly stop a leak with relief systems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48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Methanol Contamination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Fines, Harm to surrounding wildlife and drinking water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Treatment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Costs from treatment but reputation saved.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00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MeOAc-Methanol azeotrope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pure final product resulting in significant economic loss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Mitigated by utilizing high pressure to ensure the azeotrope is not formed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Incurs penalty of additional equipment costing but ensures product purity.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80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 of purging Methane and CO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Greenhouse gasses would lead to global warming; CO is also toxic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Mitigated by partial flashing to obtain fuel credit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Improves the reputation of the company, reduces the effect of global warming.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2547725" y="204300"/>
            <a:ext cx="40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437000" y="216325"/>
            <a:ext cx="25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259900" y="79275"/>
            <a:ext cx="6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 Analysis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9"/>
          <p:cNvGraphicFramePr/>
          <p:nvPr/>
        </p:nvGraphicFramePr>
        <p:xfrm>
          <a:off x="160713" y="95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{DDC45D11-7A8C-46E0-90AA-625B35FF6F94}</a:tableStyleId>
              </a:tblPr>
              <a:tblGrid>
                <a:gridCol w="1295375"/>
                <a:gridCol w="1151750"/>
                <a:gridCol w="1801100"/>
                <a:gridCol w="1580575"/>
                <a:gridCol w="1311000"/>
                <a:gridCol w="1682775"/>
              </a:tblGrid>
              <a:tr h="6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Consequence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Step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 after Mitigation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Consequence after Mitigation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6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Amount of CO is purged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 economic impact on plant operations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 of recycle stream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Incurs slight increase in COM but also leads to acceptable purge of Methane and CO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 of Feeding Additional Hydrogen Gas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Hydrogen is highly flammable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gas is secured in compressed, stainless steel cylinder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Prevents explosion and damage to plants.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96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Hydrogen Embrittlement</a:t>
                      </a:r>
                      <a:r>
                        <a:rPr baseline="30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[10]</a:t>
                      </a:r>
                      <a:endParaRPr baseline="30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 failure of major equipment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austenitic stainless steel for the second half of the plant from the carbonylation reactor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Increases costs, but reduces threat of temporary/permanent plant closure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186" name="Google Shape;186;p29"/>
          <p:cNvSpPr txBox="1"/>
          <p:nvPr/>
        </p:nvSpPr>
        <p:spPr>
          <a:xfrm>
            <a:off x="1127100" y="442575"/>
            <a:ext cx="6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 Analysis (Cont’d)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509563" y="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Chemical Safety</a:t>
            </a:r>
            <a:endParaRPr b="1" sz="3000"/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197388" y="6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{77F60966-6938-4852-A328-74D2BD9765BC}</a:tableStyleId>
              </a:tblPr>
              <a:tblGrid>
                <a:gridCol w="1340325"/>
                <a:gridCol w="1901350"/>
                <a:gridCol w="2415625"/>
                <a:gridCol w="3148825"/>
              </a:tblGrid>
              <a:tr h="4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Chemical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Exposure Limit (ppm)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Hazards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PPE Required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MeOH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Work Boots, Chemical Resistant Gloves, Overalls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Work Boots, Work Gloves, Overalls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r>
                        <a:rPr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Work Gloves &amp; Boots, Overalls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r>
                        <a:rPr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Face Shield, Work Boots, Chemically Resistant Gloves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Work Boots, Work Gloves,Overalls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</a:t>
                      </a:r>
                      <a:r>
                        <a:rPr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Glasses, Work Boots, Work Gloves, Overalls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650" y="11473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788" y="11473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925" y="1195199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650" y="1852037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400" y="1852038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8925" y="1849438"/>
            <a:ext cx="457199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650" y="285057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00" y="2850563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450" y="3418487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650" y="342290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475" y="3422888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425" y="3422899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7">
            <a:alphaModFix/>
          </a:blip>
          <a:srcRect b="6019" l="8862" r="8853" t="-6020"/>
          <a:stretch/>
        </p:blipFill>
        <p:spPr>
          <a:xfrm>
            <a:off x="5414625" y="3413275"/>
            <a:ext cx="376200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00" y="3995225"/>
            <a:ext cx="376199" cy="37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00" y="3979825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57200" y="5473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 </a:t>
            </a:r>
            <a:endParaRPr b="1"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57200" y="15305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Move forward with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Approximately 5% </a:t>
            </a:r>
            <a:r>
              <a:rPr lang="en"/>
              <a:t>probability</a:t>
            </a:r>
            <a:r>
              <a:rPr lang="en"/>
              <a:t> of transfer price going over $1,520 benchmar</a:t>
            </a:r>
            <a:r>
              <a:rPr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3083213" y="25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{D1B5A303-E0D8-4744-9D78-BDB2BAC3442D}</a:tableStyleId>
              </a:tblPr>
              <a:tblGrid>
                <a:gridCol w="1188750"/>
                <a:gridCol w="894400"/>
                <a:gridCol w="894400"/>
              </a:tblGrid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Metrics</a:t>
                      </a:r>
                      <a:endParaRPr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</a:t>
                      </a:r>
                      <a:endParaRPr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  <a:endParaRPr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1,126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$/tonnes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NPV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$MM/yr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NROI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NPC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$MM/yr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57200" y="209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57200" y="9523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36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Gerben Hieminga, N. T. High gas prices triple the cost of hydrogen production.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Gates; Johanson. Dehydration of methanol in catalytic fixed bed reactor ... - researchgate. https://www.researchgate.net/publication/349608669_Dehydration_of_Methanol_in_catalytic_fixed_bed_reactor_Dehydration_of_Methanol_in_catalytic_fixed_bed_reactor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Bandiera, J.; Naccache, C. Kinetics of methanol dehydration on delluminated H-mordenite: Model with acid and basic active centres. https://www.sciencedirect.com/science/article/abs/pii/S0166983400832972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Cheung, P.; Bhan, A.; Sunley, G. J.; Law, D. J.; Iglesia, E. Site requirements and elementary steps in dimethyl ether carbonylation catalyzed by acidic zeolites. https://www.sciencedirect.com/science/article/abs/pii/S002195170600337X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Dimethyl ether - linde US. https://www.lindeus.com/-/media/corporate/praxairus/documents/sds/dimethyl-ether-c2h6o-safety-data-sheet-sds-p4589.pdf?la=en&amp;rev=b0b5f63ac92c4372a7429997926a451c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Methanol Safety Data Sheet - Fisher SCI. https://beta-static.fishersci.com/content/dam/fishersci/en_US/documents/programs/education/regulatory-documents/sds/chemicals/chemicals-p/S25501.pdf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Hydrogen Safety Data Sheet- Airgas. https://www.airgas.com/msds/001026.pdf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Carbon Monoxide Safety Data Sheet - Airgas. https://www.airgas.com/msds/001014.pdf (accessed May 12, 2022).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Methane Safety Data Sheet -Airgas . https://www.airgas.com/msds/001033.pdf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Water Safety Data Sheet - Fisher SCI. https://beta-static.fishersci.com/content/dam/fishersci/en_US/documents/programs/education/regulatory-documents/sds/chemicals/chemicals-p/S25501.pdf (accessed May 12, 2022). </a:t>
            </a:r>
            <a:endParaRPr sz="1000">
              <a:solidFill>
                <a:srgbClr val="00539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00539F"/>
                </a:solidFill>
              </a:rPr>
              <a:t>Züttel, A. Materials for hydrogen storage. https://www.sciencedirect.com/science/article/pii/S1369702103009222 (accessed May 12, 2022). </a:t>
            </a:r>
            <a:endParaRPr sz="1000">
              <a:solidFill>
                <a:srgbClr val="00539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539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39F"/>
              </a:solidFill>
            </a:endParaRPr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 Covered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Recommendation for process route and </a:t>
            </a:r>
            <a:r>
              <a:rPr lang="en"/>
              <a:t>catalyst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Background for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Comparison of process route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Catalyst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Benefit of CO recycle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Process Flow Diagram (PFD)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Economics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Sensitivity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Risk analysis 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4294967295" type="ctrTitle"/>
          </p:nvPr>
        </p:nvSpPr>
        <p:spPr>
          <a:xfrm>
            <a:off x="685800" y="164509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Supplemental Slides </a:t>
            </a:r>
            <a:endParaRPr b="1" sz="3400"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549475" y="1417588"/>
            <a:ext cx="2185800" cy="160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FD with Stream Flows</a:t>
            </a:r>
            <a:endParaRPr b="1"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 sz="18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150" y="12"/>
            <a:ext cx="5829325" cy="4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92750" y="1136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Temperature-Pressure Conditions</a:t>
            </a:r>
            <a:endParaRPr b="1"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1343675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{DDC45D11-7A8C-46E0-90AA-625B35FF6F94}</a:tableStyleId>
              </a:tblPr>
              <a:tblGrid>
                <a:gridCol w="2109250"/>
                <a:gridCol w="2109250"/>
                <a:gridCol w="2109250"/>
              </a:tblGrid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Temperature(</a:t>
                      </a:r>
                      <a:r>
                        <a:rPr b="1" baseline="30000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C)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(bar)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 (Highest Temp from profile)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 (Highest Temp from profile)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Flash Tank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Compressor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Condenser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21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878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Temperature-Pressure Conditions (Distillation Columns)</a:t>
            </a:r>
            <a:endParaRPr b="1" sz="2700"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1468425" y="8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{DDC45D11-7A8C-46E0-90AA-625B35FF6F94}</a:tableStyleId>
              </a:tblPr>
              <a:tblGrid>
                <a:gridCol w="3103575"/>
                <a:gridCol w="3103575"/>
              </a:tblGrid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solidFill>
                      <a:srgbClr val="00539F"/>
                    </a:solidFill>
                  </a:tcPr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C1 Pressure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C1 D/F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C1 Reflux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C1 Stages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Column C1 Feed Stage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reboiler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C2 Pressure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C2 D/F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C2 Reflux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C2 Stages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Column C2 Feed Stage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reboiler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C3 Pressure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C3 D/F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C3 Reflux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Column C3 Stages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Column C3 Feed Stage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Reboiler 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Partial reboiler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193675" y="1828950"/>
            <a:ext cx="26040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Esterification Sample BFD</a:t>
            </a:r>
            <a:endParaRPr b="1"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00" y="164225"/>
            <a:ext cx="6148749" cy="407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457200" y="3619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Sensitivity Analysis</a:t>
            </a:r>
            <a:endParaRPr b="1"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4918" r="12416" t="0"/>
          <a:stretch/>
        </p:blipFill>
        <p:spPr>
          <a:xfrm>
            <a:off x="26150" y="1104750"/>
            <a:ext cx="3000599" cy="30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4924" r="12314" t="0"/>
          <a:stretch/>
        </p:blipFill>
        <p:spPr>
          <a:xfrm>
            <a:off x="3052876" y="1104825"/>
            <a:ext cx="3000601" cy="3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5">
            <a:alphaModFix/>
          </a:blip>
          <a:srcRect b="0" l="4962" r="11627" t="0"/>
          <a:stretch/>
        </p:blipFill>
        <p:spPr>
          <a:xfrm>
            <a:off x="6079625" y="1127525"/>
            <a:ext cx="3000600" cy="2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r>
              <a:rPr b="1" lang="en"/>
              <a:t>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Chose Carbonylation route with </a:t>
            </a:r>
            <a:r>
              <a:rPr lang="en"/>
              <a:t>mordenite</a:t>
            </a:r>
            <a:r>
              <a:rPr lang="en"/>
              <a:t> catalyst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We do not require purchasing MeOAc from the DMAC recovery </a:t>
            </a:r>
            <a:r>
              <a:rPr lang="en"/>
              <a:t>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en">
                <a:solidFill>
                  <a:srgbClr val="FF0000"/>
                </a:solidFill>
              </a:rPr>
              <a:t>Transfer price = $1,126/tonnes, NPV = $5MM, NROI = 25%, IRR = 27%,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NPC = $300MM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Company </a:t>
            </a:r>
            <a:r>
              <a:rPr lang="en"/>
              <a:t>objective</a:t>
            </a:r>
            <a:r>
              <a:rPr lang="en"/>
              <a:t>: produce 500 MM ppy acetic anhydride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en">
                <a:solidFill>
                  <a:srgbClr val="FF0000"/>
                </a:solidFill>
              </a:rPr>
              <a:t>Requires plant design to produce 375 MM ppy methyl acetate (MeOAc)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•"/>
            </a:pPr>
            <a:r>
              <a:rPr lang="en">
                <a:solidFill>
                  <a:schemeClr val="dk2"/>
                </a:solidFill>
              </a:rPr>
              <a:t>Possible routes: Esterification and Carbonylation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•"/>
            </a:pPr>
            <a:r>
              <a:rPr lang="en">
                <a:solidFill>
                  <a:schemeClr val="dk2"/>
                </a:solidFill>
              </a:rPr>
              <a:t>Find economically optimal route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•"/>
            </a:pPr>
            <a:r>
              <a:rPr lang="en">
                <a:solidFill>
                  <a:schemeClr val="dk2"/>
                </a:solidFill>
              </a:rPr>
              <a:t>Transfer price from DMAC recovery plant: $1,520/tonne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MeOAc+CO→Ac</a:t>
            </a:r>
            <a:r>
              <a:rPr baseline="-25000" lang="en" sz="2000">
                <a:solidFill>
                  <a:schemeClr val="dk2"/>
                </a:solidFill>
              </a:rPr>
              <a:t>2</a:t>
            </a:r>
            <a:r>
              <a:rPr lang="en" sz="2000">
                <a:solidFill>
                  <a:schemeClr val="dk2"/>
                </a:solidFill>
              </a:rPr>
              <a:t>O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•"/>
            </a:pPr>
            <a:r>
              <a:rPr lang="en">
                <a:solidFill>
                  <a:schemeClr val="dk2"/>
                </a:solidFill>
              </a:rPr>
              <a:t>Esterification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- </a:t>
            </a:r>
            <a:r>
              <a:rPr lang="en"/>
              <a:t>Reaction: MeOH</a:t>
            </a:r>
            <a:r>
              <a:rPr baseline="-25000" lang="en"/>
              <a:t>(l)</a:t>
            </a:r>
            <a:r>
              <a:rPr lang="en"/>
              <a:t>+ HOAc</a:t>
            </a:r>
            <a:r>
              <a:rPr baseline="-25000" lang="en"/>
              <a:t>(l)</a:t>
            </a:r>
            <a:r>
              <a:rPr lang="en"/>
              <a:t>  →  MeOAc</a:t>
            </a:r>
            <a:r>
              <a:rPr baseline="-25000" lang="en"/>
              <a:t>(l)</a:t>
            </a:r>
            <a:r>
              <a:rPr lang="en"/>
              <a:t>+ H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(l)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rgbClr val="FF0000"/>
                </a:solidFill>
              </a:rPr>
              <a:t>- MeOH-MeOAc and MeOH-H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O azeotrope</a:t>
            </a:r>
            <a:br>
              <a:rPr lang="en"/>
            </a:br>
            <a:r>
              <a:rPr lang="en"/>
              <a:t>       </a:t>
            </a:r>
            <a:r>
              <a:rPr lang="en">
                <a:solidFill>
                  <a:srgbClr val="FF0000"/>
                </a:solidFill>
              </a:rPr>
              <a:t>- HOAc price: $1,720/tonne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Carbonylation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- </a:t>
            </a:r>
            <a:r>
              <a:rPr lang="en"/>
              <a:t>Reaction 1:  2 MeOH    →  DME + H</a:t>
            </a:r>
            <a:r>
              <a:rPr baseline="-25000" lang="en"/>
              <a:t>2</a:t>
            </a:r>
            <a:r>
              <a:rPr lang="en"/>
              <a:t>O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2"/>
                </a:solidFill>
              </a:rPr>
              <a:t>- Reaction 2:  DME + CO    →  MeOAc 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- Adding gas recycle vs purging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Background: Carbonylation and Esterification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Carbonylation vs Esterification</a:t>
            </a:r>
            <a:endParaRPr b="1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57200" y="1561350"/>
            <a:ext cx="39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Carbonylation (worse case): FI = ~$24 MM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Esterification (best case): FI = ~$11 MM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FI Ratio = ~2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Final Optimization (Carbonylation): FI =~$60 MM </a:t>
            </a:r>
            <a:endParaRPr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4138" l="6767" r="10703" t="6671"/>
          <a:stretch/>
        </p:blipFill>
        <p:spPr>
          <a:xfrm>
            <a:off x="4386800" y="751738"/>
            <a:ext cx="4404750" cy="36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 rot="-2700000">
            <a:off x="5247910" y="3398683"/>
            <a:ext cx="357230" cy="967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Catalyst: Ion-exchange resin vs H-mordenite</a:t>
            </a:r>
            <a:endParaRPr b="1"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4351000" y="8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{DDC45D11-7A8C-46E0-90AA-625B35FF6F94}</a:tableStyleId>
              </a:tblPr>
              <a:tblGrid>
                <a:gridCol w="1511975"/>
                <a:gridCol w="846700"/>
                <a:gridCol w="1544050"/>
                <a:gridCol w="814650"/>
              </a:tblGrid>
              <a:tr h="38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Ion-Exchange Resin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H-Mordenite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00539F"/>
                    </a:solidFill>
                  </a:tcPr>
                </a:tc>
                <a:tc hMerge="1"/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Mass (kg)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68,000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Mass (kg)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Catalyst Cost ($)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333,000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Catalyst Cost ($)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154,000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Degradation Temp. (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Degradation Temp. (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Cost ($/kg)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Catalyst Cost ($/kg)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Cost ($MM/yr)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Reactor Cost ($MM/yr)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" y="1914350"/>
            <a:ext cx="4202200" cy="18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51625" y="1288675"/>
            <a:ext cx="3000000" cy="461700"/>
          </a:xfrm>
          <a:prstGeom prst="rect">
            <a:avLst/>
          </a:prstGeom>
          <a:noFill/>
          <a:ln cap="flat" cmpd="sng" w="19050">
            <a:solidFill>
              <a:srgbClr val="0060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 MeOH                DME + H</a:t>
            </a:r>
            <a:r>
              <a:rPr baseline="-25000"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808075" y="1465825"/>
            <a:ext cx="6141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 Recycle and Purge</a:t>
            </a:r>
            <a:endParaRPr b="1"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1742875" y="7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{77F60966-6938-4852-A328-74D2BD9765BC}</a:tableStyleId>
              </a:tblPr>
              <a:tblGrid>
                <a:gridCol w="2829125"/>
                <a:gridCol w="2829125"/>
              </a:tblGrid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CO purge (kmol/hr)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 purge (recycle) (kmol/hr)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Cost ($MM)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Cost ($MM)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H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(kmol/hr)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H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($MM)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Cartalyst ($MM)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Savings ($MM)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-18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Pre-H</a:t>
            </a:r>
            <a:r>
              <a:rPr b="1" lang="en"/>
              <a:t>eat</a:t>
            </a:r>
            <a:r>
              <a:rPr b="1" lang="en"/>
              <a:t> Integration PFD</a:t>
            </a:r>
            <a:endParaRPr b="1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50" y="711000"/>
            <a:ext cx="7026224" cy="37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