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Helvetica Neue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0796FD7-6899-4AA4-B1F0-9041F8785A01}">
  <a:tblStyle styleId="{B0796FD7-6899-4AA4-B1F0-9041F8785A0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HelveticaNeue-bold.fntdata"/><Relationship Id="rId10" Type="http://schemas.openxmlformats.org/officeDocument/2006/relationships/slide" Target="slides/slide4.xml"/><Relationship Id="rId21" Type="http://schemas.openxmlformats.org/officeDocument/2006/relationships/font" Target="fonts/HelveticaNeue-regular.fntdata"/><Relationship Id="rId13" Type="http://schemas.openxmlformats.org/officeDocument/2006/relationships/slide" Target="slides/slide7.xml"/><Relationship Id="rId24" Type="http://schemas.openxmlformats.org/officeDocument/2006/relationships/font" Target="fonts/HelveticaNeue-boldItalic.fntdata"/><Relationship Id="rId12" Type="http://schemas.openxmlformats.org/officeDocument/2006/relationships/slide" Target="slides/slide6.xml"/><Relationship Id="rId23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d61b483b6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d61b483b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d61b483b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d61b483b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d61b483b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d61b483b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d636929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d636929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d6369293a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d6369293a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d61b483b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d61b483b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d61b483b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d61b483b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d61b483b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d61b483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d61b483b6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d61b483b6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d61b483b6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d61b483b6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d61b483b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d61b483b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d61b483b6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d61b483b6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d61b483b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d61b483b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371600" y="23431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body"/>
          </p:nvPr>
        </p:nvSpPr>
        <p:spPr>
          <a:xfrm>
            <a:off x="685800" y="104775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1792288" y="4025503"/>
            <a:ext cx="54864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006096"/>
              </a:buClr>
              <a:buSzPts val="1400"/>
              <a:buNone/>
              <a:defRPr sz="1400">
                <a:solidFill>
                  <a:srgbClr val="006096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33528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457200" y="5905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 rot="5400000">
            <a:off x="3246450" y="-1170000"/>
            <a:ext cx="2651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 rot="5400000">
            <a:off x="5829300" y="1238249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 rot="5400000">
            <a:off x="1638300" y="-742951"/>
            <a:ext cx="36576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34671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5905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619250"/>
            <a:ext cx="82296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>
                <a:solidFill>
                  <a:srgbClr val="006096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–"/>
              <a:defRPr>
                <a:solidFill>
                  <a:srgbClr val="006096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>
                <a:solidFill>
                  <a:srgbClr val="006096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–"/>
              <a:defRPr>
                <a:solidFill>
                  <a:srgbClr val="006096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»"/>
              <a:defRPr>
                <a:solidFill>
                  <a:srgbClr val="006096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ctrTitle"/>
          </p:nvPr>
        </p:nvSpPr>
        <p:spPr>
          <a:xfrm>
            <a:off x="685800" y="10263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1371600" y="23431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722313" y="2647950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200" cap="none">
                <a:solidFill>
                  <a:srgbClr val="00B0F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722313" y="1522809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33528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5143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457200" y="1409701"/>
            <a:ext cx="40386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06096"/>
              </a:buClr>
              <a:buSzPts val="2800"/>
              <a:buChar char="•"/>
              <a:defRPr sz="2800">
                <a:solidFill>
                  <a:srgbClr val="006096"/>
                </a:solidFill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648200" y="1409701"/>
            <a:ext cx="40386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06096"/>
              </a:buClr>
              <a:buSzPts val="2800"/>
              <a:buChar char="•"/>
              <a:defRPr sz="2800">
                <a:solidFill>
                  <a:srgbClr val="006096"/>
                </a:solidFill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57200" y="502445"/>
            <a:ext cx="40401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006096"/>
              </a:buClr>
              <a:buSzPts val="2400"/>
              <a:buNone/>
              <a:defRPr b="1" sz="2400">
                <a:solidFill>
                  <a:srgbClr val="006096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457200" y="1276350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06096"/>
              </a:buClr>
              <a:buSzPts val="2400"/>
              <a:buChar char="•"/>
              <a:defRPr sz="2400">
                <a:solidFill>
                  <a:srgbClr val="006096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6096"/>
              </a:buClr>
              <a:buSzPts val="2000"/>
              <a:buChar char="–"/>
              <a:defRPr sz="2000">
                <a:solidFill>
                  <a:srgbClr val="006096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 sz="1800">
                <a:solidFill>
                  <a:srgbClr val="006096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6096"/>
              </a:buClr>
              <a:buSzPts val="1600"/>
              <a:buChar char="–"/>
              <a:defRPr sz="1600">
                <a:solidFill>
                  <a:srgbClr val="006096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6096"/>
              </a:buClr>
              <a:buSzPts val="1600"/>
              <a:buChar char="»"/>
              <a:defRPr sz="1600">
                <a:solidFill>
                  <a:srgbClr val="006096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3" name="Google Shape;33;p7"/>
          <p:cNvSpPr txBox="1"/>
          <p:nvPr>
            <p:ph idx="3" type="body"/>
          </p:nvPr>
        </p:nvSpPr>
        <p:spPr>
          <a:xfrm>
            <a:off x="4645026" y="502445"/>
            <a:ext cx="40419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006096"/>
              </a:buClr>
              <a:buSzPts val="2400"/>
              <a:buNone/>
              <a:defRPr b="1" sz="2400">
                <a:solidFill>
                  <a:srgbClr val="006096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7"/>
          <p:cNvSpPr txBox="1"/>
          <p:nvPr>
            <p:ph idx="4" type="body"/>
          </p:nvPr>
        </p:nvSpPr>
        <p:spPr>
          <a:xfrm>
            <a:off x="4645026" y="1276350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06096"/>
              </a:buClr>
              <a:buSzPts val="2400"/>
              <a:buChar char="•"/>
              <a:defRPr sz="2400">
                <a:solidFill>
                  <a:srgbClr val="006096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6096"/>
              </a:buClr>
              <a:buSzPts val="2000"/>
              <a:buChar char="–"/>
              <a:defRPr sz="2000">
                <a:solidFill>
                  <a:srgbClr val="006096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 sz="1800">
                <a:solidFill>
                  <a:srgbClr val="006096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6096"/>
              </a:buClr>
              <a:buSzPts val="1600"/>
              <a:buChar char="–"/>
              <a:defRPr sz="1600">
                <a:solidFill>
                  <a:srgbClr val="006096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6096"/>
              </a:buClr>
              <a:buSzPts val="1600"/>
              <a:buChar char="»"/>
              <a:defRPr sz="1600">
                <a:solidFill>
                  <a:srgbClr val="006096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57200" y="5905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457201" y="514350"/>
            <a:ext cx="3008400" cy="9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575050" y="514351"/>
            <a:ext cx="51117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006096"/>
              </a:buClr>
              <a:buSzPts val="3200"/>
              <a:buChar char="•"/>
              <a:defRPr sz="3200">
                <a:solidFill>
                  <a:srgbClr val="006096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457201" y="1657351"/>
            <a:ext cx="30084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006096"/>
              </a:buClr>
              <a:buSzPts val="1400"/>
              <a:buNone/>
              <a:defRPr sz="1400">
                <a:solidFill>
                  <a:srgbClr val="006096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33528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5905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19250"/>
            <a:ext cx="82296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1371600" y="2343150"/>
            <a:ext cx="6400800" cy="131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Progress Report #1</a:t>
            </a:r>
            <a:endParaRPr>
              <a:solidFill>
                <a:srgbClr val="00FFFF"/>
              </a:solidFill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Team T - </a:t>
            </a:r>
            <a:r>
              <a:rPr lang="en">
                <a:solidFill>
                  <a:srgbClr val="00FFFF"/>
                </a:solidFill>
              </a:rPr>
              <a:t>Abdul Fayeed, Adarsh Kannan, Gavin Guerrera</a:t>
            </a:r>
            <a:endParaRPr>
              <a:solidFill>
                <a:srgbClr val="00FFFF"/>
              </a:solidFill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March 17</a:t>
            </a:r>
            <a:r>
              <a:rPr baseline="30000" lang="en">
                <a:solidFill>
                  <a:srgbClr val="00FFFF"/>
                </a:solidFill>
              </a:rPr>
              <a:t>th</a:t>
            </a:r>
            <a:r>
              <a:rPr lang="en">
                <a:solidFill>
                  <a:srgbClr val="00FFFF"/>
                </a:solidFill>
              </a:rPr>
              <a:t>, 2022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685800" y="1047750"/>
            <a:ext cx="7772400" cy="106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4000"/>
              <a:t>Methyl Acetate Manufacture</a:t>
            </a:r>
            <a:endParaRPr b="1" sz="4000"/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457200" y="59055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Equipment Requirement: Carbonylation</a:t>
            </a:r>
            <a:endParaRPr b="1"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457200" y="1619250"/>
            <a:ext cx="8229600" cy="265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/>
              <a:t>Binary azeotrope between DME and H</a:t>
            </a:r>
            <a:r>
              <a:rPr baseline="-25000" lang="en"/>
              <a:t>2</a:t>
            </a:r>
            <a:r>
              <a:rPr lang="en"/>
              <a:t>O (requires at least two distillation columns), and another distillation column to separate MeOAc and DME.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/>
              <a:t>Two reactors: one for the dehydration, and the other for carbonylation.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/>
              <a:t>Thus, number of operators are 4 for the process.</a:t>
            </a:r>
            <a:br>
              <a:rPr lang="en"/>
            </a:b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/>
              <a:t>MeOAc, DME, CO, H</a:t>
            </a:r>
            <a:r>
              <a:rPr baseline="-25000" lang="en"/>
              <a:t>2</a:t>
            </a:r>
            <a:r>
              <a:rPr lang="en"/>
              <a:t>O and MeOH do not have corrosion/ handling issues like AcOH, so carbon steel can be utilized </a:t>
            </a:r>
            <a:br>
              <a:rPr lang="en"/>
            </a:br>
            <a:endParaRPr/>
          </a:p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457200" y="59055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Preliminary Economic Analysis</a:t>
            </a:r>
            <a:endParaRPr b="1"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457200" y="1619250"/>
            <a:ext cx="8229600" cy="265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/>
              <a:t>Total VC carbonylation: $106MM (MeOH + CO)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/>
              <a:t>Total VC esterification:  $283MM (MeOH + HOAc)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/>
              <a:t>VC dominated by the high price of AcOH compared to other raw materials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/>
              <a:t>Number of employees: 4 for each route</a:t>
            </a:r>
            <a:endParaRPr/>
          </a:p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2850" y="3555075"/>
            <a:ext cx="5519499" cy="8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625" y="108950"/>
            <a:ext cx="5580751" cy="430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457200" y="59055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Preliminary Conclusions</a:t>
            </a:r>
            <a:endParaRPr b="1"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473100" y="1573175"/>
            <a:ext cx="8229600" cy="265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/>
              <a:t>Based on the locus of critical investment values, it is clear that carbonylation has higher feasibility than esterification.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/>
              <a:t>This is further substantiated by the high conversion rate assumed for esterification (which is unlikely due to this reaction being in equilibrium).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6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457200" y="59055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Limitations</a:t>
            </a:r>
            <a:endParaRPr b="1"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457200" y="1619250"/>
            <a:ext cx="8229600" cy="265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Assuming no side reactions implies that input feeds are underestimated compared to values used in the actual process, further increasing variable cost.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Addition of side reactions (in Level 2) would imply additional materials which require separation, which could further increase equipment and variable cost.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 the case of esterification, it is assumed that conversion is 100%, which is not possible. Furthermore, reactions in equilibrium have ideal conversions of about 50%-70% . </a:t>
            </a:r>
            <a:br>
              <a:rPr lang="en"/>
            </a:br>
            <a:endParaRPr/>
          </a:p>
        </p:txBody>
      </p:sp>
      <p:sp>
        <p:nvSpPr>
          <p:cNvPr id="160" name="Google Shape;160;p27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57200" y="59055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Deliverables</a:t>
            </a:r>
            <a:endParaRPr b="1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57200" y="1619250"/>
            <a:ext cx="8229600" cy="265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/>
              <a:t>Process block diagrams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/>
              <a:t>Spreadsheet level material and </a:t>
            </a:r>
            <a:r>
              <a:rPr lang="en" strike="sngStrike"/>
              <a:t>energy</a:t>
            </a:r>
            <a:r>
              <a:rPr lang="en"/>
              <a:t> balances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/>
              <a:t>Preliminary economic analysis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457200" y="59055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Douglas Method Step 1: Continuous vs. Batch</a:t>
            </a:r>
            <a:endParaRPr b="1"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9" name="Google Shape;79;p16"/>
          <p:cNvGraphicFramePr/>
          <p:nvPr/>
        </p:nvGraphicFramePr>
        <p:xfrm>
          <a:off x="1171838" y="152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{B0796FD7-6899-4AA4-B1F0-9041F8785A01}</a:tableStyleId>
              </a:tblPr>
              <a:tblGrid>
                <a:gridCol w="1612325"/>
                <a:gridCol w="2327450"/>
                <a:gridCol w="2860550"/>
              </a:tblGrid>
              <a:tr h="305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Desired Amount (MMppy)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Desired Amount (tonnes/yr)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05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30000"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(Ac)</a:t>
                      </a:r>
                      <a:r>
                        <a:rPr baseline="-25000"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226,796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30000"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MeOAc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375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170,097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0" name="Google Shape;80;p16"/>
          <p:cNvSpPr txBox="1"/>
          <p:nvPr/>
        </p:nvSpPr>
        <p:spPr>
          <a:xfrm>
            <a:off x="1439275" y="2439075"/>
            <a:ext cx="6426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2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30000"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Acetic Anhydride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2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30000"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Methyl Acetate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1439275" y="3079400"/>
            <a:ext cx="6426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rPr>
              <a:t>Production rate of (Ac)</a:t>
            </a:r>
            <a:r>
              <a:rPr baseline="-25000" lang="en" sz="1600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600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rPr>
              <a:t>O and MeOAc are more than 5,000 tonnes/yr</a:t>
            </a:r>
            <a:endParaRPr sz="1600">
              <a:solidFill>
                <a:srgbClr val="0060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6096"/>
              </a:buClr>
              <a:buSzPts val="1600"/>
              <a:buFont typeface="Calibri"/>
              <a:buChar char="-"/>
            </a:pPr>
            <a:r>
              <a:rPr lang="en" sz="1600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rPr>
              <a:t>Continuous process</a:t>
            </a:r>
            <a:endParaRPr sz="1600">
              <a:solidFill>
                <a:srgbClr val="0060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457200" y="59055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Assumptions: Esterification </a:t>
            </a:r>
            <a:endParaRPr b="1"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457200" y="1619250"/>
            <a:ext cx="8229600" cy="265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 per pass conversion from reactant to product is 100%.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Assume 100% yield (no side reactions in level 1 analysis).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There are four distillation columns which ideally separate the two binary azeotropes present in the 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Assume reflux ratio is 1.5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457200" y="59055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Simplified Esterification BFD</a:t>
            </a:r>
            <a:endParaRPr/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4763" y="1333350"/>
            <a:ext cx="5474475" cy="3129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457200" y="24040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Assumptions: Carbonylation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57200" y="1041900"/>
            <a:ext cx="8229600" cy="265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spcBef>
                <a:spcPts val="36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Per pass </a:t>
            </a:r>
            <a:r>
              <a:rPr lang="en" sz="1700"/>
              <a:t>conversion in first reactor : 83%</a:t>
            </a:r>
            <a:r>
              <a:rPr baseline="30000" lang="en" sz="1700"/>
              <a:t>1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Composition of distillate and bottoms fixed (requirement for second feed)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50% D/F ratio for second distillate column.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Fixed composition for second inlet reactor feed. 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95% of Methanol from the reactor output is separated in the distillate.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Per pass conversion in second reactor: 99%. 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Assume reflux ratio is 1.5 </a:t>
            </a:r>
            <a:endParaRPr sz="1700"/>
          </a:p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5187975" y="4505075"/>
            <a:ext cx="301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R. Bertrum Diemer and William L. Luyben Industrial &amp; Engineering Chemistry Research 2010 </a:t>
            </a:r>
            <a:r>
              <a:rPr i="1"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(23), 12224-12241, DOI: 10.1021/ie10158zj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57200" y="59055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Simplified Carbonylation BFD</a:t>
            </a:r>
            <a:endParaRPr b="1"/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b="0" l="6137" r="5687" t="0"/>
          <a:stretch/>
        </p:blipFill>
        <p:spPr>
          <a:xfrm>
            <a:off x="873363" y="1266400"/>
            <a:ext cx="7397275" cy="31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57200" y="855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Rigorous Carbonylation BFD </a:t>
            </a:r>
            <a:r>
              <a:rPr b="1" baseline="30000" lang="en"/>
              <a:t>1</a:t>
            </a:r>
            <a:r>
              <a:rPr b="1" lang="en"/>
              <a:t> </a:t>
            </a:r>
            <a:endParaRPr b="1"/>
          </a:p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3">
            <a:alphaModFix/>
          </a:blip>
          <a:srcRect b="3488" l="0" r="0" t="4953"/>
          <a:stretch/>
        </p:blipFill>
        <p:spPr>
          <a:xfrm>
            <a:off x="1473350" y="702950"/>
            <a:ext cx="6197300" cy="37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5187975" y="4505075"/>
            <a:ext cx="301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R. Bertrum Diemer and William L. Luyben Industrial &amp; Engineering Chemistry Research 2010 </a:t>
            </a:r>
            <a:r>
              <a:rPr i="1"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(23), 12224-12241, DOI: 10.1021/ie10158zj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457200" y="59055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Equipment Requirement: Esterification</a:t>
            </a:r>
            <a:endParaRPr b="1"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457200" y="1619250"/>
            <a:ext cx="8229600" cy="265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/>
              <a:t>Double binary azeotrope between MeOH-MeOAC and MeOAc-H</a:t>
            </a:r>
            <a:r>
              <a:rPr baseline="-25000" lang="en"/>
              <a:t>2</a:t>
            </a:r>
            <a:r>
              <a:rPr lang="en"/>
              <a:t>O, so would need at least 4 distillation columns for separation purposes.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/>
              <a:t>One packed-bed reactor for the esterification process.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/>
              <a:t>Thus, number of operators are 4 for the process.</a:t>
            </a:r>
            <a:br>
              <a:rPr lang="en"/>
            </a:b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/>
              <a:t>AcOH is corrosive to mild steel (carbon steel), hence stainless steel (F</a:t>
            </a:r>
            <a:r>
              <a:rPr baseline="-25000" lang="en"/>
              <a:t>M</a:t>
            </a:r>
            <a:r>
              <a:rPr lang="en"/>
              <a:t>=2) is used.</a:t>
            </a:r>
            <a:br>
              <a:rPr lang="en"/>
            </a:br>
            <a:endParaRPr/>
          </a:p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UD Primary and Secondary">
      <a:dk1>
        <a:srgbClr val="000000"/>
      </a:dk1>
      <a:lt1>
        <a:srgbClr val="FFFFFF"/>
      </a:lt1>
      <a:dk2>
        <a:srgbClr val="00539F"/>
      </a:dk2>
      <a:lt2>
        <a:srgbClr val="EEECE1"/>
      </a:lt2>
      <a:accent1>
        <a:srgbClr val="4F81BD"/>
      </a:accent1>
      <a:accent2>
        <a:srgbClr val="AF1E2D"/>
      </a:accent2>
      <a:accent3>
        <a:srgbClr val="BED600"/>
      </a:accent3>
      <a:accent4>
        <a:srgbClr val="5A8E22"/>
      </a:accent4>
      <a:accent5>
        <a:srgbClr val="00A0DF"/>
      </a:accent5>
      <a:accent6>
        <a:srgbClr val="EF8200"/>
      </a:accent6>
      <a:hlink>
        <a:srgbClr val="00539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