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2877AC-BBAB-48A3-965C-832B63ACDF12}">
  <a:tblStyle styleId="{AB2877AC-BBAB-48A3-965C-832B63ACDF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EA8DE8E-83FA-4326-ACFB-6D0711DBDC5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ad46b975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ad46b975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ad630091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ad630091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ad63009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ad63009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ad630091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ad630091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ad630091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ad630091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ad630091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ad63009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ad630091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ad630091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ad630091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ad630091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ad46b97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ad46b97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ad630091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ad63009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ad63009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ad63009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d63009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d63009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ad46b97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ad46b97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ad630091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ad63009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d46b975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ad46b975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d46b975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d46b975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792288" y="4025503"/>
            <a:ext cx="5486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 rot="5400000">
            <a:off x="3246450" y="-1170000"/>
            <a:ext cx="2651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 rot="5400000">
            <a:off x="5829300" y="1238249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 rot="5400000">
            <a:off x="1638300" y="-742951"/>
            <a:ext cx="3657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34671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10263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22313" y="264795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00B0F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22313" y="1522809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409701"/>
            <a:ext cx="4038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648200" y="1409701"/>
            <a:ext cx="4038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502445"/>
            <a:ext cx="4040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57200" y="1276350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4645026" y="502445"/>
            <a:ext cx="40419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4645026" y="1276350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1" y="514350"/>
            <a:ext cx="30084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575050" y="514351"/>
            <a:ext cx="51117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6096"/>
              </a:buClr>
              <a:buSzPts val="3200"/>
              <a:buChar char="•"/>
              <a:defRPr sz="3200">
                <a:solidFill>
                  <a:srgbClr val="006096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57201" y="1657351"/>
            <a:ext cx="3008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Progress Report #2</a:t>
            </a:r>
            <a:endParaRPr sz="1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Team T - Abdul Fayeed, Adarsh Kannan, Gavin Guerrera</a:t>
            </a:r>
            <a:endParaRPr sz="1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April 7</a:t>
            </a:r>
            <a:r>
              <a:rPr baseline="30000"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, 2022</a:t>
            </a:r>
            <a:endParaRPr sz="1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Methyl Acetate Manufacture</a:t>
            </a:r>
            <a:endParaRPr b="1"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4977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Carbonylation Pricing (C</a:t>
            </a:r>
            <a:r>
              <a:rPr b="1" baseline="-25000" lang="en"/>
              <a:t>BM</a:t>
            </a:r>
            <a:r>
              <a:rPr b="1" lang="en"/>
              <a:t>)</a:t>
            </a:r>
            <a:endParaRPr b="1"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0" name="Google Shape;150;p23"/>
          <p:cNvGraphicFramePr/>
          <p:nvPr/>
        </p:nvGraphicFramePr>
        <p:xfrm>
          <a:off x="143450" y="888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{AB2877AC-BBAB-48A3-965C-832B63ACDF12}</a:tableStyleId>
              </a:tblPr>
              <a:tblGrid>
                <a:gridCol w="1857050"/>
                <a:gridCol w="1857050"/>
              </a:tblGrid>
              <a:tr h="33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Equipment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 ($)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Distillation Column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629,415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Distillation Column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675,611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Reboiler 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79,256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Condenser</a:t>
                      </a:r>
                      <a:r>
                        <a:rPr lang="en"/>
                        <a:t>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90,021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Reboiler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30,477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Condenser</a:t>
                      </a:r>
                      <a:r>
                        <a:rPr lang="en"/>
                        <a:t>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29,383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Heater 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1,276,007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Heater 2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206,866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" name="Google Shape;151;p23"/>
          <p:cNvGraphicFramePr/>
          <p:nvPr/>
        </p:nvGraphicFramePr>
        <p:xfrm>
          <a:off x="3857550" y="888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{AB2877AC-BBAB-48A3-965C-832B63ACDF12}</a:tableStyleId>
              </a:tblPr>
              <a:tblGrid>
                <a:gridCol w="1857050"/>
                <a:gridCol w="1857050"/>
              </a:tblGrid>
              <a:tr h="33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Equipment 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 ($)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Reactor 1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928,609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Distillation Column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899,233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Reboiler 3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40,603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Condenser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90,021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Flash Tank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126,213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Heater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309,525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Compressor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2,643,986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Reactor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431,124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3"/>
          <p:cNvSpPr txBox="1"/>
          <p:nvPr/>
        </p:nvSpPr>
        <p:spPr>
          <a:xfrm>
            <a:off x="7638725" y="2040750"/>
            <a:ext cx="1462200" cy="1062000"/>
          </a:xfrm>
          <a:prstGeom prst="rect">
            <a:avLst/>
          </a:prstGeom>
          <a:noFill/>
          <a:ln cap="flat" cmpd="sng" w="19050">
            <a:solidFill>
              <a:srgbClr val="0060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Total C</a:t>
            </a:r>
            <a:r>
              <a:rPr b="1" baseline="-25000" lang="en" sz="1900">
                <a:latin typeface="Calibri"/>
                <a:ea typeface="Calibri"/>
                <a:cs typeface="Calibri"/>
                <a:sym typeface="Calibri"/>
              </a:rPr>
              <a:t>BM</a:t>
            </a:r>
            <a:endParaRPr b="1" baseline="30000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$8.5MM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6453550" y="124550"/>
            <a:ext cx="2559600" cy="428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 Flow Diagram : Esterification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48749" cy="4072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582" y="1871200"/>
            <a:ext cx="2190630" cy="742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5"/>
          <p:cNvGraphicFramePr/>
          <p:nvPr/>
        </p:nvGraphicFramePr>
        <p:xfrm>
          <a:off x="3339825" y="708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{AB2877AC-BBAB-48A3-965C-832B63ACDF12}</a:tableStyleId>
              </a:tblPr>
              <a:tblGrid>
                <a:gridCol w="2676650"/>
                <a:gridCol w="2676650"/>
              </a:tblGrid>
              <a:tr h="33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Equipment 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Area (ft</a:t>
                      </a:r>
                      <a:r>
                        <a:rPr b="1" baseline="30000" lang="en" sz="1200"/>
                        <a:t>2</a:t>
                      </a:r>
                      <a:r>
                        <a:rPr b="1" lang="en" sz="1200"/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Reboiler 1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2,350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Condenser 1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5,690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Reboiler 2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4,294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Condenser 2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4,329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Reboiler 3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2,064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Condenser 3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1,393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Reboiler 4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2,024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Condenser 4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1,409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Heat Exchanger 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736</a:t>
                      </a:r>
                      <a:endParaRPr sz="12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-3937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BOE sizing Esterification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3" name="Google Shape;173;p26"/>
          <p:cNvGraphicFramePr/>
          <p:nvPr/>
        </p:nvGraphicFramePr>
        <p:xfrm>
          <a:off x="143450" y="888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{AB2877AC-BBAB-48A3-965C-832B63ACDF12}</a:tableStyleId>
              </a:tblPr>
              <a:tblGrid>
                <a:gridCol w="1857050"/>
                <a:gridCol w="1857050"/>
              </a:tblGrid>
              <a:tr h="33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Equipment 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 ($)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Reactor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431,124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Distillation Column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610,398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Distillation Column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625,769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Distillation Column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616,038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Distillation Column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633,767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Heater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283,552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Heater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444,732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Reboiler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56,684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26"/>
          <p:cNvGraphicFramePr/>
          <p:nvPr/>
        </p:nvGraphicFramePr>
        <p:xfrm>
          <a:off x="3857550" y="888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{AB2877AC-BBAB-48A3-965C-832B63ACDF12}</a:tableStyleId>
              </a:tblPr>
              <a:tblGrid>
                <a:gridCol w="1857050"/>
                <a:gridCol w="1857050"/>
              </a:tblGrid>
              <a:tr h="33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Equipment 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 ($)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Condenser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104,829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Reboiler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84,757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Condenser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85,269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Reboiler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56,997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Condenser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46,031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Reboiler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56,358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Condenser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46,296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Heat Exchanger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32,731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26"/>
          <p:cNvSpPr txBox="1"/>
          <p:nvPr/>
        </p:nvSpPr>
        <p:spPr>
          <a:xfrm>
            <a:off x="7915100" y="2040750"/>
            <a:ext cx="1462200" cy="1062000"/>
          </a:xfrm>
          <a:prstGeom prst="rect">
            <a:avLst/>
          </a:prstGeom>
          <a:noFill/>
          <a:ln cap="flat" cmpd="sng" w="19050">
            <a:solidFill>
              <a:srgbClr val="0060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Total C</a:t>
            </a:r>
            <a:r>
              <a:rPr b="1" baseline="-25000" lang="en" sz="1900">
                <a:latin typeface="Calibri"/>
                <a:ea typeface="Calibri"/>
                <a:cs typeface="Calibri"/>
                <a:sym typeface="Calibri"/>
              </a:rPr>
              <a:t>BM</a:t>
            </a:r>
            <a:endParaRPr b="1" baseline="30000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$3.9MM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457200" y="4977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Esterification</a:t>
            </a:r>
            <a:r>
              <a:rPr b="1" lang="en"/>
              <a:t> Pricing (C</a:t>
            </a:r>
            <a:r>
              <a:rPr b="1" baseline="-25000" lang="en"/>
              <a:t>BM</a:t>
            </a:r>
            <a:r>
              <a:rPr b="1" lang="en"/>
              <a:t>)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57200" y="35870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Back-of-envelope Economic Analysis</a:t>
            </a:r>
            <a:endParaRPr b="1"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3" name="Google Shape;183;p27"/>
          <p:cNvGraphicFramePr/>
          <p:nvPr/>
        </p:nvGraphicFramePr>
        <p:xfrm>
          <a:off x="457200" y="110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{CEA8DE8E-83FA-4326-ACFB-6D0711DBDC5A}</a:tableStyleId>
              </a:tblPr>
              <a:tblGrid>
                <a:gridCol w="2835500"/>
                <a:gridCol w="1034850"/>
                <a:gridCol w="1034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Route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Carbonylation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Esterification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VGA ($MM/yr)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 ($MM/yr)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Transfer Price @ 25% NROI ($/tonnes)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1,454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1,903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Transfer Price @ 25% IRR ($/tonnes)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1,490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2,420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NROI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Revenue @ 350MMppy MeOAc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($MM/yr)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NPC ($MM/yr)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27"/>
          <p:cNvSpPr txBox="1"/>
          <p:nvPr/>
        </p:nvSpPr>
        <p:spPr>
          <a:xfrm>
            <a:off x="5362400" y="2224650"/>
            <a:ext cx="496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4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5554200" y="2265575"/>
            <a:ext cx="355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Companion Project (Recovery of DMAc)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price = $1,520/tonne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5784175" y="590550"/>
            <a:ext cx="29025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Updated Preliminary Screening Analysis</a:t>
            </a:r>
            <a:endParaRPr b="1" sz="2300"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5784300" y="1619250"/>
            <a:ext cx="29025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Worst case scenario to operate carbonylation route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expensive materials on the equipments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Side reaction in carbonylation reaction</a:t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79374" cy="423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Justification of carbonylation over esterification</a:t>
            </a:r>
            <a:endParaRPr b="1"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457200" y="13333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fixed investment value for the crude carbonylation process is about $25 million.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Based on the locus of critical investment curve, this is well below the $500 million mark.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Furthermore, the recycle </a:t>
            </a:r>
            <a:r>
              <a:rPr lang="en"/>
              <a:t>structure for the inlet stream to the dehydration was not optimized, which could result in further improvement of the process.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No side reactions were considered in case of esterification (optimal case), whereas a side reaction was considered in the case of carbonylation.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Finally, the transfer price for esterification was higher than that for carbonylation, implying that sales needs to happen at a higher price to achieve the same return.</a:t>
            </a:r>
            <a:endParaRPr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 </a:t>
            </a:r>
            <a:endParaRPr b="1"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next step is to run simulations pertaining to both the H-modernite and ion-exchange resin, to decide which catalyst to select.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Reactor analysis:  PFR vs adiabatic.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Further optimization of recycle stream and separation structure, with final design, NPC, NROI and transfer price listing. 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Overview: Topics to be Discussed 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5430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b="1" lang="en" sz="2000"/>
              <a:t>Carbonylation chosen as best route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Background for carbonylation and esterification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Block Flow Diagram (BFD) for carbonylation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BOE sizing and economics for carbonylation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Block Flow Diagram (BFD) for esterification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BOE sizing and economic results for esterification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Transfer price analysis for both 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Route selection and Justification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Conclusions, Limitations, Future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This is a two step process: Dehydration of MeOH, and Carbonylation of DME.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Reaction 1: 2 MeOH                DME + H</a:t>
            </a:r>
            <a:r>
              <a:rPr baseline="-25000" lang="en"/>
              <a:t>2</a:t>
            </a:r>
            <a:r>
              <a:rPr lang="en"/>
              <a:t>O (side reaction in esterification)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Can be catalyzed by Ion-Exchange Resin/H-Mordenite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Reaction 2:  DME + CO                MeOAc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Catalyzed by Acidic Zeolites H-mordenite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Potential Side Reaction: H</a:t>
            </a:r>
            <a:r>
              <a:rPr baseline="-25000" lang="en"/>
              <a:t>2</a:t>
            </a:r>
            <a:r>
              <a:rPr lang="en"/>
              <a:t> + DME                   CH</a:t>
            </a:r>
            <a:r>
              <a:rPr baseline="-25000" lang="en"/>
              <a:t>4</a:t>
            </a:r>
            <a:r>
              <a:rPr lang="en"/>
              <a:t> + MeOAc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977250" y="2039725"/>
            <a:ext cx="614100" cy="1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194775" y="2952750"/>
            <a:ext cx="614100" cy="1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327500" y="3519700"/>
            <a:ext cx="614100" cy="1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Background: Carbonylation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25" y="25277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Background: Carbonylation (Rate Expression)</a:t>
            </a:r>
            <a:endParaRPr b="1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988" y="1598772"/>
            <a:ext cx="3255000" cy="14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13" y="3132571"/>
            <a:ext cx="824458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572000" y="1978275"/>
            <a:ext cx="234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Ion-exchange resin catalyst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400063" y="4018400"/>
            <a:ext cx="23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H-mordenite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catalyst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072000" y="995575"/>
            <a:ext cx="3000000" cy="461700"/>
          </a:xfrm>
          <a:prstGeom prst="rect">
            <a:avLst/>
          </a:prstGeom>
          <a:noFill/>
          <a:ln cap="flat" cmpd="sng" w="19050">
            <a:solidFill>
              <a:srgbClr val="0060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2 MeOH                DME + H</a:t>
            </a:r>
            <a:r>
              <a:rPr baseline="-25000"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114150" y="1172725"/>
            <a:ext cx="614100" cy="1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2128300"/>
            <a:ext cx="51339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457225" y="25277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Background: Carbonylation (Rate Expression)</a:t>
            </a:r>
            <a:endParaRPr b="1"/>
          </a:p>
        </p:txBody>
      </p:sp>
      <p:sp>
        <p:nvSpPr>
          <p:cNvPr id="102" name="Google Shape;102;p18"/>
          <p:cNvSpPr txBox="1"/>
          <p:nvPr/>
        </p:nvSpPr>
        <p:spPr>
          <a:xfrm>
            <a:off x="3072025" y="1300375"/>
            <a:ext cx="3000000" cy="461700"/>
          </a:xfrm>
          <a:prstGeom prst="rect">
            <a:avLst/>
          </a:prstGeom>
          <a:noFill/>
          <a:ln cap="flat" cmpd="sng" w="19050">
            <a:solidFill>
              <a:srgbClr val="0060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DME + CO                MeOAc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408675" y="1477525"/>
            <a:ext cx="614100" cy="1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400075" y="3163100"/>
            <a:ext cx="23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H-mordenite catalyst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Background: Esterification</a:t>
            </a:r>
            <a:endParaRPr b="1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57200" y="15430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Reaction: MeOH</a:t>
            </a:r>
            <a:r>
              <a:rPr baseline="-25000" lang="en"/>
              <a:t>(l)</a:t>
            </a:r>
            <a:r>
              <a:rPr lang="en"/>
              <a:t>+ HOAc</a:t>
            </a:r>
            <a:r>
              <a:rPr baseline="-25000" lang="en"/>
              <a:t>(l)</a:t>
            </a:r>
            <a:r>
              <a:rPr lang="en"/>
              <a:t>                MeOAc</a:t>
            </a:r>
            <a:r>
              <a:rPr baseline="-25000" lang="en"/>
              <a:t>(l)</a:t>
            </a:r>
            <a:r>
              <a:rPr lang="en"/>
              <a:t>+ H</a:t>
            </a:r>
            <a:r>
              <a:rPr baseline="-25000" lang="en"/>
              <a:t>2</a:t>
            </a:r>
            <a:r>
              <a:rPr lang="en"/>
              <a:t>O</a:t>
            </a:r>
            <a:r>
              <a:rPr baseline="-25000" lang="en"/>
              <a:t>(l)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Acid catalyzed reaction (ion-exchange resin catalysts)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Main Issue: MeOH-MeOAc and MeOH-H</a:t>
            </a:r>
            <a:r>
              <a:rPr baseline="-25000" lang="en"/>
              <a:t>2</a:t>
            </a:r>
            <a:r>
              <a:rPr lang="en"/>
              <a:t>O Azeotrope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Side Reaction: 2 MeOH</a:t>
            </a:r>
            <a:r>
              <a:rPr baseline="-25000" lang="en"/>
              <a:t>(l)</a:t>
            </a:r>
            <a:r>
              <a:rPr lang="en"/>
              <a:t>                DME</a:t>
            </a:r>
            <a:r>
              <a:rPr baseline="-25000" lang="en"/>
              <a:t>(l)</a:t>
            </a:r>
            <a:r>
              <a:rPr lang="en"/>
              <a:t> + H</a:t>
            </a:r>
            <a:r>
              <a:rPr baseline="-25000" lang="en"/>
              <a:t>2</a:t>
            </a:r>
            <a:r>
              <a:rPr lang="en"/>
              <a:t>O</a:t>
            </a:r>
            <a:r>
              <a:rPr baseline="-25000" lang="en"/>
              <a:t>(l)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Potential issue: MeOH-MeOAc-H</a:t>
            </a:r>
            <a:r>
              <a:rPr baseline="-25000" lang="en"/>
              <a:t>2</a:t>
            </a:r>
            <a:r>
              <a:rPr lang="en"/>
              <a:t>O Ternary could show VLLE behavior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500650" y="1673550"/>
            <a:ext cx="660300" cy="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299900" y="2548650"/>
            <a:ext cx="660300" cy="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50" y="3135500"/>
            <a:ext cx="4851494" cy="7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57200" y="46770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Economics Equations (Purchase Cost C</a:t>
            </a:r>
            <a:r>
              <a:rPr b="1" baseline="-25000" lang="en"/>
              <a:t>P</a:t>
            </a:r>
            <a:r>
              <a:rPr b="1" lang="en"/>
              <a:t>)</a:t>
            </a:r>
            <a:endParaRPr b="1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663825" y="4196525"/>
            <a:ext cx="4413000" cy="43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/>
              <a:t>The following equations were obtained from Seider, Seader, Et Al. </a:t>
            </a:r>
            <a:endParaRPr sz="1200"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75" y="1210500"/>
            <a:ext cx="3727100" cy="7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436100" y="1394900"/>
            <a:ext cx="4250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Heat exchanger</a:t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Distillation column/vertical pressure vessels</a:t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Compressor</a:t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Fired heater</a:t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0" r="10913" t="0"/>
          <a:stretch/>
        </p:blipFill>
        <p:spPr>
          <a:xfrm>
            <a:off x="498475" y="1819800"/>
            <a:ext cx="3846095" cy="8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0050" y="2594000"/>
            <a:ext cx="2722942" cy="8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6163" y="3530896"/>
            <a:ext cx="2230725" cy="674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9112" y="3193600"/>
            <a:ext cx="1562325" cy="5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6949063" y="2898850"/>
            <a:ext cx="1562400" cy="831300"/>
          </a:xfrm>
          <a:prstGeom prst="rect">
            <a:avLst/>
          </a:prstGeom>
          <a:noFill/>
          <a:ln cap="flat" cmpd="sng" w="19050">
            <a:solidFill>
              <a:srgbClr val="0060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Bare-module cost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453550" y="124550"/>
            <a:ext cx="2559600" cy="428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 Flow Diagram : Carbonylation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7245" r="6807" t="4397"/>
          <a:stretch/>
        </p:blipFill>
        <p:spPr>
          <a:xfrm>
            <a:off x="513475" y="0"/>
            <a:ext cx="5722549" cy="449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18922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BOE sizing Carbonylation</a:t>
            </a:r>
            <a:endParaRPr b="1"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57" y="2063075"/>
            <a:ext cx="2190630" cy="742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2"/>
          <p:cNvGraphicFramePr/>
          <p:nvPr/>
        </p:nvGraphicFramePr>
        <p:xfrm>
          <a:off x="2665575" y="110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{AB2877AC-BBAB-48A3-965C-832B63ACDF12}</a:tableStyleId>
              </a:tblPr>
              <a:tblGrid>
                <a:gridCol w="3115725"/>
                <a:gridCol w="3115725"/>
              </a:tblGrid>
              <a:tr h="3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Equipment 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Area (ft</a:t>
                      </a:r>
                      <a:r>
                        <a:rPr b="1" baseline="30000" lang="en" sz="1200"/>
                        <a:t>2</a:t>
                      </a:r>
                      <a:r>
                        <a:rPr b="1" lang="en" sz="1200"/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Heat Exchanger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1,555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Reboiler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3,899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Condenser</a:t>
                      </a:r>
                      <a:r>
                        <a:rPr lang="en" sz="1200"/>
                        <a:t>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4,648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Reboiler 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646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Condenser</a:t>
                      </a:r>
                      <a:r>
                        <a:rPr lang="en" sz="1200"/>
                        <a:t> 2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581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Reboiler 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1,217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Condenser 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736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