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R6vNwlvtHChA1BrbESX9H7rKy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732837-CB53-449C-B4FC-481F456E9E97}">
  <a:tblStyle styleId="{42732837-CB53-449C-B4FC-481F456E9E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4FB35EC-F4C7-42C0-B953-D85D21D05C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D451941-7A48-4B84-8872-D902574B20BF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546e2e402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546e2e402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546e2e402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546e2e402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546e2e402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546e2e402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546e2e402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546e2e402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531fcbc9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531fcbc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546e2e402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546e2e402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531fcbc92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531fcbc92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546e2e40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546e2e40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531fcbc9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531fcbc9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531fcbc92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531fcbc92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02f5a5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202f5a5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546e2e4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546e2e4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46e2e402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546e2e402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46e2e402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546e2e402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546e2e402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546e2e402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531fcbc9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531fcbc9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546e2e402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546e2e402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531fcbc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531fcbc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idx="1" type="subTitle"/>
          </p:nvPr>
        </p:nvSpPr>
        <p:spPr>
          <a:xfrm>
            <a:off x="1371600" y="23431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2" type="body"/>
          </p:nvPr>
        </p:nvSpPr>
        <p:spPr>
          <a:xfrm>
            <a:off x="685800" y="104775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8"/>
          <p:cNvSpPr txBox="1"/>
          <p:nvPr>
            <p:ph idx="1" type="body"/>
          </p:nvPr>
        </p:nvSpPr>
        <p:spPr>
          <a:xfrm>
            <a:off x="1792288" y="4025503"/>
            <a:ext cx="5486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28"/>
          <p:cNvSpPr txBox="1"/>
          <p:nvPr>
            <p:ph idx="12" type="sldNum"/>
          </p:nvPr>
        </p:nvSpPr>
        <p:spPr>
          <a:xfrm>
            <a:off x="33528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" type="body"/>
          </p:nvPr>
        </p:nvSpPr>
        <p:spPr>
          <a:xfrm rot="5400000">
            <a:off x="3246450" y="-1170000"/>
            <a:ext cx="2651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type="title"/>
          </p:nvPr>
        </p:nvSpPr>
        <p:spPr>
          <a:xfrm rot="5400000">
            <a:off x="5829300" y="1238249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" type="body"/>
          </p:nvPr>
        </p:nvSpPr>
        <p:spPr>
          <a:xfrm rot="5400000">
            <a:off x="1638300" y="-742951"/>
            <a:ext cx="3657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2" type="sldNum"/>
          </p:nvPr>
        </p:nvSpPr>
        <p:spPr>
          <a:xfrm>
            <a:off x="34671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546e2e402_1_90"/>
          <p:cNvSpPr txBox="1"/>
          <p:nvPr>
            <p:ph idx="1" type="subTitle"/>
          </p:nvPr>
        </p:nvSpPr>
        <p:spPr>
          <a:xfrm>
            <a:off x="1371600" y="23431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g12546e2e402_1_90"/>
          <p:cNvSpPr txBox="1"/>
          <p:nvPr>
            <p:ph idx="2" type="body"/>
          </p:nvPr>
        </p:nvSpPr>
        <p:spPr>
          <a:xfrm>
            <a:off x="685800" y="104775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g12546e2e402_1_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546e2e402_1_94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12546e2e402_1_94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g12546e2e402_1_94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546e2e402_1_98"/>
          <p:cNvSpPr txBox="1"/>
          <p:nvPr>
            <p:ph type="ctrTitle"/>
          </p:nvPr>
        </p:nvSpPr>
        <p:spPr>
          <a:xfrm>
            <a:off x="685800" y="10263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12546e2e402_1_98"/>
          <p:cNvSpPr txBox="1"/>
          <p:nvPr>
            <p:ph idx="1" type="subTitle"/>
          </p:nvPr>
        </p:nvSpPr>
        <p:spPr>
          <a:xfrm>
            <a:off x="1371600" y="23431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g12546e2e402_1_98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46e2e402_1_102"/>
          <p:cNvSpPr txBox="1"/>
          <p:nvPr>
            <p:ph type="title"/>
          </p:nvPr>
        </p:nvSpPr>
        <p:spPr>
          <a:xfrm>
            <a:off x="722313" y="2647950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>
                <a:solidFill>
                  <a:srgbClr val="00B0F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12546e2e402_1_102"/>
          <p:cNvSpPr txBox="1"/>
          <p:nvPr>
            <p:ph idx="1" type="body"/>
          </p:nvPr>
        </p:nvSpPr>
        <p:spPr>
          <a:xfrm>
            <a:off x="722313" y="1522809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g12546e2e402_1_102"/>
          <p:cNvSpPr txBox="1"/>
          <p:nvPr>
            <p:ph idx="12" type="sldNum"/>
          </p:nvPr>
        </p:nvSpPr>
        <p:spPr>
          <a:xfrm>
            <a:off x="33528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546e2e402_1_106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g12546e2e402_1_106"/>
          <p:cNvSpPr txBox="1"/>
          <p:nvPr>
            <p:ph idx="1" type="body"/>
          </p:nvPr>
        </p:nvSpPr>
        <p:spPr>
          <a:xfrm>
            <a:off x="457200" y="1409701"/>
            <a:ext cx="4038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2800">
                <a:solidFill>
                  <a:srgbClr val="006096"/>
                </a:solidFill>
              </a:defRPr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g12546e2e402_1_106"/>
          <p:cNvSpPr txBox="1"/>
          <p:nvPr>
            <p:ph idx="2" type="body"/>
          </p:nvPr>
        </p:nvSpPr>
        <p:spPr>
          <a:xfrm>
            <a:off x="4648200" y="1409701"/>
            <a:ext cx="4038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2800">
                <a:solidFill>
                  <a:srgbClr val="006096"/>
                </a:solidFill>
              </a:defRPr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g12546e2e402_1_10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46e2e402_1_111"/>
          <p:cNvSpPr txBox="1"/>
          <p:nvPr>
            <p:ph idx="1" type="body"/>
          </p:nvPr>
        </p:nvSpPr>
        <p:spPr>
          <a:xfrm>
            <a:off x="457200" y="502445"/>
            <a:ext cx="40401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b="1" sz="2400">
                <a:solidFill>
                  <a:srgbClr val="006096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g12546e2e402_1_111"/>
          <p:cNvSpPr txBox="1"/>
          <p:nvPr>
            <p:ph idx="2" type="body"/>
          </p:nvPr>
        </p:nvSpPr>
        <p:spPr>
          <a:xfrm>
            <a:off x="457200" y="1276350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g12546e2e402_1_111"/>
          <p:cNvSpPr txBox="1"/>
          <p:nvPr>
            <p:ph idx="3" type="body"/>
          </p:nvPr>
        </p:nvSpPr>
        <p:spPr>
          <a:xfrm>
            <a:off x="4645026" y="502445"/>
            <a:ext cx="40419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b="1" sz="2400">
                <a:solidFill>
                  <a:srgbClr val="006096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g12546e2e402_1_111"/>
          <p:cNvSpPr txBox="1"/>
          <p:nvPr>
            <p:ph idx="4" type="body"/>
          </p:nvPr>
        </p:nvSpPr>
        <p:spPr>
          <a:xfrm>
            <a:off x="4645026" y="1276350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g12546e2e402_1_111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546e2e402_1_117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2546e2e402_1_11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46e2e402_1_12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46e2e402_1_122"/>
          <p:cNvSpPr txBox="1"/>
          <p:nvPr>
            <p:ph type="title"/>
          </p:nvPr>
        </p:nvSpPr>
        <p:spPr>
          <a:xfrm>
            <a:off x="457201" y="514350"/>
            <a:ext cx="30084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2546e2e402_1_122"/>
          <p:cNvSpPr txBox="1"/>
          <p:nvPr>
            <p:ph idx="1" type="body"/>
          </p:nvPr>
        </p:nvSpPr>
        <p:spPr>
          <a:xfrm>
            <a:off x="3575050" y="514351"/>
            <a:ext cx="51117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006096"/>
              </a:buClr>
              <a:buSzPts val="3200"/>
              <a:buChar char="•"/>
              <a:defRPr sz="3200">
                <a:solidFill>
                  <a:srgbClr val="006096"/>
                </a:solidFill>
              </a:defRPr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8" name="Google Shape;98;g12546e2e402_1_122"/>
          <p:cNvSpPr txBox="1"/>
          <p:nvPr>
            <p:ph idx="2" type="body"/>
          </p:nvPr>
        </p:nvSpPr>
        <p:spPr>
          <a:xfrm>
            <a:off x="457201" y="1657351"/>
            <a:ext cx="3008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9" name="Google Shape;99;g12546e2e402_1_122"/>
          <p:cNvSpPr txBox="1"/>
          <p:nvPr>
            <p:ph idx="12" type="sldNum"/>
          </p:nvPr>
        </p:nvSpPr>
        <p:spPr>
          <a:xfrm>
            <a:off x="33528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46e2e402_1_127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2546e2e402_1_12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g12546e2e402_1_127"/>
          <p:cNvSpPr txBox="1"/>
          <p:nvPr>
            <p:ph idx="1" type="body"/>
          </p:nvPr>
        </p:nvSpPr>
        <p:spPr>
          <a:xfrm>
            <a:off x="1792288" y="4025503"/>
            <a:ext cx="5486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g12546e2e402_1_127"/>
          <p:cNvSpPr txBox="1"/>
          <p:nvPr>
            <p:ph idx="12" type="sldNum"/>
          </p:nvPr>
        </p:nvSpPr>
        <p:spPr>
          <a:xfrm>
            <a:off x="33528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46e2e402_1_132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2546e2e402_1_132"/>
          <p:cNvSpPr txBox="1"/>
          <p:nvPr>
            <p:ph idx="1" type="body"/>
          </p:nvPr>
        </p:nvSpPr>
        <p:spPr>
          <a:xfrm rot="5400000">
            <a:off x="3246450" y="-1170000"/>
            <a:ext cx="2651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12546e2e402_1_132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46e2e402_1_136"/>
          <p:cNvSpPr txBox="1"/>
          <p:nvPr>
            <p:ph type="title"/>
          </p:nvPr>
        </p:nvSpPr>
        <p:spPr>
          <a:xfrm rot="5400000">
            <a:off x="5829300" y="1238249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12546e2e402_1_136"/>
          <p:cNvSpPr txBox="1"/>
          <p:nvPr>
            <p:ph idx="1" type="body"/>
          </p:nvPr>
        </p:nvSpPr>
        <p:spPr>
          <a:xfrm rot="5400000">
            <a:off x="1638300" y="-742951"/>
            <a:ext cx="3657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12546e2e402_1_136"/>
          <p:cNvSpPr txBox="1"/>
          <p:nvPr>
            <p:ph idx="12" type="sldNum"/>
          </p:nvPr>
        </p:nvSpPr>
        <p:spPr>
          <a:xfrm>
            <a:off x="34671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ctrTitle"/>
          </p:nvPr>
        </p:nvSpPr>
        <p:spPr>
          <a:xfrm>
            <a:off x="685800" y="10263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subTitle"/>
          </p:nvPr>
        </p:nvSpPr>
        <p:spPr>
          <a:xfrm>
            <a:off x="1371600" y="23431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722313" y="2647950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>
                <a:solidFill>
                  <a:srgbClr val="00B0F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722313" y="1522809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33528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body"/>
          </p:nvPr>
        </p:nvSpPr>
        <p:spPr>
          <a:xfrm>
            <a:off x="457200" y="1409701"/>
            <a:ext cx="4038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2800">
                <a:solidFill>
                  <a:srgbClr val="006096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23"/>
          <p:cNvSpPr txBox="1"/>
          <p:nvPr>
            <p:ph idx="2" type="body"/>
          </p:nvPr>
        </p:nvSpPr>
        <p:spPr>
          <a:xfrm>
            <a:off x="4648200" y="1409701"/>
            <a:ext cx="4038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2800">
                <a:solidFill>
                  <a:srgbClr val="006096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457200" y="502445"/>
            <a:ext cx="40401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b="1" sz="2400">
                <a:solidFill>
                  <a:srgbClr val="00609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457200" y="1276350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24"/>
          <p:cNvSpPr txBox="1"/>
          <p:nvPr>
            <p:ph idx="3" type="body"/>
          </p:nvPr>
        </p:nvSpPr>
        <p:spPr>
          <a:xfrm>
            <a:off x="4645026" y="502445"/>
            <a:ext cx="40419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b="1" sz="2400">
                <a:solidFill>
                  <a:srgbClr val="00609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24"/>
          <p:cNvSpPr txBox="1"/>
          <p:nvPr>
            <p:ph idx="4" type="body"/>
          </p:nvPr>
        </p:nvSpPr>
        <p:spPr>
          <a:xfrm>
            <a:off x="4645026" y="1276350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type="title"/>
          </p:nvPr>
        </p:nvSpPr>
        <p:spPr>
          <a:xfrm>
            <a:off x="457201" y="514350"/>
            <a:ext cx="30084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3575050" y="514351"/>
            <a:ext cx="51117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096"/>
              </a:buClr>
              <a:buSzPts val="3200"/>
              <a:buChar char="•"/>
              <a:defRPr sz="3200">
                <a:solidFill>
                  <a:srgbClr val="006096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" name="Google Shape;44;p27"/>
          <p:cNvSpPr txBox="1"/>
          <p:nvPr>
            <p:ph idx="2" type="body"/>
          </p:nvPr>
        </p:nvSpPr>
        <p:spPr>
          <a:xfrm>
            <a:off x="457201" y="1657351"/>
            <a:ext cx="3008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33528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5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546e2e402_1_86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g12546e2e402_1_86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g12546e2e402_1_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38.png"/><Relationship Id="rId6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/>
        </p:nvSpPr>
        <p:spPr>
          <a:xfrm>
            <a:off x="1371600" y="23431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Progress Report #</a:t>
            </a:r>
            <a:r>
              <a:rPr lang="en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Team T - Abdul Fayeed, Adarsh Kannan, Gavin Guerrera</a:t>
            </a:r>
            <a:endParaRPr b="0" i="0" sz="1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April </a:t>
            </a:r>
            <a:r>
              <a:rPr lang="en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baseline="30000" lang="en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" sz="1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, 2022</a:t>
            </a:r>
            <a:endParaRPr b="0" i="0" sz="1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685800" y="104775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Methyl Acetate Manufacture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546e2e402_1_309"/>
          <p:cNvSpPr txBox="1"/>
          <p:nvPr>
            <p:ph type="title"/>
          </p:nvPr>
        </p:nvSpPr>
        <p:spPr>
          <a:xfrm>
            <a:off x="457200" y="15320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Reactor Design Specs on ASPEN</a:t>
            </a:r>
            <a:endParaRPr b="1"/>
          </a:p>
        </p:txBody>
      </p:sp>
      <p:sp>
        <p:nvSpPr>
          <p:cNvPr id="193" name="Google Shape;193;g12546e2e402_1_30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g12546e2e402_1_309"/>
          <p:cNvSpPr txBox="1"/>
          <p:nvPr/>
        </p:nvSpPr>
        <p:spPr>
          <a:xfrm>
            <a:off x="1394025" y="896000"/>
            <a:ext cx="586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Reactor Type- Isothermal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Bulk density- 610 kg/m</a:t>
            </a:r>
            <a:r>
              <a:rPr baseline="30000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(H-mordenite)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5" name="Google Shape;195;g12546e2e402_1_309"/>
          <p:cNvGraphicFramePr/>
          <p:nvPr/>
        </p:nvGraphicFramePr>
        <p:xfrm>
          <a:off x="1961263" y="151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{42732837-CB53-449C-B4FC-481F456E9E97}</a:tableStyleId>
              </a:tblPr>
              <a:tblGrid>
                <a:gridCol w="2541100"/>
                <a:gridCol w="1299550"/>
                <a:gridCol w="1380800"/>
              </a:tblGrid>
              <a:tr h="38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of reactor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Dehydration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Carbonylation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8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Catalyst Mass (kg)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2,200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60,000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38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Tubes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1,850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15,400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38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Tube diameter (m)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0.0254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0.0254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38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Tube length (m)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16.38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38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Operating Temperature (</a:t>
                      </a:r>
                      <a:r>
                        <a:rPr b="1" baseline="30000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C)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38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Operating Pressure (bar)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546e2e402_1_291"/>
          <p:cNvSpPr txBox="1"/>
          <p:nvPr>
            <p:ph type="title"/>
          </p:nvPr>
        </p:nvSpPr>
        <p:spPr>
          <a:xfrm>
            <a:off x="457200" y="183525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Recycle and Separation Structure for MeOH</a:t>
            </a:r>
            <a:endParaRPr b="1"/>
          </a:p>
        </p:txBody>
      </p:sp>
      <p:sp>
        <p:nvSpPr>
          <p:cNvPr id="201" name="Google Shape;201;g12546e2e402_1_291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g12546e2e402_1_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00" y="1443128"/>
            <a:ext cx="7604601" cy="19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546e2e402_1_297"/>
          <p:cNvSpPr txBox="1"/>
          <p:nvPr>
            <p:ph type="title"/>
          </p:nvPr>
        </p:nvSpPr>
        <p:spPr>
          <a:xfrm>
            <a:off x="162150" y="318475"/>
            <a:ext cx="88197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Recycle and Separation Structure for Carbonylation</a:t>
            </a:r>
            <a:endParaRPr b="1"/>
          </a:p>
        </p:txBody>
      </p:sp>
      <p:sp>
        <p:nvSpPr>
          <p:cNvPr id="208" name="Google Shape;208;g12546e2e402_1_29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g12546e2e402_1_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975" y="1404938"/>
            <a:ext cx="77057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46e2e402_1_303"/>
          <p:cNvSpPr txBox="1"/>
          <p:nvPr>
            <p:ph type="title"/>
          </p:nvPr>
        </p:nvSpPr>
        <p:spPr>
          <a:xfrm>
            <a:off x="457200" y="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Block Flow Diagram (H-Mordenite)</a:t>
            </a:r>
            <a:endParaRPr b="1"/>
          </a:p>
        </p:txBody>
      </p:sp>
      <p:sp>
        <p:nvSpPr>
          <p:cNvPr id="215" name="Google Shape;215;g12546e2e402_1_303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g12546e2e402_1_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375" y="711913"/>
            <a:ext cx="5285253" cy="371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531fcbc92_0_11"/>
          <p:cNvSpPr txBox="1"/>
          <p:nvPr>
            <p:ph type="title"/>
          </p:nvPr>
        </p:nvSpPr>
        <p:spPr>
          <a:xfrm>
            <a:off x="457200" y="326175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Block Flow Diagram (Ion-Exchange Resin)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2" name="Google Shape;222;g12531fcbc92_0_11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g12531fcbc92_0_11"/>
          <p:cNvPicPr preferRelativeResize="0"/>
          <p:nvPr/>
        </p:nvPicPr>
        <p:blipFill rotWithShape="1">
          <a:blip r:embed="rId3">
            <a:alphaModFix/>
          </a:blip>
          <a:srcRect b="0" l="3864" r="0" t="0"/>
          <a:stretch/>
        </p:blipFill>
        <p:spPr>
          <a:xfrm>
            <a:off x="1982875" y="699337"/>
            <a:ext cx="4843076" cy="374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546e2e402_1_212"/>
          <p:cNvSpPr txBox="1"/>
          <p:nvPr>
            <p:ph type="title"/>
          </p:nvPr>
        </p:nvSpPr>
        <p:spPr>
          <a:xfrm>
            <a:off x="457200" y="46770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Economics Equations (Purchase Cost C</a:t>
            </a:r>
            <a:r>
              <a:rPr b="1" baseline="-25000" lang="en"/>
              <a:t>P</a:t>
            </a:r>
            <a:r>
              <a:rPr b="1" lang="en"/>
              <a:t>)</a:t>
            </a:r>
            <a:endParaRPr b="1"/>
          </a:p>
        </p:txBody>
      </p:sp>
      <p:sp>
        <p:nvSpPr>
          <p:cNvPr id="229" name="Google Shape;229;g12546e2e402_1_212"/>
          <p:cNvSpPr txBox="1"/>
          <p:nvPr>
            <p:ph idx="1" type="body"/>
          </p:nvPr>
        </p:nvSpPr>
        <p:spPr>
          <a:xfrm>
            <a:off x="4663825" y="4196525"/>
            <a:ext cx="4413000" cy="43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/>
              <a:t>The following equations were obtained from Seider, Seader, Et Al. </a:t>
            </a:r>
            <a:endParaRPr sz="1200"/>
          </a:p>
        </p:txBody>
      </p:sp>
      <p:sp>
        <p:nvSpPr>
          <p:cNvPr id="230" name="Google Shape;230;g12546e2e402_1_212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g12546e2e402_1_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75" y="1210500"/>
            <a:ext cx="3727100" cy="7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2546e2e402_1_212"/>
          <p:cNvSpPr txBox="1"/>
          <p:nvPr/>
        </p:nvSpPr>
        <p:spPr>
          <a:xfrm>
            <a:off x="4436100" y="1394900"/>
            <a:ext cx="4250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Heat exchanger</a:t>
            </a:r>
            <a:endParaRPr sz="20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Distillation column/vertical pressure vessels</a:t>
            </a:r>
            <a:endParaRPr sz="20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Fired heater</a:t>
            </a:r>
            <a:endParaRPr sz="20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12546e2e402_1_212"/>
          <p:cNvPicPr preferRelativeResize="0"/>
          <p:nvPr/>
        </p:nvPicPr>
        <p:blipFill rotWithShape="1">
          <a:blip r:embed="rId4">
            <a:alphaModFix/>
          </a:blip>
          <a:srcRect b="0" l="0" r="10913" t="0"/>
          <a:stretch/>
        </p:blipFill>
        <p:spPr>
          <a:xfrm>
            <a:off x="498475" y="1819800"/>
            <a:ext cx="3846095" cy="8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2546e2e402_1_2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6163" y="2845096"/>
            <a:ext cx="2230725" cy="674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2546e2e402_1_2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9112" y="3193600"/>
            <a:ext cx="1562325" cy="5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2546e2e402_1_212"/>
          <p:cNvSpPr txBox="1"/>
          <p:nvPr/>
        </p:nvSpPr>
        <p:spPr>
          <a:xfrm>
            <a:off x="6949063" y="2898850"/>
            <a:ext cx="1562400" cy="831300"/>
          </a:xfrm>
          <a:prstGeom prst="rect">
            <a:avLst/>
          </a:prstGeom>
          <a:noFill/>
          <a:ln cap="flat" cmpd="sng" w="19050">
            <a:solidFill>
              <a:srgbClr val="0060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Bare-module cost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531fcbc92_2_16"/>
          <p:cNvSpPr txBox="1"/>
          <p:nvPr>
            <p:ph type="title"/>
          </p:nvPr>
        </p:nvSpPr>
        <p:spPr>
          <a:xfrm>
            <a:off x="440500" y="1518125"/>
            <a:ext cx="2795700" cy="104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Equipment Costs Comparison</a:t>
            </a:r>
            <a:endParaRPr b="1"/>
          </a:p>
        </p:txBody>
      </p:sp>
      <p:sp>
        <p:nvSpPr>
          <p:cNvPr id="242" name="Google Shape;242;g12531fcbc92_2_1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3" name="Google Shape;243;g12531fcbc92_2_16"/>
          <p:cNvGraphicFramePr/>
          <p:nvPr/>
        </p:nvGraphicFramePr>
        <p:xfrm>
          <a:off x="3705475" y="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{84FB35EC-F4C7-42C0-B953-D85D21D05C8F}</a:tableStyleId>
              </a:tblPr>
              <a:tblGrid>
                <a:gridCol w="1805975"/>
                <a:gridCol w="1687800"/>
                <a:gridCol w="1687800"/>
              </a:tblGrid>
              <a:tr h="1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Catalysts</a:t>
                      </a:r>
                      <a:endParaRPr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H-mordenite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Ion exchange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Reactor 1</a:t>
                      </a:r>
                      <a:endParaRPr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8.10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Reactor 2</a:t>
                      </a:r>
                      <a:endParaRPr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10.29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10.29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Reboiler 1</a:t>
                      </a:r>
                      <a:endParaRPr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Condenser 1</a:t>
                      </a:r>
                      <a:endParaRPr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Reboiler 2</a:t>
                      </a:r>
                      <a:endParaRPr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Condenser 2</a:t>
                      </a:r>
                      <a:endParaRPr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Reboiler 3</a:t>
                      </a:r>
                      <a:endParaRPr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Condenser 3</a:t>
                      </a:r>
                      <a:endParaRPr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Flash tank</a:t>
                      </a:r>
                      <a:endParaRPr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0.09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Heater 1</a:t>
                      </a:r>
                      <a:endParaRPr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1.70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Heater 2</a:t>
                      </a:r>
                      <a:endParaRPr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Heater 3</a:t>
                      </a:r>
                      <a:endParaRPr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0.32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Heater 4</a:t>
                      </a:r>
                      <a:endParaRPr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1.21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1</a:t>
                      </a:r>
                      <a:endParaRPr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1.64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1.40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2</a:t>
                      </a:r>
                      <a:endParaRPr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3</a:t>
                      </a:r>
                      <a:endParaRPr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</a:t>
                      </a:r>
                      <a:r>
                        <a:rPr b="1" baseline="-25000" lang="en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</a:t>
                      </a:r>
                      <a:endParaRPr baseline="-25000"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17.65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22.38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4" name="Google Shape;244;g12531fcbc92_2_16"/>
          <p:cNvSpPr txBox="1"/>
          <p:nvPr/>
        </p:nvSpPr>
        <p:spPr>
          <a:xfrm>
            <a:off x="1223050" y="2800475"/>
            <a:ext cx="12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($MM/yr)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546e2e402_2_0"/>
          <p:cNvSpPr txBox="1"/>
          <p:nvPr>
            <p:ph type="title"/>
          </p:nvPr>
        </p:nvSpPr>
        <p:spPr>
          <a:xfrm>
            <a:off x="457200" y="265175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Revised Economic Analysis</a:t>
            </a:r>
            <a:endParaRPr b="1"/>
          </a:p>
        </p:txBody>
      </p:sp>
      <p:sp>
        <p:nvSpPr>
          <p:cNvPr id="250" name="Google Shape;250;g12546e2e402_2_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51" name="Google Shape;251;g12546e2e402_2_0"/>
          <p:cNvGraphicFramePr/>
          <p:nvPr/>
        </p:nvGraphicFramePr>
        <p:xfrm>
          <a:off x="752250" y="117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{1D451941-7A48-4B84-8872-D902574B20BF}</a:tableStyleId>
              </a:tblPr>
              <a:tblGrid>
                <a:gridCol w="3178000"/>
                <a:gridCol w="1477500"/>
                <a:gridCol w="29840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Catalysts</a:t>
                      </a:r>
                      <a:endParaRPr b="1"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H-mordenite</a:t>
                      </a:r>
                      <a:endParaRPr b="1"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Ion-exchange resin &amp; H-mordenite</a:t>
                      </a:r>
                      <a:endParaRPr b="1"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VGA ($MM/yr)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 ($MM/yr)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183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Transfer Price @ 25% NROI ($/tonnes)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1,142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1,191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IRR (%)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27.36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27.36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NPV ($MM/yr)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NPC ($MM/yr)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305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531fcbc92_0_39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Conclusions</a:t>
            </a:r>
            <a:endParaRPr b="1"/>
          </a:p>
        </p:txBody>
      </p:sp>
      <p:sp>
        <p:nvSpPr>
          <p:cNvPr id="257" name="Google Shape;257;g12531fcbc92_0_39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Large differences in catalyst weights and reactor sizes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H-Mordenite catalyst is favorable choice, due to cost for both catalyst and reactor.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Process needs to optimized further.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/>
              <a:t>Issues with CO separation (Illustrated Next Slide).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2531fcbc92_0_3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531fcbc92_2_22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Issues with CO separation</a:t>
            </a:r>
            <a:endParaRPr/>
          </a:p>
        </p:txBody>
      </p:sp>
      <p:sp>
        <p:nvSpPr>
          <p:cNvPr id="264" name="Google Shape;264;g12531fcbc92_2_22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Simulation didn’t converge as expected due to the accumulation of methane in the system (produced from the side reaction).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Separation structure to split methane and CO requires cryogenics, and occurs at high pressure and low temperatures.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cost of adding another separation structure outweighs the cost of additional feed. </a:t>
            </a:r>
            <a:endParaRPr/>
          </a:p>
        </p:txBody>
      </p:sp>
      <p:sp>
        <p:nvSpPr>
          <p:cNvPr id="265" name="Google Shape;265;g12531fcbc92_2_22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202f5a5fc_0_0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Overview: Topics to be Discussed </a:t>
            </a:r>
            <a:endParaRPr/>
          </a:p>
        </p:txBody>
      </p:sp>
      <p:sp>
        <p:nvSpPr>
          <p:cNvPr id="125" name="Google Shape;125;g12202f5a5fc_0_0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en"/>
              <a:t>H-mordenite catalyst chosen over ion exchange resin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Background for carbonylation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Offline reactor design model for both types of catalysts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Economic analysis for catalyst costing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Block flow diagram (BFD) for H-mordenite and ion exchange resin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BOE sizing and economic </a:t>
            </a:r>
            <a:r>
              <a:rPr lang="en"/>
              <a:t>results</a:t>
            </a:r>
            <a:r>
              <a:rPr lang="en"/>
              <a:t> for both scenarios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Transfer price analysis for both catalysts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/>
              <a:t>Issues related to recycling of CO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Conclusions</a:t>
            </a:r>
            <a:endParaRPr/>
          </a:p>
        </p:txBody>
      </p:sp>
      <p:sp>
        <p:nvSpPr>
          <p:cNvPr id="126" name="Google Shape;126;g12202f5a5fc_0_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46e2e402_1_0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Background: Carbonylation</a:t>
            </a:r>
            <a:endParaRPr/>
          </a:p>
        </p:txBody>
      </p:sp>
      <p:sp>
        <p:nvSpPr>
          <p:cNvPr id="132" name="Google Shape;132;g12546e2e402_1_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g12546e2e402_1_0"/>
          <p:cNvSpPr txBox="1"/>
          <p:nvPr/>
        </p:nvSpPr>
        <p:spPr>
          <a:xfrm>
            <a:off x="457200" y="16192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</a:pPr>
            <a:r>
              <a:rPr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This is a two step process: Dehydration of MeOH, and Carbonylation of DME. </a:t>
            </a:r>
            <a:endParaRPr sz="18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</a:pPr>
            <a:r>
              <a:rPr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Reaction 1: 2 MeOH                DME + H</a:t>
            </a:r>
            <a:r>
              <a:rPr baseline="-25000"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O (side reaction in esterification)</a:t>
            </a:r>
            <a:endParaRPr sz="18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</a:pPr>
            <a:r>
              <a:rPr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Can be catalyzed by Ion-Exchange Resin/H-Mordenite</a:t>
            </a:r>
            <a:endParaRPr sz="18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</a:pPr>
            <a:r>
              <a:rPr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Reaction 2:  DME + CO                MeOAc</a:t>
            </a:r>
            <a:endParaRPr sz="18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</a:pPr>
            <a:r>
              <a:rPr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Catalyzed by Acidic Zeolites H-mordenite</a:t>
            </a:r>
            <a:endParaRPr sz="18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</a:pPr>
            <a:r>
              <a:rPr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Potential Side Reaction: H</a:t>
            </a:r>
            <a:r>
              <a:rPr baseline="-25000"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 + DME                   CH</a:t>
            </a:r>
            <a:r>
              <a:rPr baseline="-25000"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 + MeOAc</a:t>
            </a:r>
            <a:endParaRPr sz="18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546e2e402_1_0"/>
          <p:cNvSpPr/>
          <p:nvPr/>
        </p:nvSpPr>
        <p:spPr>
          <a:xfrm>
            <a:off x="2977250" y="2039725"/>
            <a:ext cx="614100" cy="1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CE1"/>
          </a:solidFill>
          <a:ln cap="flat" cmpd="sng" w="9525">
            <a:solidFill>
              <a:srgbClr val="0053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2546e2e402_1_0"/>
          <p:cNvSpPr/>
          <p:nvPr/>
        </p:nvSpPr>
        <p:spPr>
          <a:xfrm>
            <a:off x="3228500" y="2943425"/>
            <a:ext cx="614100" cy="1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CE1"/>
          </a:solidFill>
          <a:ln cap="flat" cmpd="sng" w="9525">
            <a:solidFill>
              <a:srgbClr val="0053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2546e2e402_1_0"/>
          <p:cNvSpPr/>
          <p:nvPr/>
        </p:nvSpPr>
        <p:spPr>
          <a:xfrm>
            <a:off x="4320025" y="3501125"/>
            <a:ext cx="614100" cy="1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CE1"/>
          </a:solidFill>
          <a:ln cap="flat" cmpd="sng" w="9525">
            <a:solidFill>
              <a:srgbClr val="0053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46e2e402_1_75"/>
          <p:cNvSpPr txBox="1"/>
          <p:nvPr>
            <p:ph type="title"/>
          </p:nvPr>
        </p:nvSpPr>
        <p:spPr>
          <a:xfrm>
            <a:off x="457225" y="252775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Background: Carbonylation (Rate Expression)</a:t>
            </a:r>
            <a:endParaRPr b="1"/>
          </a:p>
        </p:txBody>
      </p:sp>
      <p:sp>
        <p:nvSpPr>
          <p:cNvPr id="142" name="Google Shape;142;g12546e2e402_1_75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g12546e2e402_1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988" y="1598772"/>
            <a:ext cx="3255000" cy="14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2546e2e402_1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13" y="3132571"/>
            <a:ext cx="824458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2546e2e402_1_75"/>
          <p:cNvSpPr txBox="1"/>
          <p:nvPr/>
        </p:nvSpPr>
        <p:spPr>
          <a:xfrm>
            <a:off x="4572000" y="1978275"/>
            <a:ext cx="234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Ion-exchange resin catalyst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2546e2e402_1_75"/>
          <p:cNvSpPr txBox="1"/>
          <p:nvPr/>
        </p:nvSpPr>
        <p:spPr>
          <a:xfrm>
            <a:off x="3400063" y="4018400"/>
            <a:ext cx="234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H-mordenite catalyst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2546e2e402_1_75"/>
          <p:cNvSpPr txBox="1"/>
          <p:nvPr/>
        </p:nvSpPr>
        <p:spPr>
          <a:xfrm>
            <a:off x="3072000" y="995575"/>
            <a:ext cx="3000000" cy="461700"/>
          </a:xfrm>
          <a:prstGeom prst="rect">
            <a:avLst/>
          </a:prstGeom>
          <a:noFill/>
          <a:ln cap="flat" cmpd="sng" w="19050">
            <a:solidFill>
              <a:srgbClr val="0060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2 MeOH                DME + H</a:t>
            </a:r>
            <a:r>
              <a:rPr baseline="-25000"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148" name="Google Shape;148;g12546e2e402_1_75"/>
          <p:cNvSpPr/>
          <p:nvPr/>
        </p:nvSpPr>
        <p:spPr>
          <a:xfrm>
            <a:off x="4114150" y="1172725"/>
            <a:ext cx="614100" cy="1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546e2e402_1_14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g12546e2e402_1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2128300"/>
            <a:ext cx="51339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2546e2e402_1_140"/>
          <p:cNvSpPr txBox="1"/>
          <p:nvPr>
            <p:ph type="title"/>
          </p:nvPr>
        </p:nvSpPr>
        <p:spPr>
          <a:xfrm>
            <a:off x="457225" y="252775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Background: Carbonylation (Rate Expression)</a:t>
            </a:r>
            <a:endParaRPr b="1"/>
          </a:p>
        </p:txBody>
      </p:sp>
      <p:sp>
        <p:nvSpPr>
          <p:cNvPr id="156" name="Google Shape;156;g12546e2e402_1_140"/>
          <p:cNvSpPr txBox="1"/>
          <p:nvPr/>
        </p:nvSpPr>
        <p:spPr>
          <a:xfrm>
            <a:off x="3072025" y="1300375"/>
            <a:ext cx="3000000" cy="461700"/>
          </a:xfrm>
          <a:prstGeom prst="rect">
            <a:avLst/>
          </a:prstGeom>
          <a:noFill/>
          <a:ln cap="flat" cmpd="sng" w="19050">
            <a:solidFill>
              <a:srgbClr val="0060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DME + CO                MeOAc</a:t>
            </a:r>
            <a:endParaRPr/>
          </a:p>
        </p:txBody>
      </p:sp>
      <p:sp>
        <p:nvSpPr>
          <p:cNvPr id="157" name="Google Shape;157;g12546e2e402_1_140"/>
          <p:cNvSpPr/>
          <p:nvPr/>
        </p:nvSpPr>
        <p:spPr>
          <a:xfrm>
            <a:off x="4408675" y="1477525"/>
            <a:ext cx="614100" cy="1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2546e2e402_1_140"/>
          <p:cNvSpPr txBox="1"/>
          <p:nvPr/>
        </p:nvSpPr>
        <p:spPr>
          <a:xfrm>
            <a:off x="3400075" y="3163100"/>
            <a:ext cx="234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H-mordenite catalyst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546e2e402_1_279"/>
          <p:cNvSpPr txBox="1"/>
          <p:nvPr>
            <p:ph type="title"/>
          </p:nvPr>
        </p:nvSpPr>
        <p:spPr>
          <a:xfrm>
            <a:off x="457200" y="2759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Offline Reactor Design</a:t>
            </a:r>
            <a:endParaRPr b="1"/>
          </a:p>
        </p:txBody>
      </p:sp>
      <p:sp>
        <p:nvSpPr>
          <p:cNvPr id="164" name="Google Shape;164;g12546e2e402_1_279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Based on the rate expressions and rate law provided, offline reactor models were simulated on MATLAB to estimate the catalyst mass required for the reactor.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Ideal temperatures and pressures were picked for a set </a:t>
            </a:r>
            <a:r>
              <a:rPr lang="en"/>
              <a:t>conversion</a:t>
            </a:r>
            <a:r>
              <a:rPr lang="en"/>
              <a:t>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Reactor sizing done by calculating tube length, diameter and number of tubes.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Model then was tested on ASPEN and optimized.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2546e2e402_1_27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531fcbc92_2_6"/>
          <p:cNvSpPr txBox="1"/>
          <p:nvPr>
            <p:ph type="title"/>
          </p:nvPr>
        </p:nvSpPr>
        <p:spPr>
          <a:xfrm>
            <a:off x="457200" y="135375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Offline Reactor Design- Catalyst Mass Analysis</a:t>
            </a:r>
            <a:endParaRPr b="1"/>
          </a:p>
        </p:txBody>
      </p:sp>
      <p:sp>
        <p:nvSpPr>
          <p:cNvPr id="171" name="Google Shape;171;g12531fcbc92_2_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g12531fcbc92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88" y="847288"/>
            <a:ext cx="4108750" cy="34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2531fcbc92_2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162" y="989588"/>
            <a:ext cx="4108750" cy="3306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546e2e402_1_285"/>
          <p:cNvSpPr txBox="1"/>
          <p:nvPr>
            <p:ph type="title"/>
          </p:nvPr>
        </p:nvSpPr>
        <p:spPr>
          <a:xfrm>
            <a:off x="457200" y="4307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Offline/Online</a:t>
            </a:r>
            <a:r>
              <a:rPr b="1" lang="en"/>
              <a:t> Reactor Design Equations</a:t>
            </a:r>
            <a:endParaRPr b="1"/>
          </a:p>
        </p:txBody>
      </p:sp>
      <p:sp>
        <p:nvSpPr>
          <p:cNvPr id="179" name="Google Shape;179;g12546e2e402_1_285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g12546e2e402_1_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675" y="1277925"/>
            <a:ext cx="7121052" cy="30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531fcbc92_0_24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Ion-Exchange Resin vs. H-Mordenite Catalyst</a:t>
            </a:r>
            <a:endParaRPr b="1"/>
          </a:p>
        </p:txBody>
      </p:sp>
      <p:sp>
        <p:nvSpPr>
          <p:cNvPr id="186" name="Google Shape;186;g12531fcbc92_0_24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7" name="Google Shape;187;g12531fcbc92_0_24"/>
          <p:cNvGraphicFramePr/>
          <p:nvPr/>
        </p:nvGraphicFramePr>
        <p:xfrm>
          <a:off x="1236675" y="148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{42732837-CB53-449C-B4FC-481F456E9E97}</a:tableStyleId>
              </a:tblPr>
              <a:tblGrid>
                <a:gridCol w="2138025"/>
                <a:gridCol w="1197300"/>
                <a:gridCol w="2183375"/>
                <a:gridCol w="1151950"/>
              </a:tblGrid>
              <a:tr h="384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Ion-Exchange Resin</a:t>
                      </a:r>
                      <a:endParaRPr b="1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00539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H-Mordenite</a:t>
                      </a:r>
                      <a:endParaRPr b="1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00539F"/>
                    </a:solidFill>
                  </a:tcPr>
                </a:tc>
                <a:tc hMerge="1"/>
              </a:tr>
              <a:tr h="38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Catalyst Mass (kg)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68,000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Catalyst Mass (kg)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2,200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38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Catalyst Cost ($)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333,176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Catalyst Cost ($)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154,420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38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Reactor Cost ($MM/yr)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Reactor Cost ($MM/yr)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