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rHg0VGb7qnEcIJk0R0SZinye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B66103-852B-479F-B51F-702C18D800F5}">
  <a:tblStyle styleId="{EAB66103-852B-479F-B51F-702C18D800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7BBEEA2-9106-4EF0-BA33-9762AA5CC0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99AC76-B436-4D22-A3E5-D84B25F02C32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2450A5F-A2DA-442B-A3BD-AB27F495CF3B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46e2e402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546e2e40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f5197f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6f5197f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f5197fc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6f5197f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46e2e402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546e2e402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f5197f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26f5197f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15b3485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15b3485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46e2e402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546e2e402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46e2e402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2546e2e402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31fcbc9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2531fcbc9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46e2e4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546e2e4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02f5a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2202f5a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815b348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815b348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b8fa72d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b8fa72d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815b348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815b348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815b348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815b348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815b34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815b34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815b3485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815b3485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531fcbc9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531fcbc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546e2e402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2546e2e402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46e2e402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2546e2e402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31fcbc9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2531fcbc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15b348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2815b348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46e2e402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546e2e402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15b3485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15b3485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31fcbc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531fcbc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f5197f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26f5197f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f5197f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26f5197f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f5197f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26f5197f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792288" y="4025503"/>
            <a:ext cx="5486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 rot="5400000">
            <a:off x="3246450" y="-1170000"/>
            <a:ext cx="2651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 rot="5400000">
            <a:off x="5829300" y="1238249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 rot="5400000">
            <a:off x="1638300" y="-742951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34671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685800" y="10263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722313" y="26479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722313" y="1522809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457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4648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502445"/>
            <a:ext cx="4040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1276350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45026" y="502445"/>
            <a:ext cx="4041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4"/>
          <p:cNvSpPr txBox="1"/>
          <p:nvPr>
            <p:ph idx="4" type="body"/>
          </p:nvPr>
        </p:nvSpPr>
        <p:spPr>
          <a:xfrm>
            <a:off x="4645026" y="1276350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457201" y="514350"/>
            <a:ext cx="300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3575050" y="514351"/>
            <a:ext cx="5111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457201" y="1657351"/>
            <a:ext cx="3008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9.jpg"/><Relationship Id="rId5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Progress Report #</a:t>
            </a: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Team T - Abdul Fayeed, Adarsh Kannan, Gavin Guerrera</a:t>
            </a:r>
            <a:endParaRPr b="0"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April 21</a:t>
            </a:r>
            <a:r>
              <a:rPr b="0" baseline="3000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, 2022</a:t>
            </a:r>
            <a:endParaRPr b="0"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Methyl Acetate Manufacture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46e2e402_1_309"/>
          <p:cNvSpPr txBox="1"/>
          <p:nvPr>
            <p:ph type="title"/>
          </p:nvPr>
        </p:nvSpPr>
        <p:spPr>
          <a:xfrm>
            <a:off x="594425" y="1484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Raw Composite Curves</a:t>
            </a:r>
            <a:endParaRPr b="1"/>
          </a:p>
        </p:txBody>
      </p:sp>
      <p:sp>
        <p:nvSpPr>
          <p:cNvPr id="130" name="Google Shape;130;g12546e2e402_1_30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12546e2e402_1_309"/>
          <p:cNvPicPr preferRelativeResize="0"/>
          <p:nvPr/>
        </p:nvPicPr>
        <p:blipFill rotWithShape="1">
          <a:blip r:embed="rId3">
            <a:alphaModFix/>
          </a:blip>
          <a:srcRect b="0" l="0" r="0" t="4789"/>
          <a:stretch/>
        </p:blipFill>
        <p:spPr>
          <a:xfrm>
            <a:off x="2404388" y="952924"/>
            <a:ext cx="4335226" cy="33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f5197fc3_0_39"/>
          <p:cNvSpPr txBox="1"/>
          <p:nvPr>
            <p:ph type="title"/>
          </p:nvPr>
        </p:nvSpPr>
        <p:spPr>
          <a:xfrm>
            <a:off x="457200" y="1353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Building Heat Cascade Table : Part 2</a:t>
            </a:r>
            <a:endParaRPr b="1"/>
          </a:p>
        </p:txBody>
      </p:sp>
      <p:sp>
        <p:nvSpPr>
          <p:cNvPr id="137" name="Google Shape;137;g126f5197fc3_0_3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8" name="Google Shape;138;g126f5197fc3_0_39"/>
          <p:cNvGraphicFramePr/>
          <p:nvPr/>
        </p:nvGraphicFramePr>
        <p:xfrm>
          <a:off x="1067325" y="7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{37BBEEA2-9106-4EF0-BA33-9762AA5CC057}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Interval (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Streams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∑mCph-∑mCpc (kJ/KgK)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∑Q (kW)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Added Heat (kW)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24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346.00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4454.01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345.50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18592.31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9296.15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13750.16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300.00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None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9296.15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13750.16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223.00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-21.47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7642.72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12096.72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213.00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C2,C6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-48.76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7155.10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11609.11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195.00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H4,C2,C6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-21.01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6776.95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11230.96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180.40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C1,C2,H4,C6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-33.59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6286.47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10740.48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179.90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C3,C1,C2,C6,H4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-20003.81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-3715.43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738.58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157.91</a:t>
                      </a:r>
                      <a:endParaRPr b="1"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C1,C2,H4,C6</a:t>
                      </a:r>
                      <a:endParaRPr b="1"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-33.59</a:t>
                      </a:r>
                      <a:endParaRPr b="1"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-4454.01</a:t>
                      </a:r>
                      <a:endParaRPr b="1"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0.00 (PINCH)</a:t>
                      </a:r>
                      <a:endParaRPr b="1"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139.90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C1,C2,C6,H2,H4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50.33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-3547.63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906.38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137.81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C1,C2,C5,C6,H2,H4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-388.34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-538.16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3915.85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f5197fc3_0_81"/>
          <p:cNvSpPr txBox="1"/>
          <p:nvPr>
            <p:ph type="title"/>
          </p:nvPr>
        </p:nvSpPr>
        <p:spPr>
          <a:xfrm>
            <a:off x="572025" y="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Building Heat Cascade Table (contd.)</a:t>
            </a:r>
            <a:endParaRPr b="1"/>
          </a:p>
        </p:txBody>
      </p:sp>
      <p:sp>
        <p:nvSpPr>
          <p:cNvPr id="144" name="Google Shape;144;g126f5197fc3_0_8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5" name="Google Shape;145;g126f5197fc3_0_81"/>
          <p:cNvGraphicFramePr/>
          <p:nvPr/>
        </p:nvGraphicFramePr>
        <p:xfrm>
          <a:off x="1067325" y="7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{37BBEEA2-9106-4EF0-BA33-9762AA5CC057}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Interval (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Streams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∑mCph-∑mCpc (kJ/KgK)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∑Q (kW)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Added Heat (kW)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24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127.86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C1,C2,C6,H4,H2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50.33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-37.38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4416.63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120.02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C1,C2,C4,C6,H2,H4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-333.48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-2652.23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1801.78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95.35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C1,C2,C6,H4,H2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50.33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-1410.91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3043.09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87.03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C2,C6,H2,H4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62.91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-887.31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3566.70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85.35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C2,C6,H1,H2,H4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2010.77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2483.67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6937.67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32.77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C2,C6,H2,H4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62.91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5791.04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10245.05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22.11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C2,C6,H4,H2,H3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1133.32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17882.71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22336.72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C2,C6,H4,H2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62.91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18392.61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22846.61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4.00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C6,H4,H2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84.38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19236.40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23690.41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-5.18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C6,H2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56.63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19756.43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24210.44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-22.07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-27.29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19295.66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23749.66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46e2e402_1_291"/>
          <p:cNvSpPr txBox="1"/>
          <p:nvPr>
            <p:ph type="title"/>
          </p:nvPr>
        </p:nvSpPr>
        <p:spPr>
          <a:xfrm>
            <a:off x="457200" y="18352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MER Composite Curves</a:t>
            </a:r>
            <a:endParaRPr b="1"/>
          </a:p>
        </p:txBody>
      </p:sp>
      <p:sp>
        <p:nvSpPr>
          <p:cNvPr id="151" name="Google Shape;151;g12546e2e402_1_29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g12546e2e402_1_291"/>
          <p:cNvPicPr preferRelativeResize="0"/>
          <p:nvPr/>
        </p:nvPicPr>
        <p:blipFill rotWithShape="1">
          <a:blip r:embed="rId3">
            <a:alphaModFix/>
          </a:blip>
          <a:srcRect b="0" l="0" r="0" t="6270"/>
          <a:stretch/>
        </p:blipFill>
        <p:spPr>
          <a:xfrm>
            <a:off x="2355138" y="914500"/>
            <a:ext cx="4433727" cy="331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f5197fc3_0_55"/>
          <p:cNvSpPr txBox="1"/>
          <p:nvPr>
            <p:ph type="title"/>
          </p:nvPr>
        </p:nvSpPr>
        <p:spPr>
          <a:xfrm>
            <a:off x="457200" y="1353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Stream Matching</a:t>
            </a:r>
            <a:endParaRPr b="1"/>
          </a:p>
        </p:txBody>
      </p:sp>
      <p:sp>
        <p:nvSpPr>
          <p:cNvPr id="158" name="Google Shape;158;g126f5197fc3_0_5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g126f5197fc3_0_55"/>
          <p:cNvPicPr preferRelativeResize="0"/>
          <p:nvPr/>
        </p:nvPicPr>
        <p:blipFill rotWithShape="1">
          <a:blip r:embed="rId3">
            <a:alphaModFix/>
          </a:blip>
          <a:srcRect b="0" l="2870" r="14395" t="0"/>
          <a:stretch/>
        </p:blipFill>
        <p:spPr>
          <a:xfrm>
            <a:off x="2518138" y="779600"/>
            <a:ext cx="4107724" cy="3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815b34855_1_53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Utility Improvements </a:t>
            </a:r>
            <a:endParaRPr b="1"/>
          </a:p>
        </p:txBody>
      </p:sp>
      <p:sp>
        <p:nvSpPr>
          <p:cNvPr id="165" name="Google Shape;165;g12815b34855_1_53"/>
          <p:cNvSpPr txBox="1"/>
          <p:nvPr>
            <p:ph idx="1" type="body"/>
          </p:nvPr>
        </p:nvSpPr>
        <p:spPr>
          <a:xfrm>
            <a:off x="457200" y="16954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Old Utility Potential Savings: 61.00 Gcal/hr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New Utility Potential Savings : 19.56 Gcal/hr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Effective Change: 68% improvement in energy utilization</a:t>
            </a:r>
            <a:endParaRPr/>
          </a:p>
        </p:txBody>
      </p:sp>
      <p:sp>
        <p:nvSpPr>
          <p:cNvPr id="166" name="Google Shape;166;g12815b34855_1_5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46e2e402_1_297"/>
          <p:cNvSpPr txBox="1"/>
          <p:nvPr>
            <p:ph type="title"/>
          </p:nvPr>
        </p:nvSpPr>
        <p:spPr>
          <a:xfrm>
            <a:off x="162150" y="198625"/>
            <a:ext cx="881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Updated PFD</a:t>
            </a:r>
            <a:endParaRPr b="1"/>
          </a:p>
        </p:txBody>
      </p:sp>
      <p:sp>
        <p:nvSpPr>
          <p:cNvPr id="172" name="Google Shape;172;g12546e2e402_1_29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g12546e2e402_1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50" y="993950"/>
            <a:ext cx="7238960" cy="340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46e2e402_1_212"/>
          <p:cNvSpPr txBox="1"/>
          <p:nvPr>
            <p:ph type="title"/>
          </p:nvPr>
        </p:nvSpPr>
        <p:spPr>
          <a:xfrm>
            <a:off x="457200" y="4677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Economics Equations (Purchase Cost C</a:t>
            </a:r>
            <a:r>
              <a:rPr b="1" baseline="-25000" lang="en"/>
              <a:t>P</a:t>
            </a:r>
            <a:r>
              <a:rPr b="1" lang="en"/>
              <a:t>)</a:t>
            </a:r>
            <a:endParaRPr b="1"/>
          </a:p>
        </p:txBody>
      </p:sp>
      <p:sp>
        <p:nvSpPr>
          <p:cNvPr id="179" name="Google Shape;179;g12546e2e402_1_212"/>
          <p:cNvSpPr txBox="1"/>
          <p:nvPr>
            <p:ph idx="1" type="body"/>
          </p:nvPr>
        </p:nvSpPr>
        <p:spPr>
          <a:xfrm>
            <a:off x="4663825" y="4196525"/>
            <a:ext cx="4413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The following equations were obtained from Seider, Seader, Et Al. </a:t>
            </a:r>
            <a:endParaRPr sz="1200"/>
          </a:p>
        </p:txBody>
      </p:sp>
      <p:sp>
        <p:nvSpPr>
          <p:cNvPr id="180" name="Google Shape;180;g12546e2e402_1_2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g12546e2e402_1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75" y="1210500"/>
            <a:ext cx="3727100" cy="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2546e2e402_1_212"/>
          <p:cNvSpPr txBox="1"/>
          <p:nvPr/>
        </p:nvSpPr>
        <p:spPr>
          <a:xfrm>
            <a:off x="4436100" y="1394900"/>
            <a:ext cx="425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Heat exchanger</a:t>
            </a:r>
            <a:endParaRPr b="0" i="0" sz="20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Distillation column/vertical pressure vessels</a:t>
            </a:r>
            <a:endParaRPr b="0" i="0" sz="20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Fired heater</a:t>
            </a:r>
            <a:endParaRPr b="0" i="0" sz="20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Compressor</a:t>
            </a:r>
            <a:endParaRPr sz="20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2546e2e402_1_212"/>
          <p:cNvPicPr preferRelativeResize="0"/>
          <p:nvPr/>
        </p:nvPicPr>
        <p:blipFill rotWithShape="1">
          <a:blip r:embed="rId4">
            <a:alphaModFix/>
          </a:blip>
          <a:srcRect b="0" l="0" r="10913" t="0"/>
          <a:stretch/>
        </p:blipFill>
        <p:spPr>
          <a:xfrm>
            <a:off x="498475" y="1819800"/>
            <a:ext cx="3846095" cy="8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2546e2e402_1_2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6163" y="2845096"/>
            <a:ext cx="2230725" cy="67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2546e2e402_1_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9112" y="3193600"/>
            <a:ext cx="1562325" cy="5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2546e2e402_1_212"/>
          <p:cNvSpPr txBox="1"/>
          <p:nvPr/>
        </p:nvSpPr>
        <p:spPr>
          <a:xfrm>
            <a:off x="6949063" y="2898850"/>
            <a:ext cx="1562400" cy="8313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Bare-module cost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2546e2e402_1_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6175" y="3519125"/>
            <a:ext cx="2174248" cy="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31fcbc92_2_16"/>
          <p:cNvSpPr txBox="1"/>
          <p:nvPr>
            <p:ph type="title"/>
          </p:nvPr>
        </p:nvSpPr>
        <p:spPr>
          <a:xfrm>
            <a:off x="440500" y="1518125"/>
            <a:ext cx="27957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Equipment Costs Comparison</a:t>
            </a:r>
            <a:endParaRPr b="1"/>
          </a:p>
        </p:txBody>
      </p:sp>
      <p:sp>
        <p:nvSpPr>
          <p:cNvPr id="193" name="Google Shape;193;g12531fcbc92_2_1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4" name="Google Shape;194;g12531fcbc92_2_16"/>
          <p:cNvGraphicFramePr/>
          <p:nvPr/>
        </p:nvGraphicFramePr>
        <p:xfrm>
          <a:off x="3946325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{0199AC76-B436-4D22-A3E5-D84B25F02C32}</a:tableStyleId>
              </a:tblPr>
              <a:tblGrid>
                <a:gridCol w="2388100"/>
                <a:gridCol w="1638175"/>
              </a:tblGrid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Reactor 1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243,510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Reactor 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10,293,729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Reboiler 1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25,277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Condenser 1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80,458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Reboiler 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36,864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Condenser 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38,252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Reboiler 3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76,698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Condenser 3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96,029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Flash tank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97,901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Heater 1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551,627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Heater 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353,997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Heater 3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338,784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Heater 4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1,244,548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Compressor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968,695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Column 1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862,333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Column 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501,284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Column 3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862,333</a:t>
                      </a:r>
                      <a:endParaRPr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Total CBM ($MM/yr)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16.67</a:t>
                      </a:r>
                      <a:endParaRPr b="1" sz="1300"/>
                    </a:p>
                  </a:txBody>
                  <a:tcPr marT="0" marB="0" marR="0" marL="0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546e2e402_2_0"/>
          <p:cNvSpPr txBox="1"/>
          <p:nvPr>
            <p:ph type="title"/>
          </p:nvPr>
        </p:nvSpPr>
        <p:spPr>
          <a:xfrm>
            <a:off x="457200" y="2651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Revised Economic Analysis</a:t>
            </a:r>
            <a:endParaRPr b="1"/>
          </a:p>
        </p:txBody>
      </p:sp>
      <p:sp>
        <p:nvSpPr>
          <p:cNvPr id="200" name="Google Shape;200;g12546e2e402_2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1" name="Google Shape;201;g12546e2e402_2_0"/>
          <p:cNvGraphicFramePr/>
          <p:nvPr/>
        </p:nvGraphicFramePr>
        <p:xfrm>
          <a:off x="2244250" y="133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{32450A5F-A2DA-442B-A3BD-AB27F495CF3B}</a:tableStyleId>
              </a:tblPr>
              <a:tblGrid>
                <a:gridCol w="3178000"/>
                <a:gridCol w="1477500"/>
              </a:tblGrid>
              <a:tr h="42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VGA ($MM/yr)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 ($MM/yr)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 Price @ 25% NROI ($/tonnes)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1,040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 (%)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 ($MM/yr)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NPC ($MM/yr)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293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02f5a5fc_0_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Overview: Topics to be Discussed </a:t>
            </a:r>
            <a:endParaRPr/>
          </a:p>
        </p:txBody>
      </p:sp>
      <p:sp>
        <p:nvSpPr>
          <p:cNvPr id="71" name="Google Shape;71;g12202f5a5fc_0_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Objectives for MeOAc production.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Changes made to the block flow diagram(BFD).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Heat Integration Process to save on utilities.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BOE sizing and economic results for both scenarios(pre and post HI).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Sensitivity analysis to indicate which variables have the biggest </a:t>
            </a:r>
            <a:r>
              <a:rPr lang="en"/>
              <a:t>impact</a:t>
            </a:r>
            <a:r>
              <a:rPr lang="en"/>
              <a:t> on transfer price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Risk Analysis.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Final conclusions.</a:t>
            </a:r>
            <a:endParaRPr/>
          </a:p>
        </p:txBody>
      </p:sp>
      <p:sp>
        <p:nvSpPr>
          <p:cNvPr id="72" name="Google Shape;72;g12202f5a5fc_0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815b34855_0_6"/>
          <p:cNvSpPr txBox="1"/>
          <p:nvPr>
            <p:ph type="title"/>
          </p:nvPr>
        </p:nvSpPr>
        <p:spPr>
          <a:xfrm>
            <a:off x="457200" y="2762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Sensitivity Analysis</a:t>
            </a:r>
            <a:endParaRPr b="1"/>
          </a:p>
        </p:txBody>
      </p:sp>
      <p:sp>
        <p:nvSpPr>
          <p:cNvPr id="207" name="Google Shape;207;g12815b34855_0_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g12815b3485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990600"/>
            <a:ext cx="331562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2815b34855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626" y="990600"/>
            <a:ext cx="3315626" cy="257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2815b34855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650" y="990600"/>
            <a:ext cx="3315626" cy="257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b8fa72d2f_1_7"/>
          <p:cNvSpPr txBox="1"/>
          <p:nvPr>
            <p:ph type="title"/>
          </p:nvPr>
        </p:nvSpPr>
        <p:spPr>
          <a:xfrm>
            <a:off x="457200" y="133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Monte Carlo Simulation</a:t>
            </a:r>
            <a:endParaRPr b="1"/>
          </a:p>
        </p:txBody>
      </p:sp>
      <p:sp>
        <p:nvSpPr>
          <p:cNvPr id="216" name="Google Shape;216;g11b8fa72d2f_1_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g11b8fa72d2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76150"/>
            <a:ext cx="4420227" cy="34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1b8fa72d2f_1_7"/>
          <p:cNvSpPr txBox="1"/>
          <p:nvPr/>
        </p:nvSpPr>
        <p:spPr>
          <a:xfrm>
            <a:off x="5591250" y="876150"/>
            <a:ext cx="237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Production rate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Number of operators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VGA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Tax rate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Price of MeOH and CO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Yield of MeOH and CO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Operators’ wage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1b8fa72d2f_1_7"/>
          <p:cNvSpPr txBox="1"/>
          <p:nvPr/>
        </p:nvSpPr>
        <p:spPr>
          <a:xfrm>
            <a:off x="5500800" y="2867450"/>
            <a:ext cx="2552700" cy="104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Min = $875/tonnes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Max = $1270/tonnes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Range = $395/tonnes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Median =  $1040/tonnes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815b34855_1_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 Assessment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815b34855_1_0"/>
          <p:cNvSpPr txBox="1"/>
          <p:nvPr>
            <p:ph idx="1" type="body"/>
          </p:nvPr>
        </p:nvSpPr>
        <p:spPr>
          <a:xfrm>
            <a:off x="457200" y="13333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200"/>
              <a:t>Main Risks Identified</a:t>
            </a:r>
            <a:endParaRPr sz="22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Hazards Associated with H</a:t>
            </a:r>
            <a:r>
              <a:rPr baseline="-25000" lang="en"/>
              <a:t>2</a:t>
            </a:r>
            <a:r>
              <a:rPr lang="en"/>
              <a:t>,CO,DME,MeOH,CH</a:t>
            </a:r>
            <a:r>
              <a:rPr baseline="-25000" lang="en"/>
              <a:t>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Corrosion, Highly Flammable, Toxic, Explosive under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Contaminated Water Purge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Methanol Contamination in </a:t>
            </a:r>
            <a:r>
              <a:rPr lang="en"/>
              <a:t>Environment</a:t>
            </a:r>
            <a:r>
              <a:rPr lang="en"/>
              <a:t>/ Drinking Water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Chemical Releases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Fines, dangerous chemicals, possible explosion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815b34855_1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815b34855_1_6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Pressure Buildup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Ruptured Vessels, Equipment Failure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Temperature Changes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Catalyst Degradation, Equipment Failure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815b34855_1_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g12815b34855_1_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 Assessment (contd.)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815b34855_0_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Mitigation Steps </a:t>
            </a:r>
            <a:endParaRPr b="1"/>
          </a:p>
        </p:txBody>
      </p:sp>
      <p:sp>
        <p:nvSpPr>
          <p:cNvPr id="239" name="Google Shape;239;g12815b34855_0_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Hazards Associated with H</a:t>
            </a:r>
            <a:r>
              <a:rPr baseline="-25000" lang="en"/>
              <a:t>2</a:t>
            </a:r>
            <a:r>
              <a:rPr lang="en"/>
              <a:t>,CO,DME,MeOH,CH</a:t>
            </a:r>
            <a:r>
              <a:rPr baseline="-25000" lang="en"/>
              <a:t>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Preventative Measures from staff, Utilization of PPE, Design 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Contaminated Water Purge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Water Treatment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Chemical Releases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Relief Valves, Alarm Systems/Controls</a:t>
            </a:r>
            <a:endParaRPr/>
          </a:p>
        </p:txBody>
      </p:sp>
      <p:sp>
        <p:nvSpPr>
          <p:cNvPr id="240" name="Google Shape;240;g12815b34855_0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15b34855_1_19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Mitigation Steps (contd.) </a:t>
            </a:r>
            <a:endParaRPr b="1"/>
          </a:p>
        </p:txBody>
      </p:sp>
      <p:sp>
        <p:nvSpPr>
          <p:cNvPr id="246" name="Google Shape;246;g12815b34855_1_19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Pressure Buildup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Pressure Relief Valves, Sensors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Temperature Changes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Temperature Sensors, Additional Coolant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2815b34855_1_1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31fcbc92_0_39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253" name="Google Shape;253;g12531fcbc92_0_39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Carbon monoxide recycle implemented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Heat integration reduced </a:t>
            </a:r>
            <a:r>
              <a:rPr lang="en"/>
              <a:t>utilities</a:t>
            </a:r>
            <a:r>
              <a:rPr lang="en"/>
              <a:t> by 68%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MeOH yield is the major factor for determining transfer price and MeOAc yield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Major risks identified and will be further analyzed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4" name="Google Shape;254;g12531fcbc92_0_3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46e2e402_1_303"/>
          <p:cNvSpPr txBox="1"/>
          <p:nvPr>
            <p:ph type="title"/>
          </p:nvPr>
        </p:nvSpPr>
        <p:spPr>
          <a:xfrm>
            <a:off x="457200" y="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Finalized Flows (Previous PFD)</a:t>
            </a:r>
            <a:endParaRPr b="1"/>
          </a:p>
        </p:txBody>
      </p:sp>
      <p:sp>
        <p:nvSpPr>
          <p:cNvPr id="260" name="Google Shape;260;g12546e2e402_1_30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g12546e2e402_1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375" y="711913"/>
            <a:ext cx="5285253" cy="371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46e2e402_1_279"/>
          <p:cNvSpPr txBox="1"/>
          <p:nvPr>
            <p:ph type="title"/>
          </p:nvPr>
        </p:nvSpPr>
        <p:spPr>
          <a:xfrm>
            <a:off x="457200" y="2759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Temperature Profile for Dehydration Reactor</a:t>
            </a:r>
            <a:endParaRPr b="1"/>
          </a:p>
        </p:txBody>
      </p:sp>
      <p:sp>
        <p:nvSpPr>
          <p:cNvPr id="267" name="Google Shape;267;g12546e2e402_1_27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g12546e2e402_1_279"/>
          <p:cNvPicPr preferRelativeResize="0"/>
          <p:nvPr/>
        </p:nvPicPr>
        <p:blipFill rotWithShape="1">
          <a:blip r:embed="rId3">
            <a:alphaModFix/>
          </a:blip>
          <a:srcRect b="0" l="0" r="0" t="5437"/>
          <a:stretch/>
        </p:blipFill>
        <p:spPr>
          <a:xfrm>
            <a:off x="2546538" y="943499"/>
            <a:ext cx="4050926" cy="3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31fcbc92_2_6"/>
          <p:cNvSpPr txBox="1"/>
          <p:nvPr>
            <p:ph type="title"/>
          </p:nvPr>
        </p:nvSpPr>
        <p:spPr>
          <a:xfrm>
            <a:off x="457200" y="1353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Temperature Profile for Carbonylation Reactor</a:t>
            </a:r>
            <a:endParaRPr b="1"/>
          </a:p>
        </p:txBody>
      </p:sp>
      <p:sp>
        <p:nvSpPr>
          <p:cNvPr id="274" name="Google Shape;274;g12531fcbc92_2_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g12531fcbc92_2_6"/>
          <p:cNvPicPr preferRelativeResize="0"/>
          <p:nvPr/>
        </p:nvPicPr>
        <p:blipFill rotWithShape="1">
          <a:blip r:embed="rId3">
            <a:alphaModFix/>
          </a:blip>
          <a:srcRect b="0" l="0" r="0" t="6208"/>
          <a:stretch/>
        </p:blipFill>
        <p:spPr>
          <a:xfrm>
            <a:off x="2379075" y="890949"/>
            <a:ext cx="4385851" cy="33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15b34855_0_1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MeOAc Manufacture Objective</a:t>
            </a:r>
            <a:endParaRPr/>
          </a:p>
        </p:txBody>
      </p:sp>
      <p:sp>
        <p:nvSpPr>
          <p:cNvPr id="78" name="Google Shape;78;g12815b34855_0_12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Objective of our process is to manufacture 375 MMppy of MeOAc per annum.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Since we have selected carbonylation as our route, the following purity specs must be met.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MeOH &lt;100 wt ppm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H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O &lt;100 wt ppm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DME &lt; 100 wt ppm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" name="Google Shape;79;g12815b34855_0_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46e2e402_1_285"/>
          <p:cNvSpPr txBox="1"/>
          <p:nvPr>
            <p:ph type="title"/>
          </p:nvPr>
        </p:nvSpPr>
        <p:spPr>
          <a:xfrm>
            <a:off x="485600" y="118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Overview of BFD and changes made from PR3</a:t>
            </a:r>
            <a:endParaRPr b="1"/>
          </a:p>
        </p:txBody>
      </p:sp>
      <p:sp>
        <p:nvSpPr>
          <p:cNvPr id="85" name="Google Shape;85;g12546e2e402_1_28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g12546e2e402_1_285"/>
          <p:cNvSpPr txBox="1"/>
          <p:nvPr/>
        </p:nvSpPr>
        <p:spPr>
          <a:xfrm>
            <a:off x="6364300" y="100315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2546e2e402_1_285"/>
          <p:cNvSpPr txBox="1"/>
          <p:nvPr>
            <p:ph idx="1" type="body"/>
          </p:nvPr>
        </p:nvSpPr>
        <p:spPr>
          <a:xfrm>
            <a:off x="5690600" y="861250"/>
            <a:ext cx="33660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Couldn’t solve for the recycle structure of CO.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Excessive fired heaters utilized before distillation columns.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New BFD incorporates a recycle stream, and removes the two fired heaters present before C1 and C2.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g12546e2e402_1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75" y="771138"/>
            <a:ext cx="4730122" cy="360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15b34855_1_25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Carbon Monoxide Purge Improvements</a:t>
            </a:r>
            <a:endParaRPr b="1"/>
          </a:p>
        </p:txBody>
      </p:sp>
      <p:sp>
        <p:nvSpPr>
          <p:cNvPr id="94" name="Google Shape;94;g12815b34855_1_25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Old design purged $12.4 million in raw materials.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New design purged $5.05 million in raw materials.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New design requires $3.23 million in H</a:t>
            </a:r>
            <a:r>
              <a:rPr baseline="-25000" lang="en"/>
              <a:t>2.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Additional catalyst amount costs $1.26 million 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Total </a:t>
            </a:r>
            <a:r>
              <a:rPr lang="en"/>
              <a:t>savings</a:t>
            </a:r>
            <a:r>
              <a:rPr lang="en"/>
              <a:t> of $2.89 million .</a:t>
            </a:r>
            <a:endParaRPr/>
          </a:p>
        </p:txBody>
      </p:sp>
      <p:sp>
        <p:nvSpPr>
          <p:cNvPr id="95" name="Google Shape;95;g12815b34855_1_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31fcbc92_0_24"/>
          <p:cNvSpPr txBox="1"/>
          <p:nvPr>
            <p:ph type="title"/>
          </p:nvPr>
        </p:nvSpPr>
        <p:spPr>
          <a:xfrm>
            <a:off x="490300" y="889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Changes Made to BFD</a:t>
            </a:r>
            <a:endParaRPr b="1"/>
          </a:p>
        </p:txBody>
      </p:sp>
      <p:sp>
        <p:nvSpPr>
          <p:cNvPr id="101" name="Google Shape;101;g12531fcbc92_0_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g12531fcbc9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63" y="756400"/>
            <a:ext cx="8827673" cy="363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f5197fc3_0_9"/>
          <p:cNvSpPr txBox="1"/>
          <p:nvPr>
            <p:ph type="title"/>
          </p:nvPr>
        </p:nvSpPr>
        <p:spPr>
          <a:xfrm>
            <a:off x="192225" y="1777300"/>
            <a:ext cx="3943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Heat Integration: Stream Identification</a:t>
            </a:r>
            <a:endParaRPr b="1"/>
          </a:p>
        </p:txBody>
      </p:sp>
      <p:graphicFrame>
        <p:nvGraphicFramePr>
          <p:cNvPr id="108" name="Google Shape;108;g126f5197fc3_0_9"/>
          <p:cNvGraphicFramePr/>
          <p:nvPr/>
        </p:nvGraphicFramePr>
        <p:xfrm>
          <a:off x="4457363" y="1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{EAB66103-852B-479F-B51F-702C18D800F5}</a:tableStyleId>
              </a:tblPr>
              <a:tblGrid>
                <a:gridCol w="1698950"/>
                <a:gridCol w="1117800"/>
                <a:gridCol w="1187750"/>
              </a:tblGrid>
              <a:tr h="35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 Identification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 Type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 Label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S7_To_S8 (Heater)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Cold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BOTTOM_To_S14 (Heater2)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Cold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C2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 Reboiler@B13_TO_S15 (C3)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Cold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C3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 Reboiler@B7_TO_S6 (C2)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Cold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C4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 Condenser@B7_TO_S7 (C2)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Hot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 Condenser@B13_TO_S16 (C3)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Hot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H2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 Condenser@B6_TO_S9 (C2)</a:t>
                      </a:r>
                      <a:endParaRPr sz="8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Hot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H3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 Reboiler@B6_TO_S5 (C1)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Cold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Flash Tank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Hot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H4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Reactor (Carnomylator)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Cold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C6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Reactor(Dehydration)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Hot</a:t>
                      </a:r>
                      <a:endParaRPr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H5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9" name="Google Shape;109;g126f5197fc3_0_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g126f5197fc3_0_9"/>
          <p:cNvSpPr txBox="1"/>
          <p:nvPr>
            <p:ph type="title"/>
          </p:nvPr>
        </p:nvSpPr>
        <p:spPr>
          <a:xfrm>
            <a:off x="192225" y="3495950"/>
            <a:ext cx="3943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/>
              <a:t>*Cold: Cold Streams to be Heated</a:t>
            </a:r>
            <a:br>
              <a:rPr lang="en" sz="1700"/>
            </a:br>
            <a:r>
              <a:rPr lang="en" sz="1700">
                <a:solidFill>
                  <a:srgbClr val="FF0000"/>
                </a:solidFill>
              </a:rPr>
              <a:t>*Hot: Hot Streams to be Cooled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f5197fc3_0_31"/>
          <p:cNvSpPr txBox="1"/>
          <p:nvPr>
            <p:ph type="title"/>
          </p:nvPr>
        </p:nvSpPr>
        <p:spPr>
          <a:xfrm>
            <a:off x="457200" y="1353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Building Heat Cascade Table - Cold Streams</a:t>
            </a:r>
            <a:endParaRPr b="1"/>
          </a:p>
        </p:txBody>
      </p:sp>
      <p:sp>
        <p:nvSpPr>
          <p:cNvPr id="116" name="Google Shape;116;g126f5197fc3_0_3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7" name="Google Shape;117;g126f5197fc3_0_31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{37BBEEA2-9106-4EF0-BA33-9762AA5CC057}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Label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S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C)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T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C)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mCp (kJ/kgK)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 (kW)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H1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97.03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95.35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1947.86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3265.51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H2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167.90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4.82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83.91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13685.78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H3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42.77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32.10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1070.41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11420.50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H4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223.00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14.00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21.75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5800.44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H5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356.00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355.50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18592.30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9296.15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43468.41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g126f5197fc3_0_70"/>
          <p:cNvGraphicFramePr/>
          <p:nvPr/>
        </p:nvGraphicFramePr>
        <p:xfrm>
          <a:off x="997450" y="8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{37BBEEA2-9106-4EF0-BA33-9762AA5CC057}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Label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S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C)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T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baseline="30000" lang="en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C)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mCp (kJ/kgK)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 (kW)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95.35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195.00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12.58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1253.56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14.00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300.00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27.47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6141.33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179.89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180.39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19970.21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9985.10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120.01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127.85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383.80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3009.47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137.80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139.89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438.66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917.08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C6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-22.06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223.00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27.28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6687.54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Total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27994.09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First Law Requirement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15474.32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g126f5197fc3_0_70"/>
          <p:cNvSpPr txBox="1"/>
          <p:nvPr>
            <p:ph type="title"/>
          </p:nvPr>
        </p:nvSpPr>
        <p:spPr>
          <a:xfrm>
            <a:off x="457200" y="13537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Building Heat Cascade Table - Cold Streams</a:t>
            </a:r>
            <a:endParaRPr b="1"/>
          </a:p>
        </p:txBody>
      </p:sp>
      <p:sp>
        <p:nvSpPr>
          <p:cNvPr id="124" name="Google Shape;124;g126f5197fc3_0_7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