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 id="2147483881" r:id="rId2"/>
  </p:sldMasterIdLst>
  <p:notesMasterIdLst>
    <p:notesMasterId r:id="rId38"/>
  </p:notesMasterIdLst>
  <p:handoutMasterIdLst>
    <p:handoutMasterId r:id="rId39"/>
  </p:handoutMasterIdLst>
  <p:sldIdLst>
    <p:sldId id="256" r:id="rId3"/>
    <p:sldId id="257" r:id="rId4"/>
    <p:sldId id="261" r:id="rId5"/>
    <p:sldId id="269" r:id="rId6"/>
    <p:sldId id="259" r:id="rId7"/>
    <p:sldId id="301" r:id="rId8"/>
    <p:sldId id="262" r:id="rId9"/>
    <p:sldId id="263" r:id="rId10"/>
    <p:sldId id="264" r:id="rId11"/>
    <p:sldId id="265" r:id="rId12"/>
    <p:sldId id="266" r:id="rId13"/>
    <p:sldId id="267" r:id="rId14"/>
    <p:sldId id="268" r:id="rId15"/>
    <p:sldId id="270" r:id="rId16"/>
    <p:sldId id="302" r:id="rId17"/>
    <p:sldId id="293" r:id="rId18"/>
    <p:sldId id="291" r:id="rId19"/>
    <p:sldId id="303" r:id="rId20"/>
    <p:sldId id="297" r:id="rId21"/>
    <p:sldId id="285" r:id="rId22"/>
    <p:sldId id="296" r:id="rId23"/>
    <p:sldId id="304" r:id="rId24"/>
    <p:sldId id="299" r:id="rId25"/>
    <p:sldId id="305" r:id="rId26"/>
    <p:sldId id="312" r:id="rId27"/>
    <p:sldId id="306" r:id="rId28"/>
    <p:sldId id="307" r:id="rId29"/>
    <p:sldId id="313" r:id="rId30"/>
    <p:sldId id="308" r:id="rId31"/>
    <p:sldId id="309" r:id="rId32"/>
    <p:sldId id="310" r:id="rId33"/>
    <p:sldId id="314" r:id="rId34"/>
    <p:sldId id="311" r:id="rId35"/>
    <p:sldId id="315" r:id="rId36"/>
    <p:sldId id="294" r:id="rId37"/>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457200" rtl="0" eaLnBrk="1" latinLnBrk="0" hangingPunct="1">
      <a:defRPr kern="1200">
        <a:solidFill>
          <a:schemeClr val="tx1"/>
        </a:solidFill>
        <a:latin typeface="Arial" charset="0"/>
        <a:ea typeface="Geneva" charset="0"/>
        <a:cs typeface="Geneva" charset="0"/>
      </a:defRPr>
    </a:lvl6pPr>
    <a:lvl7pPr marL="2743200" algn="l" defTabSz="457200" rtl="0" eaLnBrk="1" latinLnBrk="0" hangingPunct="1">
      <a:defRPr kern="1200">
        <a:solidFill>
          <a:schemeClr val="tx1"/>
        </a:solidFill>
        <a:latin typeface="Arial" charset="0"/>
        <a:ea typeface="Geneva" charset="0"/>
        <a:cs typeface="Geneva" charset="0"/>
      </a:defRPr>
    </a:lvl7pPr>
    <a:lvl8pPr marL="3200400" algn="l" defTabSz="457200" rtl="0" eaLnBrk="1" latinLnBrk="0" hangingPunct="1">
      <a:defRPr kern="1200">
        <a:solidFill>
          <a:schemeClr val="tx1"/>
        </a:solidFill>
        <a:latin typeface="Arial" charset="0"/>
        <a:ea typeface="Geneva" charset="0"/>
        <a:cs typeface="Geneva" charset="0"/>
      </a:defRPr>
    </a:lvl8pPr>
    <a:lvl9pPr marL="3657600" algn="l" defTabSz="457200" rtl="0" eaLnBrk="1" latinLnBrk="0" hangingPunct="1">
      <a:defRPr kern="1200">
        <a:solidFill>
          <a:schemeClr val="tx1"/>
        </a:solidFill>
        <a:latin typeface="Arial" charset="0"/>
        <a:ea typeface="Geneva" charset="0"/>
        <a:cs typeface="Geneva" charset="0"/>
      </a:defRPr>
    </a:lvl9pPr>
  </p:defaultTextStyle>
  <p:extLst>
    <p:ext uri="{521415D9-36F7-43E2-AB2F-B90AF26B5E84}">
      <p14:sectionLst xmlns:p14="http://schemas.microsoft.com/office/powerpoint/2010/main">
        <p14:section name="Default Section" id="{183034EE-929A-4560-BB23-63FD28705F3E}">
          <p14:sldIdLst>
            <p14:sldId id="256"/>
            <p14:sldId id="257"/>
            <p14:sldId id="261"/>
            <p14:sldId id="269"/>
            <p14:sldId id="259"/>
            <p14:sldId id="301"/>
            <p14:sldId id="262"/>
            <p14:sldId id="263"/>
            <p14:sldId id="264"/>
            <p14:sldId id="265"/>
            <p14:sldId id="266"/>
            <p14:sldId id="267"/>
            <p14:sldId id="268"/>
            <p14:sldId id="270"/>
            <p14:sldId id="302"/>
            <p14:sldId id="293"/>
            <p14:sldId id="291"/>
            <p14:sldId id="303"/>
            <p14:sldId id="297"/>
            <p14:sldId id="285"/>
            <p14:sldId id="296"/>
            <p14:sldId id="304"/>
            <p14:sldId id="299"/>
            <p14:sldId id="305"/>
            <p14:sldId id="312"/>
            <p14:sldId id="306"/>
            <p14:sldId id="307"/>
            <p14:sldId id="313"/>
            <p14:sldId id="308"/>
            <p14:sldId id="309"/>
            <p14:sldId id="310"/>
            <p14:sldId id="314"/>
            <p14:sldId id="311"/>
            <p14:sldId id="315"/>
            <p14:sldId id="2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3FF"/>
    <a:srgbClr val="00BFFF"/>
    <a:srgbClr val="0060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A2F15-3C5A-45F2-ADA3-C70E369B0392}" v="409" dt="2021-05-13T20:40:36.878"/>
    <p1510:client id="{EAA16F4C-DA8E-504A-B99D-9152B2235E98}" v="1477" dt="2021-05-13T21:57:37.179"/>
    <p1510:client id="{FCE1AD3B-2E0B-42A8-9A48-8356A99C62D9}" v="1354" dt="2021-05-13T20:42:14.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snapToObjects="1">
      <p:cViewPr varScale="1">
        <p:scale>
          <a:sx n="142" d="100"/>
          <a:sy n="142" d="100"/>
        </p:scale>
        <p:origin x="7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A5CB7454-15C1-A944-AC37-5542B6D3ECE9}" type="datetime1">
              <a:rPr lang="en-US"/>
              <a:pPr>
                <a:defRPr/>
              </a:pPr>
              <a:t>5/13/21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6CAD9EFA-3E97-9B4D-8EE7-720657CEF67E}" type="slidenum">
              <a:rPr lang="en-US"/>
              <a:pPr>
                <a:defRPr/>
              </a:pPr>
              <a:t>‹#›</a:t>
            </a:fld>
            <a:endParaRPr lang="en-US"/>
          </a:p>
        </p:txBody>
      </p:sp>
    </p:spTree>
    <p:extLst>
      <p:ext uri="{BB962C8B-B14F-4D97-AF65-F5344CB8AC3E}">
        <p14:creationId xmlns:p14="http://schemas.microsoft.com/office/powerpoint/2010/main" val="357187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1210EC45-414C-6A4E-BBBD-A09AEA33A371}" type="datetime1">
              <a:rPr lang="en-US"/>
              <a:pPr>
                <a:defRPr/>
              </a:pPr>
              <a:t>5/13/21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FE6EDC6-DD80-2D48-A9E8-763FB51E6E0C}" type="slidenum">
              <a:rPr lang="en-US"/>
              <a:pPr>
                <a:defRPr/>
              </a:pPr>
              <a:t>‹#›</a:t>
            </a:fld>
            <a:endParaRPr lang="en-US"/>
          </a:p>
        </p:txBody>
      </p:sp>
    </p:spTree>
    <p:extLst>
      <p:ext uri="{BB962C8B-B14F-4D97-AF65-F5344CB8AC3E}">
        <p14:creationId xmlns:p14="http://schemas.microsoft.com/office/powerpoint/2010/main" val="179504062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Geneva" pitchFamily="-65" charset="-128"/>
        <a:cs typeface="Geneva"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Geneva"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0</a:t>
            </a:fld>
            <a:endParaRPr lang="en-US"/>
          </a:p>
        </p:txBody>
      </p:sp>
    </p:spTree>
    <p:extLst>
      <p:ext uri="{BB962C8B-B14F-4D97-AF65-F5344CB8AC3E}">
        <p14:creationId xmlns:p14="http://schemas.microsoft.com/office/powerpoint/2010/main" val="834709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a:t>Does not decrease exponentially like observed in part 1, approximately linear instead. The concentration is also slightly greater than in part 1. It makes sense because the electrolysis reaction exists, slows down the main reaction, so less acetone consumed.</a:t>
            </a:r>
          </a:p>
          <a:p>
            <a:pPr marL="228600" indent="-228600">
              <a:buFont typeface="+mj-lt"/>
              <a:buAutoNum type="arabicPeriod"/>
            </a:pPr>
            <a:r>
              <a:rPr lang="en-US"/>
              <a:t>Proton concentration fluctuate around the same number, makes conceptual sense because it’s constantly being consumed by second reaction, but produced by the main reaction. Unlike from part 1, it’s constantly being produced, so the concentration increases with time.</a:t>
            </a:r>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26</a:t>
            </a:fld>
            <a:endParaRPr lang="en-US"/>
          </a:p>
        </p:txBody>
      </p:sp>
    </p:spTree>
    <p:extLst>
      <p:ext uri="{BB962C8B-B14F-4D97-AF65-F5344CB8AC3E}">
        <p14:creationId xmlns:p14="http://schemas.microsoft.com/office/powerpoint/2010/main" val="4192976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a:t>Here we see that simulation data from </a:t>
            </a:r>
            <a:r>
              <a:rPr lang="en-US" err="1"/>
              <a:t>pcode</a:t>
            </a:r>
            <a:r>
              <a:rPr lang="en-US"/>
              <a:t> do not consider the electrolysis reaction, so concentration will start to decrease exponentially due to the autocatalytic behavior. And remember that our goal is to remove this behavior in our system from happening because it can cause some issue with the system control. So, by having the second reaction, iodine is consumed in the first reaction but then regenerate in the second reaction, in order to ensure a higher concentration of iodine in the system, and not having it exponentially decrease with time. This is closely related to the concentration of HI in the system so more I2 need to be produced to reduce HI, so the autocatalytic behavior can be prevented at least.</a:t>
            </a:r>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27</a:t>
            </a:fld>
            <a:endParaRPr lang="en-US"/>
          </a:p>
        </p:txBody>
      </p:sp>
    </p:spTree>
    <p:extLst>
      <p:ext uri="{BB962C8B-B14F-4D97-AF65-F5344CB8AC3E}">
        <p14:creationId xmlns:p14="http://schemas.microsoft.com/office/powerpoint/2010/main" val="409180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171450" indent="-171450">
              <a:buFont typeface="Arial" panose="020B0604020202020204" pitchFamily="34" charset="0"/>
              <a:buChar char="•"/>
            </a:pPr>
            <a:r>
              <a:rPr lang="en-US"/>
              <a:t>Alpha/beta – from the equation, increasing this parameters, will make the concentration associated with the order to be smaller (0.04^2 &gt; 0.04^3 because we’re considering a number raised to a certain power, and this number is less than 1). So, volume will increase along the way. Conceptually speaking, because the concentration becomes more smaller due to a concentration less than 1, </a:t>
            </a:r>
          </a:p>
          <a:p>
            <a:pPr marL="171450" indent="-171450">
              <a:buFont typeface="Arial" panose="020B0604020202020204" pitchFamily="34" charset="0"/>
              <a:buChar char="•"/>
            </a:pPr>
            <a:r>
              <a:rPr lang="en-US"/>
              <a:t>For gamma, varying around 0, won’t have a significant effect on the volume.</a:t>
            </a:r>
          </a:p>
          <a:p>
            <a:pPr marL="171450" indent="-171450">
              <a:buFont typeface="Arial" panose="020B0604020202020204" pitchFamily="34" charset="0"/>
              <a:buChar char="•"/>
            </a:pPr>
            <a:r>
              <a:rPr lang="en-US"/>
              <a:t>Increasing A will increase the k. So as k increases, volume will decrease, which makes sense because faster reaction happening at a time, so no need a bigger volume.</a:t>
            </a:r>
          </a:p>
          <a:p>
            <a:pPr marL="171450" indent="-171450">
              <a:buFont typeface="Arial" panose="020B0604020202020204" pitchFamily="34" charset="0"/>
              <a:buChar char="•"/>
            </a:pPr>
            <a:r>
              <a:rPr lang="en-US"/>
              <a:t>Increasing </a:t>
            </a:r>
            <a:r>
              <a:rPr lang="en-US" err="1"/>
              <a:t>Ea</a:t>
            </a:r>
            <a:r>
              <a:rPr lang="en-US"/>
              <a:t>, will decrease the k, opposite argument as previously mentioned.</a:t>
            </a:r>
          </a:p>
          <a:p>
            <a:pPr marL="171450" indent="-171450">
              <a:buFont typeface="Arial" panose="020B0604020202020204" pitchFamily="34" charset="0"/>
              <a:buChar char="•"/>
            </a:pPr>
            <a:r>
              <a:rPr lang="en-US"/>
              <a:t>If k2 increases, volume increases. We know the second reaction is a competing reaction from the main reaction. When k2 is greater than k1, HI is consumed a lot faster than it is being produced in the main reaction. From here, to achieve the same amount of product, we need to accommodate with a higher volume for the first reaction to occur simultaneously to meet the end goals.</a:t>
            </a:r>
          </a:p>
          <a:p>
            <a:pPr marL="171450" indent="-171450">
              <a:buFont typeface="Arial" panose="020B0604020202020204" pitchFamily="34" charset="0"/>
              <a:buChar char="•"/>
            </a:pPr>
            <a:r>
              <a:rPr lang="en-US"/>
              <a:t>The rest of the parameters, temperature, flow rate, initial concentration, decrease volume as they increase. For T, related to Boltzmann distribution curve, at a fixed </a:t>
            </a:r>
            <a:r>
              <a:rPr lang="en-US" err="1"/>
              <a:t>Ea</a:t>
            </a:r>
            <a:r>
              <a:rPr lang="en-US"/>
              <a:t>, greater T will have a greater probability of molecule to get over the barrier of energy, more collision, faster kinetics.</a:t>
            </a:r>
          </a:p>
          <a:p>
            <a:pPr marL="171450" indent="-171450">
              <a:buFont typeface="Arial" panose="020B0604020202020204" pitchFamily="34" charset="0"/>
              <a:buChar char="•"/>
            </a:pPr>
            <a:r>
              <a:rPr lang="en-US"/>
              <a:t>Initial concentration related to le </a:t>
            </a:r>
            <a:r>
              <a:rPr lang="en-US" err="1"/>
              <a:t>chateliers</a:t>
            </a:r>
            <a:r>
              <a:rPr lang="en-US"/>
              <a:t> principle, adding more reactants will drive the equilibrium to produce more product, so faster reaction, less vol needed.</a:t>
            </a:r>
          </a:p>
          <a:p>
            <a:pPr marL="171450" indent="-171450">
              <a:buFont typeface="Arial" panose="020B0604020202020204" pitchFamily="34" charset="0"/>
              <a:buChar char="•"/>
            </a:pPr>
            <a:r>
              <a:rPr lang="en-US"/>
              <a:t>Q is related by, increasing flow rate, but at the same residence time to achieve the same conversion, we need a lower volume, mathematically correct.</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30</a:t>
            </a:fld>
            <a:endParaRPr lang="en-US"/>
          </a:p>
        </p:txBody>
      </p:sp>
    </p:spTree>
    <p:extLst>
      <p:ext uri="{BB962C8B-B14F-4D97-AF65-F5344CB8AC3E}">
        <p14:creationId xmlns:p14="http://schemas.microsoft.com/office/powerpoint/2010/main" val="755203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32</a:t>
            </a:fld>
            <a:endParaRPr lang="en-US"/>
          </a:p>
        </p:txBody>
      </p:sp>
    </p:spTree>
    <p:extLst>
      <p:ext uri="{BB962C8B-B14F-4D97-AF65-F5344CB8AC3E}">
        <p14:creationId xmlns:p14="http://schemas.microsoft.com/office/powerpoint/2010/main" val="119287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33</a:t>
            </a:fld>
            <a:endParaRPr lang="en-US"/>
          </a:p>
        </p:txBody>
      </p:sp>
    </p:spTree>
    <p:extLst>
      <p:ext uri="{BB962C8B-B14F-4D97-AF65-F5344CB8AC3E}">
        <p14:creationId xmlns:p14="http://schemas.microsoft.com/office/powerpoint/2010/main" val="69481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ORDER: Acetone + Iodine + HCl (acid catalyze) -&gt; </a:t>
            </a:r>
            <a:r>
              <a:rPr lang="en-US" err="1"/>
              <a:t>Iodo</a:t>
            </a:r>
            <a:r>
              <a:rPr lang="en-US"/>
              <a:t>-acetone + Hydrogen Iodide</a:t>
            </a:r>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2</a:t>
            </a:fld>
            <a:endParaRPr lang="en-US"/>
          </a:p>
        </p:txBody>
      </p:sp>
    </p:spTree>
    <p:extLst>
      <p:ext uri="{BB962C8B-B14F-4D97-AF65-F5344CB8AC3E}">
        <p14:creationId xmlns:p14="http://schemas.microsoft.com/office/powerpoint/2010/main" val="4252781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9</a:t>
            </a:fld>
            <a:endParaRPr lang="en-US"/>
          </a:p>
        </p:txBody>
      </p:sp>
    </p:spTree>
    <p:extLst>
      <p:ext uri="{BB962C8B-B14F-4D97-AF65-F5344CB8AC3E}">
        <p14:creationId xmlns:p14="http://schemas.microsoft.com/office/powerpoint/2010/main" val="3140223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13</a:t>
            </a:fld>
            <a:endParaRPr lang="en-US"/>
          </a:p>
        </p:txBody>
      </p:sp>
    </p:spTree>
    <p:extLst>
      <p:ext uri="{BB962C8B-B14F-4D97-AF65-F5344CB8AC3E}">
        <p14:creationId xmlns:p14="http://schemas.microsoft.com/office/powerpoint/2010/main" val="207513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14</a:t>
            </a:fld>
            <a:endParaRPr lang="en-US"/>
          </a:p>
        </p:txBody>
      </p:sp>
    </p:spTree>
    <p:extLst>
      <p:ext uri="{BB962C8B-B14F-4D97-AF65-F5344CB8AC3E}">
        <p14:creationId xmlns:p14="http://schemas.microsoft.com/office/powerpoint/2010/main" val="3974146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17</a:t>
            </a:fld>
            <a:endParaRPr lang="en-US"/>
          </a:p>
        </p:txBody>
      </p:sp>
    </p:spTree>
    <p:extLst>
      <p:ext uri="{BB962C8B-B14F-4D97-AF65-F5344CB8AC3E}">
        <p14:creationId xmlns:p14="http://schemas.microsoft.com/office/powerpoint/2010/main" val="2057430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MULTIPLE LINEAR REGRESSIONS</a:t>
            </a:r>
          </a:p>
          <a:p>
            <a:pPr marL="171450" indent="-171450">
              <a:buFontTx/>
              <a:buChar char="-"/>
            </a:pPr>
            <a:r>
              <a:rPr lang="en-US"/>
              <a:t>Didn’t do linear regressions on runs with varying a specific reactant to find the reaction order for that species, </a:t>
            </a:r>
            <a:r>
              <a:rPr lang="en-US" err="1"/>
              <a:t>cuz</a:t>
            </a:r>
            <a:r>
              <a:rPr lang="en-US"/>
              <a:t> it will create bias towards that reactants, since we didn’t consider all run at once</a:t>
            </a:r>
          </a:p>
          <a:p>
            <a:pPr marL="171450" indent="-171450">
              <a:buFontTx/>
              <a:buChar char="-"/>
            </a:pPr>
            <a:r>
              <a:rPr lang="en-US"/>
              <a:t>So to eliminate that bias, do multiple linear regressions all at once instead</a:t>
            </a:r>
          </a:p>
          <a:p>
            <a:pPr marL="171450" indent="-171450">
              <a:buFontTx/>
              <a:buChar char="-"/>
            </a:pPr>
            <a:endParaRPr lang="en-US"/>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18</a:t>
            </a:fld>
            <a:endParaRPr lang="en-US"/>
          </a:p>
        </p:txBody>
      </p:sp>
    </p:spTree>
    <p:extLst>
      <p:ext uri="{BB962C8B-B14F-4D97-AF65-F5344CB8AC3E}">
        <p14:creationId xmlns:p14="http://schemas.microsoft.com/office/powerpoint/2010/main" val="247212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21</a:t>
            </a:fld>
            <a:endParaRPr lang="en-US"/>
          </a:p>
        </p:txBody>
      </p:sp>
    </p:spTree>
    <p:extLst>
      <p:ext uri="{BB962C8B-B14F-4D97-AF65-F5344CB8AC3E}">
        <p14:creationId xmlns:p14="http://schemas.microsoft.com/office/powerpoint/2010/main" val="3041278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E6EDC6-DD80-2D48-A9E8-763FB51E6E0C}" type="slidenum">
              <a:rPr lang="en-US" smtClean="0"/>
              <a:pPr>
                <a:defRPr/>
              </a:pPr>
              <a:t>22</a:t>
            </a:fld>
            <a:endParaRPr lang="en-US"/>
          </a:p>
        </p:txBody>
      </p:sp>
    </p:spTree>
    <p:extLst>
      <p:ext uri="{BB962C8B-B14F-4D97-AF65-F5344CB8AC3E}">
        <p14:creationId xmlns:p14="http://schemas.microsoft.com/office/powerpoint/2010/main" val="1393477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50018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0" y="459580"/>
            <a:ext cx="2514600" cy="664369"/>
          </a:xfrm>
        </p:spPr>
        <p:txBody>
          <a:bodyPr anchor="b"/>
          <a:lstStyle>
            <a:lvl1pPr algn="l">
              <a:defRPr sz="2000" b="1">
                <a:solidFill>
                  <a:srgbClr val="006096"/>
                </a:solidFill>
              </a:defRPr>
            </a:lvl1pPr>
          </a:lstStyle>
          <a:p>
            <a:r>
              <a:rPr lang="en-US"/>
              <a:t>Click to edit Master title style</a:t>
            </a:r>
          </a:p>
        </p:txBody>
      </p:sp>
      <p:sp>
        <p:nvSpPr>
          <p:cNvPr id="3" name="Picture Placeholder 2"/>
          <p:cNvSpPr>
            <a:spLocks noGrp="1"/>
          </p:cNvSpPr>
          <p:nvPr>
            <p:ph type="pic" idx="1"/>
          </p:nvPr>
        </p:nvSpPr>
        <p:spPr>
          <a:xfrm>
            <a:off x="457200" y="459580"/>
            <a:ext cx="5486400" cy="363616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096000" y="1200150"/>
            <a:ext cx="25146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34742D8B-8594-4B44-80B0-BECC0F075DC4}" type="slidenum">
              <a:rPr lang="en-US" smtClean="0"/>
              <a:pPr>
                <a:defRPr/>
              </a:pPr>
              <a:t>‹#›</a:t>
            </a:fld>
            <a:endParaRPr lang="en-US"/>
          </a:p>
        </p:txBody>
      </p:sp>
    </p:spTree>
    <p:extLst>
      <p:ext uri="{BB962C8B-B14F-4D97-AF65-F5344CB8AC3E}">
        <p14:creationId xmlns:p14="http://schemas.microsoft.com/office/powerpoint/2010/main" val="531183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0"/>
            <a:ext cx="8229600" cy="742950"/>
          </a:xfrm>
        </p:spPr>
        <p:txBody>
          <a:bodyPr/>
          <a:lstStyle>
            <a:lvl1pPr>
              <a:defRPr>
                <a:solidFill>
                  <a:srgbClr val="006096"/>
                </a:solidFill>
              </a:defRPr>
            </a:lvl1pPr>
          </a:lstStyle>
          <a:p>
            <a:r>
              <a:rPr lang="en-US"/>
              <a:t>Click to edit Master title style</a:t>
            </a:r>
          </a:p>
        </p:txBody>
      </p:sp>
      <p:sp>
        <p:nvSpPr>
          <p:cNvPr id="3" name="Vertical Text Placeholder 2"/>
          <p:cNvSpPr>
            <a:spLocks noGrp="1"/>
          </p:cNvSpPr>
          <p:nvPr>
            <p:ph type="body" orient="vert" idx="1"/>
          </p:nvPr>
        </p:nvSpPr>
        <p:spPr>
          <a:xfrm>
            <a:off x="457200" y="1504950"/>
            <a:ext cx="8229600" cy="2651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C6F69E68-A1F7-A441-8DC9-1255D615ACC0}" type="slidenum">
              <a:rPr lang="en-US" smtClean="0"/>
              <a:pPr>
                <a:defRPr/>
              </a:pPr>
              <a:t>‹#›</a:t>
            </a:fld>
            <a:endParaRPr lang="en-US"/>
          </a:p>
        </p:txBody>
      </p:sp>
    </p:spTree>
    <p:extLst>
      <p:ext uri="{BB962C8B-B14F-4D97-AF65-F5344CB8AC3E}">
        <p14:creationId xmlns:p14="http://schemas.microsoft.com/office/powerpoint/2010/main" val="2274019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18930" y="515937"/>
            <a:ext cx="2057400" cy="3579813"/>
          </a:xfrm>
        </p:spPr>
        <p:txBody>
          <a:bodyPr vert="eaVert"/>
          <a:lstStyle>
            <a:lvl1pPr>
              <a:defRPr>
                <a:solidFill>
                  <a:srgbClr val="006096"/>
                </a:solidFill>
              </a:defRPr>
            </a:lvl1pPr>
          </a:lstStyle>
          <a:p>
            <a:r>
              <a:rPr lang="en-US"/>
              <a:t>Click to edit </a:t>
            </a:r>
            <a:br>
              <a:rPr lang="en-US"/>
            </a:br>
            <a:r>
              <a:rPr lang="en-US"/>
              <a:t>Master title style</a:t>
            </a:r>
          </a:p>
        </p:txBody>
      </p:sp>
      <p:sp>
        <p:nvSpPr>
          <p:cNvPr id="3" name="Vertical Text Placeholder 2"/>
          <p:cNvSpPr>
            <a:spLocks noGrp="1"/>
          </p:cNvSpPr>
          <p:nvPr>
            <p:ph type="body" orient="vert" idx="1"/>
          </p:nvPr>
        </p:nvSpPr>
        <p:spPr>
          <a:xfrm>
            <a:off x="457200" y="515937"/>
            <a:ext cx="6019800" cy="3579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xfrm>
            <a:off x="3352800" y="4767263"/>
            <a:ext cx="2133600" cy="274637"/>
          </a:xfrm>
        </p:spPr>
        <p:txBody>
          <a:bodyPr/>
          <a:lstStyle>
            <a:lvl1pPr algn="ctr">
              <a:defRPr>
                <a:solidFill>
                  <a:schemeClr val="bg1"/>
                </a:solidFill>
              </a:defRPr>
            </a:lvl1pPr>
          </a:lstStyle>
          <a:p>
            <a:pPr>
              <a:defRPr/>
            </a:pPr>
            <a:fld id="{8FD8FFC6-973B-2442-BCAF-B040FDE7B897}" type="slidenum">
              <a:rPr lang="en-US" smtClean="0"/>
              <a:pPr>
                <a:defRPr/>
              </a:pPr>
              <a:t>‹#›</a:t>
            </a:fld>
            <a:endParaRPr lang="en-US"/>
          </a:p>
        </p:txBody>
      </p:sp>
    </p:spTree>
    <p:extLst>
      <p:ext uri="{BB962C8B-B14F-4D97-AF65-F5344CB8AC3E}">
        <p14:creationId xmlns:p14="http://schemas.microsoft.com/office/powerpoint/2010/main" val="2556142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096"/>
                </a:solidFill>
              </a:defRPr>
            </a:lvl1pPr>
          </a:lstStyle>
          <a:p>
            <a:r>
              <a:rPr lang="en-US"/>
              <a:t>Click to edit Master title style</a:t>
            </a:r>
          </a:p>
        </p:txBody>
      </p:sp>
      <p:sp>
        <p:nvSpPr>
          <p:cNvPr id="3" name="Slide Number Placeholder 4"/>
          <p:cNvSpPr>
            <a:spLocks noGrp="1"/>
          </p:cNvSpPr>
          <p:nvPr>
            <p:ph type="sldNum" sz="quarter" idx="10"/>
          </p:nvPr>
        </p:nvSpPr>
        <p:spPr>
          <a:xfrm>
            <a:off x="3505200" y="4767263"/>
            <a:ext cx="2133600" cy="274637"/>
          </a:xfrm>
          <a:prstGeom prst="rect">
            <a:avLst/>
          </a:prstGeom>
        </p:spPr>
        <p:txBody>
          <a:bodyPr/>
          <a:lstStyle>
            <a:lvl1pPr algn="ctr">
              <a:defRPr>
                <a:solidFill>
                  <a:schemeClr val="bg1"/>
                </a:solidFill>
              </a:defRPr>
            </a:lvl1pPr>
          </a:lstStyle>
          <a:p>
            <a:pPr>
              <a:defRPr/>
            </a:pPr>
            <a:fld id="{388F1A38-2662-714D-BA55-F0640804B748}" type="slidenum">
              <a:rPr lang="en-US" smtClean="0"/>
              <a:pPr>
                <a:defRPr/>
              </a:pPr>
              <a:t>‹#›</a:t>
            </a:fld>
            <a:endParaRPr lang="en-US"/>
          </a:p>
        </p:txBody>
      </p:sp>
    </p:spTree>
    <p:extLst>
      <p:ext uri="{BB962C8B-B14F-4D97-AF65-F5344CB8AC3E}">
        <p14:creationId xmlns:p14="http://schemas.microsoft.com/office/powerpoint/2010/main" val="2889544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096"/>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rgbClr val="006096"/>
                </a:solidFill>
              </a:defRPr>
            </a:lvl1pPr>
            <a:lvl2pPr>
              <a:defRPr>
                <a:solidFill>
                  <a:srgbClr val="006096"/>
                </a:solidFill>
              </a:defRPr>
            </a:lvl2pPr>
            <a:lvl3pPr>
              <a:defRPr>
                <a:solidFill>
                  <a:srgbClr val="006096"/>
                </a:solidFill>
              </a:defRPr>
            </a:lvl3pPr>
            <a:lvl4pPr>
              <a:defRPr>
                <a:solidFill>
                  <a:srgbClr val="006096"/>
                </a:solidFill>
              </a:defRPr>
            </a:lvl4pPr>
            <a:lvl5pPr>
              <a:defRPr>
                <a:solidFill>
                  <a:srgbClr val="00609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xfrm>
            <a:off x="3505200" y="4767263"/>
            <a:ext cx="2133600" cy="274637"/>
          </a:xfrm>
          <a:prstGeom prst="rect">
            <a:avLst/>
          </a:prstGeom>
        </p:spPr>
        <p:txBody>
          <a:bodyPr/>
          <a:lstStyle>
            <a:lvl1pPr algn="ctr">
              <a:defRPr>
                <a:solidFill>
                  <a:schemeClr val="bg1"/>
                </a:solidFill>
              </a:defRPr>
            </a:lvl1pPr>
          </a:lstStyle>
          <a:p>
            <a:pPr>
              <a:defRPr/>
            </a:pPr>
            <a:fld id="{67ED70C6-FDCB-5747-9A21-CEFC4DDC4D7F}" type="slidenum">
              <a:rPr lang="en-US" smtClean="0"/>
              <a:pPr>
                <a:defRPr/>
              </a:pPr>
              <a:t>‹#›</a:t>
            </a:fld>
            <a:endParaRPr lang="en-US"/>
          </a:p>
        </p:txBody>
      </p:sp>
    </p:spTree>
    <p:extLst>
      <p:ext uri="{BB962C8B-B14F-4D97-AF65-F5344CB8AC3E}">
        <p14:creationId xmlns:p14="http://schemas.microsoft.com/office/powerpoint/2010/main" val="383659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28A5-D74C-9248-B723-0EC6CD7FDDE1}"/>
              </a:ext>
            </a:extLst>
          </p:cNvPr>
          <p:cNvSpPr>
            <a:spLocks noGrp="1"/>
          </p:cNvSpPr>
          <p:nvPr>
            <p:ph type="title"/>
          </p:nvPr>
        </p:nvSpPr>
        <p:spPr/>
        <p:txBody>
          <a:bodyPr/>
          <a:lstStyle>
            <a:lvl1pPr>
              <a:defRPr>
                <a:solidFill>
                  <a:srgbClr val="006096"/>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C49DA271-5D74-634F-9D21-C09B874B1828}"/>
              </a:ext>
            </a:extLst>
          </p:cNvPr>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r>
              <a:rPr lang="en-US"/>
              <a:t>1</a:t>
            </a:r>
          </a:p>
        </p:txBody>
      </p:sp>
    </p:spTree>
    <p:extLst>
      <p:ext uri="{BB962C8B-B14F-4D97-AF65-F5344CB8AC3E}">
        <p14:creationId xmlns:p14="http://schemas.microsoft.com/office/powerpoint/2010/main" val="393023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742950"/>
          </a:xfrm>
        </p:spPr>
        <p:txBody>
          <a:bodyPr/>
          <a:lstStyle>
            <a:lvl1pPr>
              <a:defRPr>
                <a:solidFill>
                  <a:srgbClr val="006096"/>
                </a:solidFill>
              </a:defRPr>
            </a:lvl1pPr>
          </a:lstStyle>
          <a:p>
            <a:r>
              <a:rPr lang="en-US"/>
              <a:t>Click to edit Master title style</a:t>
            </a:r>
          </a:p>
        </p:txBody>
      </p:sp>
      <p:sp>
        <p:nvSpPr>
          <p:cNvPr id="3" name="Content Placeholder 2"/>
          <p:cNvSpPr>
            <a:spLocks noGrp="1"/>
          </p:cNvSpPr>
          <p:nvPr>
            <p:ph idx="1"/>
          </p:nvPr>
        </p:nvSpPr>
        <p:spPr>
          <a:xfrm>
            <a:off x="457200" y="1543050"/>
            <a:ext cx="8229600" cy="2651125"/>
          </a:xfrm>
        </p:spPr>
        <p:txBody>
          <a:bodyPr/>
          <a:lstStyle>
            <a:lvl1pPr>
              <a:defRPr>
                <a:solidFill>
                  <a:srgbClr val="006096"/>
                </a:solidFill>
              </a:defRPr>
            </a:lvl1pPr>
            <a:lvl2pPr>
              <a:defRPr>
                <a:solidFill>
                  <a:srgbClr val="006096"/>
                </a:solidFill>
              </a:defRPr>
            </a:lvl2pPr>
            <a:lvl3pPr>
              <a:defRPr>
                <a:solidFill>
                  <a:srgbClr val="006096"/>
                </a:solidFill>
              </a:defRPr>
            </a:lvl3pPr>
            <a:lvl4pPr>
              <a:defRPr>
                <a:solidFill>
                  <a:srgbClr val="006096"/>
                </a:solidFill>
              </a:defRPr>
            </a:lvl4pPr>
            <a:lvl5pPr>
              <a:defRPr>
                <a:solidFill>
                  <a:srgbClr val="00609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67ED70C6-FDCB-5747-9A21-CEFC4DDC4D7F}" type="slidenum">
              <a:rPr lang="en-US" smtClean="0"/>
              <a:pPr>
                <a:defRPr/>
              </a:pPr>
              <a:t>‹#›</a:t>
            </a:fld>
            <a:endParaRPr lang="en-US"/>
          </a:p>
        </p:txBody>
      </p:sp>
    </p:spTree>
    <p:extLst>
      <p:ext uri="{BB962C8B-B14F-4D97-AF65-F5344CB8AC3E}">
        <p14:creationId xmlns:p14="http://schemas.microsoft.com/office/powerpoint/2010/main" val="383659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477691"/>
            <a:ext cx="7772400" cy="1021556"/>
          </a:xfrm>
        </p:spPr>
        <p:txBody>
          <a:bodyPr anchor="t">
            <a:normAutofit/>
          </a:bodyPr>
          <a:lstStyle>
            <a:lvl1pPr algn="l">
              <a:defRPr sz="3200" b="1" cap="all">
                <a:solidFill>
                  <a:srgbClr val="006096"/>
                </a:solidFill>
              </a:defRPr>
            </a:lvl1pPr>
          </a:lstStyle>
          <a:p>
            <a:r>
              <a:rPr lang="en-US"/>
              <a:t>Click to edit Master title style</a:t>
            </a:r>
          </a:p>
        </p:txBody>
      </p:sp>
      <p:sp>
        <p:nvSpPr>
          <p:cNvPr id="3" name="Text Placeholder 2"/>
          <p:cNvSpPr>
            <a:spLocks noGrp="1"/>
          </p:cNvSpPr>
          <p:nvPr>
            <p:ph type="body" idx="1"/>
          </p:nvPr>
        </p:nvSpPr>
        <p:spPr>
          <a:xfrm>
            <a:off x="722313" y="1352550"/>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B8643EE7-E1E3-6A41-AED4-ADD0882BF97B}" type="slidenum">
              <a:rPr lang="en-US" smtClean="0"/>
              <a:pPr>
                <a:defRPr/>
              </a:pPr>
              <a:t>‹#›</a:t>
            </a:fld>
            <a:endParaRPr lang="en-US"/>
          </a:p>
        </p:txBody>
      </p:sp>
    </p:spTree>
    <p:extLst>
      <p:ext uri="{BB962C8B-B14F-4D97-AF65-F5344CB8AC3E}">
        <p14:creationId xmlns:p14="http://schemas.microsoft.com/office/powerpoint/2010/main" val="46318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742950"/>
          </a:xfrm>
        </p:spPr>
        <p:txBody>
          <a:bodyPr/>
          <a:lstStyle>
            <a:lvl1pPr>
              <a:defRPr>
                <a:solidFill>
                  <a:srgbClr val="006096"/>
                </a:solidFill>
              </a:defRPr>
            </a:lvl1pPr>
          </a:lstStyle>
          <a:p>
            <a:r>
              <a:rPr lang="en-US"/>
              <a:t>Click to edit Master title style</a:t>
            </a:r>
          </a:p>
        </p:txBody>
      </p:sp>
      <p:sp>
        <p:nvSpPr>
          <p:cNvPr id="3" name="Content Placeholder 2"/>
          <p:cNvSpPr>
            <a:spLocks noGrp="1"/>
          </p:cNvSpPr>
          <p:nvPr>
            <p:ph sz="half" idx="1"/>
          </p:nvPr>
        </p:nvSpPr>
        <p:spPr>
          <a:xfrm>
            <a:off x="457200" y="1085851"/>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1"/>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2F8EF95E-660F-6F48-9B3C-B3F93E20ACE1}" type="slidenum">
              <a:rPr lang="en-US" smtClean="0"/>
              <a:pPr>
                <a:defRPr/>
              </a:pPr>
              <a:t>‹#›</a:t>
            </a:fld>
            <a:endParaRPr lang="en-US"/>
          </a:p>
        </p:txBody>
      </p:sp>
    </p:spTree>
    <p:extLst>
      <p:ext uri="{BB962C8B-B14F-4D97-AF65-F5344CB8AC3E}">
        <p14:creationId xmlns:p14="http://schemas.microsoft.com/office/powerpoint/2010/main" val="126498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14350"/>
            <a:ext cx="4040188" cy="773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288255"/>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514350"/>
            <a:ext cx="4041775" cy="773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288255"/>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57A9B1A9-890C-8B44-BE90-7CB4395EE4D3}" type="slidenum">
              <a:rPr lang="en-US" smtClean="0"/>
              <a:pPr>
                <a:defRPr/>
              </a:pPr>
              <a:t>‹#›</a:t>
            </a:fld>
            <a:endParaRPr lang="en-US"/>
          </a:p>
        </p:txBody>
      </p:sp>
    </p:spTree>
    <p:extLst>
      <p:ext uri="{BB962C8B-B14F-4D97-AF65-F5344CB8AC3E}">
        <p14:creationId xmlns:p14="http://schemas.microsoft.com/office/powerpoint/2010/main" val="418460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742950"/>
          </a:xfrm>
        </p:spPr>
        <p:txBody>
          <a:bodyPr/>
          <a:lstStyle>
            <a:lvl1pPr>
              <a:defRPr>
                <a:solidFill>
                  <a:srgbClr val="006096"/>
                </a:solidFill>
              </a:defRPr>
            </a:lvl1pPr>
          </a:lstStyle>
          <a:p>
            <a:r>
              <a:rPr lang="en-US"/>
              <a:t>Click to edit Master title style</a:t>
            </a:r>
          </a:p>
        </p:txBody>
      </p:sp>
      <p:sp>
        <p:nvSpPr>
          <p:cNvPr id="3" name="Slide Number Placeholder 4"/>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388F1A38-2662-714D-BA55-F0640804B748}" type="slidenum">
              <a:rPr lang="en-US" smtClean="0"/>
              <a:pPr>
                <a:defRPr/>
              </a:pPr>
              <a:t>‹#›</a:t>
            </a:fld>
            <a:endParaRPr lang="en-US"/>
          </a:p>
        </p:txBody>
      </p:sp>
    </p:spTree>
    <p:extLst>
      <p:ext uri="{BB962C8B-B14F-4D97-AF65-F5344CB8AC3E}">
        <p14:creationId xmlns:p14="http://schemas.microsoft.com/office/powerpoint/2010/main" val="288954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3276600" y="4767263"/>
            <a:ext cx="2133600" cy="274637"/>
          </a:xfrm>
        </p:spPr>
        <p:txBody>
          <a:bodyPr/>
          <a:lstStyle>
            <a:lvl1pPr algn="ctr">
              <a:defRPr>
                <a:solidFill>
                  <a:schemeClr val="bg1"/>
                </a:solidFill>
              </a:defRPr>
            </a:lvl1pPr>
          </a:lstStyle>
          <a:p>
            <a:pPr>
              <a:defRPr/>
            </a:pPr>
            <a:fld id="{D5524B65-BD56-BC42-A8D4-F7B262BC0E77}" type="slidenum">
              <a:rPr lang="en-US" smtClean="0"/>
              <a:pPr>
                <a:defRPr/>
              </a:pPr>
              <a:t>‹#›</a:t>
            </a:fld>
            <a:endParaRPr lang="en-US"/>
          </a:p>
        </p:txBody>
      </p:sp>
    </p:spTree>
    <p:extLst>
      <p:ext uri="{BB962C8B-B14F-4D97-AF65-F5344CB8AC3E}">
        <p14:creationId xmlns:p14="http://schemas.microsoft.com/office/powerpoint/2010/main" val="424603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438150"/>
            <a:ext cx="3008313" cy="871538"/>
          </a:xfrm>
        </p:spPr>
        <p:txBody>
          <a:bodyPr anchor="b"/>
          <a:lstStyle>
            <a:lvl1pPr algn="l">
              <a:defRPr sz="2000" b="1">
                <a:solidFill>
                  <a:srgbClr val="006096"/>
                </a:solidFill>
              </a:defRPr>
            </a:lvl1pPr>
          </a:lstStyle>
          <a:p>
            <a:r>
              <a:rPr lang="en-US"/>
              <a:t>Click to edit Master title style</a:t>
            </a:r>
          </a:p>
        </p:txBody>
      </p:sp>
      <p:sp>
        <p:nvSpPr>
          <p:cNvPr id="3" name="Content Placeholder 2"/>
          <p:cNvSpPr>
            <a:spLocks noGrp="1"/>
          </p:cNvSpPr>
          <p:nvPr>
            <p:ph idx="1"/>
          </p:nvPr>
        </p:nvSpPr>
        <p:spPr>
          <a:xfrm>
            <a:off x="3575050" y="438151"/>
            <a:ext cx="5111750" cy="3657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28750"/>
            <a:ext cx="3008313" cy="2667001"/>
          </a:xfrm>
        </p:spPr>
        <p:txBody>
          <a:bodyPr/>
          <a:lstStyle>
            <a:lvl1pPr marL="0" indent="0">
              <a:buNone/>
              <a:defRPr sz="1400">
                <a:solidFill>
                  <a:srgbClr val="00609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a:xfrm>
            <a:off x="3563998" y="4767263"/>
            <a:ext cx="2133600" cy="274637"/>
          </a:xfrm>
        </p:spPr>
        <p:txBody>
          <a:bodyPr/>
          <a:lstStyle>
            <a:lvl1pPr algn="ctr">
              <a:defRPr>
                <a:solidFill>
                  <a:schemeClr val="bg1"/>
                </a:solidFill>
              </a:defRPr>
            </a:lvl1pPr>
          </a:lstStyle>
          <a:p>
            <a:pPr>
              <a:defRPr/>
            </a:pPr>
            <a:fld id="{0C045864-67DE-844A-AC03-EBD93572A568}" type="slidenum">
              <a:rPr lang="en-US" smtClean="0"/>
              <a:pPr>
                <a:defRPr/>
              </a:pPr>
              <a:t>‹#›</a:t>
            </a:fld>
            <a:endParaRPr lang="en-US"/>
          </a:p>
        </p:txBody>
      </p:sp>
    </p:spTree>
    <p:extLst>
      <p:ext uri="{BB962C8B-B14F-4D97-AF65-F5344CB8AC3E}">
        <p14:creationId xmlns:p14="http://schemas.microsoft.com/office/powerpoint/2010/main" val="2971630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14400"/>
            <a:ext cx="82296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943100"/>
            <a:ext cx="8229600" cy="265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tx2"/>
                </a:solidFill>
                <a:latin typeface="Helvetica Neue" charset="0"/>
              </a:defRPr>
            </a:lvl1pPr>
          </a:lstStyle>
          <a:p>
            <a:pPr>
              <a:defRPr/>
            </a:pPr>
            <a:r>
              <a:rPr lang="en-US"/>
              <a:t>1</a:t>
            </a:r>
          </a:p>
        </p:txBody>
      </p:sp>
    </p:spTree>
  </p:cSld>
  <p:clrMap bg1="lt1" tx1="dk1" bg2="lt2" tx2="dk2" accent1="accent1" accent2="accent2" accent3="accent3" accent4="accent4" accent5="accent5" accent6="accent6" hlink="hlink" folHlink="folHlink"/>
  <p:sldLayoutIdLst>
    <p:sldLayoutId id="2147483869" r:id="rId1"/>
    <p:sldLayoutId id="2147483880"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Lst>
  <p:hf hdr="0" ftr="0" dt="0"/>
  <p:txStyles>
    <p:titleStyle>
      <a:lvl1pPr algn="ctr" defTabSz="457200" rtl="0" eaLnBrk="0" fontAlgn="base" hangingPunct="0">
        <a:spcBef>
          <a:spcPct val="0"/>
        </a:spcBef>
        <a:spcAft>
          <a:spcPct val="0"/>
        </a:spcAft>
        <a:defRPr sz="3200" kern="1200">
          <a:solidFill>
            <a:schemeClr val="bg1"/>
          </a:solidFill>
          <a:latin typeface="Calibri"/>
          <a:ea typeface="Geneva" pitchFamily="-65" charset="-128"/>
          <a:cs typeface="Calibri"/>
        </a:defRPr>
      </a:lvl1pPr>
      <a:lvl2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2pPr>
      <a:lvl3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3pPr>
      <a:lvl4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4pPr>
      <a:lvl5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5pPr>
      <a:lvl6pPr marL="4572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6pPr>
      <a:lvl7pPr marL="9144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7pPr>
      <a:lvl8pPr marL="13716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8pPr>
      <a:lvl9pPr marL="18288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9pPr>
    </p:titleStyle>
    <p:bodyStyle>
      <a:lvl1pPr marL="342900" indent="-342900" algn="l" defTabSz="457200" rtl="0" eaLnBrk="0" fontAlgn="base" hangingPunct="0">
        <a:spcBef>
          <a:spcPct val="20000"/>
        </a:spcBef>
        <a:spcAft>
          <a:spcPct val="0"/>
        </a:spcAft>
        <a:buFont typeface="Arial" charset="0"/>
        <a:buChar char="•"/>
        <a:defRPr kern="1200">
          <a:solidFill>
            <a:schemeClr val="tx2"/>
          </a:solidFill>
          <a:latin typeface="Calibri"/>
          <a:ea typeface="Geneva" pitchFamily="-65" charset="-128"/>
          <a:cs typeface="Calibri"/>
        </a:defRPr>
      </a:lvl1pPr>
      <a:lvl2pPr marL="742950" indent="-285750" algn="l" defTabSz="457200" rtl="0" eaLnBrk="0" fontAlgn="base" hangingPunct="0">
        <a:spcBef>
          <a:spcPct val="20000"/>
        </a:spcBef>
        <a:spcAft>
          <a:spcPct val="0"/>
        </a:spcAft>
        <a:buFont typeface="Arial" charset="0"/>
        <a:buChar char="–"/>
        <a:defRPr kern="1200">
          <a:solidFill>
            <a:schemeClr val="tx2"/>
          </a:solidFill>
          <a:latin typeface="Calibri"/>
          <a:ea typeface="Geneva" pitchFamily="-65" charset="-128"/>
          <a:cs typeface="Calibri"/>
        </a:defRPr>
      </a:lvl2pPr>
      <a:lvl3pPr marL="1143000" indent="-228600" algn="l" defTabSz="457200" rtl="0" eaLnBrk="0" fontAlgn="base" hangingPunct="0">
        <a:spcBef>
          <a:spcPct val="20000"/>
        </a:spcBef>
        <a:spcAft>
          <a:spcPct val="0"/>
        </a:spcAft>
        <a:buFont typeface="Arial" charset="0"/>
        <a:buChar char="•"/>
        <a:defRPr kern="1200">
          <a:solidFill>
            <a:schemeClr val="tx2"/>
          </a:solidFill>
          <a:latin typeface="Calibri"/>
          <a:ea typeface="ヒラギノ角ゴ Pro W3" charset="-128"/>
          <a:cs typeface="Calibri"/>
        </a:defRPr>
      </a:lvl3pPr>
      <a:lvl4pPr marL="1600200" indent="-228600" algn="l" defTabSz="457200" rtl="0" eaLnBrk="0" fontAlgn="base" hangingPunct="0">
        <a:spcBef>
          <a:spcPct val="20000"/>
        </a:spcBef>
        <a:spcAft>
          <a:spcPct val="0"/>
        </a:spcAft>
        <a:buFont typeface="Arial" charset="0"/>
        <a:buChar char="–"/>
        <a:defRPr kern="1200">
          <a:solidFill>
            <a:schemeClr val="tx2"/>
          </a:solidFill>
          <a:latin typeface="Calibri"/>
          <a:ea typeface="ヒラギノ角ゴ Pro W3" charset="-128"/>
          <a:cs typeface="Calibri"/>
        </a:defRPr>
      </a:lvl4pPr>
      <a:lvl5pPr marL="2057400" indent="-228600" algn="l" defTabSz="457200" rtl="0" eaLnBrk="0" fontAlgn="base" hangingPunct="0">
        <a:spcBef>
          <a:spcPct val="20000"/>
        </a:spcBef>
        <a:spcAft>
          <a:spcPct val="0"/>
        </a:spcAft>
        <a:buFont typeface="Arial" charset="0"/>
        <a:buChar char="»"/>
        <a:defRPr kern="1200">
          <a:solidFill>
            <a:schemeClr val="tx2"/>
          </a:solidFill>
          <a:latin typeface="Calibri"/>
          <a:ea typeface="ヒラギノ角ゴ Pro W3"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590550"/>
            <a:ext cx="82296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19250"/>
            <a:ext cx="8229600" cy="265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883" r:id="rId1"/>
    <p:sldLayoutId id="2147483882" r:id="rId2"/>
  </p:sldLayoutIdLst>
  <p:hf hdr="0" ftr="0" dt="0"/>
  <p:txStyles>
    <p:titleStyle>
      <a:lvl1pPr algn="ctr" defTabSz="457200" rtl="0" eaLnBrk="0" fontAlgn="base" hangingPunct="0">
        <a:spcBef>
          <a:spcPct val="0"/>
        </a:spcBef>
        <a:spcAft>
          <a:spcPct val="0"/>
        </a:spcAft>
        <a:defRPr sz="3200" kern="1200">
          <a:solidFill>
            <a:schemeClr val="bg1"/>
          </a:solidFill>
          <a:latin typeface="Calibri"/>
          <a:ea typeface="Geneva" pitchFamily="-65" charset="-128"/>
          <a:cs typeface="Calibri"/>
        </a:defRPr>
      </a:lvl1pPr>
      <a:lvl2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2pPr>
      <a:lvl3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3pPr>
      <a:lvl4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4pPr>
      <a:lvl5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5pPr>
      <a:lvl6pPr marL="4572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6pPr>
      <a:lvl7pPr marL="9144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7pPr>
      <a:lvl8pPr marL="13716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8pPr>
      <a:lvl9pPr marL="18288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9pPr>
    </p:titleStyle>
    <p:bodyStyle>
      <a:lvl1pPr marL="342900" indent="-342900" algn="l" defTabSz="457200" rtl="0" eaLnBrk="0" fontAlgn="base" hangingPunct="0">
        <a:spcBef>
          <a:spcPct val="20000"/>
        </a:spcBef>
        <a:spcAft>
          <a:spcPct val="0"/>
        </a:spcAft>
        <a:buFont typeface="Arial" charset="0"/>
        <a:buChar char="•"/>
        <a:defRPr kern="1200">
          <a:solidFill>
            <a:schemeClr val="bg1"/>
          </a:solidFill>
          <a:latin typeface="Calibri"/>
          <a:ea typeface="Geneva" pitchFamily="-65" charset="-128"/>
          <a:cs typeface="Calibri"/>
        </a:defRPr>
      </a:lvl1pPr>
      <a:lvl2pPr marL="742950" indent="-285750" algn="l" defTabSz="457200" rtl="0" eaLnBrk="0" fontAlgn="base" hangingPunct="0">
        <a:spcBef>
          <a:spcPct val="20000"/>
        </a:spcBef>
        <a:spcAft>
          <a:spcPct val="0"/>
        </a:spcAft>
        <a:buFont typeface="Arial" charset="0"/>
        <a:buChar char="–"/>
        <a:defRPr kern="1200">
          <a:solidFill>
            <a:schemeClr val="bg1"/>
          </a:solidFill>
          <a:latin typeface="Calibri"/>
          <a:ea typeface="Geneva" pitchFamily="-65" charset="-128"/>
          <a:cs typeface="Calibri"/>
        </a:defRPr>
      </a:lvl2pPr>
      <a:lvl3pPr marL="1143000" indent="-228600" algn="l" defTabSz="4572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3pPr>
      <a:lvl4pPr marL="1600200" indent="-228600" algn="l" defTabSz="4572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4pPr>
      <a:lvl5pPr marL="2057400" indent="-228600" algn="l" defTabSz="4572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labchem.com/tools/msds/msds/LC15300.pdf" TargetMode="External"/><Relationship Id="rId3" Type="http://schemas.openxmlformats.org/officeDocument/2006/relationships/image" Target="../media/image13.png"/><Relationship Id="rId7" Type="http://schemas.openxmlformats.org/officeDocument/2006/relationships/hyperlink" Target="http://www.labchem.com/tools/msds/msds/LC15590.pdf"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www.labchem.com/tools/msds/msds/LC10420.pdf" TargetMode="External"/><Relationship Id="rId5" Type="http://schemas.openxmlformats.org/officeDocument/2006/relationships/image" Target="../media/image15.png"/><Relationship Id="rId4" Type="http://schemas.openxmlformats.org/officeDocument/2006/relationships/image" Target="../media/image14.jpeg"/><Relationship Id="rId9" Type="http://schemas.openxmlformats.org/officeDocument/2006/relationships/hyperlink" Target="https://www.mathesongas.com/pdfs/msds/MAT11100.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7.jpeg"/></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CB5097-206F-F04B-819B-FFA774B6D580}"/>
              </a:ext>
            </a:extLst>
          </p:cNvPr>
          <p:cNvSpPr>
            <a:spLocks noGrp="1"/>
          </p:cNvSpPr>
          <p:nvPr>
            <p:ph type="ctrTitle"/>
          </p:nvPr>
        </p:nvSpPr>
        <p:spPr>
          <a:xfrm>
            <a:off x="685800" y="582334"/>
            <a:ext cx="7772400" cy="1102519"/>
          </a:xfrm>
        </p:spPr>
        <p:txBody>
          <a:bodyPr/>
          <a:lstStyle/>
          <a:p>
            <a:r>
              <a:rPr lang="en-US" sz="4000" b="1">
                <a:latin typeface="EB Garamond" pitchFamily="2" charset="0"/>
                <a:ea typeface="EB Garamond" pitchFamily="2" charset="0"/>
                <a:cs typeface="Calibri" panose="020F0502020204030204" pitchFamily="34" charset="0"/>
              </a:rPr>
              <a:t>Kinetics Lab (KIN)</a:t>
            </a:r>
            <a:br>
              <a:rPr lang="en-US" sz="4000" b="1">
                <a:latin typeface="EB Garamond" pitchFamily="2" charset="0"/>
                <a:ea typeface="EB Garamond" pitchFamily="2" charset="0"/>
                <a:cs typeface="Calibri" panose="020F0502020204030204" pitchFamily="34" charset="0"/>
              </a:rPr>
            </a:br>
            <a:r>
              <a:rPr lang="en-US" sz="4000" b="1">
                <a:latin typeface="EB Garamond" pitchFamily="2" charset="0"/>
                <a:ea typeface="EB Garamond" pitchFamily="2" charset="0"/>
                <a:cs typeface="Calibri" panose="020F0502020204030204" pitchFamily="34" charset="0"/>
              </a:rPr>
              <a:t>Final Presentation</a:t>
            </a:r>
          </a:p>
        </p:txBody>
      </p:sp>
      <p:sp>
        <p:nvSpPr>
          <p:cNvPr id="5" name="Subtitle 2">
            <a:extLst>
              <a:ext uri="{FF2B5EF4-FFF2-40B4-BE49-F238E27FC236}">
                <a16:creationId xmlns:a16="http://schemas.microsoft.com/office/drawing/2014/main" id="{E9CB49AD-9912-924F-AFA4-234F6229DB33}"/>
              </a:ext>
            </a:extLst>
          </p:cNvPr>
          <p:cNvSpPr>
            <a:spLocks noGrp="1"/>
          </p:cNvSpPr>
          <p:nvPr>
            <p:ph type="subTitle" idx="1"/>
          </p:nvPr>
        </p:nvSpPr>
        <p:spPr>
          <a:xfrm>
            <a:off x="911494" y="2190750"/>
            <a:ext cx="7321011" cy="2137797"/>
          </a:xfrm>
        </p:spPr>
        <p:txBody>
          <a:bodyPr/>
          <a:lstStyle/>
          <a:p>
            <a:r>
              <a:rPr lang="en-US" sz="1600">
                <a:solidFill>
                  <a:schemeClr val="bg1"/>
                </a:solidFill>
                <a:latin typeface="EB Garamond" pitchFamily="2" charset="0"/>
                <a:ea typeface="EB Garamond" pitchFamily="2" charset="0"/>
                <a:cs typeface="Calibri" panose="020F0502020204030204" pitchFamily="34" charset="0"/>
              </a:rPr>
              <a:t>Group Name: Just Diene (Group 6)</a:t>
            </a:r>
          </a:p>
          <a:p>
            <a:r>
              <a:rPr lang="en-US" sz="1600">
                <a:solidFill>
                  <a:schemeClr val="bg1"/>
                </a:solidFill>
                <a:latin typeface="EB Garamond" pitchFamily="2" charset="0"/>
                <a:ea typeface="EB Garamond" pitchFamily="2" charset="0"/>
                <a:cs typeface="Calibri" panose="020F0502020204030204" pitchFamily="34" charset="0"/>
              </a:rPr>
              <a:t>Instructor: Dr. Marat </a:t>
            </a:r>
            <a:r>
              <a:rPr lang="en-US" sz="1600" err="1">
                <a:solidFill>
                  <a:schemeClr val="bg1"/>
                </a:solidFill>
                <a:latin typeface="EB Garamond" pitchFamily="2" charset="0"/>
                <a:ea typeface="EB Garamond" pitchFamily="2" charset="0"/>
                <a:cs typeface="Calibri" panose="020F0502020204030204" pitchFamily="34" charset="0"/>
              </a:rPr>
              <a:t>Orazov</a:t>
            </a:r>
            <a:endParaRPr lang="en-US" sz="1600">
              <a:solidFill>
                <a:schemeClr val="bg1"/>
              </a:solidFill>
              <a:latin typeface="EB Garamond" pitchFamily="2" charset="0"/>
              <a:ea typeface="EB Garamond" pitchFamily="2" charset="0"/>
              <a:cs typeface="Calibri" panose="020F0502020204030204" pitchFamily="34" charset="0"/>
            </a:endParaRPr>
          </a:p>
          <a:p>
            <a:r>
              <a:rPr lang="en-US" sz="1600">
                <a:solidFill>
                  <a:schemeClr val="bg1"/>
                </a:solidFill>
                <a:latin typeface="EB Garamond" pitchFamily="2" charset="0"/>
                <a:ea typeface="EB Garamond" pitchFamily="2" charset="0"/>
                <a:cs typeface="Calibri" panose="020F0502020204030204" pitchFamily="34" charset="0"/>
              </a:rPr>
              <a:t>Date: May 13</a:t>
            </a:r>
            <a:r>
              <a:rPr lang="en-US" sz="1600" baseline="30000">
                <a:solidFill>
                  <a:schemeClr val="bg1"/>
                </a:solidFill>
                <a:latin typeface="EB Garamond" pitchFamily="2" charset="0"/>
                <a:ea typeface="EB Garamond" pitchFamily="2" charset="0"/>
                <a:cs typeface="Calibri" panose="020F0502020204030204" pitchFamily="34" charset="0"/>
              </a:rPr>
              <a:t>th</a:t>
            </a:r>
            <a:r>
              <a:rPr lang="en-US" sz="1600">
                <a:solidFill>
                  <a:schemeClr val="bg1"/>
                </a:solidFill>
                <a:latin typeface="EB Garamond" pitchFamily="2" charset="0"/>
                <a:ea typeface="EB Garamond" pitchFamily="2" charset="0"/>
                <a:cs typeface="Calibri" panose="020F0502020204030204" pitchFamily="34" charset="0"/>
              </a:rPr>
              <a:t>, 2021</a:t>
            </a:r>
          </a:p>
          <a:p>
            <a:endParaRPr lang="en-US" sz="1600">
              <a:solidFill>
                <a:schemeClr val="bg1"/>
              </a:solidFill>
              <a:latin typeface="EB Garamond" pitchFamily="2" charset="0"/>
              <a:ea typeface="EB Garamond" pitchFamily="2" charset="0"/>
              <a:cs typeface="Calibri" panose="020F0502020204030204" pitchFamily="34" charset="0"/>
            </a:endParaRPr>
          </a:p>
          <a:p>
            <a:r>
              <a:rPr lang="en-US" sz="1600">
                <a:solidFill>
                  <a:schemeClr val="bg1"/>
                </a:solidFill>
                <a:latin typeface="EB Garamond" pitchFamily="2" charset="0"/>
                <a:ea typeface="EB Garamond" pitchFamily="2" charset="0"/>
                <a:cs typeface="Calibri" panose="020F0502020204030204" pitchFamily="34" charset="0"/>
              </a:rPr>
              <a:t>Group Members:</a:t>
            </a:r>
          </a:p>
          <a:p>
            <a:r>
              <a:rPr lang="en-US" sz="1600">
                <a:solidFill>
                  <a:schemeClr val="bg1"/>
                </a:solidFill>
                <a:latin typeface="EB Garamond" pitchFamily="2" charset="0"/>
                <a:ea typeface="EB Garamond" pitchFamily="2" charset="0"/>
                <a:cs typeface="Calibri" panose="020F0502020204030204" pitchFamily="34" charset="0"/>
              </a:rPr>
              <a:t>Daniel Robinson             Abdul </a:t>
            </a:r>
            <a:r>
              <a:rPr lang="en-US" sz="1600" err="1">
                <a:solidFill>
                  <a:schemeClr val="bg1"/>
                </a:solidFill>
                <a:latin typeface="EB Garamond" pitchFamily="2" charset="0"/>
                <a:ea typeface="EB Garamond" pitchFamily="2" charset="0"/>
                <a:cs typeface="Calibri" panose="020F0502020204030204" pitchFamily="34" charset="0"/>
              </a:rPr>
              <a:t>Fayeed</a:t>
            </a:r>
            <a:r>
              <a:rPr lang="en-US" sz="1600">
                <a:solidFill>
                  <a:schemeClr val="bg1"/>
                </a:solidFill>
                <a:latin typeface="EB Garamond" pitchFamily="2" charset="0"/>
                <a:ea typeface="EB Garamond" pitchFamily="2" charset="0"/>
                <a:cs typeface="Calibri" panose="020F0502020204030204" pitchFamily="34" charset="0"/>
              </a:rPr>
              <a:t>             Neel Shah             Evan </a:t>
            </a:r>
            <a:r>
              <a:rPr lang="en-US" sz="1600" err="1">
                <a:solidFill>
                  <a:schemeClr val="bg1"/>
                </a:solidFill>
                <a:latin typeface="EB Garamond" pitchFamily="2" charset="0"/>
                <a:ea typeface="EB Garamond" pitchFamily="2" charset="0"/>
                <a:cs typeface="Calibri" panose="020F0502020204030204" pitchFamily="34" charset="0"/>
              </a:rPr>
              <a:t>Sciacchitano</a:t>
            </a:r>
            <a:br>
              <a:rPr lang="en-US" sz="1600">
                <a:solidFill>
                  <a:srgbClr val="00B0F0"/>
                </a:solidFill>
                <a:latin typeface="EB Garamond" pitchFamily="2" charset="0"/>
                <a:ea typeface="EB Garamond" pitchFamily="2" charset="0"/>
                <a:cs typeface="Calibri" panose="020F0502020204030204" pitchFamily="34" charset="0"/>
              </a:rPr>
            </a:br>
            <a:endParaRPr lang="en-US" sz="1600">
              <a:solidFill>
                <a:srgbClr val="00B0F0"/>
              </a:solidFill>
              <a:latin typeface="EB Garamond" pitchFamily="2" charset="0"/>
              <a:ea typeface="EB Garamond" pitchFamily="2" charset="0"/>
              <a:cs typeface="Calibri" panose="020F0502020204030204" pitchFamily="34" charset="0"/>
            </a:endParaRPr>
          </a:p>
        </p:txBody>
      </p:sp>
    </p:spTree>
    <p:extLst>
      <p:ext uri="{BB962C8B-B14F-4D97-AF65-F5344CB8AC3E}">
        <p14:creationId xmlns:p14="http://schemas.microsoft.com/office/powerpoint/2010/main" val="1373217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768A-AD86-4AC9-AAF0-1F280C45A6CB}"/>
              </a:ext>
            </a:extLst>
          </p:cNvPr>
          <p:cNvSpPr>
            <a:spLocks noGrp="1"/>
          </p:cNvSpPr>
          <p:nvPr>
            <p:ph type="title"/>
          </p:nvPr>
        </p:nvSpPr>
        <p:spPr>
          <a:xfrm>
            <a:off x="457200" y="223927"/>
            <a:ext cx="8229600" cy="742950"/>
          </a:xfrm>
        </p:spPr>
        <p:txBody>
          <a:bodyPr/>
          <a:lstStyle/>
          <a:p>
            <a:r>
              <a:rPr lang="en-US" sz="2800" b="1">
                <a:solidFill>
                  <a:schemeClr val="tx2">
                    <a:lumMod val="50000"/>
                  </a:schemeClr>
                </a:solidFill>
                <a:latin typeface="EB Garamond" pitchFamily="2" charset="0"/>
                <a:ea typeface="EB Garamond" pitchFamily="2" charset="0"/>
                <a:cs typeface="Calibri" panose="020F0502020204030204" pitchFamily="34" charset="0"/>
              </a:rPr>
              <a:t>Chemical Hazards</a:t>
            </a:r>
          </a:p>
        </p:txBody>
      </p:sp>
      <p:sp>
        <p:nvSpPr>
          <p:cNvPr id="3" name="Slide Number Placeholder 2">
            <a:extLst>
              <a:ext uri="{FF2B5EF4-FFF2-40B4-BE49-F238E27FC236}">
                <a16:creationId xmlns:a16="http://schemas.microsoft.com/office/drawing/2014/main" id="{21544FB6-5588-4577-9EAA-30E45FC7675A}"/>
              </a:ext>
            </a:extLst>
          </p:cNvPr>
          <p:cNvSpPr>
            <a:spLocks noGrp="1"/>
          </p:cNvSpPr>
          <p:nvPr>
            <p:ph type="sldNum" sz="quarter" idx="10"/>
          </p:nvPr>
        </p:nvSpPr>
        <p:spPr/>
        <p:txBody>
          <a:bodyPr/>
          <a:lstStyle/>
          <a:p>
            <a:pPr>
              <a:defRPr/>
            </a:pPr>
            <a:fld id="{388F1A38-2662-714D-BA55-F0640804B748}" type="slidenum">
              <a:rPr lang="en-US" sz="1200" smtClean="0">
                <a:latin typeface="EB Garamond" pitchFamily="2" charset="0"/>
                <a:ea typeface="EB Garamond" pitchFamily="2" charset="0"/>
                <a:cs typeface="Calibri" panose="020F0502020204030204" pitchFamily="34" charset="0"/>
              </a:rPr>
              <a:pPr>
                <a:defRPr/>
              </a:pPr>
              <a:t>9</a:t>
            </a:fld>
            <a:endParaRPr lang="en-US" sz="1200">
              <a:latin typeface="EB Garamond" pitchFamily="2" charset="0"/>
              <a:ea typeface="EB Garamond" pitchFamily="2" charset="0"/>
              <a:cs typeface="Calibri" panose="020F0502020204030204" pitchFamily="34" charset="0"/>
            </a:endParaRPr>
          </a:p>
        </p:txBody>
      </p:sp>
      <p:pic>
        <p:nvPicPr>
          <p:cNvPr id="4" name="Picture 4" descr="Shape&#10;&#10;Description automatically generated">
            <a:extLst>
              <a:ext uri="{FF2B5EF4-FFF2-40B4-BE49-F238E27FC236}">
                <a16:creationId xmlns:a16="http://schemas.microsoft.com/office/drawing/2014/main" id="{5E0164BE-45EE-4A6A-B1C3-094522AF9734}"/>
              </a:ext>
            </a:extLst>
          </p:cNvPr>
          <p:cNvPicPr>
            <a:picLocks noChangeAspect="1"/>
          </p:cNvPicPr>
          <p:nvPr/>
        </p:nvPicPr>
        <p:blipFill rotWithShape="1">
          <a:blip r:embed="rId3"/>
          <a:srcRect l="10037" t="1747" r="10037" b="2543"/>
          <a:stretch/>
        </p:blipFill>
        <p:spPr>
          <a:xfrm>
            <a:off x="2956840" y="1233191"/>
            <a:ext cx="1615159" cy="1626012"/>
          </a:xfrm>
          <a:prstGeom prst="rect">
            <a:avLst/>
          </a:prstGeom>
        </p:spPr>
      </p:pic>
      <p:sp>
        <p:nvSpPr>
          <p:cNvPr id="6" name="TextBox 5">
            <a:extLst>
              <a:ext uri="{FF2B5EF4-FFF2-40B4-BE49-F238E27FC236}">
                <a16:creationId xmlns:a16="http://schemas.microsoft.com/office/drawing/2014/main" id="{D34FE652-E6A4-4DD2-B938-89D319262450}"/>
              </a:ext>
            </a:extLst>
          </p:cNvPr>
          <p:cNvSpPr txBox="1"/>
          <p:nvPr/>
        </p:nvSpPr>
        <p:spPr>
          <a:xfrm>
            <a:off x="795387" y="2977042"/>
            <a:ext cx="755322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002060"/>
                </a:solidFill>
                <a:latin typeface="EB Garamond" pitchFamily="2" charset="0"/>
                <a:ea typeface="EB Garamond" pitchFamily="2" charset="0"/>
                <a:cs typeface="Calibri" panose="020F0502020204030204" pitchFamily="34" charset="0"/>
              </a:rPr>
              <a:t>NFPA Diamond for Acetone </a:t>
            </a:r>
            <a:r>
              <a:rPr lang="en-US" sz="1600" baseline="30000">
                <a:solidFill>
                  <a:srgbClr val="002060"/>
                </a:solidFill>
                <a:latin typeface="EB Garamond" pitchFamily="2" charset="0"/>
                <a:ea typeface="EB Garamond" pitchFamily="2" charset="0"/>
                <a:cs typeface="Calibri" panose="020F0502020204030204" pitchFamily="34" charset="0"/>
              </a:rPr>
              <a:t>1</a:t>
            </a:r>
            <a:r>
              <a:rPr lang="en-US" sz="1600">
                <a:solidFill>
                  <a:srgbClr val="002060"/>
                </a:solidFill>
                <a:latin typeface="EB Garamond" pitchFamily="2" charset="0"/>
                <a:ea typeface="EB Garamond" pitchFamily="2" charset="0"/>
                <a:cs typeface="Calibri" panose="020F0502020204030204" pitchFamily="34" charset="0"/>
              </a:rPr>
              <a:t>, Iodine </a:t>
            </a:r>
            <a:r>
              <a:rPr lang="en-US" sz="1600" baseline="30000">
                <a:solidFill>
                  <a:srgbClr val="002060"/>
                </a:solidFill>
                <a:latin typeface="EB Garamond" pitchFamily="2" charset="0"/>
                <a:ea typeface="EB Garamond" pitchFamily="2" charset="0"/>
                <a:cs typeface="Calibri" panose="020F0502020204030204" pitchFamily="34" charset="0"/>
              </a:rPr>
              <a:t>2</a:t>
            </a:r>
            <a:r>
              <a:rPr lang="en-US" sz="1600">
                <a:solidFill>
                  <a:srgbClr val="002060"/>
                </a:solidFill>
                <a:latin typeface="EB Garamond" pitchFamily="2" charset="0"/>
                <a:ea typeface="EB Garamond" pitchFamily="2" charset="0"/>
                <a:cs typeface="Calibri" panose="020F0502020204030204" pitchFamily="34" charset="0"/>
              </a:rPr>
              <a:t>, 1 M Hydrochloric Acid </a:t>
            </a:r>
            <a:r>
              <a:rPr lang="en-US" sz="1600" baseline="30000">
                <a:solidFill>
                  <a:srgbClr val="002060"/>
                </a:solidFill>
                <a:latin typeface="EB Garamond" pitchFamily="2" charset="0"/>
                <a:ea typeface="EB Garamond" pitchFamily="2" charset="0"/>
                <a:cs typeface="Calibri" panose="020F0502020204030204" pitchFamily="34" charset="0"/>
              </a:rPr>
              <a:t>3</a:t>
            </a:r>
            <a:r>
              <a:rPr lang="en-US" sz="1600">
                <a:solidFill>
                  <a:srgbClr val="002060"/>
                </a:solidFill>
                <a:latin typeface="EB Garamond" pitchFamily="2" charset="0"/>
                <a:ea typeface="EB Garamond" pitchFamily="2" charset="0"/>
                <a:cs typeface="Calibri" panose="020F0502020204030204" pitchFamily="34" charset="0"/>
              </a:rPr>
              <a:t>, and Hydrogen Iodide </a:t>
            </a:r>
            <a:r>
              <a:rPr lang="en-US" sz="1600" baseline="30000">
                <a:solidFill>
                  <a:srgbClr val="002060"/>
                </a:solidFill>
                <a:latin typeface="EB Garamond" pitchFamily="2" charset="0"/>
                <a:ea typeface="EB Garamond" pitchFamily="2" charset="0"/>
                <a:cs typeface="Calibri" panose="020F0502020204030204" pitchFamily="34" charset="0"/>
              </a:rPr>
              <a:t>4</a:t>
            </a:r>
            <a:endParaRPr lang="en-US" sz="1600">
              <a:solidFill>
                <a:srgbClr val="002060"/>
              </a:solidFill>
              <a:latin typeface="EB Garamond" pitchFamily="2" charset="0"/>
              <a:ea typeface="EB Garamond" pitchFamily="2" charset="0"/>
              <a:cs typeface="Calibri" panose="020F0502020204030204" pitchFamily="34" charset="0"/>
            </a:endParaRPr>
          </a:p>
        </p:txBody>
      </p:sp>
      <p:pic>
        <p:nvPicPr>
          <p:cNvPr id="7" name="Picture 7" descr="A picture containing text, clipart&#10;&#10;Description automatically generated">
            <a:extLst>
              <a:ext uri="{FF2B5EF4-FFF2-40B4-BE49-F238E27FC236}">
                <a16:creationId xmlns:a16="http://schemas.microsoft.com/office/drawing/2014/main" id="{E1AFA5CF-BAB4-4D75-BB97-D95B753D9761}"/>
              </a:ext>
            </a:extLst>
          </p:cNvPr>
          <p:cNvPicPr>
            <a:picLocks noChangeAspect="1"/>
          </p:cNvPicPr>
          <p:nvPr/>
        </p:nvPicPr>
        <p:blipFill>
          <a:blip r:embed="rId4"/>
          <a:stretch>
            <a:fillRect/>
          </a:stretch>
        </p:blipFill>
        <p:spPr>
          <a:xfrm>
            <a:off x="1178831" y="1243555"/>
            <a:ext cx="1618531" cy="1539815"/>
          </a:xfrm>
          <a:prstGeom prst="rect">
            <a:avLst/>
          </a:prstGeom>
        </p:spPr>
      </p:pic>
      <p:pic>
        <p:nvPicPr>
          <p:cNvPr id="8" name="Picture 8" descr="A picture containing text, clipart&#10;&#10;Description automatically generated">
            <a:extLst>
              <a:ext uri="{FF2B5EF4-FFF2-40B4-BE49-F238E27FC236}">
                <a16:creationId xmlns:a16="http://schemas.microsoft.com/office/drawing/2014/main" id="{61684A34-2429-4ACD-B18C-8209B20C048C}"/>
              </a:ext>
            </a:extLst>
          </p:cNvPr>
          <p:cNvPicPr>
            <a:picLocks noChangeAspect="1"/>
          </p:cNvPicPr>
          <p:nvPr/>
        </p:nvPicPr>
        <p:blipFill rotWithShape="1">
          <a:blip r:embed="rId5"/>
          <a:srcRect t="-206" r="5123"/>
          <a:stretch/>
        </p:blipFill>
        <p:spPr>
          <a:xfrm>
            <a:off x="4733714" y="1243555"/>
            <a:ext cx="1614057" cy="1631489"/>
          </a:xfrm>
          <a:prstGeom prst="rect">
            <a:avLst/>
          </a:prstGeom>
        </p:spPr>
      </p:pic>
      <p:sp>
        <p:nvSpPr>
          <p:cNvPr id="10" name="Rectangle 9">
            <a:extLst>
              <a:ext uri="{FF2B5EF4-FFF2-40B4-BE49-F238E27FC236}">
                <a16:creationId xmlns:a16="http://schemas.microsoft.com/office/drawing/2014/main" id="{EB3386C3-1DEA-0346-A3F9-180FB3EA14C5}"/>
              </a:ext>
            </a:extLst>
          </p:cNvPr>
          <p:cNvSpPr/>
          <p:nvPr/>
        </p:nvSpPr>
        <p:spPr>
          <a:xfrm>
            <a:off x="6347771" y="4475275"/>
            <a:ext cx="2897828" cy="707886"/>
          </a:xfrm>
          <a:prstGeom prst="rect">
            <a:avLst/>
          </a:prstGeom>
        </p:spPr>
        <p:txBody>
          <a:bodyPr wrap="square">
            <a:spAutoFit/>
          </a:bodyPr>
          <a:lstStyle/>
          <a:p>
            <a:pPr>
              <a:spcBef>
                <a:spcPts val="0"/>
              </a:spcBef>
              <a:spcAft>
                <a:spcPts val="0"/>
              </a:spcAft>
            </a:pPr>
            <a:r>
              <a:rPr lang="en-US" sz="500" baseline="30000">
                <a:solidFill>
                  <a:schemeClr val="bg1"/>
                </a:solidFill>
                <a:highlight>
                  <a:srgbClr val="006096"/>
                </a:highlight>
                <a:latin typeface="EB Garamond" pitchFamily="2" charset="0"/>
                <a:ea typeface="EB Garamond" pitchFamily="2" charset="0"/>
              </a:rPr>
              <a:t>1</a:t>
            </a:r>
            <a:r>
              <a:rPr lang="en-US" sz="500" i="1">
                <a:solidFill>
                  <a:schemeClr val="bg1"/>
                </a:solidFill>
                <a:highlight>
                  <a:srgbClr val="006096"/>
                </a:highlight>
                <a:latin typeface="EB Garamond" pitchFamily="2" charset="0"/>
                <a:ea typeface="EB Garamond" pitchFamily="2" charset="0"/>
              </a:rPr>
              <a:t> Acetone</a:t>
            </a:r>
            <a:r>
              <a:rPr lang="en-US" sz="500">
                <a:solidFill>
                  <a:schemeClr val="bg1"/>
                </a:solidFill>
                <a:highlight>
                  <a:srgbClr val="006096"/>
                </a:highlight>
                <a:latin typeface="EB Garamond" pitchFamily="2" charset="0"/>
                <a:ea typeface="EB Garamond" pitchFamily="2" charset="0"/>
              </a:rPr>
              <a:t>; CAS No. 67-64-1 [Online]; </a:t>
            </a:r>
            <a:r>
              <a:rPr lang="en-US" sz="500" err="1">
                <a:solidFill>
                  <a:schemeClr val="bg1"/>
                </a:solidFill>
                <a:highlight>
                  <a:srgbClr val="006096"/>
                </a:highlight>
                <a:latin typeface="EB Garamond" pitchFamily="2" charset="0"/>
                <a:ea typeface="EB Garamond" pitchFamily="2" charset="0"/>
              </a:rPr>
              <a:t>LabChem</a:t>
            </a:r>
            <a:r>
              <a:rPr lang="en-US" sz="500">
                <a:solidFill>
                  <a:schemeClr val="bg1"/>
                </a:solidFill>
                <a:highlight>
                  <a:srgbClr val="006096"/>
                </a:highlight>
                <a:latin typeface="EB Garamond" pitchFamily="2" charset="0"/>
                <a:ea typeface="EB Garamond" pitchFamily="2" charset="0"/>
              </a:rPr>
              <a:t>, Inc; Zelienople, PA, November 12, 1998. </a:t>
            </a:r>
            <a:r>
              <a:rPr lang="en-US" sz="500" u="sng">
                <a:solidFill>
                  <a:schemeClr val="bg1"/>
                </a:solidFill>
                <a:highlight>
                  <a:srgbClr val="006096"/>
                </a:highlight>
                <a:latin typeface="EB Garamond" pitchFamily="2" charset="0"/>
                <a:ea typeface="EB Garamond" pitchFamily="2" charset="0"/>
                <a:hlinkClick r:id="rId6">
                  <a:extLst>
                    <a:ext uri="{A12FA001-AC4F-418D-AE19-62706E023703}">
                      <ahyp:hlinkClr xmlns:ahyp="http://schemas.microsoft.com/office/drawing/2018/hyperlinkcolor" val="tx"/>
                    </a:ext>
                  </a:extLst>
                </a:hlinkClick>
              </a:rPr>
              <a:t>https://www.labchem.com/tools/msds/msds/LC10420.pdf</a:t>
            </a:r>
            <a:r>
              <a:rPr lang="en-US" sz="500">
                <a:solidFill>
                  <a:schemeClr val="bg1"/>
                </a:solidFill>
                <a:highlight>
                  <a:srgbClr val="006096"/>
                </a:highlight>
                <a:latin typeface="EB Garamond" pitchFamily="2" charset="0"/>
                <a:ea typeface="EB Garamond" pitchFamily="2" charset="0"/>
              </a:rPr>
              <a:t> (accessed 4/14/21) </a:t>
            </a:r>
            <a:endParaRPr lang="en-US" sz="500" baseline="30000">
              <a:solidFill>
                <a:schemeClr val="bg1"/>
              </a:solidFill>
              <a:highlight>
                <a:srgbClr val="006096"/>
              </a:highlight>
              <a:latin typeface="EB Garamond" pitchFamily="2" charset="0"/>
              <a:ea typeface="EB Garamond" pitchFamily="2" charset="0"/>
            </a:endParaRPr>
          </a:p>
          <a:p>
            <a:pPr>
              <a:spcBef>
                <a:spcPts val="0"/>
              </a:spcBef>
              <a:spcAft>
                <a:spcPts val="0"/>
              </a:spcAft>
            </a:pPr>
            <a:r>
              <a:rPr lang="en-US" sz="500" baseline="30000">
                <a:solidFill>
                  <a:schemeClr val="bg1"/>
                </a:solidFill>
                <a:highlight>
                  <a:srgbClr val="006096"/>
                </a:highlight>
                <a:latin typeface="EB Garamond" pitchFamily="2" charset="0"/>
                <a:ea typeface="EB Garamond" pitchFamily="2" charset="0"/>
              </a:rPr>
              <a:t>2</a:t>
            </a:r>
            <a:r>
              <a:rPr lang="en-US" sz="500" i="1">
                <a:solidFill>
                  <a:schemeClr val="bg1"/>
                </a:solidFill>
                <a:highlight>
                  <a:srgbClr val="006096"/>
                </a:highlight>
                <a:latin typeface="EB Garamond" pitchFamily="2" charset="0"/>
                <a:ea typeface="EB Garamond" pitchFamily="2" charset="0"/>
              </a:rPr>
              <a:t> Iodine</a:t>
            </a:r>
            <a:r>
              <a:rPr lang="en-US" sz="500">
                <a:solidFill>
                  <a:schemeClr val="bg1"/>
                </a:solidFill>
                <a:highlight>
                  <a:srgbClr val="006096"/>
                </a:highlight>
                <a:latin typeface="EB Garamond" pitchFamily="2" charset="0"/>
                <a:ea typeface="EB Garamond" pitchFamily="2" charset="0"/>
              </a:rPr>
              <a:t>; CAS No. 7553-56-2 [Online]; </a:t>
            </a:r>
            <a:r>
              <a:rPr lang="en-US" sz="500" err="1">
                <a:solidFill>
                  <a:schemeClr val="bg1"/>
                </a:solidFill>
                <a:highlight>
                  <a:srgbClr val="006096"/>
                </a:highlight>
                <a:latin typeface="EB Garamond" pitchFamily="2" charset="0"/>
                <a:ea typeface="EB Garamond" pitchFamily="2" charset="0"/>
              </a:rPr>
              <a:t>LabChem</a:t>
            </a:r>
            <a:r>
              <a:rPr lang="en-US" sz="500">
                <a:solidFill>
                  <a:schemeClr val="bg1"/>
                </a:solidFill>
                <a:highlight>
                  <a:srgbClr val="006096"/>
                </a:highlight>
                <a:latin typeface="EB Garamond" pitchFamily="2" charset="0"/>
                <a:ea typeface="EB Garamond" pitchFamily="2" charset="0"/>
              </a:rPr>
              <a:t>, Inc; Zelienople, PA, November 4, 2003. </a:t>
            </a:r>
            <a:r>
              <a:rPr lang="en-US" sz="500" u="sng">
                <a:solidFill>
                  <a:schemeClr val="bg1"/>
                </a:solidFill>
                <a:highlight>
                  <a:srgbClr val="006096"/>
                </a:highlight>
                <a:latin typeface="EB Garamond" pitchFamily="2" charset="0"/>
                <a:ea typeface="EB Garamond" pitchFamily="2" charset="0"/>
                <a:hlinkClick r:id="rId7">
                  <a:extLst>
                    <a:ext uri="{A12FA001-AC4F-418D-AE19-62706E023703}">
                      <ahyp:hlinkClr xmlns:ahyp="http://schemas.microsoft.com/office/drawing/2018/hyperlinkcolor" val="tx"/>
                    </a:ext>
                  </a:extLst>
                </a:hlinkClick>
              </a:rPr>
              <a:t>http://www.labchem.com/tools/msds/msds/LC15590.pdf</a:t>
            </a:r>
            <a:r>
              <a:rPr lang="en-US" sz="500">
                <a:solidFill>
                  <a:schemeClr val="bg1"/>
                </a:solidFill>
                <a:highlight>
                  <a:srgbClr val="006096"/>
                </a:highlight>
                <a:latin typeface="EB Garamond" pitchFamily="2" charset="0"/>
                <a:ea typeface="EB Garamond" pitchFamily="2" charset="0"/>
              </a:rPr>
              <a:t> (accessed 4/14/21)</a:t>
            </a:r>
          </a:p>
          <a:p>
            <a:pPr>
              <a:spcBef>
                <a:spcPts val="0"/>
              </a:spcBef>
              <a:spcAft>
                <a:spcPts val="0"/>
              </a:spcAft>
            </a:pPr>
            <a:r>
              <a:rPr lang="en-US" sz="500" baseline="30000">
                <a:solidFill>
                  <a:schemeClr val="bg1"/>
                </a:solidFill>
                <a:highlight>
                  <a:srgbClr val="006096"/>
                </a:highlight>
                <a:latin typeface="EB Garamond" pitchFamily="2" charset="0"/>
                <a:ea typeface="EB Garamond" pitchFamily="2" charset="0"/>
              </a:rPr>
              <a:t>3 </a:t>
            </a:r>
            <a:r>
              <a:rPr lang="en-US" sz="500" i="1">
                <a:solidFill>
                  <a:schemeClr val="bg1"/>
                </a:solidFill>
                <a:highlight>
                  <a:srgbClr val="006096"/>
                </a:highlight>
                <a:latin typeface="EB Garamond" pitchFamily="2" charset="0"/>
                <a:ea typeface="EB Garamond" pitchFamily="2" charset="0"/>
              </a:rPr>
              <a:t>Hydrochloric Acid</a:t>
            </a:r>
            <a:r>
              <a:rPr lang="en-US" sz="500">
                <a:solidFill>
                  <a:schemeClr val="bg1"/>
                </a:solidFill>
                <a:highlight>
                  <a:srgbClr val="006096"/>
                </a:highlight>
                <a:latin typeface="EB Garamond" pitchFamily="2" charset="0"/>
                <a:ea typeface="EB Garamond" pitchFamily="2" charset="0"/>
              </a:rPr>
              <a:t>; CAS No. 7647-01-0 [Online]; </a:t>
            </a:r>
            <a:r>
              <a:rPr lang="en-US" sz="500" err="1">
                <a:solidFill>
                  <a:schemeClr val="bg1"/>
                </a:solidFill>
                <a:highlight>
                  <a:srgbClr val="006096"/>
                </a:highlight>
                <a:latin typeface="EB Garamond" pitchFamily="2" charset="0"/>
                <a:ea typeface="EB Garamond" pitchFamily="2" charset="0"/>
              </a:rPr>
              <a:t>LabChem</a:t>
            </a:r>
            <a:r>
              <a:rPr lang="en-US" sz="500">
                <a:solidFill>
                  <a:schemeClr val="bg1"/>
                </a:solidFill>
                <a:highlight>
                  <a:srgbClr val="006096"/>
                </a:highlight>
                <a:latin typeface="EB Garamond" pitchFamily="2" charset="0"/>
                <a:ea typeface="EB Garamond" pitchFamily="2" charset="0"/>
              </a:rPr>
              <a:t>, Inc; Zelienople, PA, July 3, 2013. </a:t>
            </a:r>
            <a:r>
              <a:rPr lang="en-US" sz="500" u="sng">
                <a:solidFill>
                  <a:schemeClr val="bg1"/>
                </a:solidFill>
                <a:highlight>
                  <a:srgbClr val="006096"/>
                </a:highlight>
                <a:latin typeface="EB Garamond" pitchFamily="2" charset="0"/>
                <a:ea typeface="EB Garamond" pitchFamily="2" charset="0"/>
                <a:hlinkClick r:id="rId8">
                  <a:extLst>
                    <a:ext uri="{A12FA001-AC4F-418D-AE19-62706E023703}">
                      <ahyp:hlinkClr xmlns:ahyp="http://schemas.microsoft.com/office/drawing/2018/hyperlinkcolor" val="tx"/>
                    </a:ext>
                  </a:extLst>
                </a:hlinkClick>
              </a:rPr>
              <a:t>https://www.labchem.com/tools/msds/msds/LC15300.pdf</a:t>
            </a:r>
            <a:r>
              <a:rPr lang="en-US" sz="500">
                <a:solidFill>
                  <a:schemeClr val="bg1"/>
                </a:solidFill>
                <a:highlight>
                  <a:srgbClr val="006096"/>
                </a:highlight>
                <a:latin typeface="EB Garamond" pitchFamily="2" charset="0"/>
                <a:ea typeface="EB Garamond" pitchFamily="2" charset="0"/>
              </a:rPr>
              <a:t> (accessed 4/14/21)</a:t>
            </a:r>
            <a:endParaRPr lang="en-US" sz="500" i="1">
              <a:solidFill>
                <a:schemeClr val="bg1"/>
              </a:solidFill>
              <a:highlight>
                <a:srgbClr val="006096"/>
              </a:highlight>
              <a:latin typeface="EB Garamond" pitchFamily="2" charset="0"/>
              <a:ea typeface="EB Garamond" pitchFamily="2" charset="0"/>
            </a:endParaRPr>
          </a:p>
          <a:p>
            <a:pPr>
              <a:spcBef>
                <a:spcPts val="0"/>
              </a:spcBef>
              <a:spcAft>
                <a:spcPts val="0"/>
              </a:spcAft>
            </a:pPr>
            <a:r>
              <a:rPr lang="en-US" sz="500" baseline="30000">
                <a:solidFill>
                  <a:schemeClr val="bg1"/>
                </a:solidFill>
                <a:highlight>
                  <a:srgbClr val="006096"/>
                </a:highlight>
                <a:latin typeface="EB Garamond" pitchFamily="2" charset="0"/>
                <a:ea typeface="EB Garamond" pitchFamily="2" charset="0"/>
              </a:rPr>
              <a:t>4</a:t>
            </a:r>
            <a:r>
              <a:rPr lang="en-US" sz="500" i="1">
                <a:solidFill>
                  <a:schemeClr val="bg1"/>
                </a:solidFill>
                <a:highlight>
                  <a:srgbClr val="006096"/>
                </a:highlight>
                <a:latin typeface="EB Garamond" pitchFamily="2" charset="0"/>
                <a:ea typeface="EB Garamond" pitchFamily="2" charset="0"/>
              </a:rPr>
              <a:t> Hydrogen Iodide</a:t>
            </a:r>
            <a:r>
              <a:rPr lang="en-US" sz="500">
                <a:solidFill>
                  <a:schemeClr val="bg1"/>
                </a:solidFill>
                <a:highlight>
                  <a:srgbClr val="006096"/>
                </a:highlight>
                <a:latin typeface="EB Garamond" pitchFamily="2" charset="0"/>
                <a:ea typeface="EB Garamond" pitchFamily="2" charset="0"/>
              </a:rPr>
              <a:t>; CAS No. 10034-85-2 [Online]; Matheson Tri-Gas, Inc; Basking Ridge, NJ, March 7, 1990. </a:t>
            </a:r>
            <a:r>
              <a:rPr lang="en-US" sz="500" u="sng">
                <a:solidFill>
                  <a:schemeClr val="bg1"/>
                </a:solidFill>
                <a:highlight>
                  <a:srgbClr val="006096"/>
                </a:highlight>
                <a:latin typeface="EB Garamond" pitchFamily="2" charset="0"/>
                <a:ea typeface="EB Garamond" pitchFamily="2" charset="0"/>
                <a:hlinkClick r:id="rId9">
                  <a:extLst>
                    <a:ext uri="{A12FA001-AC4F-418D-AE19-62706E023703}">
                      <ahyp:hlinkClr xmlns:ahyp="http://schemas.microsoft.com/office/drawing/2018/hyperlinkcolor" val="tx"/>
                    </a:ext>
                  </a:extLst>
                </a:hlinkClick>
              </a:rPr>
              <a:t>https://www.mathesongas.com/pdfs/msds/MAT11100.pdf</a:t>
            </a:r>
            <a:r>
              <a:rPr lang="en-US" sz="500">
                <a:solidFill>
                  <a:schemeClr val="bg1"/>
                </a:solidFill>
                <a:highlight>
                  <a:srgbClr val="006096"/>
                </a:highlight>
                <a:latin typeface="EB Garamond" pitchFamily="2" charset="0"/>
                <a:ea typeface="EB Garamond" pitchFamily="2" charset="0"/>
              </a:rPr>
              <a:t> (accessed 4/14/21)</a:t>
            </a:r>
          </a:p>
        </p:txBody>
      </p:sp>
      <p:pic>
        <p:nvPicPr>
          <p:cNvPr id="14" name="Picture 4" descr="Shape&#10;&#10;Description automatically generated">
            <a:extLst>
              <a:ext uri="{FF2B5EF4-FFF2-40B4-BE49-F238E27FC236}">
                <a16:creationId xmlns:a16="http://schemas.microsoft.com/office/drawing/2014/main" id="{0194F50E-A452-2346-994C-46C613A6F78E}"/>
              </a:ext>
            </a:extLst>
          </p:cNvPr>
          <p:cNvPicPr>
            <a:picLocks noChangeAspect="1"/>
          </p:cNvPicPr>
          <p:nvPr/>
        </p:nvPicPr>
        <p:blipFill rotWithShape="1">
          <a:blip r:embed="rId3"/>
          <a:srcRect l="10037" t="1747" r="10037" b="2543"/>
          <a:stretch/>
        </p:blipFill>
        <p:spPr>
          <a:xfrm>
            <a:off x="6509486" y="1231513"/>
            <a:ext cx="1615159" cy="1626012"/>
          </a:xfrm>
          <a:prstGeom prst="rect">
            <a:avLst/>
          </a:prstGeom>
        </p:spPr>
      </p:pic>
    </p:spTree>
    <p:extLst>
      <p:ext uri="{BB962C8B-B14F-4D97-AF65-F5344CB8AC3E}">
        <p14:creationId xmlns:p14="http://schemas.microsoft.com/office/powerpoint/2010/main" val="159930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1F1A81-8F5F-154C-8799-D357A91C4F0E}"/>
              </a:ext>
            </a:extLst>
          </p:cNvPr>
          <p:cNvSpPr>
            <a:spLocks noGrp="1"/>
          </p:cNvSpPr>
          <p:nvPr>
            <p:ph type="sldNum" sz="quarter" idx="10"/>
          </p:nvPr>
        </p:nvSpPr>
        <p:spPr/>
        <p:txBody>
          <a:bodyPr/>
          <a:lstStyle/>
          <a:p>
            <a:pPr>
              <a:defRPr/>
            </a:pPr>
            <a:fld id="{388F1A38-2662-714D-BA55-F0640804B748}" type="slidenum">
              <a:rPr lang="en-US" sz="1200" smtClean="0">
                <a:latin typeface="EB Garamond" pitchFamily="2" charset="0"/>
                <a:ea typeface="EB Garamond" pitchFamily="2" charset="0"/>
                <a:cs typeface="Calibri" panose="020F0502020204030204" pitchFamily="34" charset="0"/>
              </a:rPr>
              <a:pPr>
                <a:defRPr/>
              </a:pPr>
              <a:t>10</a:t>
            </a:fld>
            <a:endParaRPr lang="en-US" sz="1200">
              <a:latin typeface="EB Garamond" pitchFamily="2" charset="0"/>
              <a:ea typeface="EB Garamond" pitchFamily="2" charset="0"/>
              <a:cs typeface="Calibri" panose="020F0502020204030204" pitchFamily="34" charset="0"/>
            </a:endParaRPr>
          </a:p>
        </p:txBody>
      </p:sp>
      <p:sp>
        <p:nvSpPr>
          <p:cNvPr id="14" name="Content Placeholder 2">
            <a:extLst>
              <a:ext uri="{FF2B5EF4-FFF2-40B4-BE49-F238E27FC236}">
                <a16:creationId xmlns:a16="http://schemas.microsoft.com/office/drawing/2014/main" id="{0CE585DD-6ABC-8F41-8235-13DBFB07EED4}"/>
              </a:ext>
            </a:extLst>
          </p:cNvPr>
          <p:cNvSpPr txBox="1">
            <a:spLocks/>
          </p:cNvSpPr>
          <p:nvPr/>
        </p:nvSpPr>
        <p:spPr>
          <a:xfrm>
            <a:off x="592933" y="1615298"/>
            <a:ext cx="2309722" cy="2190592"/>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kern="1200">
                <a:solidFill>
                  <a:schemeClr val="bg1"/>
                </a:solidFill>
                <a:latin typeface="Calibri"/>
                <a:ea typeface="Geneva" pitchFamily="-65" charset="-128"/>
                <a:cs typeface="Calibri"/>
              </a:defRPr>
            </a:lvl1pPr>
            <a:lvl2pPr marL="742950" indent="-285750" algn="l" defTabSz="457200" rtl="0" eaLnBrk="0" fontAlgn="base" hangingPunct="0">
              <a:spcBef>
                <a:spcPct val="20000"/>
              </a:spcBef>
              <a:spcAft>
                <a:spcPct val="0"/>
              </a:spcAft>
              <a:buFont typeface="Arial" charset="0"/>
              <a:buChar char="–"/>
              <a:defRPr kern="1200">
                <a:solidFill>
                  <a:schemeClr val="bg1"/>
                </a:solidFill>
                <a:latin typeface="Calibri"/>
                <a:ea typeface="Geneva" pitchFamily="-65" charset="-128"/>
                <a:cs typeface="Calibri"/>
              </a:defRPr>
            </a:lvl2pPr>
            <a:lvl3pPr marL="1143000" indent="-228600" algn="l" defTabSz="4572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3pPr>
            <a:lvl4pPr marL="1600200" indent="-228600" algn="l" defTabSz="4572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4pPr>
            <a:lvl5pPr marL="2057400" indent="-228600" algn="l" defTabSz="4572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a:solidFill>
                  <a:srgbClr val="002060"/>
                </a:solidFill>
                <a:latin typeface="EB Garamond" pitchFamily="2" charset="0"/>
                <a:ea typeface="EB Garamond" pitchFamily="2" charset="0"/>
                <a:cs typeface="Calibri" panose="020F0502020204030204" pitchFamily="34" charset="0"/>
              </a:rPr>
              <a:t>Assist exposed person to fresh air</a:t>
            </a:r>
          </a:p>
          <a:p>
            <a:r>
              <a:rPr lang="en-US" sz="1600">
                <a:solidFill>
                  <a:srgbClr val="002060"/>
                </a:solidFill>
                <a:latin typeface="EB Garamond" pitchFamily="2" charset="0"/>
                <a:ea typeface="EB Garamond" pitchFamily="2" charset="0"/>
                <a:cs typeface="Calibri" panose="020F0502020204030204" pitchFamily="34" charset="0"/>
              </a:rPr>
              <a:t>Call UD Police</a:t>
            </a:r>
          </a:p>
          <a:p>
            <a:r>
              <a:rPr lang="en-US" sz="1600">
                <a:solidFill>
                  <a:srgbClr val="002060"/>
                </a:solidFill>
                <a:latin typeface="EB Garamond" pitchFamily="2" charset="0"/>
                <a:ea typeface="EB Garamond" pitchFamily="2" charset="0"/>
                <a:cs typeface="Calibri" panose="020F0502020204030204" pitchFamily="34" charset="0"/>
              </a:rPr>
              <a:t>Provide CPR if needed and trained</a:t>
            </a:r>
          </a:p>
          <a:p>
            <a:r>
              <a:rPr lang="en-US" sz="1600">
                <a:solidFill>
                  <a:srgbClr val="002060"/>
                </a:solidFill>
                <a:latin typeface="EB Garamond" pitchFamily="2" charset="0"/>
                <a:ea typeface="EB Garamond" pitchFamily="2" charset="0"/>
                <a:cs typeface="Calibri" panose="020F0502020204030204" pitchFamily="34" charset="0"/>
              </a:rPr>
              <a:t>Retrieve SDS and provide it to medical providers</a:t>
            </a:r>
          </a:p>
          <a:p>
            <a:pPr marL="0" indent="0">
              <a:buFont typeface="Arial" charset="0"/>
              <a:buNone/>
            </a:pPr>
            <a:br>
              <a:rPr lang="en-US">
                <a:solidFill>
                  <a:srgbClr val="002060"/>
                </a:solidFill>
                <a:latin typeface="EB Garamond" pitchFamily="2" charset="0"/>
                <a:ea typeface="EB Garamond" pitchFamily="2" charset="0"/>
                <a:cs typeface="Calibri" panose="020F0502020204030204" pitchFamily="34" charset="0"/>
              </a:rPr>
            </a:br>
            <a:endParaRPr lang="en-US">
              <a:solidFill>
                <a:srgbClr val="002060"/>
              </a:solidFill>
              <a:latin typeface="EB Garamond" pitchFamily="2" charset="0"/>
              <a:ea typeface="EB Garamond" pitchFamily="2" charset="0"/>
              <a:cs typeface="Calibri" panose="020F0502020204030204" pitchFamily="34" charset="0"/>
            </a:endParaRPr>
          </a:p>
        </p:txBody>
      </p:sp>
      <p:sp>
        <p:nvSpPr>
          <p:cNvPr id="15" name="Content Placeholder 2">
            <a:extLst>
              <a:ext uri="{FF2B5EF4-FFF2-40B4-BE49-F238E27FC236}">
                <a16:creationId xmlns:a16="http://schemas.microsoft.com/office/drawing/2014/main" id="{F97DDDF7-50BE-5242-A937-ACBEB1991A44}"/>
              </a:ext>
            </a:extLst>
          </p:cNvPr>
          <p:cNvSpPr txBox="1">
            <a:spLocks/>
          </p:cNvSpPr>
          <p:nvPr/>
        </p:nvSpPr>
        <p:spPr bwMode="auto">
          <a:xfrm>
            <a:off x="3385777" y="1615298"/>
            <a:ext cx="2482109" cy="2644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rgbClr val="006096"/>
                </a:solidFill>
                <a:latin typeface="Calibri"/>
                <a:ea typeface="Geneva" pitchFamily="-65" charset="-128"/>
                <a:cs typeface="Calibri"/>
              </a:defRPr>
            </a:lvl1pPr>
            <a:lvl2pPr marL="742950" indent="-285750" algn="l" defTabSz="457200" rtl="0" eaLnBrk="0" fontAlgn="base" hangingPunct="0">
              <a:spcBef>
                <a:spcPct val="20000"/>
              </a:spcBef>
              <a:spcAft>
                <a:spcPct val="0"/>
              </a:spcAft>
              <a:buFont typeface="Arial" charset="0"/>
              <a:buChar char="–"/>
              <a:defRPr kern="1200">
                <a:solidFill>
                  <a:srgbClr val="006096"/>
                </a:solidFill>
                <a:latin typeface="Calibri"/>
                <a:ea typeface="Geneva" pitchFamily="-65" charset="-128"/>
                <a:cs typeface="Calibri"/>
              </a:defRPr>
            </a:lvl2pPr>
            <a:lvl3pPr marL="1143000" indent="-228600" algn="l" defTabSz="457200" rtl="0" eaLnBrk="0" fontAlgn="base" hangingPunct="0">
              <a:spcBef>
                <a:spcPct val="20000"/>
              </a:spcBef>
              <a:spcAft>
                <a:spcPct val="0"/>
              </a:spcAft>
              <a:buFont typeface="Arial" charset="0"/>
              <a:buChar char="•"/>
              <a:defRPr kern="1200">
                <a:solidFill>
                  <a:srgbClr val="006096"/>
                </a:solidFill>
                <a:latin typeface="Calibri"/>
                <a:ea typeface="ヒラギノ角ゴ Pro W3" charset="-128"/>
                <a:cs typeface="Calibri"/>
              </a:defRPr>
            </a:lvl3pPr>
            <a:lvl4pPr marL="1600200" indent="-228600" algn="l" defTabSz="457200" rtl="0" eaLnBrk="0" fontAlgn="base" hangingPunct="0">
              <a:spcBef>
                <a:spcPct val="20000"/>
              </a:spcBef>
              <a:spcAft>
                <a:spcPct val="0"/>
              </a:spcAft>
              <a:buFont typeface="Arial" charset="0"/>
              <a:buChar char="–"/>
              <a:defRPr kern="1200">
                <a:solidFill>
                  <a:srgbClr val="006096"/>
                </a:solidFill>
                <a:latin typeface="Calibri"/>
                <a:ea typeface="ヒラギノ角ゴ Pro W3" charset="-128"/>
                <a:cs typeface="Calibri"/>
              </a:defRPr>
            </a:lvl4pPr>
            <a:lvl5pPr marL="2057400" indent="-228600" algn="l" defTabSz="457200" rtl="0" eaLnBrk="0" fontAlgn="base" hangingPunct="0">
              <a:spcBef>
                <a:spcPct val="20000"/>
              </a:spcBef>
              <a:spcAft>
                <a:spcPct val="0"/>
              </a:spcAft>
              <a:buFont typeface="Arial" charset="0"/>
              <a:buChar char="»"/>
              <a:defRPr kern="1200">
                <a:solidFill>
                  <a:srgbClr val="006096"/>
                </a:solidFill>
                <a:latin typeface="Calibri"/>
                <a:ea typeface="ヒラギノ角ゴ Pro W3"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500">
                <a:solidFill>
                  <a:srgbClr val="002060"/>
                </a:solidFill>
                <a:latin typeface="EB Garamond" pitchFamily="2" charset="0"/>
                <a:ea typeface="EB Garamond" pitchFamily="2" charset="0"/>
                <a:cs typeface="Calibri" panose="020F0502020204030204" pitchFamily="34" charset="0"/>
              </a:rPr>
              <a:t>Assist exposed person to safety shower/eyewash</a:t>
            </a:r>
          </a:p>
          <a:p>
            <a:r>
              <a:rPr lang="en-US" sz="1500">
                <a:solidFill>
                  <a:srgbClr val="002060"/>
                </a:solidFill>
                <a:latin typeface="EB Garamond" pitchFamily="2" charset="0"/>
                <a:ea typeface="EB Garamond" pitchFamily="2" charset="0"/>
                <a:cs typeface="Calibri" panose="020F0502020204030204" pitchFamily="34" charset="0"/>
              </a:rPr>
              <a:t>Call UD Police</a:t>
            </a:r>
          </a:p>
          <a:p>
            <a:r>
              <a:rPr lang="en-US" sz="1500">
                <a:solidFill>
                  <a:srgbClr val="002060"/>
                </a:solidFill>
                <a:latin typeface="EB Garamond" pitchFamily="2" charset="0"/>
                <a:ea typeface="EB Garamond" pitchFamily="2" charset="0"/>
                <a:cs typeface="Calibri" panose="020F0502020204030204" pitchFamily="34" charset="0"/>
              </a:rPr>
              <a:t>Remove all contaminated apparel</a:t>
            </a:r>
          </a:p>
          <a:p>
            <a:r>
              <a:rPr lang="en-US" sz="1500">
                <a:solidFill>
                  <a:srgbClr val="002060"/>
                </a:solidFill>
                <a:latin typeface="EB Garamond" pitchFamily="2" charset="0"/>
                <a:ea typeface="EB Garamond" pitchFamily="2" charset="0"/>
                <a:cs typeface="Calibri" panose="020F0502020204030204" pitchFamily="34" charset="0"/>
              </a:rPr>
              <a:t>Retrieve SDS for medical providers</a:t>
            </a:r>
          </a:p>
          <a:p>
            <a:r>
              <a:rPr lang="en-US" sz="1500">
                <a:solidFill>
                  <a:srgbClr val="002060"/>
                </a:solidFill>
                <a:latin typeface="EB Garamond" pitchFamily="2" charset="0"/>
                <a:ea typeface="EB Garamond" pitchFamily="2" charset="0"/>
                <a:cs typeface="Calibri" panose="020F0502020204030204" pitchFamily="34" charset="0"/>
              </a:rPr>
              <a:t>Neoprene gloves must be worn when handling Iodine</a:t>
            </a:r>
          </a:p>
          <a:p>
            <a:pPr marL="0" indent="0">
              <a:buFont typeface="Arial" charset="0"/>
              <a:buNone/>
            </a:pPr>
            <a:br>
              <a:rPr lang="en-US">
                <a:latin typeface="EB Garamond" pitchFamily="2" charset="0"/>
                <a:ea typeface="EB Garamond" pitchFamily="2" charset="0"/>
                <a:cs typeface="Calibri" panose="020F0502020204030204" pitchFamily="34" charset="0"/>
              </a:rPr>
            </a:br>
            <a:endParaRPr lang="en-US">
              <a:solidFill>
                <a:srgbClr val="002060"/>
              </a:solidFill>
              <a:latin typeface="EB Garamond" pitchFamily="2" charset="0"/>
              <a:ea typeface="EB Garamond" pitchFamily="2" charset="0"/>
              <a:cs typeface="Calibri" panose="020F0502020204030204" pitchFamily="34" charset="0"/>
            </a:endParaRPr>
          </a:p>
        </p:txBody>
      </p:sp>
      <p:sp>
        <p:nvSpPr>
          <p:cNvPr id="16" name="Content Placeholder 2">
            <a:extLst>
              <a:ext uri="{FF2B5EF4-FFF2-40B4-BE49-F238E27FC236}">
                <a16:creationId xmlns:a16="http://schemas.microsoft.com/office/drawing/2014/main" id="{36F70D67-F13B-964F-B911-86358CFE80A7}"/>
              </a:ext>
            </a:extLst>
          </p:cNvPr>
          <p:cNvSpPr txBox="1">
            <a:spLocks/>
          </p:cNvSpPr>
          <p:nvPr/>
        </p:nvSpPr>
        <p:spPr bwMode="auto">
          <a:xfrm>
            <a:off x="6193788" y="1623398"/>
            <a:ext cx="2309722" cy="21905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rgbClr val="006096"/>
                </a:solidFill>
                <a:latin typeface="Calibri"/>
                <a:ea typeface="Geneva" pitchFamily="-65" charset="-128"/>
                <a:cs typeface="Calibri"/>
              </a:defRPr>
            </a:lvl1pPr>
            <a:lvl2pPr marL="742950" indent="-285750" algn="l" defTabSz="457200" rtl="0" eaLnBrk="0" fontAlgn="base" hangingPunct="0">
              <a:spcBef>
                <a:spcPct val="20000"/>
              </a:spcBef>
              <a:spcAft>
                <a:spcPct val="0"/>
              </a:spcAft>
              <a:buFont typeface="Arial" charset="0"/>
              <a:buChar char="–"/>
              <a:defRPr kern="1200">
                <a:solidFill>
                  <a:srgbClr val="006096"/>
                </a:solidFill>
                <a:latin typeface="Calibri"/>
                <a:ea typeface="Geneva" pitchFamily="-65" charset="-128"/>
                <a:cs typeface="Calibri"/>
              </a:defRPr>
            </a:lvl2pPr>
            <a:lvl3pPr marL="1143000" indent="-228600" algn="l" defTabSz="457200" rtl="0" eaLnBrk="0" fontAlgn="base" hangingPunct="0">
              <a:spcBef>
                <a:spcPct val="20000"/>
              </a:spcBef>
              <a:spcAft>
                <a:spcPct val="0"/>
              </a:spcAft>
              <a:buFont typeface="Arial" charset="0"/>
              <a:buChar char="•"/>
              <a:defRPr kern="1200">
                <a:solidFill>
                  <a:srgbClr val="006096"/>
                </a:solidFill>
                <a:latin typeface="Calibri"/>
                <a:ea typeface="ヒラギノ角ゴ Pro W3" charset="-128"/>
                <a:cs typeface="Calibri"/>
              </a:defRPr>
            </a:lvl3pPr>
            <a:lvl4pPr marL="1600200" indent="-228600" algn="l" defTabSz="457200" rtl="0" eaLnBrk="0" fontAlgn="base" hangingPunct="0">
              <a:spcBef>
                <a:spcPct val="20000"/>
              </a:spcBef>
              <a:spcAft>
                <a:spcPct val="0"/>
              </a:spcAft>
              <a:buFont typeface="Arial" charset="0"/>
              <a:buChar char="–"/>
              <a:defRPr kern="1200">
                <a:solidFill>
                  <a:srgbClr val="006096"/>
                </a:solidFill>
                <a:latin typeface="Calibri"/>
                <a:ea typeface="ヒラギノ角ゴ Pro W3" charset="-128"/>
                <a:cs typeface="Calibri"/>
              </a:defRPr>
            </a:lvl4pPr>
            <a:lvl5pPr marL="2057400" indent="-228600" algn="l" defTabSz="457200" rtl="0" eaLnBrk="0" fontAlgn="base" hangingPunct="0">
              <a:spcBef>
                <a:spcPct val="20000"/>
              </a:spcBef>
              <a:spcAft>
                <a:spcPct val="0"/>
              </a:spcAft>
              <a:buFont typeface="Arial" charset="0"/>
              <a:buChar char="»"/>
              <a:defRPr kern="1200">
                <a:solidFill>
                  <a:srgbClr val="006096"/>
                </a:solidFill>
                <a:latin typeface="Calibri"/>
                <a:ea typeface="ヒラギノ角ゴ Pro W3"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a:solidFill>
                  <a:srgbClr val="002060"/>
                </a:solidFill>
                <a:latin typeface="EB Garamond" pitchFamily="2" charset="0"/>
                <a:ea typeface="EB Garamond" pitchFamily="2" charset="0"/>
                <a:cs typeface="Calibri" panose="020F0502020204030204" pitchFamily="34" charset="0"/>
              </a:rPr>
              <a:t>Rinse mouth thoroughly</a:t>
            </a:r>
          </a:p>
          <a:p>
            <a:r>
              <a:rPr lang="en-US" sz="1600">
                <a:solidFill>
                  <a:srgbClr val="002060"/>
                </a:solidFill>
                <a:latin typeface="EB Garamond" pitchFamily="2" charset="0"/>
                <a:ea typeface="EB Garamond" pitchFamily="2" charset="0"/>
                <a:cs typeface="Calibri" panose="020F0502020204030204" pitchFamily="34" charset="0"/>
              </a:rPr>
              <a:t>Call UD police</a:t>
            </a:r>
          </a:p>
          <a:p>
            <a:r>
              <a:rPr lang="en-US" sz="1600">
                <a:solidFill>
                  <a:srgbClr val="002060"/>
                </a:solidFill>
                <a:latin typeface="EB Garamond" pitchFamily="2" charset="0"/>
                <a:ea typeface="EB Garamond" pitchFamily="2" charset="0"/>
                <a:cs typeface="Calibri" panose="020F0502020204030204" pitchFamily="34" charset="0"/>
              </a:rPr>
              <a:t>Do not induce vomiting</a:t>
            </a:r>
          </a:p>
          <a:p>
            <a:r>
              <a:rPr lang="en-US" sz="1600">
                <a:solidFill>
                  <a:srgbClr val="002060"/>
                </a:solidFill>
                <a:latin typeface="EB Garamond" pitchFamily="2" charset="0"/>
                <a:ea typeface="EB Garamond" pitchFamily="2" charset="0"/>
                <a:cs typeface="Calibri" panose="020F0502020204030204" pitchFamily="34" charset="0"/>
              </a:rPr>
              <a:t>Have individual drink sips of water</a:t>
            </a:r>
          </a:p>
          <a:p>
            <a:r>
              <a:rPr lang="en-US" sz="1600">
                <a:solidFill>
                  <a:srgbClr val="002060"/>
                </a:solidFill>
                <a:latin typeface="EB Garamond" pitchFamily="2" charset="0"/>
                <a:ea typeface="EB Garamond" pitchFamily="2" charset="0"/>
                <a:cs typeface="Calibri" panose="020F0502020204030204" pitchFamily="34" charset="0"/>
              </a:rPr>
              <a:t>Retrieve SDS for medical providers</a:t>
            </a:r>
          </a:p>
          <a:p>
            <a:endParaRPr lang="en-US" sz="1600">
              <a:solidFill>
                <a:srgbClr val="002060"/>
              </a:solidFill>
              <a:latin typeface="EB Garamond" pitchFamily="2" charset="0"/>
              <a:ea typeface="EB Garamond" pitchFamily="2" charset="0"/>
              <a:cs typeface="Calibri" panose="020F0502020204030204" pitchFamily="34" charset="0"/>
            </a:endParaRPr>
          </a:p>
          <a:p>
            <a:pPr marL="0" indent="0">
              <a:buFont typeface="Arial" charset="0"/>
              <a:buNone/>
            </a:pPr>
            <a:br>
              <a:rPr lang="en-US">
                <a:solidFill>
                  <a:srgbClr val="002060"/>
                </a:solidFill>
                <a:latin typeface="EB Garamond" pitchFamily="2" charset="0"/>
                <a:ea typeface="EB Garamond" pitchFamily="2" charset="0"/>
                <a:cs typeface="Calibri" panose="020F0502020204030204" pitchFamily="34" charset="0"/>
              </a:rPr>
            </a:br>
            <a:endParaRPr lang="en-US">
              <a:solidFill>
                <a:srgbClr val="002060"/>
              </a:solidFill>
              <a:latin typeface="EB Garamond" pitchFamily="2" charset="0"/>
              <a:ea typeface="EB Garamond" pitchFamily="2" charset="0"/>
              <a:cs typeface="Calibri" panose="020F0502020204030204" pitchFamily="34" charset="0"/>
            </a:endParaRPr>
          </a:p>
        </p:txBody>
      </p:sp>
      <p:sp>
        <p:nvSpPr>
          <p:cNvPr id="17" name="Rectangle 16">
            <a:extLst>
              <a:ext uri="{FF2B5EF4-FFF2-40B4-BE49-F238E27FC236}">
                <a16:creationId xmlns:a16="http://schemas.microsoft.com/office/drawing/2014/main" id="{A6E14443-6C37-F043-A4AC-2D2D561577B4}"/>
              </a:ext>
            </a:extLst>
          </p:cNvPr>
          <p:cNvSpPr/>
          <p:nvPr/>
        </p:nvSpPr>
        <p:spPr>
          <a:xfrm>
            <a:off x="586446" y="1208104"/>
            <a:ext cx="2309723" cy="40719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2060"/>
              </a:solidFill>
              <a:latin typeface="EB Garamond" pitchFamily="2" charset="0"/>
              <a:ea typeface="EB Garamond" pitchFamily="2" charset="0"/>
              <a:cs typeface="Calibri" panose="020F0502020204030204" pitchFamily="34" charset="0"/>
            </a:endParaRPr>
          </a:p>
        </p:txBody>
      </p:sp>
      <p:sp>
        <p:nvSpPr>
          <p:cNvPr id="18" name="TextBox 17">
            <a:extLst>
              <a:ext uri="{FF2B5EF4-FFF2-40B4-BE49-F238E27FC236}">
                <a16:creationId xmlns:a16="http://schemas.microsoft.com/office/drawing/2014/main" id="{B134579D-D9CC-AD40-95FB-9B6CCD52C5AE}"/>
              </a:ext>
            </a:extLst>
          </p:cNvPr>
          <p:cNvSpPr txBox="1"/>
          <p:nvPr/>
        </p:nvSpPr>
        <p:spPr>
          <a:xfrm>
            <a:off x="1101941" y="1201020"/>
            <a:ext cx="1291706" cy="400110"/>
          </a:xfrm>
          <a:prstGeom prst="rect">
            <a:avLst/>
          </a:prstGeom>
          <a:noFill/>
        </p:spPr>
        <p:txBody>
          <a:bodyPr wrap="square" rtlCol="0">
            <a:spAutoFit/>
          </a:bodyPr>
          <a:lstStyle/>
          <a:p>
            <a:r>
              <a:rPr lang="en-US" sz="2000">
                <a:solidFill>
                  <a:schemeClr val="bg1"/>
                </a:solidFill>
                <a:latin typeface="EB Garamond" pitchFamily="2" charset="0"/>
                <a:ea typeface="EB Garamond" pitchFamily="2" charset="0"/>
                <a:cs typeface="Calibri" panose="020F0502020204030204" pitchFamily="34" charset="0"/>
              </a:rPr>
              <a:t>Inhalation</a:t>
            </a:r>
            <a:endParaRPr lang="en-US" sz="2000" baseline="30000">
              <a:solidFill>
                <a:schemeClr val="bg1"/>
              </a:solidFill>
              <a:latin typeface="EB Garamond" pitchFamily="2" charset="0"/>
              <a:ea typeface="EB Garamond" pitchFamily="2" charset="0"/>
              <a:cs typeface="Calibri" panose="020F0502020204030204" pitchFamily="34" charset="0"/>
            </a:endParaRPr>
          </a:p>
        </p:txBody>
      </p:sp>
      <p:sp>
        <p:nvSpPr>
          <p:cNvPr id="19" name="Rectangle 18">
            <a:extLst>
              <a:ext uri="{FF2B5EF4-FFF2-40B4-BE49-F238E27FC236}">
                <a16:creationId xmlns:a16="http://schemas.microsoft.com/office/drawing/2014/main" id="{3B8EB713-67B9-224F-BCB7-2421E048DC66}"/>
              </a:ext>
            </a:extLst>
          </p:cNvPr>
          <p:cNvSpPr/>
          <p:nvPr/>
        </p:nvSpPr>
        <p:spPr>
          <a:xfrm>
            <a:off x="3387838" y="1201020"/>
            <a:ext cx="2309723" cy="40719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EB Garamond" pitchFamily="2" charset="0"/>
              <a:ea typeface="EB Garamond" pitchFamily="2" charset="0"/>
              <a:cs typeface="Calibri" panose="020F0502020204030204" pitchFamily="34" charset="0"/>
            </a:endParaRPr>
          </a:p>
        </p:txBody>
      </p:sp>
      <p:sp>
        <p:nvSpPr>
          <p:cNvPr id="20" name="TextBox 19">
            <a:extLst>
              <a:ext uri="{FF2B5EF4-FFF2-40B4-BE49-F238E27FC236}">
                <a16:creationId xmlns:a16="http://schemas.microsoft.com/office/drawing/2014/main" id="{ECD6A553-52BD-A340-969F-049ECACEA884}"/>
              </a:ext>
            </a:extLst>
          </p:cNvPr>
          <p:cNvSpPr txBox="1"/>
          <p:nvPr/>
        </p:nvSpPr>
        <p:spPr>
          <a:xfrm>
            <a:off x="4105513" y="1208104"/>
            <a:ext cx="1533287" cy="400110"/>
          </a:xfrm>
          <a:prstGeom prst="rect">
            <a:avLst/>
          </a:prstGeom>
          <a:solidFill>
            <a:srgbClr val="002060"/>
          </a:solidFill>
          <a:ln>
            <a:solidFill>
              <a:srgbClr val="002060"/>
            </a:solidFill>
          </a:ln>
        </p:spPr>
        <p:txBody>
          <a:bodyPr wrap="square" rtlCol="0">
            <a:spAutoFit/>
          </a:bodyPr>
          <a:lstStyle/>
          <a:p>
            <a:r>
              <a:rPr lang="en-US" sz="2000">
                <a:solidFill>
                  <a:schemeClr val="bg1"/>
                </a:solidFill>
                <a:latin typeface="EB Garamond" pitchFamily="2" charset="0"/>
                <a:ea typeface="EB Garamond" pitchFamily="2" charset="0"/>
                <a:cs typeface="Calibri" panose="020F0502020204030204" pitchFamily="34" charset="0"/>
              </a:rPr>
              <a:t>Splash</a:t>
            </a:r>
            <a:endParaRPr lang="en-US" sz="2000" baseline="30000">
              <a:solidFill>
                <a:schemeClr val="bg1"/>
              </a:solidFill>
              <a:latin typeface="EB Garamond" pitchFamily="2" charset="0"/>
              <a:ea typeface="EB Garamond" pitchFamily="2" charset="0"/>
              <a:cs typeface="Calibri" panose="020F0502020204030204" pitchFamily="34" charset="0"/>
            </a:endParaRPr>
          </a:p>
        </p:txBody>
      </p:sp>
      <p:sp>
        <p:nvSpPr>
          <p:cNvPr id="21" name="Rectangle 20">
            <a:extLst>
              <a:ext uri="{FF2B5EF4-FFF2-40B4-BE49-F238E27FC236}">
                <a16:creationId xmlns:a16="http://schemas.microsoft.com/office/drawing/2014/main" id="{6A7CA055-A735-174C-9CD4-34A429FE421A}"/>
              </a:ext>
            </a:extLst>
          </p:cNvPr>
          <p:cNvSpPr/>
          <p:nvPr/>
        </p:nvSpPr>
        <p:spPr>
          <a:xfrm>
            <a:off x="6193787" y="1199139"/>
            <a:ext cx="2309723" cy="40719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EB Garamond" pitchFamily="2" charset="0"/>
              <a:ea typeface="EB Garamond" pitchFamily="2" charset="0"/>
              <a:cs typeface="Calibri" panose="020F0502020204030204" pitchFamily="34" charset="0"/>
            </a:endParaRPr>
          </a:p>
        </p:txBody>
      </p:sp>
      <p:sp>
        <p:nvSpPr>
          <p:cNvPr id="22" name="TextBox 21">
            <a:extLst>
              <a:ext uri="{FF2B5EF4-FFF2-40B4-BE49-F238E27FC236}">
                <a16:creationId xmlns:a16="http://schemas.microsoft.com/office/drawing/2014/main" id="{339B70DE-C11F-A74D-99F3-44B392472163}"/>
              </a:ext>
            </a:extLst>
          </p:cNvPr>
          <p:cNvSpPr txBox="1"/>
          <p:nvPr/>
        </p:nvSpPr>
        <p:spPr>
          <a:xfrm>
            <a:off x="6802103" y="1199139"/>
            <a:ext cx="1366442" cy="400110"/>
          </a:xfrm>
          <a:prstGeom prst="rect">
            <a:avLst/>
          </a:prstGeom>
          <a:solidFill>
            <a:srgbClr val="002060"/>
          </a:solidFill>
          <a:ln>
            <a:solidFill>
              <a:srgbClr val="002060"/>
            </a:solidFill>
          </a:ln>
        </p:spPr>
        <p:txBody>
          <a:bodyPr wrap="square" rtlCol="0">
            <a:spAutoFit/>
          </a:bodyPr>
          <a:lstStyle/>
          <a:p>
            <a:r>
              <a:rPr lang="en-US" sz="2000">
                <a:solidFill>
                  <a:schemeClr val="bg1"/>
                </a:solidFill>
                <a:latin typeface="EB Garamond" pitchFamily="2" charset="0"/>
                <a:ea typeface="EB Garamond" pitchFamily="2" charset="0"/>
                <a:cs typeface="Calibri" panose="020F0502020204030204" pitchFamily="34" charset="0"/>
              </a:rPr>
              <a:t>Ingestion</a:t>
            </a:r>
            <a:endParaRPr lang="en-US" sz="2000" baseline="30000">
              <a:solidFill>
                <a:schemeClr val="bg1"/>
              </a:solidFill>
              <a:latin typeface="EB Garamond" pitchFamily="2" charset="0"/>
              <a:ea typeface="EB Garamond" pitchFamily="2" charset="0"/>
              <a:cs typeface="Calibri" panose="020F0502020204030204" pitchFamily="34" charset="0"/>
            </a:endParaRPr>
          </a:p>
        </p:txBody>
      </p:sp>
      <p:sp>
        <p:nvSpPr>
          <p:cNvPr id="23" name="Title 1">
            <a:extLst>
              <a:ext uri="{FF2B5EF4-FFF2-40B4-BE49-F238E27FC236}">
                <a16:creationId xmlns:a16="http://schemas.microsoft.com/office/drawing/2014/main" id="{B14E00A8-491F-4342-9385-3ADF792A1DAF}"/>
              </a:ext>
            </a:extLst>
          </p:cNvPr>
          <p:cNvSpPr>
            <a:spLocks noGrp="1"/>
          </p:cNvSpPr>
          <p:nvPr>
            <p:ph type="title"/>
          </p:nvPr>
        </p:nvSpPr>
        <p:spPr>
          <a:xfrm>
            <a:off x="457200" y="307695"/>
            <a:ext cx="8229600" cy="742950"/>
          </a:xfrm>
        </p:spPr>
        <p:txBody>
          <a:bodyPr/>
          <a:lstStyle/>
          <a:p>
            <a:r>
              <a:rPr lang="en-US" sz="2800" b="1">
                <a:solidFill>
                  <a:srgbClr val="002060"/>
                </a:solidFill>
                <a:latin typeface="EB Garamond" pitchFamily="2" charset="0"/>
                <a:ea typeface="EB Garamond" pitchFamily="2" charset="0"/>
                <a:cs typeface="Calibri" panose="020F0502020204030204" pitchFamily="34" charset="0"/>
              </a:rPr>
              <a:t>Chemical Exposure Guidelines</a:t>
            </a:r>
            <a:endParaRPr lang="en-US" sz="2800">
              <a:latin typeface="EB Garamond" pitchFamily="2" charset="0"/>
              <a:ea typeface="EB Garamond" pitchFamily="2" charset="0"/>
              <a:cs typeface="Calibri" panose="020F0502020204030204" pitchFamily="34" charset="0"/>
            </a:endParaRPr>
          </a:p>
        </p:txBody>
      </p:sp>
    </p:spTree>
    <p:extLst>
      <p:ext uri="{BB962C8B-B14F-4D97-AF65-F5344CB8AC3E}">
        <p14:creationId xmlns:p14="http://schemas.microsoft.com/office/powerpoint/2010/main" val="184693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DB48B8-8122-014D-ACEF-1991F6D20728}"/>
              </a:ext>
            </a:extLst>
          </p:cNvPr>
          <p:cNvSpPr>
            <a:spLocks noGrp="1"/>
          </p:cNvSpPr>
          <p:nvPr>
            <p:ph type="sldNum" sz="quarter" idx="10"/>
          </p:nvPr>
        </p:nvSpPr>
        <p:spPr/>
        <p:txBody>
          <a:bodyPr/>
          <a:lstStyle/>
          <a:p>
            <a:pPr>
              <a:defRPr/>
            </a:pPr>
            <a:fld id="{388F1A38-2662-714D-BA55-F0640804B748}" type="slidenum">
              <a:rPr lang="en-US" sz="1200" smtClean="0">
                <a:latin typeface="EB Garamond" pitchFamily="2" charset="0"/>
                <a:ea typeface="EB Garamond" pitchFamily="2" charset="0"/>
              </a:rPr>
              <a:pPr>
                <a:defRPr/>
              </a:pPr>
              <a:t>11</a:t>
            </a:fld>
            <a:endParaRPr lang="en-US" sz="1200">
              <a:latin typeface="EB Garamond" pitchFamily="2" charset="0"/>
              <a:ea typeface="EB Garamond" pitchFamily="2" charset="0"/>
            </a:endParaRPr>
          </a:p>
        </p:txBody>
      </p:sp>
      <p:sp>
        <p:nvSpPr>
          <p:cNvPr id="4" name="Title 1">
            <a:extLst>
              <a:ext uri="{FF2B5EF4-FFF2-40B4-BE49-F238E27FC236}">
                <a16:creationId xmlns:a16="http://schemas.microsoft.com/office/drawing/2014/main" id="{C3638E41-8E07-E340-8966-D4A7E9E56F81}"/>
              </a:ext>
            </a:extLst>
          </p:cNvPr>
          <p:cNvSpPr>
            <a:spLocks noGrp="1"/>
          </p:cNvSpPr>
          <p:nvPr>
            <p:ph type="title"/>
          </p:nvPr>
        </p:nvSpPr>
        <p:spPr>
          <a:xfrm>
            <a:off x="349623" y="225436"/>
            <a:ext cx="8633012" cy="540490"/>
          </a:xfrm>
        </p:spPr>
        <p:txBody>
          <a:bodyPr/>
          <a:lstStyle/>
          <a:p>
            <a:r>
              <a:rPr lang="en-US" sz="2800" b="1">
                <a:solidFill>
                  <a:srgbClr val="002060"/>
                </a:solidFill>
                <a:latin typeface="EB Garamond" pitchFamily="2" charset="0"/>
                <a:ea typeface="EB Garamond" pitchFamily="2" charset="0"/>
                <a:cs typeface="Times New Roman"/>
              </a:rPr>
              <a:t>Operational Hazards And Precautions</a:t>
            </a:r>
            <a:endParaRPr lang="en-US">
              <a:latin typeface="EB Garamond" pitchFamily="2" charset="0"/>
              <a:ea typeface="EB Garamond" pitchFamily="2" charset="0"/>
            </a:endParaRPr>
          </a:p>
        </p:txBody>
      </p:sp>
      <p:sp>
        <p:nvSpPr>
          <p:cNvPr id="5" name="Content Placeholder 2">
            <a:extLst>
              <a:ext uri="{FF2B5EF4-FFF2-40B4-BE49-F238E27FC236}">
                <a16:creationId xmlns:a16="http://schemas.microsoft.com/office/drawing/2014/main" id="{8DDAD2F2-05AC-B046-9E47-4781A1AB9B97}"/>
              </a:ext>
            </a:extLst>
          </p:cNvPr>
          <p:cNvSpPr txBox="1">
            <a:spLocks/>
          </p:cNvSpPr>
          <p:nvPr/>
        </p:nvSpPr>
        <p:spPr>
          <a:xfrm>
            <a:off x="1776221" y="1375580"/>
            <a:ext cx="2363783" cy="3189223"/>
          </a:xfrm>
          <a:prstGeom prst="rect">
            <a:avLst/>
          </a:prstGeom>
        </p:spPr>
        <p:txBody>
          <a:bodyPr lIns="91440" tIns="45720" rIns="91440" bIns="45720" anchor="t"/>
          <a:lstStyle>
            <a:lvl1pPr marL="342900" indent="-342900" algn="l" defTabSz="457200" rtl="0" eaLnBrk="0" fontAlgn="base" hangingPunct="0">
              <a:spcBef>
                <a:spcPct val="20000"/>
              </a:spcBef>
              <a:spcAft>
                <a:spcPct val="0"/>
              </a:spcAft>
              <a:buFont typeface="Arial" charset="0"/>
              <a:buChar char="•"/>
              <a:defRPr kern="1200">
                <a:solidFill>
                  <a:schemeClr val="bg1"/>
                </a:solidFill>
                <a:latin typeface="Calibri"/>
                <a:ea typeface="Geneva" pitchFamily="-65" charset="-128"/>
                <a:cs typeface="Calibri"/>
              </a:defRPr>
            </a:lvl1pPr>
            <a:lvl2pPr marL="742950" indent="-285750" algn="l" defTabSz="457200" rtl="0" eaLnBrk="0" fontAlgn="base" hangingPunct="0">
              <a:spcBef>
                <a:spcPct val="20000"/>
              </a:spcBef>
              <a:spcAft>
                <a:spcPct val="0"/>
              </a:spcAft>
              <a:buFont typeface="Arial" charset="0"/>
              <a:buChar char="–"/>
              <a:defRPr kern="1200">
                <a:solidFill>
                  <a:schemeClr val="bg1"/>
                </a:solidFill>
                <a:latin typeface="Calibri"/>
                <a:ea typeface="Geneva" pitchFamily="-65" charset="-128"/>
                <a:cs typeface="Calibri"/>
              </a:defRPr>
            </a:lvl2pPr>
            <a:lvl3pPr marL="1143000" indent="-228600" algn="l" defTabSz="4572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3pPr>
            <a:lvl4pPr marL="1600200" indent="-228600" algn="l" defTabSz="4572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4pPr>
            <a:lvl5pPr marL="2057400" indent="-228600" algn="l" defTabSz="4572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r>
              <a:rPr lang="en-US" sz="1600">
                <a:solidFill>
                  <a:srgbClr val="002060"/>
                </a:solidFill>
                <a:latin typeface="EB Garamond" pitchFamily="2" charset="0"/>
                <a:ea typeface="EB Garamond" pitchFamily="2" charset="0"/>
                <a:cs typeface="Times New Roman"/>
              </a:rPr>
              <a:t>Sharp Objects:</a:t>
            </a:r>
          </a:p>
          <a:p>
            <a:pPr lvl="1"/>
            <a:r>
              <a:rPr lang="en-US" sz="1400">
                <a:solidFill>
                  <a:srgbClr val="002060"/>
                </a:solidFill>
                <a:latin typeface="EB Garamond" pitchFamily="2" charset="0"/>
                <a:ea typeface="EB Garamond" pitchFamily="2" charset="0"/>
                <a:cs typeface="Times New Roman"/>
              </a:rPr>
              <a:t>Needle on the syringes</a:t>
            </a:r>
          </a:p>
          <a:p>
            <a:pPr marL="285750"/>
            <a:r>
              <a:rPr lang="en-US" sz="1600">
                <a:solidFill>
                  <a:srgbClr val="002060"/>
                </a:solidFill>
                <a:latin typeface="EB Garamond" pitchFamily="2" charset="0"/>
                <a:ea typeface="EB Garamond" pitchFamily="2" charset="0"/>
                <a:cs typeface="Times New Roman"/>
              </a:rPr>
              <a:t>Fire:</a:t>
            </a:r>
          </a:p>
          <a:p>
            <a:pPr lvl="1"/>
            <a:r>
              <a:rPr lang="en-US" sz="1400">
                <a:solidFill>
                  <a:srgbClr val="002060"/>
                </a:solidFill>
                <a:latin typeface="EB Garamond" pitchFamily="2" charset="0"/>
                <a:ea typeface="EB Garamond" pitchFamily="2" charset="0"/>
                <a:cs typeface="Times New Roman"/>
              </a:rPr>
              <a:t>Acetone has a flash point of -20°C</a:t>
            </a:r>
            <a:endParaRPr lang="en-US">
              <a:latin typeface="EB Garamond" pitchFamily="2" charset="0"/>
              <a:ea typeface="EB Garamond" pitchFamily="2" charset="0"/>
            </a:endParaRPr>
          </a:p>
          <a:p>
            <a:pPr marL="457200" lvl="1" indent="0">
              <a:buNone/>
            </a:pPr>
            <a:endParaRPr lang="en-US" sz="1400">
              <a:solidFill>
                <a:srgbClr val="002060"/>
              </a:solidFill>
              <a:latin typeface="EB Garamond" pitchFamily="2" charset="0"/>
              <a:ea typeface="EB Garamond" pitchFamily="2" charset="0"/>
              <a:cs typeface="Times New Roman" panose="02020603050405020304" pitchFamily="18" charset="0"/>
            </a:endParaRPr>
          </a:p>
          <a:p>
            <a:pPr marL="685800" lvl="1">
              <a:buFont typeface="Arial" charset="0"/>
              <a:buChar char="–"/>
            </a:pPr>
            <a:endParaRPr lang="en-US" sz="1600">
              <a:solidFill>
                <a:srgbClr val="002060"/>
              </a:solidFill>
              <a:latin typeface="EB Garamond" pitchFamily="2" charset="0"/>
              <a:ea typeface="EB Garamond" pitchFamily="2" charset="0"/>
              <a:cs typeface="Times New Roman" panose="02020603050405020304" pitchFamily="18" charset="0"/>
            </a:endParaRPr>
          </a:p>
          <a:p>
            <a:pPr marL="400050" lvl="1" indent="0">
              <a:buNone/>
            </a:pPr>
            <a:endParaRPr lang="en-US" sz="1600">
              <a:solidFill>
                <a:srgbClr val="002060"/>
              </a:solidFill>
              <a:latin typeface="EB Garamond" pitchFamily="2" charset="0"/>
              <a:ea typeface="EB Garamond" pitchFamily="2"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8973E195-140F-9C4A-97F7-3FF279A0C432}"/>
              </a:ext>
            </a:extLst>
          </p:cNvPr>
          <p:cNvSpPr txBox="1">
            <a:spLocks/>
          </p:cNvSpPr>
          <p:nvPr/>
        </p:nvSpPr>
        <p:spPr bwMode="auto">
          <a:xfrm>
            <a:off x="4885848" y="1375580"/>
            <a:ext cx="2309721" cy="3189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rgbClr val="006096"/>
                </a:solidFill>
                <a:latin typeface="Calibri"/>
                <a:ea typeface="Geneva" pitchFamily="-65" charset="-128"/>
                <a:cs typeface="Calibri"/>
              </a:defRPr>
            </a:lvl1pPr>
            <a:lvl2pPr marL="742950" indent="-285750" algn="l" defTabSz="457200" rtl="0" eaLnBrk="0" fontAlgn="base" hangingPunct="0">
              <a:spcBef>
                <a:spcPct val="20000"/>
              </a:spcBef>
              <a:spcAft>
                <a:spcPct val="0"/>
              </a:spcAft>
              <a:buFont typeface="Arial" charset="0"/>
              <a:buChar char="–"/>
              <a:defRPr kern="1200">
                <a:solidFill>
                  <a:srgbClr val="006096"/>
                </a:solidFill>
                <a:latin typeface="Calibri"/>
                <a:ea typeface="Geneva" pitchFamily="-65" charset="-128"/>
                <a:cs typeface="Calibri"/>
              </a:defRPr>
            </a:lvl2pPr>
            <a:lvl3pPr marL="1143000" indent="-228600" algn="l" defTabSz="457200" rtl="0" eaLnBrk="0" fontAlgn="base" hangingPunct="0">
              <a:spcBef>
                <a:spcPct val="20000"/>
              </a:spcBef>
              <a:spcAft>
                <a:spcPct val="0"/>
              </a:spcAft>
              <a:buFont typeface="Arial" charset="0"/>
              <a:buChar char="•"/>
              <a:defRPr kern="1200">
                <a:solidFill>
                  <a:srgbClr val="006096"/>
                </a:solidFill>
                <a:latin typeface="Calibri"/>
                <a:ea typeface="ヒラギノ角ゴ Pro W3" charset="-128"/>
                <a:cs typeface="Calibri"/>
              </a:defRPr>
            </a:lvl3pPr>
            <a:lvl4pPr marL="1600200" indent="-228600" algn="l" defTabSz="457200" rtl="0" eaLnBrk="0" fontAlgn="base" hangingPunct="0">
              <a:spcBef>
                <a:spcPct val="20000"/>
              </a:spcBef>
              <a:spcAft>
                <a:spcPct val="0"/>
              </a:spcAft>
              <a:buFont typeface="Arial" charset="0"/>
              <a:buChar char="–"/>
              <a:defRPr kern="1200">
                <a:solidFill>
                  <a:srgbClr val="006096"/>
                </a:solidFill>
                <a:latin typeface="Calibri"/>
                <a:ea typeface="ヒラギノ角ゴ Pro W3" charset="-128"/>
                <a:cs typeface="Calibri"/>
              </a:defRPr>
            </a:lvl4pPr>
            <a:lvl5pPr marL="2057400" indent="-228600" algn="l" defTabSz="457200" rtl="0" eaLnBrk="0" fontAlgn="base" hangingPunct="0">
              <a:spcBef>
                <a:spcPct val="20000"/>
              </a:spcBef>
              <a:spcAft>
                <a:spcPct val="0"/>
              </a:spcAft>
              <a:buFont typeface="Arial" charset="0"/>
              <a:buChar char="»"/>
              <a:defRPr kern="1200">
                <a:solidFill>
                  <a:srgbClr val="006096"/>
                </a:solidFill>
                <a:latin typeface="Calibri"/>
                <a:ea typeface="ヒラギノ角ゴ Pro W3"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a:solidFill>
                  <a:srgbClr val="002060"/>
                </a:solidFill>
                <a:latin typeface="EB Garamond" pitchFamily="2" charset="0"/>
                <a:ea typeface="EB Garamond" pitchFamily="2" charset="0"/>
                <a:cs typeface="Times New Roman" panose="02020603050405020304" pitchFamily="18" charset="0"/>
              </a:rPr>
              <a:t>Sharp Objects:</a:t>
            </a:r>
            <a:endParaRPr lang="en-US">
              <a:latin typeface="EB Garamond" pitchFamily="2" charset="0"/>
              <a:ea typeface="EB Garamond" pitchFamily="2" charset="0"/>
            </a:endParaRPr>
          </a:p>
          <a:p>
            <a:pPr lvl="1"/>
            <a:r>
              <a:rPr lang="en-US" sz="1400">
                <a:solidFill>
                  <a:srgbClr val="002060"/>
                </a:solidFill>
                <a:latin typeface="EB Garamond" pitchFamily="2" charset="0"/>
                <a:ea typeface="EB Garamond" pitchFamily="2" charset="0"/>
                <a:cs typeface="Times New Roman"/>
              </a:rPr>
              <a:t>Extra precaution and wear proper PPE</a:t>
            </a:r>
            <a:endParaRPr lang="en-US" sz="1400">
              <a:latin typeface="EB Garamond" pitchFamily="2" charset="0"/>
              <a:ea typeface="EB Garamond" pitchFamily="2" charset="0"/>
            </a:endParaRPr>
          </a:p>
          <a:p>
            <a:r>
              <a:rPr lang="en-US" sz="1600">
                <a:solidFill>
                  <a:srgbClr val="002060"/>
                </a:solidFill>
                <a:latin typeface="EB Garamond" pitchFamily="2" charset="0"/>
                <a:ea typeface="EB Garamond" pitchFamily="2" charset="0"/>
                <a:cs typeface="Times New Roman"/>
              </a:rPr>
              <a:t>Fire: </a:t>
            </a:r>
          </a:p>
          <a:p>
            <a:pPr lvl="1"/>
            <a:r>
              <a:rPr lang="en-US" sz="1400">
                <a:solidFill>
                  <a:srgbClr val="002060"/>
                </a:solidFill>
                <a:latin typeface="EB Garamond" pitchFamily="2" charset="0"/>
                <a:ea typeface="EB Garamond" pitchFamily="2" charset="0"/>
                <a:cs typeface="Times New Roman"/>
              </a:rPr>
              <a:t>Remove any sources of ignition from lab</a:t>
            </a:r>
            <a:endParaRPr lang="en-US" sz="1600">
              <a:solidFill>
                <a:srgbClr val="002060"/>
              </a:solidFill>
              <a:latin typeface="EB Garamond" pitchFamily="2" charset="0"/>
              <a:ea typeface="EB Garamond" pitchFamily="2" charset="0"/>
              <a:cs typeface="Times New Roman"/>
            </a:endParaRPr>
          </a:p>
          <a:p>
            <a:pPr marL="457200" lvl="1" indent="0">
              <a:buNone/>
            </a:pPr>
            <a:endParaRPr lang="en-US" sz="1600">
              <a:solidFill>
                <a:srgbClr val="002060"/>
              </a:solidFill>
              <a:latin typeface="EB Garamond" pitchFamily="2" charset="0"/>
              <a:ea typeface="EB Garamond" pitchFamily="2" charset="0"/>
              <a:cs typeface="Times New Roman" panose="02020603050405020304" pitchFamily="18" charset="0"/>
            </a:endParaRPr>
          </a:p>
          <a:p>
            <a:pPr lvl="1"/>
            <a:endParaRPr lang="en-US" sz="1600">
              <a:solidFill>
                <a:srgbClr val="002060"/>
              </a:solidFill>
              <a:latin typeface="EB Garamond" pitchFamily="2" charset="0"/>
              <a:ea typeface="EB Garamond" pitchFamily="2" charset="0"/>
              <a:cs typeface="Times New Roman" panose="02020603050405020304" pitchFamily="18" charset="0"/>
            </a:endParaRPr>
          </a:p>
          <a:p>
            <a:pPr lvl="1"/>
            <a:endParaRPr lang="en-US" sz="1200">
              <a:solidFill>
                <a:srgbClr val="002060"/>
              </a:solidFill>
              <a:latin typeface="EB Garamond" pitchFamily="2" charset="0"/>
              <a:ea typeface="EB Garamond" pitchFamily="2" charset="0"/>
              <a:cs typeface="Times New Roman" panose="02020603050405020304" pitchFamily="18" charset="0"/>
            </a:endParaRPr>
          </a:p>
          <a:p>
            <a:pPr marL="457200" lvl="1" indent="0">
              <a:buFont typeface="Arial" charset="0"/>
              <a:buNone/>
            </a:pPr>
            <a:br>
              <a:rPr lang="en-US">
                <a:latin typeface="EB Garamond" pitchFamily="2" charset="0"/>
                <a:ea typeface="EB Garamond" pitchFamily="2" charset="0"/>
                <a:cs typeface="Times New Roman" panose="02020603050405020304" pitchFamily="18" charset="0"/>
              </a:rPr>
            </a:br>
            <a:endParaRPr lang="en-US">
              <a:solidFill>
                <a:srgbClr val="002060"/>
              </a:solidFill>
              <a:latin typeface="EB Garamond" pitchFamily="2" charset="0"/>
              <a:ea typeface="EB Garamond" pitchFamily="2" charset="0"/>
              <a:cs typeface="Times New Roman" panose="02020603050405020304" pitchFamily="18" charset="0"/>
            </a:endParaRPr>
          </a:p>
        </p:txBody>
      </p:sp>
      <p:sp>
        <p:nvSpPr>
          <p:cNvPr id="7" name="Rectangle 6">
            <a:extLst>
              <a:ext uri="{FF2B5EF4-FFF2-40B4-BE49-F238E27FC236}">
                <a16:creationId xmlns:a16="http://schemas.microsoft.com/office/drawing/2014/main" id="{169BC9BC-E897-0148-9948-3A183D519036}"/>
              </a:ext>
            </a:extLst>
          </p:cNvPr>
          <p:cNvSpPr/>
          <p:nvPr/>
        </p:nvSpPr>
        <p:spPr>
          <a:xfrm>
            <a:off x="1776221" y="956385"/>
            <a:ext cx="2309723" cy="40719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2060"/>
              </a:solidFill>
              <a:latin typeface="EB Garamond" pitchFamily="2" charset="0"/>
              <a:ea typeface="EB Garamond" pitchFamily="2" charset="0"/>
              <a:cs typeface="Times New Roman" panose="02020603050405020304" pitchFamily="18" charset="0"/>
            </a:endParaRPr>
          </a:p>
        </p:txBody>
      </p:sp>
      <p:sp>
        <p:nvSpPr>
          <p:cNvPr id="8" name="Rectangle 7">
            <a:extLst>
              <a:ext uri="{FF2B5EF4-FFF2-40B4-BE49-F238E27FC236}">
                <a16:creationId xmlns:a16="http://schemas.microsoft.com/office/drawing/2014/main" id="{9D80B602-2C3E-E945-9949-F096F86CC41F}"/>
              </a:ext>
            </a:extLst>
          </p:cNvPr>
          <p:cNvSpPr/>
          <p:nvPr/>
        </p:nvSpPr>
        <p:spPr>
          <a:xfrm>
            <a:off x="4885848" y="957623"/>
            <a:ext cx="2309723" cy="40719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EB Garamond" pitchFamily="2" charset="0"/>
              <a:ea typeface="EB Garamond"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DFF3782C-CCF7-3F43-99A4-ED816B180E48}"/>
              </a:ext>
            </a:extLst>
          </p:cNvPr>
          <p:cNvSpPr txBox="1"/>
          <p:nvPr/>
        </p:nvSpPr>
        <p:spPr>
          <a:xfrm>
            <a:off x="1962502" y="968386"/>
            <a:ext cx="2309723" cy="407194"/>
          </a:xfrm>
          <a:prstGeom prst="rect">
            <a:avLst/>
          </a:prstGeom>
          <a:noFill/>
        </p:spPr>
        <p:txBody>
          <a:bodyPr wrap="square" rtlCol="0">
            <a:spAutoFit/>
          </a:bodyPr>
          <a:lstStyle/>
          <a:p>
            <a:r>
              <a:rPr lang="en-US" sz="2000">
                <a:solidFill>
                  <a:schemeClr val="bg1"/>
                </a:solidFill>
                <a:latin typeface="EB Garamond" pitchFamily="2" charset="0"/>
                <a:ea typeface="EB Garamond" pitchFamily="2" charset="0"/>
                <a:cs typeface="Times New Roman" panose="02020603050405020304" pitchFamily="18" charset="0"/>
              </a:rPr>
              <a:t>Potential Hazards</a:t>
            </a:r>
          </a:p>
        </p:txBody>
      </p:sp>
      <p:sp>
        <p:nvSpPr>
          <p:cNvPr id="10" name="TextBox 9">
            <a:extLst>
              <a:ext uri="{FF2B5EF4-FFF2-40B4-BE49-F238E27FC236}">
                <a16:creationId xmlns:a16="http://schemas.microsoft.com/office/drawing/2014/main" id="{72935F67-1FEF-F247-94EE-ED796F299ABF}"/>
              </a:ext>
            </a:extLst>
          </p:cNvPr>
          <p:cNvSpPr txBox="1"/>
          <p:nvPr/>
        </p:nvSpPr>
        <p:spPr>
          <a:xfrm>
            <a:off x="5322920" y="956385"/>
            <a:ext cx="1689246" cy="400110"/>
          </a:xfrm>
          <a:prstGeom prst="rect">
            <a:avLst/>
          </a:prstGeom>
          <a:noFill/>
        </p:spPr>
        <p:txBody>
          <a:bodyPr wrap="square" rtlCol="0">
            <a:spAutoFit/>
          </a:bodyPr>
          <a:lstStyle/>
          <a:p>
            <a:r>
              <a:rPr lang="en-US" sz="2000">
                <a:solidFill>
                  <a:schemeClr val="bg1"/>
                </a:solidFill>
                <a:latin typeface="EB Garamond" pitchFamily="2" charset="0"/>
                <a:ea typeface="EB Garamond" pitchFamily="2" charset="0"/>
                <a:cs typeface="Times New Roman" panose="02020603050405020304" pitchFamily="18" charset="0"/>
              </a:rPr>
              <a:t>Precautions</a:t>
            </a:r>
          </a:p>
        </p:txBody>
      </p:sp>
    </p:spTree>
    <p:extLst>
      <p:ext uri="{BB962C8B-B14F-4D97-AF65-F5344CB8AC3E}">
        <p14:creationId xmlns:p14="http://schemas.microsoft.com/office/powerpoint/2010/main" val="383644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9D8D04-71B2-5342-BC8D-8D9BED7B4778}"/>
              </a:ext>
            </a:extLst>
          </p:cNvPr>
          <p:cNvSpPr>
            <a:spLocks noGrp="1"/>
          </p:cNvSpPr>
          <p:nvPr>
            <p:ph type="sldNum" sz="quarter" idx="10"/>
          </p:nvPr>
        </p:nvSpPr>
        <p:spPr/>
        <p:txBody>
          <a:bodyPr/>
          <a:lstStyle/>
          <a:p>
            <a:pPr>
              <a:defRPr/>
            </a:pPr>
            <a:fld id="{388F1A38-2662-714D-BA55-F0640804B748}" type="slidenum">
              <a:rPr lang="en-US" sz="1200" smtClean="0">
                <a:latin typeface="EB Garamond" pitchFamily="2" charset="0"/>
                <a:ea typeface="EB Garamond" pitchFamily="2" charset="0"/>
                <a:cs typeface="Calibri" panose="020F0502020204030204" pitchFamily="34" charset="0"/>
              </a:rPr>
              <a:pPr>
                <a:defRPr/>
              </a:pPr>
              <a:t>12</a:t>
            </a:fld>
            <a:endParaRPr lang="en-US" sz="1200">
              <a:latin typeface="EB Garamond" pitchFamily="2" charset="0"/>
              <a:ea typeface="EB Garamond" pitchFamily="2" charset="0"/>
              <a:cs typeface="Calibri" panose="020F0502020204030204" pitchFamily="34" charset="0"/>
            </a:endParaRPr>
          </a:p>
        </p:txBody>
      </p:sp>
      <p:sp>
        <p:nvSpPr>
          <p:cNvPr id="4" name="Content Placeholder 2">
            <a:extLst>
              <a:ext uri="{FF2B5EF4-FFF2-40B4-BE49-F238E27FC236}">
                <a16:creationId xmlns:a16="http://schemas.microsoft.com/office/drawing/2014/main" id="{A894DA4C-6D1E-5946-900A-F6EBF1A2E1E3}"/>
              </a:ext>
            </a:extLst>
          </p:cNvPr>
          <p:cNvSpPr txBox="1">
            <a:spLocks/>
          </p:cNvSpPr>
          <p:nvPr/>
        </p:nvSpPr>
        <p:spPr>
          <a:xfrm>
            <a:off x="300789" y="1050919"/>
            <a:ext cx="8542421" cy="3277602"/>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kern="1200">
                <a:solidFill>
                  <a:schemeClr val="bg1"/>
                </a:solidFill>
                <a:latin typeface="Calibri"/>
                <a:ea typeface="Geneva" pitchFamily="-65" charset="-128"/>
                <a:cs typeface="Calibri"/>
              </a:defRPr>
            </a:lvl1pPr>
            <a:lvl2pPr marL="742950" indent="-285750" algn="l" defTabSz="457200" rtl="0" eaLnBrk="0" fontAlgn="base" hangingPunct="0">
              <a:spcBef>
                <a:spcPct val="20000"/>
              </a:spcBef>
              <a:spcAft>
                <a:spcPct val="0"/>
              </a:spcAft>
              <a:buFont typeface="Arial" charset="0"/>
              <a:buChar char="–"/>
              <a:defRPr kern="1200">
                <a:solidFill>
                  <a:schemeClr val="bg1"/>
                </a:solidFill>
                <a:latin typeface="Calibri"/>
                <a:ea typeface="Geneva" pitchFamily="-65" charset="-128"/>
                <a:cs typeface="Calibri"/>
              </a:defRPr>
            </a:lvl2pPr>
            <a:lvl3pPr marL="1143000" indent="-228600" algn="l" defTabSz="4572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3pPr>
            <a:lvl4pPr marL="1600200" indent="-228600" algn="l" defTabSz="4572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4pPr>
            <a:lvl5pPr marL="2057400" indent="-228600" algn="l" defTabSz="4572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endParaRPr lang="en-US">
              <a:solidFill>
                <a:srgbClr val="002060"/>
              </a:solidFill>
              <a:latin typeface="EB Garamond" pitchFamily="2" charset="0"/>
              <a:ea typeface="EB Garamond" pitchFamily="2" charset="0"/>
              <a:cs typeface="Calibri" panose="020F0502020204030204" pitchFamily="34" charset="0"/>
            </a:endParaRPr>
          </a:p>
        </p:txBody>
      </p:sp>
      <p:pic>
        <p:nvPicPr>
          <p:cNvPr id="7" name="Picture 6" descr="Diagram&#10;&#10;Description automatically generated">
            <a:extLst>
              <a:ext uri="{FF2B5EF4-FFF2-40B4-BE49-F238E27FC236}">
                <a16:creationId xmlns:a16="http://schemas.microsoft.com/office/drawing/2014/main" id="{DB229ECA-5664-A34A-B5C2-D12586EB61BB}"/>
              </a:ext>
            </a:extLst>
          </p:cNvPr>
          <p:cNvPicPr>
            <a:picLocks noChangeAspect="1"/>
          </p:cNvPicPr>
          <p:nvPr/>
        </p:nvPicPr>
        <p:blipFill>
          <a:blip r:embed="rId2"/>
          <a:stretch>
            <a:fillRect/>
          </a:stretch>
        </p:blipFill>
        <p:spPr>
          <a:xfrm>
            <a:off x="0" y="900140"/>
            <a:ext cx="4207749" cy="2682440"/>
          </a:xfrm>
          <a:prstGeom prst="rect">
            <a:avLst/>
          </a:prstGeom>
        </p:spPr>
      </p:pic>
      <p:sp>
        <p:nvSpPr>
          <p:cNvPr id="8" name="Rectangle 7">
            <a:extLst>
              <a:ext uri="{FF2B5EF4-FFF2-40B4-BE49-F238E27FC236}">
                <a16:creationId xmlns:a16="http://schemas.microsoft.com/office/drawing/2014/main" id="{744CA3F2-21D1-764E-A971-36EA641B64EA}"/>
              </a:ext>
            </a:extLst>
          </p:cNvPr>
          <p:cNvSpPr/>
          <p:nvPr/>
        </p:nvSpPr>
        <p:spPr>
          <a:xfrm>
            <a:off x="5866795" y="4566027"/>
            <a:ext cx="3320163" cy="338554"/>
          </a:xfrm>
          <a:prstGeom prst="rect">
            <a:avLst/>
          </a:prstGeom>
        </p:spPr>
        <p:txBody>
          <a:bodyPr wrap="square">
            <a:spAutoFit/>
          </a:bodyPr>
          <a:lstStyle/>
          <a:p>
            <a:pPr algn="just"/>
            <a:r>
              <a:rPr lang="en-US" sz="800" err="1">
                <a:solidFill>
                  <a:schemeClr val="bg1"/>
                </a:solidFill>
                <a:highlight>
                  <a:srgbClr val="006096"/>
                </a:highlight>
                <a:latin typeface="EB Garamond" pitchFamily="2" charset="0"/>
                <a:ea typeface="EB Garamond" pitchFamily="2" charset="0"/>
                <a:cs typeface="Calibri" panose="020F0502020204030204" pitchFamily="34" charset="0"/>
              </a:rPr>
              <a:t>Orazov</a:t>
            </a:r>
            <a:r>
              <a:rPr lang="en-US" sz="800">
                <a:solidFill>
                  <a:schemeClr val="bg1"/>
                </a:solidFill>
                <a:highlight>
                  <a:srgbClr val="006096"/>
                </a:highlight>
                <a:latin typeface="EB Garamond" pitchFamily="2" charset="0"/>
                <a:ea typeface="EB Garamond" pitchFamily="2" charset="0"/>
                <a:cs typeface="Calibri" panose="020F0502020204030204" pitchFamily="34" charset="0"/>
              </a:rPr>
              <a:t>, M. CHEG 345 Kinetics Experiment. Chemical Engineering Laboratory I: CHEG 345. University of Delaware</a:t>
            </a:r>
          </a:p>
        </p:txBody>
      </p:sp>
      <p:sp>
        <p:nvSpPr>
          <p:cNvPr id="9" name="Content Placeholder 2">
            <a:extLst>
              <a:ext uri="{FF2B5EF4-FFF2-40B4-BE49-F238E27FC236}">
                <a16:creationId xmlns:a16="http://schemas.microsoft.com/office/drawing/2014/main" id="{DD62F059-B9CE-43FB-8FD9-C2BF64818D5D}"/>
              </a:ext>
            </a:extLst>
          </p:cNvPr>
          <p:cNvSpPr txBox="1">
            <a:spLocks/>
          </p:cNvSpPr>
          <p:nvPr/>
        </p:nvSpPr>
        <p:spPr>
          <a:xfrm>
            <a:off x="4016870" y="900140"/>
            <a:ext cx="4987841" cy="2972601"/>
          </a:xfrm>
          <a:prstGeom prst="rect">
            <a:avLst/>
          </a:prstGeom>
        </p:spPr>
        <p:txBody>
          <a:bodyPr lIns="91440" tIns="45720" rIns="91440" bIns="45720" anchor="t"/>
          <a:lstStyle>
            <a:lvl1pPr marL="342900" indent="-342900" algn="l" defTabSz="457200" rtl="0" eaLnBrk="0" fontAlgn="base" hangingPunct="0">
              <a:spcBef>
                <a:spcPct val="20000"/>
              </a:spcBef>
              <a:spcAft>
                <a:spcPct val="0"/>
              </a:spcAft>
              <a:buFont typeface="Arial" charset="0"/>
              <a:buChar char="•"/>
              <a:defRPr kern="1200">
                <a:solidFill>
                  <a:schemeClr val="bg1"/>
                </a:solidFill>
                <a:latin typeface="Calibri"/>
                <a:ea typeface="Geneva" pitchFamily="-65" charset="-128"/>
                <a:cs typeface="Calibri"/>
              </a:defRPr>
            </a:lvl1pPr>
            <a:lvl2pPr marL="742950" indent="-285750" algn="l" defTabSz="457200" rtl="0" eaLnBrk="0" fontAlgn="base" hangingPunct="0">
              <a:spcBef>
                <a:spcPct val="20000"/>
              </a:spcBef>
              <a:spcAft>
                <a:spcPct val="0"/>
              </a:spcAft>
              <a:buFont typeface="Arial" charset="0"/>
              <a:buChar char="–"/>
              <a:defRPr kern="1200">
                <a:solidFill>
                  <a:schemeClr val="bg1"/>
                </a:solidFill>
                <a:latin typeface="Calibri"/>
                <a:ea typeface="Geneva" pitchFamily="-65" charset="-128"/>
                <a:cs typeface="Calibri"/>
              </a:defRPr>
            </a:lvl2pPr>
            <a:lvl3pPr marL="1143000" indent="-228600" algn="l" defTabSz="4572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3pPr>
            <a:lvl4pPr marL="1600200" indent="-228600" algn="l" defTabSz="4572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4pPr>
            <a:lvl5pPr marL="2057400" indent="-228600" algn="l" defTabSz="4572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a:solidFill>
                  <a:srgbClr val="002060"/>
                </a:solidFill>
                <a:latin typeface="EB Garamond" pitchFamily="2" charset="0"/>
                <a:ea typeface="EB Garamond" pitchFamily="2" charset="0"/>
              </a:rPr>
              <a:t>Ensure proper PPE is being worn</a:t>
            </a:r>
          </a:p>
          <a:p>
            <a:r>
              <a:rPr lang="en-US" sz="1400">
                <a:solidFill>
                  <a:srgbClr val="002060"/>
                </a:solidFill>
                <a:latin typeface="EB Garamond" pitchFamily="2" charset="0"/>
                <a:ea typeface="EB Garamond" pitchFamily="2" charset="0"/>
              </a:rPr>
              <a:t>Locate the chemical and waste disposal sites</a:t>
            </a:r>
            <a:endParaRPr lang="en-US" sz="1400">
              <a:latin typeface="EB Garamond" pitchFamily="2" charset="0"/>
              <a:ea typeface="EB Garamond" pitchFamily="2" charset="0"/>
            </a:endParaRPr>
          </a:p>
          <a:p>
            <a:r>
              <a:rPr lang="en-US" sz="1400">
                <a:solidFill>
                  <a:srgbClr val="002060"/>
                </a:solidFill>
                <a:latin typeface="EB Garamond" pitchFamily="2" charset="0"/>
                <a:ea typeface="EB Garamond" pitchFamily="2" charset="0"/>
              </a:rPr>
              <a:t>Connect hose to waste container and turn on instruments</a:t>
            </a:r>
            <a:endParaRPr lang="en-US" sz="1400">
              <a:solidFill>
                <a:srgbClr val="002060"/>
              </a:solidFill>
              <a:latin typeface="EB Garamond" pitchFamily="2" charset="0"/>
              <a:ea typeface="EB Garamond" pitchFamily="2" charset="0"/>
              <a:cs typeface="Calibri" panose="020F0502020204030204" pitchFamily="34" charset="0"/>
            </a:endParaRPr>
          </a:p>
          <a:p>
            <a:r>
              <a:rPr lang="en-US" sz="1400">
                <a:solidFill>
                  <a:srgbClr val="002060"/>
                </a:solidFill>
                <a:latin typeface="EB Garamond" pitchFamily="2" charset="0"/>
                <a:ea typeface="EB Garamond" pitchFamily="2" charset="0"/>
              </a:rPr>
              <a:t>Perform standard lab work, such as rinsing reactor 3 times with distilled water</a:t>
            </a:r>
          </a:p>
          <a:p>
            <a:r>
              <a:rPr lang="en-US" sz="1400">
                <a:solidFill>
                  <a:srgbClr val="002060"/>
                </a:solidFill>
                <a:latin typeface="EB Garamond" pitchFamily="2" charset="0"/>
                <a:ea typeface="EB Garamond" pitchFamily="2" charset="0"/>
              </a:rPr>
              <a:t>Measure and add desired amount of water</a:t>
            </a:r>
          </a:p>
          <a:p>
            <a:r>
              <a:rPr lang="en-US" sz="1400">
                <a:solidFill>
                  <a:srgbClr val="002060"/>
                </a:solidFill>
                <a:latin typeface="EB Garamond" pitchFamily="2" charset="0"/>
                <a:ea typeface="EB Garamond" pitchFamily="2" charset="0"/>
              </a:rPr>
              <a:t>Switch on agitator, then measure and add acetone using a funnel.</a:t>
            </a:r>
          </a:p>
          <a:p>
            <a:r>
              <a:rPr lang="en-US" sz="1400">
                <a:solidFill>
                  <a:srgbClr val="002060"/>
                </a:solidFill>
                <a:latin typeface="EB Garamond" pitchFamily="2" charset="0"/>
                <a:ea typeface="EB Garamond" pitchFamily="2" charset="0"/>
              </a:rPr>
              <a:t>Once desired temperature is reached, measure and inject HCl</a:t>
            </a:r>
          </a:p>
          <a:p>
            <a:r>
              <a:rPr lang="en-US" sz="1400">
                <a:solidFill>
                  <a:srgbClr val="002060"/>
                </a:solidFill>
                <a:latin typeface="EB Garamond" pitchFamily="2" charset="0"/>
                <a:ea typeface="EB Garamond" pitchFamily="2" charset="0"/>
                <a:cs typeface="Times"/>
              </a:rPr>
              <a:t>Start circulating pump, calibrate the spectrometer</a:t>
            </a:r>
            <a:endParaRPr lang="en-US" sz="1400">
              <a:solidFill>
                <a:srgbClr val="002060"/>
              </a:solidFill>
              <a:latin typeface="EB Garamond" pitchFamily="2" charset="0"/>
              <a:ea typeface="EB Garamond" pitchFamily="2" charset="0"/>
            </a:endParaRPr>
          </a:p>
          <a:p>
            <a:r>
              <a:rPr lang="en-US" sz="1400">
                <a:solidFill>
                  <a:srgbClr val="002060"/>
                </a:solidFill>
                <a:latin typeface="EB Garamond" pitchFamily="2" charset="0"/>
                <a:ea typeface="EB Garamond" pitchFamily="2" charset="0"/>
              </a:rPr>
              <a:t>Measure and inject iodine</a:t>
            </a:r>
          </a:p>
          <a:p>
            <a:r>
              <a:rPr lang="en-US" sz="1400">
                <a:solidFill>
                  <a:srgbClr val="002060"/>
                </a:solidFill>
                <a:latin typeface="EB Garamond" pitchFamily="2" charset="0"/>
                <a:ea typeface="EB Garamond" pitchFamily="2" charset="0"/>
              </a:rPr>
              <a:t>After about the first 200 seconds, stop recording and save data</a:t>
            </a:r>
          </a:p>
          <a:p>
            <a:r>
              <a:rPr lang="en-US" sz="1400">
                <a:solidFill>
                  <a:srgbClr val="002060"/>
                </a:solidFill>
                <a:latin typeface="EB Garamond" pitchFamily="2" charset="0"/>
                <a:ea typeface="EB Garamond" pitchFamily="2" charset="0"/>
              </a:rPr>
              <a:t>Turn off all instruments, drain the reactor, and repeat for each run</a:t>
            </a:r>
            <a:endParaRPr lang="en-US" sz="1400">
              <a:solidFill>
                <a:srgbClr val="002060"/>
              </a:solidFill>
              <a:latin typeface="EB Garamond" pitchFamily="2" charset="0"/>
              <a:ea typeface="EB Garamond" pitchFamily="2" charset="0"/>
              <a:cs typeface="Calibri" panose="020F0502020204030204" pitchFamily="34" charset="0"/>
            </a:endParaRPr>
          </a:p>
          <a:p>
            <a:pPr marL="0" indent="0">
              <a:buFont typeface="Arial" charset="0"/>
              <a:buNone/>
            </a:pPr>
            <a:br>
              <a:rPr lang="en-US">
                <a:latin typeface="EB Garamond" pitchFamily="2" charset="0"/>
                <a:ea typeface="EB Garamond" pitchFamily="2" charset="0"/>
                <a:cs typeface="Calibri" panose="020F0502020204030204" pitchFamily="34" charset="0"/>
              </a:rPr>
            </a:br>
            <a:endParaRPr lang="en-US" sz="1400">
              <a:solidFill>
                <a:srgbClr val="002060"/>
              </a:solidFill>
              <a:latin typeface="EB Garamond" pitchFamily="2" charset="0"/>
              <a:ea typeface="EB Garamond" pitchFamily="2" charset="0"/>
              <a:cs typeface="Calibri" panose="020F0502020204030204" pitchFamily="34" charset="0"/>
            </a:endParaRPr>
          </a:p>
        </p:txBody>
      </p:sp>
      <p:sp>
        <p:nvSpPr>
          <p:cNvPr id="10" name="Title 1">
            <a:extLst>
              <a:ext uri="{FF2B5EF4-FFF2-40B4-BE49-F238E27FC236}">
                <a16:creationId xmlns:a16="http://schemas.microsoft.com/office/drawing/2014/main" id="{EB32D94E-4298-476D-AF0F-341295FD72BE}"/>
              </a:ext>
            </a:extLst>
          </p:cNvPr>
          <p:cNvSpPr txBox="1">
            <a:spLocks/>
          </p:cNvSpPr>
          <p:nvPr/>
        </p:nvSpPr>
        <p:spPr bwMode="auto">
          <a:xfrm>
            <a:off x="457199" y="157190"/>
            <a:ext cx="82296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3200" kern="1200">
                <a:solidFill>
                  <a:srgbClr val="006096"/>
                </a:solidFill>
                <a:latin typeface="Calibri"/>
                <a:ea typeface="Geneva" pitchFamily="-65" charset="-128"/>
                <a:cs typeface="Calibri"/>
              </a:defRPr>
            </a:lvl1pPr>
            <a:lvl2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2pPr>
            <a:lvl3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3pPr>
            <a:lvl4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4pPr>
            <a:lvl5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5pPr>
            <a:lvl6pPr marL="4572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6pPr>
            <a:lvl7pPr marL="9144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7pPr>
            <a:lvl8pPr marL="13716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8pPr>
            <a:lvl9pPr marL="18288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9pPr>
          </a:lstStyle>
          <a:p>
            <a:r>
              <a:rPr lang="en-US" sz="2800" b="1">
                <a:solidFill>
                  <a:srgbClr val="002060"/>
                </a:solidFill>
                <a:latin typeface="EB Garamond" pitchFamily="2" charset="0"/>
                <a:ea typeface="EB Garamond" pitchFamily="2" charset="0"/>
                <a:cs typeface="Times New Roman"/>
              </a:rPr>
              <a:t>Experimental Plan</a:t>
            </a:r>
            <a:endParaRPr lang="en-US">
              <a:latin typeface="EB Garamond" pitchFamily="2" charset="0"/>
              <a:ea typeface="EB Garamond" pitchFamily="2" charset="0"/>
            </a:endParaRPr>
          </a:p>
        </p:txBody>
      </p:sp>
    </p:spTree>
    <p:extLst>
      <p:ext uri="{BB962C8B-B14F-4D97-AF65-F5344CB8AC3E}">
        <p14:creationId xmlns:p14="http://schemas.microsoft.com/office/powerpoint/2010/main" val="1134236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66AB-8E6F-D04A-85D2-72AB7649FDB6}"/>
              </a:ext>
            </a:extLst>
          </p:cNvPr>
          <p:cNvSpPr>
            <a:spLocks noGrp="1"/>
          </p:cNvSpPr>
          <p:nvPr>
            <p:ph type="ctrTitle"/>
          </p:nvPr>
        </p:nvSpPr>
        <p:spPr>
          <a:xfrm>
            <a:off x="685800" y="1758687"/>
            <a:ext cx="7772400" cy="1102519"/>
          </a:xfrm>
        </p:spPr>
        <p:txBody>
          <a:bodyPr/>
          <a:lstStyle/>
          <a:p>
            <a:r>
              <a:rPr lang="en-US" sz="4400" b="1">
                <a:latin typeface="Garamond" panose="02020404030301010803" pitchFamily="18" charset="0"/>
              </a:rPr>
              <a:t>DATA ANALYSIS</a:t>
            </a:r>
          </a:p>
        </p:txBody>
      </p:sp>
    </p:spTree>
    <p:extLst>
      <p:ext uri="{BB962C8B-B14F-4D97-AF65-F5344CB8AC3E}">
        <p14:creationId xmlns:p14="http://schemas.microsoft.com/office/powerpoint/2010/main" val="278096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66AB-8E6F-D04A-85D2-72AB7649FDB6}"/>
              </a:ext>
            </a:extLst>
          </p:cNvPr>
          <p:cNvSpPr>
            <a:spLocks noGrp="1"/>
          </p:cNvSpPr>
          <p:nvPr>
            <p:ph type="ctrTitle"/>
          </p:nvPr>
        </p:nvSpPr>
        <p:spPr>
          <a:xfrm>
            <a:off x="685800" y="1758687"/>
            <a:ext cx="7772400" cy="1102519"/>
          </a:xfrm>
        </p:spPr>
        <p:txBody>
          <a:bodyPr/>
          <a:lstStyle/>
          <a:p>
            <a:r>
              <a:rPr lang="en-US" sz="4400" b="1">
                <a:latin typeface="Garamond" panose="02020404030301010803" pitchFamily="18" charset="0"/>
              </a:rPr>
              <a:t>PHASE I</a:t>
            </a:r>
          </a:p>
        </p:txBody>
      </p:sp>
    </p:spTree>
    <p:extLst>
      <p:ext uri="{BB962C8B-B14F-4D97-AF65-F5344CB8AC3E}">
        <p14:creationId xmlns:p14="http://schemas.microsoft.com/office/powerpoint/2010/main" val="253418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F189-6373-7348-8DD9-0AC3D0BC0A4F}"/>
              </a:ext>
            </a:extLst>
          </p:cNvPr>
          <p:cNvSpPr>
            <a:spLocks noGrp="1"/>
          </p:cNvSpPr>
          <p:nvPr>
            <p:ph type="title"/>
          </p:nvPr>
        </p:nvSpPr>
        <p:spPr>
          <a:xfrm>
            <a:off x="6553200" y="514350"/>
            <a:ext cx="2209800" cy="742950"/>
          </a:xfrm>
        </p:spPr>
        <p:txBody>
          <a:bodyPr/>
          <a:lstStyle/>
          <a:p>
            <a:r>
              <a:rPr lang="en-US" sz="2800" b="1">
                <a:solidFill>
                  <a:srgbClr val="002060"/>
                </a:solidFill>
                <a:latin typeface="EB Garamond" pitchFamily="2" charset="0"/>
                <a:ea typeface="EB Garamond" pitchFamily="2" charset="0"/>
              </a:rPr>
              <a:t>Runs Conditions</a:t>
            </a:r>
          </a:p>
        </p:txBody>
      </p:sp>
      <p:sp>
        <p:nvSpPr>
          <p:cNvPr id="4" name="Slide Number Placeholder 3">
            <a:extLst>
              <a:ext uri="{FF2B5EF4-FFF2-40B4-BE49-F238E27FC236}">
                <a16:creationId xmlns:a16="http://schemas.microsoft.com/office/drawing/2014/main" id="{C27B3059-DCB7-7543-956D-D2BCE94878F1}"/>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15</a:t>
            </a:fld>
            <a:endParaRPr lang="en-US">
              <a:latin typeface="EB Garamond" pitchFamily="2" charset="0"/>
              <a:ea typeface="EB Garamond" pitchFamily="2" charset="0"/>
            </a:endParaRPr>
          </a:p>
        </p:txBody>
      </p:sp>
      <p:graphicFrame>
        <p:nvGraphicFramePr>
          <p:cNvPr id="5" name="Table 4">
            <a:extLst>
              <a:ext uri="{FF2B5EF4-FFF2-40B4-BE49-F238E27FC236}">
                <a16:creationId xmlns:a16="http://schemas.microsoft.com/office/drawing/2014/main" id="{763BC0B5-445F-1C4E-86DC-2D67CD5E1A06}"/>
              </a:ext>
            </a:extLst>
          </p:cNvPr>
          <p:cNvGraphicFramePr>
            <a:graphicFrameLocks noGrp="1"/>
          </p:cNvGraphicFramePr>
          <p:nvPr>
            <p:extLst>
              <p:ext uri="{D42A27DB-BD31-4B8C-83A1-F6EECF244321}">
                <p14:modId xmlns:p14="http://schemas.microsoft.com/office/powerpoint/2010/main" val="3181835030"/>
              </p:ext>
            </p:extLst>
          </p:nvPr>
        </p:nvGraphicFramePr>
        <p:xfrm>
          <a:off x="489527" y="361950"/>
          <a:ext cx="5638800" cy="4018696"/>
        </p:xfrm>
        <a:graphic>
          <a:graphicData uri="http://schemas.openxmlformats.org/drawingml/2006/table">
            <a:tbl>
              <a:tblPr/>
              <a:tblGrid>
                <a:gridCol w="822573">
                  <a:extLst>
                    <a:ext uri="{9D8B030D-6E8A-4147-A177-3AD203B41FA5}">
                      <a16:colId xmlns:a16="http://schemas.microsoft.com/office/drawing/2014/main" val="4258669489"/>
                    </a:ext>
                  </a:extLst>
                </a:gridCol>
                <a:gridCol w="1430563">
                  <a:extLst>
                    <a:ext uri="{9D8B030D-6E8A-4147-A177-3AD203B41FA5}">
                      <a16:colId xmlns:a16="http://schemas.microsoft.com/office/drawing/2014/main" val="125764625"/>
                    </a:ext>
                  </a:extLst>
                </a:gridCol>
                <a:gridCol w="1323270">
                  <a:extLst>
                    <a:ext uri="{9D8B030D-6E8A-4147-A177-3AD203B41FA5}">
                      <a16:colId xmlns:a16="http://schemas.microsoft.com/office/drawing/2014/main" val="299684948"/>
                    </a:ext>
                  </a:extLst>
                </a:gridCol>
                <a:gridCol w="989472">
                  <a:extLst>
                    <a:ext uri="{9D8B030D-6E8A-4147-A177-3AD203B41FA5}">
                      <a16:colId xmlns:a16="http://schemas.microsoft.com/office/drawing/2014/main" val="496379378"/>
                    </a:ext>
                  </a:extLst>
                </a:gridCol>
                <a:gridCol w="1072922">
                  <a:extLst>
                    <a:ext uri="{9D8B030D-6E8A-4147-A177-3AD203B41FA5}">
                      <a16:colId xmlns:a16="http://schemas.microsoft.com/office/drawing/2014/main" val="1564064448"/>
                    </a:ext>
                  </a:extLst>
                </a:gridCol>
              </a:tblGrid>
              <a:tr h="292181">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Run #</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Temperature (°C)</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[Acetone]</a:t>
                      </a:r>
                      <a:r>
                        <a:rPr lang="en-US" sz="1200" b="1" i="0" u="none" strike="noStrike" baseline="-25000">
                          <a:solidFill>
                            <a:srgbClr val="000000"/>
                          </a:solidFill>
                          <a:effectLst/>
                          <a:latin typeface="EB Garamond" pitchFamily="2" charset="0"/>
                          <a:ea typeface="EB Garamond" pitchFamily="2" charset="0"/>
                        </a:rPr>
                        <a:t>0</a:t>
                      </a:r>
                      <a:r>
                        <a:rPr lang="en-US" sz="1200" b="1" i="0" u="none" strike="noStrike">
                          <a:solidFill>
                            <a:srgbClr val="000000"/>
                          </a:solidFill>
                          <a:effectLst/>
                          <a:latin typeface="EB Garamond" pitchFamily="2" charset="0"/>
                          <a:ea typeface="EB Garamond" pitchFamily="2" charset="0"/>
                        </a:rPr>
                        <a:t> (M)</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[HCl]</a:t>
                      </a:r>
                      <a:r>
                        <a:rPr lang="en-US" sz="1200" b="1" i="0" u="none" strike="noStrike" baseline="-25000">
                          <a:solidFill>
                            <a:srgbClr val="000000"/>
                          </a:solidFill>
                          <a:effectLst/>
                          <a:latin typeface="EB Garamond" pitchFamily="2" charset="0"/>
                          <a:ea typeface="EB Garamond" pitchFamily="2" charset="0"/>
                        </a:rPr>
                        <a:t>0</a:t>
                      </a:r>
                      <a:r>
                        <a:rPr lang="en-US" sz="1200" b="1" i="0" u="none" strike="noStrike">
                          <a:solidFill>
                            <a:srgbClr val="000000"/>
                          </a:solidFill>
                          <a:effectLst/>
                          <a:latin typeface="EB Garamond" pitchFamily="2" charset="0"/>
                          <a:ea typeface="EB Garamond" pitchFamily="2" charset="0"/>
                        </a:rPr>
                        <a:t> (M)</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[I</a:t>
                      </a:r>
                      <a:r>
                        <a:rPr lang="en-US" sz="1200" b="1" i="0" u="none" strike="noStrike" baseline="-25000">
                          <a:solidFill>
                            <a:srgbClr val="000000"/>
                          </a:solidFill>
                          <a:effectLst/>
                          <a:latin typeface="EB Garamond" pitchFamily="2" charset="0"/>
                          <a:ea typeface="EB Garamond" pitchFamily="2" charset="0"/>
                        </a:rPr>
                        <a:t>2</a:t>
                      </a:r>
                      <a:r>
                        <a:rPr lang="en-US" sz="1200" b="1" i="0" u="none" strike="noStrike">
                          <a:solidFill>
                            <a:srgbClr val="000000"/>
                          </a:solidFill>
                          <a:effectLst/>
                          <a:latin typeface="EB Garamond" pitchFamily="2" charset="0"/>
                          <a:ea typeface="EB Garamond" pitchFamily="2" charset="0"/>
                        </a:rPr>
                        <a:t>]</a:t>
                      </a:r>
                      <a:r>
                        <a:rPr lang="en-US" sz="1200" b="1" i="0" u="none" strike="noStrike" baseline="-25000">
                          <a:solidFill>
                            <a:srgbClr val="000000"/>
                          </a:solidFill>
                          <a:effectLst/>
                          <a:latin typeface="EB Garamond" pitchFamily="2" charset="0"/>
                          <a:ea typeface="EB Garamond" pitchFamily="2" charset="0"/>
                        </a:rPr>
                        <a:t>0</a:t>
                      </a:r>
                      <a:r>
                        <a:rPr lang="en-US" sz="1200" b="1" i="0" u="none" strike="noStrike">
                          <a:solidFill>
                            <a:srgbClr val="000000"/>
                          </a:solidFill>
                          <a:effectLst/>
                          <a:latin typeface="EB Garamond" pitchFamily="2" charset="0"/>
                          <a:ea typeface="EB Garamond" pitchFamily="2" charset="0"/>
                        </a:rPr>
                        <a:t> (M)</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57043821"/>
                  </a:ext>
                </a:extLst>
              </a:tr>
              <a:tr h="263598">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1</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35</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2</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0.02</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0.0020</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9185509"/>
                  </a:ext>
                </a:extLst>
              </a:tr>
              <a:tr h="263598">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35</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1</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0.0020</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8922061"/>
                  </a:ext>
                </a:extLst>
              </a:tr>
              <a:tr h="263598">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3</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35</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3</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0.0020</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5101708"/>
                  </a:ext>
                </a:extLst>
              </a:tr>
              <a:tr h="263598">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4</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35</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4</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0.0020</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6039922"/>
                  </a:ext>
                </a:extLst>
              </a:tr>
              <a:tr h="299741">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5</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35</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0.01</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0.0020</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71891"/>
                  </a:ext>
                </a:extLst>
              </a:tr>
              <a:tr h="263598">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6</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35</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0.03</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0.0020</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6772792"/>
                  </a:ext>
                </a:extLst>
              </a:tr>
              <a:tr h="263598">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7</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35</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0.04</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0.0020</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946207"/>
                  </a:ext>
                </a:extLst>
              </a:tr>
              <a:tr h="263598">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8</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35</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0.0010</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571034833"/>
                  </a:ext>
                </a:extLst>
              </a:tr>
              <a:tr h="263598">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9</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35</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0.0030</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89592684"/>
                  </a:ext>
                </a:extLst>
              </a:tr>
              <a:tr h="263598">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10</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35</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0.0040</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706067741"/>
                  </a:ext>
                </a:extLst>
              </a:tr>
              <a:tr h="263598">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11</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30</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0.0020</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6249027"/>
                  </a:ext>
                </a:extLst>
              </a:tr>
              <a:tr h="263598">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12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33</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0.0020</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0451202"/>
                  </a:ext>
                </a:extLst>
              </a:tr>
              <a:tr h="263598">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13</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a:solidFill>
                            <a:srgbClr val="000000"/>
                          </a:solidFill>
                          <a:effectLst/>
                          <a:latin typeface="EB Garamond" pitchFamily="2" charset="0"/>
                          <a:ea typeface="EB Garamond" pitchFamily="2" charset="0"/>
                        </a:rPr>
                        <a:t>40</a:t>
                      </a:r>
                      <a:endParaRPr lang="en-US" sz="1200" b="1">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0.02</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EB Garamond" pitchFamily="2" charset="0"/>
                          <a:ea typeface="EB Garamond" pitchFamily="2" charset="0"/>
                        </a:rPr>
                        <a:t>0.0020</a:t>
                      </a:r>
                      <a:endParaRPr lang="en-US" sz="1200">
                        <a:effectLst/>
                        <a:latin typeface="EB Garamond" pitchFamily="2" charset="0"/>
                        <a:ea typeface="EB Garamond" pitchFamily="2" charset="0"/>
                      </a:endParaRP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953157"/>
                  </a:ext>
                </a:extLst>
              </a:tr>
              <a:tr h="263598">
                <a:tc>
                  <a:txBody>
                    <a:bodyPr/>
                    <a:lstStyle/>
                    <a:p>
                      <a:pPr algn="ctr" rtl="0" fontAlgn="ctr">
                        <a:spcBef>
                          <a:spcPts val="0"/>
                        </a:spcBef>
                        <a:spcAft>
                          <a:spcPts val="0"/>
                        </a:spcAft>
                      </a:pPr>
                      <a:r>
                        <a:rPr lang="en-US" sz="1200">
                          <a:effectLst/>
                          <a:latin typeface="EB Garamond" pitchFamily="2" charset="0"/>
                          <a:ea typeface="EB Garamond" pitchFamily="2" charset="0"/>
                        </a:rPr>
                        <a:t>14</a:t>
                      </a: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1">
                          <a:effectLst/>
                          <a:latin typeface="EB Garamond" pitchFamily="2" charset="0"/>
                          <a:ea typeface="EB Garamond" pitchFamily="2" charset="0"/>
                        </a:rPr>
                        <a:t>38</a:t>
                      </a: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ctr">
                        <a:spcBef>
                          <a:spcPts val="0"/>
                        </a:spcBef>
                        <a:spcAft>
                          <a:spcPts val="0"/>
                        </a:spcAft>
                      </a:pPr>
                      <a:r>
                        <a:rPr lang="en-US" sz="1200">
                          <a:effectLst/>
                          <a:latin typeface="EB Garamond" pitchFamily="2" charset="0"/>
                          <a:ea typeface="EB Garamond" pitchFamily="2" charset="0"/>
                        </a:rPr>
                        <a:t>2</a:t>
                      </a: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a:effectLst/>
                          <a:latin typeface="EB Garamond" pitchFamily="2" charset="0"/>
                          <a:ea typeface="EB Garamond" pitchFamily="2" charset="0"/>
                        </a:rPr>
                        <a:t>0.02</a:t>
                      </a: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a:effectLst/>
                          <a:latin typeface="EB Garamond" pitchFamily="2" charset="0"/>
                          <a:ea typeface="EB Garamond" pitchFamily="2" charset="0"/>
                        </a:rPr>
                        <a:t>0.0020</a:t>
                      </a:r>
                    </a:p>
                  </a:txBody>
                  <a:tcPr marL="8969" marR="8969" marT="8969" marB="44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8486846"/>
                  </a:ext>
                </a:extLst>
              </a:tr>
            </a:tbl>
          </a:graphicData>
        </a:graphic>
      </p:graphicFrame>
      <p:sp>
        <p:nvSpPr>
          <p:cNvPr id="6" name="TextBox 5">
            <a:extLst>
              <a:ext uri="{FF2B5EF4-FFF2-40B4-BE49-F238E27FC236}">
                <a16:creationId xmlns:a16="http://schemas.microsoft.com/office/drawing/2014/main" id="{BB6D15B6-3765-E24E-AF5A-C2E42B9DB7FC}"/>
              </a:ext>
            </a:extLst>
          </p:cNvPr>
          <p:cNvSpPr txBox="1"/>
          <p:nvPr/>
        </p:nvSpPr>
        <p:spPr>
          <a:xfrm>
            <a:off x="6515100" y="1352550"/>
            <a:ext cx="2286000" cy="1815882"/>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002060"/>
                </a:solidFill>
                <a:latin typeface="EB Garamond" pitchFamily="2" charset="0"/>
                <a:ea typeface="EB Garamond" pitchFamily="2" charset="0"/>
              </a:rPr>
              <a:t>14 runs</a:t>
            </a:r>
          </a:p>
          <a:p>
            <a:pPr marL="285750" indent="-285750">
              <a:buFont typeface="Arial" panose="020B0604020202020204" pitchFamily="34" charset="0"/>
              <a:buChar char="•"/>
            </a:pPr>
            <a:r>
              <a:rPr lang="en-US" sz="1600">
                <a:solidFill>
                  <a:srgbClr val="002060"/>
                </a:solidFill>
                <a:latin typeface="EB Garamond" pitchFamily="2" charset="0"/>
                <a:ea typeface="EB Garamond" pitchFamily="2" charset="0"/>
              </a:rPr>
              <a:t>1 standard run</a:t>
            </a:r>
          </a:p>
          <a:p>
            <a:pPr marL="285750" indent="-285750">
              <a:buFont typeface="Arial" panose="020B0604020202020204" pitchFamily="34" charset="0"/>
              <a:buChar char="•"/>
            </a:pPr>
            <a:r>
              <a:rPr lang="en-US" sz="1600">
                <a:solidFill>
                  <a:srgbClr val="002060"/>
                </a:solidFill>
                <a:latin typeface="EB Garamond" pitchFamily="2" charset="0"/>
                <a:ea typeface="EB Garamond" pitchFamily="2" charset="0"/>
              </a:rPr>
              <a:t>3 runs with varying concentration for each reactant</a:t>
            </a:r>
          </a:p>
          <a:p>
            <a:pPr marL="285750" indent="-285750">
              <a:buFont typeface="Arial" panose="020B0604020202020204" pitchFamily="34" charset="0"/>
              <a:buChar char="•"/>
            </a:pPr>
            <a:r>
              <a:rPr lang="en-US" sz="1600">
                <a:solidFill>
                  <a:srgbClr val="002060"/>
                </a:solidFill>
                <a:latin typeface="EB Garamond" pitchFamily="2" charset="0"/>
                <a:ea typeface="EB Garamond" pitchFamily="2" charset="0"/>
              </a:rPr>
              <a:t>4 runs with varying temperature</a:t>
            </a:r>
          </a:p>
        </p:txBody>
      </p:sp>
    </p:spTree>
    <p:extLst>
      <p:ext uri="{BB962C8B-B14F-4D97-AF65-F5344CB8AC3E}">
        <p14:creationId xmlns:p14="http://schemas.microsoft.com/office/powerpoint/2010/main" val="2397586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8036DF-B941-0342-B307-2CEE3075A26A}"/>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16</a:t>
            </a:fld>
            <a:endParaRPr lang="en-US">
              <a:latin typeface="EB Garamond" pitchFamily="2" charset="0"/>
              <a:ea typeface="EB Garamond" pitchFamily="2" charset="0"/>
            </a:endParaRPr>
          </a:p>
        </p:txBody>
      </p:sp>
      <p:sp>
        <p:nvSpPr>
          <p:cNvPr id="6" name="Title 1">
            <a:extLst>
              <a:ext uri="{FF2B5EF4-FFF2-40B4-BE49-F238E27FC236}">
                <a16:creationId xmlns:a16="http://schemas.microsoft.com/office/drawing/2014/main" id="{C58E8E51-6CAC-614C-8927-E5E75C541962}"/>
              </a:ext>
            </a:extLst>
          </p:cNvPr>
          <p:cNvSpPr txBox="1">
            <a:spLocks/>
          </p:cNvSpPr>
          <p:nvPr/>
        </p:nvSpPr>
        <p:spPr bwMode="auto">
          <a:xfrm>
            <a:off x="457200" y="101600"/>
            <a:ext cx="82296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3200" kern="1200">
                <a:solidFill>
                  <a:srgbClr val="006096"/>
                </a:solidFill>
                <a:latin typeface="Calibri"/>
                <a:ea typeface="Geneva" pitchFamily="-65" charset="-128"/>
                <a:cs typeface="Calibri"/>
              </a:defRPr>
            </a:lvl1pPr>
            <a:lvl2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2pPr>
            <a:lvl3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3pPr>
            <a:lvl4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4pPr>
            <a:lvl5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5pPr>
            <a:lvl6pPr marL="4572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6pPr>
            <a:lvl7pPr marL="9144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7pPr>
            <a:lvl8pPr marL="13716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8pPr>
            <a:lvl9pPr marL="18288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9pPr>
          </a:lstStyle>
          <a:p>
            <a:r>
              <a:rPr lang="en-US" sz="2800" b="1">
                <a:solidFill>
                  <a:srgbClr val="002060"/>
                </a:solidFill>
                <a:latin typeface="EB Garamond" pitchFamily="2" charset="0"/>
                <a:ea typeface="EB Garamond" pitchFamily="2" charset="0"/>
              </a:rPr>
              <a:t>Initial Rate Method</a:t>
            </a:r>
          </a:p>
        </p:txBody>
      </p:sp>
      <p:pic>
        <p:nvPicPr>
          <p:cNvPr id="11" name="Picture 10" descr="Chart, scatter chart&#10;&#10;Description automatically generated">
            <a:extLst>
              <a:ext uri="{FF2B5EF4-FFF2-40B4-BE49-F238E27FC236}">
                <a16:creationId xmlns:a16="http://schemas.microsoft.com/office/drawing/2014/main" id="{0CC770E9-D6D5-EF4A-8C39-D0B6CEB84031}"/>
              </a:ext>
            </a:extLst>
          </p:cNvPr>
          <p:cNvPicPr>
            <a:picLocks noChangeAspect="1"/>
          </p:cNvPicPr>
          <p:nvPr/>
        </p:nvPicPr>
        <p:blipFill>
          <a:blip r:embed="rId2"/>
          <a:stretch>
            <a:fillRect/>
          </a:stretch>
        </p:blipFill>
        <p:spPr>
          <a:xfrm>
            <a:off x="-152400" y="688347"/>
            <a:ext cx="5025277" cy="3766803"/>
          </a:xfrm>
          <a:prstGeom prst="rect">
            <a:avLst/>
          </a:prstGeom>
        </p:spPr>
      </p:pic>
      <p:pic>
        <p:nvPicPr>
          <p:cNvPr id="12" name="Picture 11" descr="Chart, scatter chart&#10;&#10;Description automatically generated">
            <a:extLst>
              <a:ext uri="{FF2B5EF4-FFF2-40B4-BE49-F238E27FC236}">
                <a16:creationId xmlns:a16="http://schemas.microsoft.com/office/drawing/2014/main" id="{85F23BDB-44E2-434B-A90A-A753AB7BAB8E}"/>
              </a:ext>
            </a:extLst>
          </p:cNvPr>
          <p:cNvPicPr>
            <a:picLocks noChangeAspect="1"/>
          </p:cNvPicPr>
          <p:nvPr/>
        </p:nvPicPr>
        <p:blipFill rotWithShape="1">
          <a:blip r:embed="rId3"/>
          <a:srcRect l="3033"/>
          <a:stretch/>
        </p:blipFill>
        <p:spPr>
          <a:xfrm>
            <a:off x="4572000" y="688348"/>
            <a:ext cx="4872877" cy="3766803"/>
          </a:xfrm>
          <a:prstGeom prst="rect">
            <a:avLst/>
          </a:prstGeom>
        </p:spPr>
      </p:pic>
      <p:pic>
        <p:nvPicPr>
          <p:cNvPr id="20" name="Picture 19" descr="Chart, scatter chart&#10;&#10;Description automatically generated">
            <a:extLst>
              <a:ext uri="{FF2B5EF4-FFF2-40B4-BE49-F238E27FC236}">
                <a16:creationId xmlns:a16="http://schemas.microsoft.com/office/drawing/2014/main" id="{9A093554-AC37-9640-B9D2-47392DDA317F}"/>
              </a:ext>
            </a:extLst>
          </p:cNvPr>
          <p:cNvPicPr>
            <a:picLocks noChangeAspect="1"/>
          </p:cNvPicPr>
          <p:nvPr/>
        </p:nvPicPr>
        <p:blipFill rotWithShape="1">
          <a:blip r:embed="rId4"/>
          <a:srcRect l="3034" r="-1"/>
          <a:stretch/>
        </p:blipFill>
        <p:spPr>
          <a:xfrm>
            <a:off x="4572000" y="688347"/>
            <a:ext cx="4872877" cy="3766803"/>
          </a:xfrm>
          <a:prstGeom prst="rect">
            <a:avLst/>
          </a:prstGeom>
        </p:spPr>
      </p:pic>
    </p:spTree>
    <p:extLst>
      <p:ext uri="{BB962C8B-B14F-4D97-AF65-F5344CB8AC3E}">
        <p14:creationId xmlns:p14="http://schemas.microsoft.com/office/powerpoint/2010/main" val="293358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413C8C5-0C0B-B647-89A4-8FCA0F8BF945}"/>
              </a:ext>
            </a:extLst>
          </p:cNvPr>
          <p:cNvSpPr txBox="1">
            <a:spLocks/>
          </p:cNvSpPr>
          <p:nvPr/>
        </p:nvSpPr>
        <p:spPr bwMode="auto">
          <a:xfrm>
            <a:off x="685800" y="1758687"/>
            <a:ext cx="7772400" cy="1102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3200" kern="1200">
                <a:solidFill>
                  <a:schemeClr val="bg1"/>
                </a:solidFill>
                <a:latin typeface="Calibri"/>
                <a:ea typeface="Geneva" pitchFamily="-65" charset="-128"/>
                <a:cs typeface="Calibri"/>
              </a:defRPr>
            </a:lvl1pPr>
            <a:lvl2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2pPr>
            <a:lvl3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3pPr>
            <a:lvl4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4pPr>
            <a:lvl5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5pPr>
            <a:lvl6pPr marL="4572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6pPr>
            <a:lvl7pPr marL="9144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7pPr>
            <a:lvl8pPr marL="13716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8pPr>
            <a:lvl9pPr marL="18288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9pPr>
          </a:lstStyle>
          <a:p>
            <a:r>
              <a:rPr lang="en-US" sz="4400" b="1">
                <a:latin typeface="Garamond" panose="02020404030301010803" pitchFamily="18" charset="0"/>
              </a:rPr>
              <a:t>PHASE II</a:t>
            </a:r>
          </a:p>
        </p:txBody>
      </p:sp>
    </p:spTree>
    <p:extLst>
      <p:ext uri="{BB962C8B-B14F-4D97-AF65-F5344CB8AC3E}">
        <p14:creationId xmlns:p14="http://schemas.microsoft.com/office/powerpoint/2010/main" val="2218955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9C794-423B-2D48-90CE-B4A57A81A638}"/>
              </a:ext>
            </a:extLst>
          </p:cNvPr>
          <p:cNvSpPr>
            <a:spLocks noGrp="1"/>
          </p:cNvSpPr>
          <p:nvPr>
            <p:ph type="title"/>
          </p:nvPr>
        </p:nvSpPr>
        <p:spPr>
          <a:xfrm>
            <a:off x="457200" y="331787"/>
            <a:ext cx="8229600" cy="742950"/>
          </a:xfrm>
        </p:spPr>
        <p:txBody>
          <a:bodyPr/>
          <a:lstStyle/>
          <a:p>
            <a:r>
              <a:rPr lang="en-US" sz="2800" b="1">
                <a:solidFill>
                  <a:srgbClr val="002060"/>
                </a:solidFill>
                <a:latin typeface="EB Garamond" pitchFamily="2" charset="0"/>
                <a:ea typeface="EB Garamond" pitchFamily="2" charset="0"/>
              </a:rPr>
              <a:t>Reaction Orders </a:t>
            </a:r>
            <a:r>
              <a:rPr lang="en-US" sz="2800" b="1" baseline="30000">
                <a:solidFill>
                  <a:srgbClr val="002060"/>
                </a:solidFill>
                <a:latin typeface="EB Garamond" pitchFamily="2" charset="0"/>
                <a:ea typeface="EB Garamond" pitchFamily="2" charset="0"/>
              </a:rPr>
              <a:t>a</a:t>
            </a:r>
            <a:endParaRPr lang="en-US" sz="2800" b="1">
              <a:solidFill>
                <a:srgbClr val="002060"/>
              </a:solidFill>
              <a:latin typeface="EB Garamond" pitchFamily="2" charset="0"/>
              <a:ea typeface="EB Garamond" pitchFamily="2" charset="0"/>
            </a:endParaRPr>
          </a:p>
        </p:txBody>
      </p:sp>
      <p:sp>
        <p:nvSpPr>
          <p:cNvPr id="4" name="Slide Number Placeholder 3">
            <a:extLst>
              <a:ext uri="{FF2B5EF4-FFF2-40B4-BE49-F238E27FC236}">
                <a16:creationId xmlns:a16="http://schemas.microsoft.com/office/drawing/2014/main" id="{F5A5D44D-C8F8-6E4E-AF80-918C63286BED}"/>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18</a:t>
            </a:fld>
            <a:endParaRPr lang="en-US">
              <a:latin typeface="EB Garamond" pitchFamily="2" charset="0"/>
              <a:ea typeface="EB Garamond" pitchFamily="2" charset="0"/>
            </a:endParaRP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47933700-36D3-E84B-B8A4-5489FC0A5C2F}"/>
                  </a:ext>
                </a:extLst>
              </p:cNvPr>
              <p:cNvGraphicFramePr>
                <a:graphicFrameLocks noGrp="1"/>
              </p:cNvGraphicFramePr>
              <p:nvPr>
                <p:extLst>
                  <p:ext uri="{D42A27DB-BD31-4B8C-83A1-F6EECF244321}">
                    <p14:modId xmlns:p14="http://schemas.microsoft.com/office/powerpoint/2010/main" val="1922435824"/>
                  </p:ext>
                </p:extLst>
              </p:nvPr>
            </p:nvGraphicFramePr>
            <p:xfrm>
              <a:off x="1747347" y="2303463"/>
              <a:ext cx="5649306" cy="1295400"/>
            </p:xfrm>
            <a:graphic>
              <a:graphicData uri="http://schemas.openxmlformats.org/drawingml/2006/table">
                <a:tbl>
                  <a:tblPr/>
                  <a:tblGrid>
                    <a:gridCol w="1069370">
                      <a:extLst>
                        <a:ext uri="{9D8B030D-6E8A-4147-A177-3AD203B41FA5}">
                          <a16:colId xmlns:a16="http://schemas.microsoft.com/office/drawing/2014/main" val="688498379"/>
                        </a:ext>
                      </a:extLst>
                    </a:gridCol>
                    <a:gridCol w="1609459">
                      <a:extLst>
                        <a:ext uri="{9D8B030D-6E8A-4147-A177-3AD203B41FA5}">
                          <a16:colId xmlns:a16="http://schemas.microsoft.com/office/drawing/2014/main" val="124319730"/>
                        </a:ext>
                      </a:extLst>
                    </a:gridCol>
                    <a:gridCol w="1727234">
                      <a:extLst>
                        <a:ext uri="{9D8B030D-6E8A-4147-A177-3AD203B41FA5}">
                          <a16:colId xmlns:a16="http://schemas.microsoft.com/office/drawing/2014/main" val="135450717"/>
                        </a:ext>
                      </a:extLst>
                    </a:gridCol>
                    <a:gridCol w="1243243">
                      <a:extLst>
                        <a:ext uri="{9D8B030D-6E8A-4147-A177-3AD203B41FA5}">
                          <a16:colId xmlns:a16="http://schemas.microsoft.com/office/drawing/2014/main" val="601764901"/>
                        </a:ext>
                      </a:extLst>
                    </a:gridCol>
                  </a:tblGrid>
                  <a:tr h="323850">
                    <a:tc>
                      <a:txBody>
                        <a:bodyPr/>
                        <a:lstStyle/>
                        <a:p>
                          <a:pPr algn="ctr" rtl="0" fontAlgn="b">
                            <a:spcBef>
                              <a:spcPts val="0"/>
                            </a:spcBef>
                            <a:spcAft>
                              <a:spcPts val="0"/>
                            </a:spcAft>
                          </a:pPr>
                          <a:r>
                            <a:rPr lang="en-US" sz="1200" b="1" i="0" u="none" strike="noStrike">
                              <a:solidFill>
                                <a:schemeClr val="tx1"/>
                              </a:solidFill>
                              <a:effectLst/>
                              <a:latin typeface="EB Garamond" pitchFamily="2" charset="0"/>
                              <a:ea typeface="EB Garamond" pitchFamily="2" charset="0"/>
                              <a:cs typeface="Calibri" panose="020F0502020204030204" pitchFamily="34" charset="0"/>
                            </a:rPr>
                            <a:t>Parameter</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EFEFEF"/>
                        </a:solidFill>
                      </a:tcPr>
                    </a:tc>
                    <a:tc>
                      <a:txBody>
                        <a:bodyPr/>
                        <a:lstStyle/>
                        <a:p>
                          <a:pPr algn="ctr" rtl="0" fontAlgn="b">
                            <a:spcBef>
                              <a:spcPts val="0"/>
                            </a:spcBef>
                            <a:spcAft>
                              <a:spcPts val="0"/>
                            </a:spcAft>
                          </a:pPr>
                          <a:r>
                            <a:rPr lang="en-US" sz="1200" b="1" i="0" u="none" strike="noStrike">
                              <a:solidFill>
                                <a:schemeClr val="tx1"/>
                              </a:solidFill>
                              <a:effectLst/>
                              <a:latin typeface="EB Garamond" pitchFamily="2" charset="0"/>
                              <a:ea typeface="EB Garamond" pitchFamily="2" charset="0"/>
                              <a:cs typeface="Calibri" panose="020F0502020204030204" pitchFamily="34" charset="0"/>
                            </a:rPr>
                            <a:t>Value</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12649"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EFEFEF"/>
                        </a:solidFill>
                      </a:tcPr>
                    </a:tc>
                    <a:tc>
                      <a:txBody>
                        <a:bodyPr/>
                        <a:lstStyle/>
                        <a:p>
                          <a:pPr algn="ctr" rtl="0" fontAlgn="b">
                            <a:spcBef>
                              <a:spcPts val="0"/>
                            </a:spcBef>
                            <a:spcAft>
                              <a:spcPts val="0"/>
                            </a:spcAft>
                          </a:pPr>
                          <a:r>
                            <a:rPr lang="en-US" sz="1200" b="1">
                              <a:solidFill>
                                <a:schemeClr val="tx1"/>
                              </a:solidFill>
                              <a:effectLst/>
                              <a:latin typeface="EB Garamond" pitchFamily="2" charset="0"/>
                              <a:ea typeface="EB Garamond" pitchFamily="2" charset="0"/>
                              <a:cs typeface="Calibri" panose="020F0502020204030204" pitchFamily="34" charset="0"/>
                            </a:rPr>
                            <a:t>95% C.I.</a:t>
                          </a: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EFEFEF"/>
                        </a:solidFill>
                      </a:tcPr>
                    </a:tc>
                    <a:tc>
                      <a:txBody>
                        <a:bodyPr/>
                        <a:lstStyle/>
                        <a:p>
                          <a:pPr algn="ctr" rtl="0" fontAlgn="b">
                            <a:spcBef>
                              <a:spcPts val="0"/>
                            </a:spcBef>
                            <a:spcAft>
                              <a:spcPts val="0"/>
                            </a:spcAft>
                          </a:pPr>
                          <a:r>
                            <a:rPr lang="en-US" sz="1200" b="1" i="0" u="none" strike="noStrike">
                              <a:solidFill>
                                <a:schemeClr val="tx1"/>
                              </a:solidFill>
                              <a:effectLst/>
                              <a:latin typeface="EB Garamond" pitchFamily="2" charset="0"/>
                              <a:ea typeface="EB Garamond" pitchFamily="2" charset="0"/>
                              <a:cs typeface="Calibri" panose="020F0502020204030204" pitchFamily="34" charset="0"/>
                            </a:rPr>
                            <a:t>Standard Error</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EFEFEF"/>
                        </a:solidFill>
                      </a:tcPr>
                    </a:tc>
                    <a:extLst>
                      <a:ext uri="{0D108BD9-81ED-4DB2-BD59-A6C34878D82A}">
                        <a16:rowId xmlns:a16="http://schemas.microsoft.com/office/drawing/2014/main" val="2792207417"/>
                      </a:ext>
                    </a:extLst>
                  </a:tr>
                  <a:tr h="323850">
                    <a:tc>
                      <a:txBody>
                        <a:bodyPr/>
                        <a:lstStyle/>
                        <a:p>
                          <a:pPr algn="ctr" rtl="0" fontAlgn="b">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200" b="0" i="1" smtClean="0">
                                    <a:solidFill>
                                      <a:schemeClr val="tx1"/>
                                    </a:solidFill>
                                    <a:effectLst/>
                                    <a:latin typeface="Cambria Math" panose="02040503050406030204" pitchFamily="18" charset="0"/>
                                  </a:rPr>
                                  <m:t>α</m:t>
                                </m:r>
                              </m:oMath>
                            </m:oMathPara>
                          </a14:m>
                          <a:endParaRPr lang="en-US" sz="1200" b="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200" b="0" i="0" u="none" strike="noStrike">
                              <a:solidFill>
                                <a:schemeClr val="tx1"/>
                              </a:solidFill>
                              <a:effectLst/>
                              <a:latin typeface="EB Garamond" pitchFamily="2" charset="0"/>
                              <a:ea typeface="EB Garamond" pitchFamily="2" charset="0"/>
                              <a:cs typeface="Calibri" panose="020F0502020204030204" pitchFamily="34" charset="0"/>
                            </a:rPr>
                            <a:t>0.9876</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12649"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200">
                              <a:solidFill>
                                <a:schemeClr val="tx1"/>
                              </a:solidFill>
                              <a:effectLst/>
                              <a:latin typeface="EB Garamond" pitchFamily="2" charset="0"/>
                              <a:ea typeface="EB Garamond" pitchFamily="2" charset="0"/>
                              <a:cs typeface="Calibri" panose="020F0502020204030204" pitchFamily="34" charset="0"/>
                            </a:rPr>
                            <a:t>0.4105 – 1.5647</a:t>
                          </a: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200" b="0" i="0" u="none" strike="noStrike">
                              <a:solidFill>
                                <a:schemeClr val="tx1"/>
                              </a:solidFill>
                              <a:effectLst/>
                              <a:latin typeface="EB Garamond" pitchFamily="2" charset="0"/>
                              <a:ea typeface="EB Garamond" pitchFamily="2" charset="0"/>
                              <a:cs typeface="Calibri" panose="020F0502020204030204" pitchFamily="34" charset="0"/>
                            </a:rPr>
                            <a:t>0.0210</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577338"/>
                      </a:ext>
                    </a:extLst>
                  </a:tr>
                  <a:tr h="323850">
                    <a:tc>
                      <a:txBody>
                        <a:bodyPr/>
                        <a:lstStyle/>
                        <a:p>
                          <a:pPr algn="ctr" rtl="0" fontAlgn="b">
                            <a:spcBef>
                              <a:spcPts val="0"/>
                            </a:spcBef>
                            <a:spcAft>
                              <a:spcPts val="0"/>
                            </a:spcAft>
                          </a:pPr>
                          <a14:m>
                            <m:oMath xmlns:m="http://schemas.openxmlformats.org/officeDocument/2006/math">
                              <m:r>
                                <m:rPr>
                                  <m:sty m:val="p"/>
                                </m:rPr>
                                <a:rPr lang="en-US" sz="1200" b="0" i="1" u="none" strike="noStrike" smtClean="0">
                                  <a:solidFill>
                                    <a:schemeClr val="tx1"/>
                                  </a:solidFill>
                                  <a:effectLst/>
                                  <a:latin typeface="Cambria Math" panose="02040503050406030204" pitchFamily="18" charset="0"/>
                                </a:rPr>
                                <m:t>β</m:t>
                              </m:r>
                            </m:oMath>
                          </a14:m>
                          <a:r>
                            <a:rPr lang="en-US" sz="1200" b="0" i="0" u="none" strike="noStrike">
                              <a:solidFill>
                                <a:schemeClr val="tx1"/>
                              </a:solidFill>
                              <a:effectLst/>
                              <a:latin typeface="EB Garamond" pitchFamily="2" charset="0"/>
                              <a:ea typeface="EB Garamond" pitchFamily="2" charset="0"/>
                              <a:cs typeface="Calibri" panose="020F0502020204030204" pitchFamily="34" charset="0"/>
                            </a:rPr>
                            <a:t> </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200" b="0" i="0" u="none" strike="noStrike">
                              <a:solidFill>
                                <a:schemeClr val="tx1"/>
                              </a:solidFill>
                              <a:effectLst/>
                              <a:latin typeface="EB Garamond" pitchFamily="2" charset="0"/>
                              <a:ea typeface="EB Garamond" pitchFamily="2" charset="0"/>
                              <a:cs typeface="Calibri" panose="020F0502020204030204" pitchFamily="34" charset="0"/>
                            </a:rPr>
                            <a:t>1.0014</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12649"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200">
                              <a:solidFill>
                                <a:schemeClr val="tx1"/>
                              </a:solidFill>
                              <a:effectLst/>
                              <a:latin typeface="EB Garamond" pitchFamily="2" charset="0"/>
                              <a:ea typeface="EB Garamond" pitchFamily="2" charset="0"/>
                              <a:cs typeface="Calibri" panose="020F0502020204030204" pitchFamily="34" charset="0"/>
                            </a:rPr>
                            <a:t>0.4243 – 1.5785</a:t>
                          </a: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200" b="0" i="0" u="none" strike="noStrike">
                              <a:solidFill>
                                <a:schemeClr val="tx1"/>
                              </a:solidFill>
                              <a:effectLst/>
                              <a:latin typeface="EB Garamond" pitchFamily="2" charset="0"/>
                              <a:ea typeface="EB Garamond" pitchFamily="2" charset="0"/>
                              <a:cs typeface="Calibri" panose="020F0502020204030204" pitchFamily="34" charset="0"/>
                            </a:rPr>
                            <a:t>0.0191</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099641"/>
                      </a:ext>
                    </a:extLst>
                  </a:tr>
                  <a:tr h="323850">
                    <a:tc>
                      <a:txBody>
                        <a:bodyPr/>
                        <a:lstStyle/>
                        <a:p>
                          <a:pPr algn="ctr" rtl="0" fontAlgn="b">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200" b="0" i="1" smtClean="0">
                                    <a:solidFill>
                                      <a:schemeClr val="tx1"/>
                                    </a:solidFill>
                                    <a:effectLst/>
                                    <a:latin typeface="Cambria Math" panose="02040503050406030204" pitchFamily="18" charset="0"/>
                                  </a:rPr>
                                  <m:t>γ</m:t>
                                </m:r>
                              </m:oMath>
                            </m:oMathPara>
                          </a14:m>
                          <a:endParaRPr lang="en-US" sz="1200" b="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200" b="0" i="0" u="none" strike="noStrike">
                              <a:solidFill>
                                <a:schemeClr val="tx1"/>
                              </a:solidFill>
                              <a:effectLst/>
                              <a:latin typeface="EB Garamond" pitchFamily="2" charset="0"/>
                              <a:ea typeface="EB Garamond" pitchFamily="2" charset="0"/>
                              <a:cs typeface="Calibri" panose="020F0502020204030204" pitchFamily="34" charset="0"/>
                            </a:rPr>
                            <a:t>-0.0003</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12649"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200">
                              <a:solidFill>
                                <a:schemeClr val="tx1"/>
                              </a:solidFill>
                              <a:effectLst/>
                              <a:latin typeface="EB Garamond" pitchFamily="2" charset="0"/>
                              <a:ea typeface="EB Garamond" pitchFamily="2" charset="0"/>
                              <a:cs typeface="Calibri" panose="020F0502020204030204" pitchFamily="34" charset="0"/>
                            </a:rPr>
                            <a:t>-0.5774 – 0.5768</a:t>
                          </a: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200" b="0" i="0" u="none" strike="noStrike">
                              <a:solidFill>
                                <a:schemeClr val="tx1"/>
                              </a:solidFill>
                              <a:effectLst/>
                              <a:latin typeface="EB Garamond" pitchFamily="2" charset="0"/>
                              <a:ea typeface="EB Garamond" pitchFamily="2" charset="0"/>
                              <a:cs typeface="Calibri" panose="020F0502020204030204" pitchFamily="34" charset="0"/>
                            </a:rPr>
                            <a:t>-0.0001</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2939257"/>
                      </a:ext>
                    </a:extLst>
                  </a:tr>
                </a:tbl>
              </a:graphicData>
            </a:graphic>
          </p:graphicFrame>
        </mc:Choice>
        <mc:Fallback xmlns="">
          <p:graphicFrame>
            <p:nvGraphicFramePr>
              <p:cNvPr id="7" name="Table 6">
                <a:extLst>
                  <a:ext uri="{FF2B5EF4-FFF2-40B4-BE49-F238E27FC236}">
                    <a16:creationId xmlns:a16="http://schemas.microsoft.com/office/drawing/2014/main" id="{47933700-36D3-E84B-B8A4-5489FC0A5C2F}"/>
                  </a:ext>
                </a:extLst>
              </p:cNvPr>
              <p:cNvGraphicFramePr>
                <a:graphicFrameLocks noGrp="1"/>
              </p:cNvGraphicFramePr>
              <p:nvPr>
                <p:extLst>
                  <p:ext uri="{D42A27DB-BD31-4B8C-83A1-F6EECF244321}">
                    <p14:modId xmlns:p14="http://schemas.microsoft.com/office/powerpoint/2010/main" val="1922435824"/>
                  </p:ext>
                </p:extLst>
              </p:nvPr>
            </p:nvGraphicFramePr>
            <p:xfrm>
              <a:off x="1747347" y="2303463"/>
              <a:ext cx="5649306" cy="1295400"/>
            </p:xfrm>
            <a:graphic>
              <a:graphicData uri="http://schemas.openxmlformats.org/drawingml/2006/table">
                <a:tbl>
                  <a:tblPr/>
                  <a:tblGrid>
                    <a:gridCol w="1069370">
                      <a:extLst>
                        <a:ext uri="{9D8B030D-6E8A-4147-A177-3AD203B41FA5}">
                          <a16:colId xmlns:a16="http://schemas.microsoft.com/office/drawing/2014/main" val="688498379"/>
                        </a:ext>
                      </a:extLst>
                    </a:gridCol>
                    <a:gridCol w="1609459">
                      <a:extLst>
                        <a:ext uri="{9D8B030D-6E8A-4147-A177-3AD203B41FA5}">
                          <a16:colId xmlns:a16="http://schemas.microsoft.com/office/drawing/2014/main" val="124319730"/>
                        </a:ext>
                      </a:extLst>
                    </a:gridCol>
                    <a:gridCol w="1727234">
                      <a:extLst>
                        <a:ext uri="{9D8B030D-6E8A-4147-A177-3AD203B41FA5}">
                          <a16:colId xmlns:a16="http://schemas.microsoft.com/office/drawing/2014/main" val="135450717"/>
                        </a:ext>
                      </a:extLst>
                    </a:gridCol>
                    <a:gridCol w="1243243">
                      <a:extLst>
                        <a:ext uri="{9D8B030D-6E8A-4147-A177-3AD203B41FA5}">
                          <a16:colId xmlns:a16="http://schemas.microsoft.com/office/drawing/2014/main" val="601764901"/>
                        </a:ext>
                      </a:extLst>
                    </a:gridCol>
                  </a:tblGrid>
                  <a:tr h="323850">
                    <a:tc>
                      <a:txBody>
                        <a:bodyPr/>
                        <a:lstStyle/>
                        <a:p>
                          <a:pPr algn="ctr" rtl="0" fontAlgn="b">
                            <a:spcBef>
                              <a:spcPts val="0"/>
                            </a:spcBef>
                            <a:spcAft>
                              <a:spcPts val="0"/>
                            </a:spcAft>
                          </a:pPr>
                          <a:r>
                            <a:rPr lang="en-US" sz="1200" b="1" i="0" u="none" strike="noStrike">
                              <a:solidFill>
                                <a:schemeClr val="tx1"/>
                              </a:solidFill>
                              <a:effectLst/>
                              <a:latin typeface="EB Garamond" pitchFamily="2" charset="0"/>
                              <a:ea typeface="EB Garamond" pitchFamily="2" charset="0"/>
                              <a:cs typeface="Calibri" panose="020F0502020204030204" pitchFamily="34" charset="0"/>
                            </a:rPr>
                            <a:t>Parameter</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EFEFEF"/>
                        </a:solidFill>
                      </a:tcPr>
                    </a:tc>
                    <a:tc>
                      <a:txBody>
                        <a:bodyPr/>
                        <a:lstStyle/>
                        <a:p>
                          <a:pPr algn="ctr" rtl="0" fontAlgn="b">
                            <a:spcBef>
                              <a:spcPts val="0"/>
                            </a:spcBef>
                            <a:spcAft>
                              <a:spcPts val="0"/>
                            </a:spcAft>
                          </a:pPr>
                          <a:r>
                            <a:rPr lang="en-US" sz="1200" b="1" i="0" u="none" strike="noStrike">
                              <a:solidFill>
                                <a:schemeClr val="tx1"/>
                              </a:solidFill>
                              <a:effectLst/>
                              <a:latin typeface="EB Garamond" pitchFamily="2" charset="0"/>
                              <a:ea typeface="EB Garamond" pitchFamily="2" charset="0"/>
                              <a:cs typeface="Calibri" panose="020F0502020204030204" pitchFamily="34" charset="0"/>
                            </a:rPr>
                            <a:t>Value</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12649"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EFEFEF"/>
                        </a:solidFill>
                      </a:tcPr>
                    </a:tc>
                    <a:tc>
                      <a:txBody>
                        <a:bodyPr/>
                        <a:lstStyle/>
                        <a:p>
                          <a:pPr algn="ctr" rtl="0" fontAlgn="b">
                            <a:spcBef>
                              <a:spcPts val="0"/>
                            </a:spcBef>
                            <a:spcAft>
                              <a:spcPts val="0"/>
                            </a:spcAft>
                          </a:pPr>
                          <a:r>
                            <a:rPr lang="en-US" sz="1200" b="1">
                              <a:solidFill>
                                <a:schemeClr val="tx1"/>
                              </a:solidFill>
                              <a:effectLst/>
                              <a:latin typeface="EB Garamond" pitchFamily="2" charset="0"/>
                              <a:ea typeface="EB Garamond" pitchFamily="2" charset="0"/>
                              <a:cs typeface="Calibri" panose="020F0502020204030204" pitchFamily="34" charset="0"/>
                            </a:rPr>
                            <a:t>95% C.I.</a:t>
                          </a: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EFEFEF"/>
                        </a:solidFill>
                      </a:tcPr>
                    </a:tc>
                    <a:tc>
                      <a:txBody>
                        <a:bodyPr/>
                        <a:lstStyle/>
                        <a:p>
                          <a:pPr algn="ctr" rtl="0" fontAlgn="b">
                            <a:spcBef>
                              <a:spcPts val="0"/>
                            </a:spcBef>
                            <a:spcAft>
                              <a:spcPts val="0"/>
                            </a:spcAft>
                          </a:pPr>
                          <a:r>
                            <a:rPr lang="en-US" sz="1200" b="1" i="0" u="none" strike="noStrike">
                              <a:solidFill>
                                <a:schemeClr val="tx1"/>
                              </a:solidFill>
                              <a:effectLst/>
                              <a:latin typeface="EB Garamond" pitchFamily="2" charset="0"/>
                              <a:ea typeface="EB Garamond" pitchFamily="2" charset="0"/>
                              <a:cs typeface="Calibri" panose="020F0502020204030204" pitchFamily="34" charset="0"/>
                            </a:rPr>
                            <a:t>Standard Error</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EFEFEF"/>
                        </a:solidFill>
                      </a:tcPr>
                    </a:tc>
                    <a:extLst>
                      <a:ext uri="{0D108BD9-81ED-4DB2-BD59-A6C34878D82A}">
                        <a16:rowId xmlns:a16="http://schemas.microsoft.com/office/drawing/2014/main" val="2792207417"/>
                      </a:ext>
                    </a:extLst>
                  </a:tr>
                  <a:tr h="323850">
                    <a:tc>
                      <a:txBody>
                        <a:bodyPr/>
                        <a:lstStyle/>
                        <a:p>
                          <a:endParaRPr lang="en-US"/>
                        </a:p>
                      </a:txBody>
                      <a:tcPr marL="12700" marR="12700" marT="12700" marB="63500" anchor="b">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stretch>
                            <a:fillRect l="-568" t="-103774" r="-428409" b="-211321"/>
                          </a:stretch>
                        </a:blipFill>
                      </a:tcPr>
                    </a:tc>
                    <a:tc>
                      <a:txBody>
                        <a:bodyPr/>
                        <a:lstStyle/>
                        <a:p>
                          <a:pPr algn="ctr" rtl="0" fontAlgn="b">
                            <a:spcBef>
                              <a:spcPts val="0"/>
                            </a:spcBef>
                            <a:spcAft>
                              <a:spcPts val="0"/>
                            </a:spcAft>
                          </a:pPr>
                          <a:r>
                            <a:rPr lang="en-US" sz="1200" b="0" i="0" u="none" strike="noStrike">
                              <a:solidFill>
                                <a:schemeClr val="tx1"/>
                              </a:solidFill>
                              <a:effectLst/>
                              <a:latin typeface="EB Garamond" pitchFamily="2" charset="0"/>
                              <a:ea typeface="EB Garamond" pitchFamily="2" charset="0"/>
                              <a:cs typeface="Calibri" panose="020F0502020204030204" pitchFamily="34" charset="0"/>
                            </a:rPr>
                            <a:t>0.9876</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12649"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200">
                              <a:solidFill>
                                <a:schemeClr val="tx1"/>
                              </a:solidFill>
                              <a:effectLst/>
                              <a:latin typeface="EB Garamond" pitchFamily="2" charset="0"/>
                              <a:ea typeface="EB Garamond" pitchFamily="2" charset="0"/>
                              <a:cs typeface="Calibri" panose="020F0502020204030204" pitchFamily="34" charset="0"/>
                            </a:rPr>
                            <a:t>0.4105 – 1.5647</a:t>
                          </a: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200" b="0" i="0" u="none" strike="noStrike">
                              <a:solidFill>
                                <a:schemeClr val="tx1"/>
                              </a:solidFill>
                              <a:effectLst/>
                              <a:latin typeface="EB Garamond" pitchFamily="2" charset="0"/>
                              <a:ea typeface="EB Garamond" pitchFamily="2" charset="0"/>
                              <a:cs typeface="Calibri" panose="020F0502020204030204" pitchFamily="34" charset="0"/>
                            </a:rPr>
                            <a:t>0.0210</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577338"/>
                      </a:ext>
                    </a:extLst>
                  </a:tr>
                  <a:tr h="323850">
                    <a:tc>
                      <a:txBody>
                        <a:bodyPr/>
                        <a:lstStyle/>
                        <a:p>
                          <a:endParaRPr lang="en-US"/>
                        </a:p>
                      </a:txBody>
                      <a:tcPr marL="12700" marR="12700" marT="12700" marB="63500" anchor="b">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stretch>
                            <a:fillRect l="-568" t="-200000" r="-428409" b="-107407"/>
                          </a:stretch>
                        </a:blipFill>
                      </a:tcPr>
                    </a:tc>
                    <a:tc>
                      <a:txBody>
                        <a:bodyPr/>
                        <a:lstStyle/>
                        <a:p>
                          <a:pPr algn="ctr" rtl="0" fontAlgn="b">
                            <a:spcBef>
                              <a:spcPts val="0"/>
                            </a:spcBef>
                            <a:spcAft>
                              <a:spcPts val="0"/>
                            </a:spcAft>
                          </a:pPr>
                          <a:r>
                            <a:rPr lang="en-US" sz="1200" b="0" i="0" u="none" strike="noStrike">
                              <a:solidFill>
                                <a:schemeClr val="tx1"/>
                              </a:solidFill>
                              <a:effectLst/>
                              <a:latin typeface="EB Garamond" pitchFamily="2" charset="0"/>
                              <a:ea typeface="EB Garamond" pitchFamily="2" charset="0"/>
                              <a:cs typeface="Calibri" panose="020F0502020204030204" pitchFamily="34" charset="0"/>
                            </a:rPr>
                            <a:t>1.0014</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12649"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200">
                              <a:solidFill>
                                <a:schemeClr val="tx1"/>
                              </a:solidFill>
                              <a:effectLst/>
                              <a:latin typeface="EB Garamond" pitchFamily="2" charset="0"/>
                              <a:ea typeface="EB Garamond" pitchFamily="2" charset="0"/>
                              <a:cs typeface="Calibri" panose="020F0502020204030204" pitchFamily="34" charset="0"/>
                            </a:rPr>
                            <a:t>0.4243 – 1.5785</a:t>
                          </a: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200" b="0" i="0" u="none" strike="noStrike">
                              <a:solidFill>
                                <a:schemeClr val="tx1"/>
                              </a:solidFill>
                              <a:effectLst/>
                              <a:latin typeface="EB Garamond" pitchFamily="2" charset="0"/>
                              <a:ea typeface="EB Garamond" pitchFamily="2" charset="0"/>
                              <a:cs typeface="Calibri" panose="020F0502020204030204" pitchFamily="34" charset="0"/>
                            </a:rPr>
                            <a:t>0.0191</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099641"/>
                      </a:ext>
                    </a:extLst>
                  </a:tr>
                  <a:tr h="323850">
                    <a:tc>
                      <a:txBody>
                        <a:bodyPr/>
                        <a:lstStyle/>
                        <a:p>
                          <a:endParaRPr lang="en-US"/>
                        </a:p>
                      </a:txBody>
                      <a:tcPr marL="12700" marR="12700" marT="12700" marB="63500" anchor="b">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stretch>
                            <a:fillRect l="-568" t="-305660" r="-428409" b="-9434"/>
                          </a:stretch>
                        </a:blipFill>
                      </a:tcPr>
                    </a:tc>
                    <a:tc>
                      <a:txBody>
                        <a:bodyPr/>
                        <a:lstStyle/>
                        <a:p>
                          <a:pPr algn="ctr" rtl="0" fontAlgn="b">
                            <a:spcBef>
                              <a:spcPts val="0"/>
                            </a:spcBef>
                            <a:spcAft>
                              <a:spcPts val="0"/>
                            </a:spcAft>
                          </a:pPr>
                          <a:r>
                            <a:rPr lang="en-US" sz="1200" b="0" i="0" u="none" strike="noStrike">
                              <a:solidFill>
                                <a:schemeClr val="tx1"/>
                              </a:solidFill>
                              <a:effectLst/>
                              <a:latin typeface="EB Garamond" pitchFamily="2" charset="0"/>
                              <a:ea typeface="EB Garamond" pitchFamily="2" charset="0"/>
                              <a:cs typeface="Calibri" panose="020F0502020204030204" pitchFamily="34" charset="0"/>
                            </a:rPr>
                            <a:t>-0.0003</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12649"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200">
                              <a:solidFill>
                                <a:schemeClr val="tx1"/>
                              </a:solidFill>
                              <a:effectLst/>
                              <a:latin typeface="EB Garamond" pitchFamily="2" charset="0"/>
                              <a:ea typeface="EB Garamond" pitchFamily="2" charset="0"/>
                              <a:cs typeface="Calibri" panose="020F0502020204030204" pitchFamily="34" charset="0"/>
                            </a:rPr>
                            <a:t>-0.5774 – 0.5768</a:t>
                          </a: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200" b="0" i="0" u="none" strike="noStrike">
                              <a:solidFill>
                                <a:schemeClr val="tx1"/>
                              </a:solidFill>
                              <a:effectLst/>
                              <a:latin typeface="EB Garamond" pitchFamily="2" charset="0"/>
                              <a:ea typeface="EB Garamond" pitchFamily="2" charset="0"/>
                              <a:cs typeface="Calibri" panose="020F0502020204030204" pitchFamily="34" charset="0"/>
                            </a:rPr>
                            <a:t>-0.0001</a:t>
                          </a:r>
                          <a:endParaRPr lang="en-US" sz="1200">
                            <a:solidFill>
                              <a:schemeClr val="tx1"/>
                            </a:solidFill>
                            <a:effectLst/>
                            <a:latin typeface="EB Garamond" pitchFamily="2" charset="0"/>
                            <a:ea typeface="EB Garamond" pitchFamily="2" charset="0"/>
                            <a:cs typeface="Calibri" panose="020F0502020204030204" pitchFamily="34" charset="0"/>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2939257"/>
                      </a:ext>
                    </a:extLst>
                  </a:tr>
                </a:tbl>
              </a:graphicData>
            </a:graphic>
          </p:graphicFrame>
        </mc:Fallback>
      </mc:AlternateContent>
      <p:sp>
        <p:nvSpPr>
          <p:cNvPr id="8" name="Rectangle 2">
            <a:extLst>
              <a:ext uri="{FF2B5EF4-FFF2-40B4-BE49-F238E27FC236}">
                <a16:creationId xmlns:a16="http://schemas.microsoft.com/office/drawing/2014/main" id="{3B67BA0E-0CCF-A044-9707-E8407C76D7D2}"/>
              </a:ext>
            </a:extLst>
          </p:cNvPr>
          <p:cNvSpPr>
            <a:spLocks noChangeArrowheads="1"/>
          </p:cNvSpPr>
          <p:nvPr/>
        </p:nvSpPr>
        <p:spPr bwMode="auto">
          <a:xfrm>
            <a:off x="2376488" y="2411710"/>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EB Garamond" pitchFamily="2" charset="0"/>
                <a:ea typeface="EB Garamond" pitchFamily="2" charset="0"/>
              </a:rPr>
            </a:br>
            <a:endParaRPr kumimoji="0" lang="en-US" altLang="en-US" sz="1800" b="0" i="0" u="none" strike="noStrike" cap="none" normalizeH="0" baseline="0">
              <a:ln>
                <a:noFill/>
              </a:ln>
              <a:solidFill>
                <a:schemeClr val="tx1"/>
              </a:solidFill>
              <a:effectLst/>
              <a:latin typeface="EB Garamond" pitchFamily="2" charset="0"/>
              <a:ea typeface="EB Garamond"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EB Garamond" pitchFamily="2" charset="0"/>
              <a:ea typeface="EB Garamond" pitchFamily="2" charset="0"/>
            </a:endParaRP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9C918AAC-B421-1D4B-B081-00571529115D}"/>
                  </a:ext>
                </a:extLst>
              </p:cNvPr>
              <p:cNvSpPr>
                <a:spLocks noGrp="1"/>
              </p:cNvSpPr>
              <p:nvPr>
                <p:ph idx="1"/>
              </p:nvPr>
            </p:nvSpPr>
            <p:spPr>
              <a:xfrm>
                <a:off x="457200" y="1074737"/>
                <a:ext cx="8229600" cy="2651125"/>
              </a:xfrm>
            </p:spPr>
            <p:txBody>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𝑟</m:t>
                          </m:r>
                        </m:e>
                        <m:sub>
                          <m:r>
                            <a:rPr lang="en-US" b="0" i="1" smtClean="0">
                              <a:solidFill>
                                <a:srgbClr val="002060"/>
                              </a:solidFill>
                              <a:latin typeface="Cambria Math" panose="02040503050406030204" pitchFamily="18" charset="0"/>
                            </a:rPr>
                            <m:t>0</m:t>
                          </m:r>
                        </m:sub>
                      </m:sSub>
                      <m:r>
                        <a:rPr lang="en-US" b="0" i="1" smtClean="0">
                          <a:solidFill>
                            <a:srgbClr val="002060"/>
                          </a:solidFill>
                          <a:latin typeface="Cambria Math" panose="02040503050406030204" pitchFamily="18" charset="0"/>
                        </a:rPr>
                        <m:t>=</m:t>
                      </m:r>
                      <m:sSup>
                        <m:sSupPr>
                          <m:ctrlPr>
                            <a:rPr lang="en-US"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𝑘</m:t>
                          </m:r>
                          <m:d>
                            <m:dPr>
                              <m:begChr m:val="["/>
                              <m:endChr m:val="]"/>
                              <m:ctrlPr>
                                <a:rPr lang="en-US"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𝐴𝑐𝑒𝑡𝑜𝑛𝑒</m:t>
                              </m:r>
                            </m:e>
                          </m:d>
                        </m:e>
                        <m:sup>
                          <m:r>
                            <a:rPr lang="en-US" b="0" i="1" smtClean="0">
                              <a:solidFill>
                                <a:srgbClr val="002060"/>
                              </a:solidFill>
                              <a:latin typeface="Cambria Math" panose="02040503050406030204" pitchFamily="18" charset="0"/>
                            </a:rPr>
                            <m:t>𝛼</m:t>
                          </m:r>
                        </m:sup>
                      </m:sSup>
                      <m:sSup>
                        <m:sSupPr>
                          <m:ctrlPr>
                            <a:rPr lang="en-US" i="1" smtClean="0">
                              <a:solidFill>
                                <a:srgbClr val="002060"/>
                              </a:solidFill>
                              <a:latin typeface="Cambria Math" panose="02040503050406030204" pitchFamily="18" charset="0"/>
                            </a:rPr>
                          </m:ctrlPr>
                        </m:sSupPr>
                        <m:e>
                          <m:d>
                            <m:dPr>
                              <m:begChr m:val="["/>
                              <m:endChr m:val="]"/>
                              <m:ctrlPr>
                                <a:rPr lang="en-US"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𝐻𝐶𝑙</m:t>
                              </m:r>
                            </m:e>
                          </m:d>
                        </m:e>
                        <m:sup>
                          <m:r>
                            <a:rPr lang="en-US" b="0" i="1" smtClean="0">
                              <a:solidFill>
                                <a:srgbClr val="002060"/>
                              </a:solidFill>
                              <a:latin typeface="Cambria Math" panose="02040503050406030204" pitchFamily="18" charset="0"/>
                            </a:rPr>
                            <m:t>𝛽</m:t>
                          </m:r>
                        </m:sup>
                      </m:sSup>
                      <m:sSup>
                        <m:sSupPr>
                          <m:ctrlPr>
                            <a:rPr lang="en-US" i="1" smtClean="0">
                              <a:solidFill>
                                <a:srgbClr val="002060"/>
                              </a:solidFill>
                              <a:latin typeface="Cambria Math" panose="02040503050406030204" pitchFamily="18" charset="0"/>
                            </a:rPr>
                          </m:ctrlPr>
                        </m:sSupPr>
                        <m:e>
                          <m:d>
                            <m:dPr>
                              <m:begChr m:val="["/>
                              <m:endChr m:val="]"/>
                              <m:ctrlPr>
                                <a:rPr lang="en-US" i="1" smtClean="0">
                                  <a:solidFill>
                                    <a:srgbClr val="002060"/>
                                  </a:solidFill>
                                  <a:latin typeface="Cambria Math" panose="02040503050406030204" pitchFamily="18" charset="0"/>
                                </a:rPr>
                              </m:ctrlPr>
                            </m:dPr>
                            <m:e>
                              <m:sSub>
                                <m:sSubPr>
                                  <m:ctrlPr>
                                    <a:rPr lang="en-US"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𝐼</m:t>
                                  </m:r>
                                </m:e>
                                <m:sub>
                                  <m:r>
                                    <a:rPr lang="en-US" b="0" i="1" smtClean="0">
                                      <a:solidFill>
                                        <a:srgbClr val="002060"/>
                                      </a:solidFill>
                                      <a:latin typeface="Cambria Math" panose="02040503050406030204" pitchFamily="18" charset="0"/>
                                    </a:rPr>
                                    <m:t>2</m:t>
                                  </m:r>
                                </m:sub>
                              </m:sSub>
                            </m:e>
                          </m:d>
                        </m:e>
                        <m:sup>
                          <m:r>
                            <a:rPr lang="en-US" b="0" i="1" smtClean="0">
                              <a:solidFill>
                                <a:srgbClr val="002060"/>
                              </a:solidFill>
                              <a:latin typeface="Cambria Math" panose="02040503050406030204" pitchFamily="18" charset="0"/>
                            </a:rPr>
                            <m:t>𝛾</m:t>
                          </m:r>
                        </m:sup>
                      </m:sSup>
                      <m:r>
                        <a:rPr lang="en-US" b="0" i="1" smtClean="0">
                          <a:solidFill>
                            <a:srgbClr val="002060"/>
                          </a:solidFill>
                          <a:latin typeface="Cambria Math" panose="02040503050406030204" pitchFamily="18" charset="0"/>
                        </a:rPr>
                        <m:t>  </m:t>
                      </m:r>
                    </m:oMath>
                  </m:oMathPara>
                </a14:m>
                <a:endParaRPr lang="en-US" i="1">
                  <a:solidFill>
                    <a:srgbClr val="002060"/>
                  </a:solidFill>
                  <a:latin typeface="EB Garamond" pitchFamily="2" charset="0"/>
                  <a:ea typeface="EB Garamond" pitchFamily="2" charset="0"/>
                </a:endParaRPr>
              </a:p>
              <a:p>
                <a:pPr marL="0" indent="0" algn="ctr">
                  <a:buNone/>
                </a:pPr>
                <a:endParaRPr lang="en-US" i="1">
                  <a:solidFill>
                    <a:srgbClr val="002060"/>
                  </a:solidFill>
                  <a:latin typeface="EB Garamond" pitchFamily="2" charset="0"/>
                  <a:ea typeface="EB Garamond" pitchFamily="2" charset="0"/>
                </a:endParaRPr>
              </a:p>
              <a:p>
                <a:pPr marL="0" indent="0">
                  <a:buNone/>
                </a:pPr>
                <a14:m>
                  <m:oMathPara xmlns:m="http://schemas.openxmlformats.org/officeDocument/2006/math">
                    <m:oMathParaPr>
                      <m:jc m:val="centerGroup"/>
                    </m:oMathParaPr>
                    <m:oMath xmlns:m="http://schemas.openxmlformats.org/officeDocument/2006/math">
                      <m:func>
                        <m:funcPr>
                          <m:ctrlPr>
                            <a:rPr lang="en-US" i="1" smtClean="0">
                              <a:solidFill>
                                <a:srgbClr val="002060"/>
                              </a:solidFill>
                              <a:latin typeface="Cambria Math" panose="02040503050406030204" pitchFamily="18" charset="0"/>
                            </a:rPr>
                          </m:ctrlPr>
                        </m:funcPr>
                        <m:fName>
                          <m:r>
                            <m:rPr>
                              <m:sty m:val="p"/>
                            </m:rPr>
                            <a:rPr lang="en-US" b="0" i="0" smtClean="0">
                              <a:solidFill>
                                <a:srgbClr val="002060"/>
                              </a:solidFill>
                              <a:latin typeface="Cambria Math" panose="02040503050406030204" pitchFamily="18" charset="0"/>
                            </a:rPr>
                            <m:t>ln</m:t>
                          </m:r>
                        </m:fName>
                        <m:e>
                          <m:sSub>
                            <m:sSubPr>
                              <m:ctrlPr>
                                <a:rPr lang="en-US"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𝑟</m:t>
                              </m:r>
                            </m:e>
                            <m:sub>
                              <m:r>
                                <a:rPr lang="en-US" b="0" i="1" smtClean="0">
                                  <a:solidFill>
                                    <a:srgbClr val="002060"/>
                                  </a:solidFill>
                                  <a:latin typeface="Cambria Math" panose="02040503050406030204" pitchFamily="18" charset="0"/>
                                </a:rPr>
                                <m:t>0</m:t>
                              </m:r>
                            </m:sub>
                          </m:sSub>
                        </m:e>
                      </m:func>
                      <m:r>
                        <a:rPr lang="en-US" b="0" i="1" smtClean="0">
                          <a:solidFill>
                            <a:srgbClr val="002060"/>
                          </a:solidFill>
                          <a:latin typeface="Cambria Math" panose="02040503050406030204" pitchFamily="18" charset="0"/>
                        </a:rPr>
                        <m:t>=</m:t>
                      </m:r>
                      <m:func>
                        <m:funcPr>
                          <m:ctrlPr>
                            <a:rPr lang="en-US" i="1">
                              <a:solidFill>
                                <a:srgbClr val="002060"/>
                              </a:solidFill>
                              <a:latin typeface="Cambria Math" panose="02040503050406030204" pitchFamily="18" charset="0"/>
                            </a:rPr>
                          </m:ctrlPr>
                        </m:funcPr>
                        <m:fName>
                          <m:r>
                            <a:rPr lang="en-US" b="0" i="1">
                              <a:solidFill>
                                <a:srgbClr val="002060"/>
                              </a:solidFill>
                              <a:latin typeface="Cambria Math" panose="02040503050406030204" pitchFamily="18" charset="0"/>
                            </a:rPr>
                            <m:t>𝑙𝑛</m:t>
                          </m:r>
                        </m:fName>
                        <m:e>
                          <m:r>
                            <a:rPr lang="en-US" b="0" i="1">
                              <a:solidFill>
                                <a:srgbClr val="002060"/>
                              </a:solidFill>
                              <a:latin typeface="Cambria Math" panose="02040503050406030204" pitchFamily="18" charset="0"/>
                            </a:rPr>
                            <m:t>𝑘</m:t>
                          </m:r>
                        </m:e>
                      </m:func>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𝛼</m:t>
                      </m:r>
                      <m:func>
                        <m:funcPr>
                          <m:ctrlPr>
                            <a:rPr lang="en-US" i="1" smtClean="0">
                              <a:solidFill>
                                <a:srgbClr val="002060"/>
                              </a:solidFill>
                              <a:latin typeface="Cambria Math" panose="02040503050406030204" pitchFamily="18" charset="0"/>
                            </a:rPr>
                          </m:ctrlPr>
                        </m:funcPr>
                        <m:fName>
                          <m:r>
                            <m:rPr>
                              <m:sty m:val="p"/>
                            </m:rPr>
                            <a:rPr lang="en-US" b="0" i="0" smtClean="0">
                              <a:solidFill>
                                <a:srgbClr val="002060"/>
                              </a:solidFill>
                              <a:latin typeface="Cambria Math" panose="02040503050406030204" pitchFamily="18" charset="0"/>
                            </a:rPr>
                            <m:t>ln</m:t>
                          </m:r>
                        </m:fName>
                        <m:e>
                          <m:d>
                            <m:dPr>
                              <m:begChr m:val="["/>
                              <m:endChr m:val="]"/>
                              <m:ctrlPr>
                                <a:rPr lang="en-US" i="1">
                                  <a:solidFill>
                                    <a:srgbClr val="002060"/>
                                  </a:solidFill>
                                  <a:latin typeface="Cambria Math" panose="02040503050406030204" pitchFamily="18" charset="0"/>
                                </a:rPr>
                              </m:ctrlPr>
                            </m:dPr>
                            <m:e>
                              <m:r>
                                <a:rPr lang="en-US" b="0" i="1">
                                  <a:solidFill>
                                    <a:srgbClr val="002060"/>
                                  </a:solidFill>
                                  <a:latin typeface="Cambria Math" panose="02040503050406030204" pitchFamily="18" charset="0"/>
                                </a:rPr>
                                <m:t>𝐴𝑐𝑒𝑡𝑜𝑛𝑒</m:t>
                              </m:r>
                            </m:e>
                          </m:d>
                        </m:e>
                      </m:func>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𝛽</m:t>
                      </m:r>
                      <m:func>
                        <m:funcPr>
                          <m:ctrlPr>
                            <a:rPr lang="en-US" i="1" smtClean="0">
                              <a:solidFill>
                                <a:srgbClr val="002060"/>
                              </a:solidFill>
                              <a:latin typeface="Cambria Math" panose="02040503050406030204" pitchFamily="18" charset="0"/>
                            </a:rPr>
                          </m:ctrlPr>
                        </m:funcPr>
                        <m:fName>
                          <m:r>
                            <m:rPr>
                              <m:sty m:val="p"/>
                            </m:rPr>
                            <a:rPr lang="en-US" b="0" i="0" smtClean="0">
                              <a:solidFill>
                                <a:srgbClr val="002060"/>
                              </a:solidFill>
                              <a:latin typeface="Cambria Math" panose="02040503050406030204" pitchFamily="18" charset="0"/>
                            </a:rPr>
                            <m:t>ln</m:t>
                          </m:r>
                        </m:fName>
                        <m:e>
                          <m:d>
                            <m:dPr>
                              <m:begChr m:val="["/>
                              <m:endChr m:val="]"/>
                              <m:ctrlPr>
                                <a:rPr lang="en-US" i="1">
                                  <a:solidFill>
                                    <a:srgbClr val="002060"/>
                                  </a:solidFill>
                                  <a:latin typeface="Cambria Math" panose="02040503050406030204" pitchFamily="18" charset="0"/>
                                </a:rPr>
                              </m:ctrlPr>
                            </m:dPr>
                            <m:e>
                              <m:r>
                                <a:rPr lang="en-US" b="0" i="1">
                                  <a:solidFill>
                                    <a:srgbClr val="002060"/>
                                  </a:solidFill>
                                  <a:latin typeface="Cambria Math" panose="02040503050406030204" pitchFamily="18" charset="0"/>
                                </a:rPr>
                                <m:t>𝐻𝐶𝑙</m:t>
                              </m:r>
                            </m:e>
                          </m:d>
                        </m:e>
                      </m:func>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𝛾</m:t>
                      </m:r>
                      <m:func>
                        <m:funcPr>
                          <m:ctrlPr>
                            <a:rPr lang="en-US" i="1" smtClean="0">
                              <a:solidFill>
                                <a:srgbClr val="002060"/>
                              </a:solidFill>
                              <a:latin typeface="Cambria Math" panose="02040503050406030204" pitchFamily="18" charset="0"/>
                            </a:rPr>
                          </m:ctrlPr>
                        </m:funcPr>
                        <m:fName>
                          <m:r>
                            <m:rPr>
                              <m:sty m:val="p"/>
                            </m:rPr>
                            <a:rPr lang="en-US" b="0" i="0" smtClean="0">
                              <a:solidFill>
                                <a:srgbClr val="002060"/>
                              </a:solidFill>
                              <a:latin typeface="Cambria Math" panose="02040503050406030204" pitchFamily="18" charset="0"/>
                            </a:rPr>
                            <m:t>ln</m:t>
                          </m:r>
                        </m:fName>
                        <m:e>
                          <m:d>
                            <m:dPr>
                              <m:begChr m:val="["/>
                              <m:endChr m:val="]"/>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𝐼</m:t>
                                  </m:r>
                                </m:e>
                                <m:sub>
                                  <m:r>
                                    <a:rPr lang="en-US" b="0" i="1">
                                      <a:solidFill>
                                        <a:srgbClr val="002060"/>
                                      </a:solidFill>
                                      <a:latin typeface="Cambria Math" panose="02040503050406030204" pitchFamily="18" charset="0"/>
                                    </a:rPr>
                                    <m:t>2</m:t>
                                  </m:r>
                                </m:sub>
                              </m:sSub>
                            </m:e>
                          </m:d>
                        </m:e>
                      </m:func>
                    </m:oMath>
                  </m:oMathPara>
                </a14:m>
                <a:endParaRPr lang="en-US">
                  <a:solidFill>
                    <a:srgbClr val="002060"/>
                  </a:solidFill>
                  <a:latin typeface="EB Garamond" pitchFamily="2" charset="0"/>
                  <a:ea typeface="EB Garamond" pitchFamily="2" charset="0"/>
                </a:endParaRPr>
              </a:p>
              <a:p>
                <a:pPr marL="0" indent="0">
                  <a:buNone/>
                </a:pPr>
                <a:endParaRPr lang="en-US">
                  <a:solidFill>
                    <a:srgbClr val="002060"/>
                  </a:solidFill>
                  <a:latin typeface="EB Garamond" pitchFamily="2" charset="0"/>
                  <a:ea typeface="EB Garamond" pitchFamily="2" charset="0"/>
                </a:endParaRPr>
              </a:p>
            </p:txBody>
          </p:sp>
        </mc:Choice>
        <mc:Fallback xmlns="">
          <p:sp>
            <p:nvSpPr>
              <p:cNvPr id="10" name="Content Placeholder 2">
                <a:extLst>
                  <a:ext uri="{FF2B5EF4-FFF2-40B4-BE49-F238E27FC236}">
                    <a16:creationId xmlns:a16="http://schemas.microsoft.com/office/drawing/2014/main" id="{9C918AAC-B421-1D4B-B081-00571529115D}"/>
                  </a:ext>
                </a:extLst>
              </p:cNvPr>
              <p:cNvSpPr>
                <a:spLocks noGrp="1" noRot="1" noChangeAspect="1" noMove="1" noResize="1" noEditPoints="1" noAdjustHandles="1" noChangeArrowheads="1" noChangeShapeType="1" noTextEdit="1"/>
              </p:cNvSpPr>
              <p:nvPr>
                <p:ph idx="1"/>
              </p:nvPr>
            </p:nvSpPr>
            <p:spPr>
              <a:xfrm>
                <a:off x="457200" y="1074737"/>
                <a:ext cx="8229600" cy="2651125"/>
              </a:xfrm>
              <a:blipFill>
                <a:blip r:embed="rId4"/>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9DE37D4-340B-604A-82E9-F3BF98E2CBF4}"/>
              </a:ext>
            </a:extLst>
          </p:cNvPr>
          <p:cNvSpPr txBox="1"/>
          <p:nvPr/>
        </p:nvSpPr>
        <p:spPr>
          <a:xfrm>
            <a:off x="6714564" y="4596269"/>
            <a:ext cx="1755609" cy="215444"/>
          </a:xfrm>
          <a:prstGeom prst="rect">
            <a:avLst/>
          </a:prstGeom>
          <a:noFill/>
        </p:spPr>
        <p:txBody>
          <a:bodyPr wrap="none" rtlCol="0">
            <a:spAutoFit/>
          </a:bodyPr>
          <a:lstStyle/>
          <a:p>
            <a:r>
              <a:rPr lang="en-US" sz="800" baseline="30000">
                <a:solidFill>
                  <a:schemeClr val="bg1"/>
                </a:solidFill>
                <a:highlight>
                  <a:srgbClr val="006096"/>
                </a:highlight>
                <a:latin typeface="EB Garamond" pitchFamily="2" charset="0"/>
                <a:ea typeface="EB Garamond" pitchFamily="2" charset="0"/>
              </a:rPr>
              <a:t>a </a:t>
            </a:r>
            <a:r>
              <a:rPr lang="en-US" sz="800">
                <a:solidFill>
                  <a:schemeClr val="bg1"/>
                </a:solidFill>
                <a:highlight>
                  <a:srgbClr val="006096"/>
                </a:highlight>
                <a:latin typeface="EB Garamond" pitchFamily="2" charset="0"/>
                <a:ea typeface="EB Garamond" pitchFamily="2" charset="0"/>
              </a:rPr>
              <a:t>See Supplementary A for detailed work</a:t>
            </a:r>
          </a:p>
        </p:txBody>
      </p:sp>
    </p:spTree>
    <p:extLst>
      <p:ext uri="{BB962C8B-B14F-4D97-AF65-F5344CB8AC3E}">
        <p14:creationId xmlns:p14="http://schemas.microsoft.com/office/powerpoint/2010/main" val="106679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9C794-423B-2D48-90CE-B4A57A81A638}"/>
              </a:ext>
            </a:extLst>
          </p:cNvPr>
          <p:cNvSpPr>
            <a:spLocks noGrp="1"/>
          </p:cNvSpPr>
          <p:nvPr>
            <p:ph type="title"/>
          </p:nvPr>
        </p:nvSpPr>
        <p:spPr>
          <a:xfrm>
            <a:off x="426463" y="101600"/>
            <a:ext cx="8229600" cy="742950"/>
          </a:xfrm>
        </p:spPr>
        <p:txBody>
          <a:bodyPr/>
          <a:lstStyle/>
          <a:p>
            <a:r>
              <a:rPr lang="en-US" b="1">
                <a:solidFill>
                  <a:srgbClr val="002060"/>
                </a:solidFill>
                <a:latin typeface="EB Garamond" pitchFamily="2" charset="0"/>
                <a:ea typeface="EB Garamond" pitchFamily="2" charset="0"/>
              </a:rPr>
              <a:t>Agenda</a:t>
            </a:r>
          </a:p>
        </p:txBody>
      </p:sp>
      <p:sp>
        <p:nvSpPr>
          <p:cNvPr id="3" name="Content Placeholder 2">
            <a:extLst>
              <a:ext uri="{FF2B5EF4-FFF2-40B4-BE49-F238E27FC236}">
                <a16:creationId xmlns:a16="http://schemas.microsoft.com/office/drawing/2014/main" id="{60BD34A6-9C41-CE44-BF17-3208359FF48D}"/>
              </a:ext>
            </a:extLst>
          </p:cNvPr>
          <p:cNvSpPr>
            <a:spLocks noGrp="1"/>
          </p:cNvSpPr>
          <p:nvPr>
            <p:ph idx="1"/>
          </p:nvPr>
        </p:nvSpPr>
        <p:spPr>
          <a:xfrm>
            <a:off x="1550557" y="765168"/>
            <a:ext cx="5981413" cy="3613164"/>
          </a:xfrm>
        </p:spPr>
        <p:txBody>
          <a:bodyPr/>
          <a:lstStyle/>
          <a:p>
            <a:pPr>
              <a:buAutoNum type="arabicPeriod"/>
            </a:pPr>
            <a:r>
              <a:rPr lang="en-US">
                <a:solidFill>
                  <a:srgbClr val="002060"/>
                </a:solidFill>
                <a:latin typeface="EB Garamond" pitchFamily="2" charset="0"/>
                <a:ea typeface="EB Garamond" pitchFamily="2" charset="0"/>
              </a:rPr>
              <a:t>Objectives and Background                         </a:t>
            </a:r>
          </a:p>
          <a:p>
            <a:pPr>
              <a:buAutoNum type="arabicPeriod"/>
            </a:pPr>
            <a:r>
              <a:rPr lang="en-US">
                <a:solidFill>
                  <a:srgbClr val="002060"/>
                </a:solidFill>
                <a:latin typeface="EB Garamond" pitchFamily="2" charset="0"/>
                <a:ea typeface="EB Garamond" pitchFamily="2" charset="0"/>
              </a:rPr>
              <a:t>Safety</a:t>
            </a:r>
          </a:p>
          <a:p>
            <a:pPr>
              <a:buAutoNum type="arabicPeriod"/>
            </a:pPr>
            <a:r>
              <a:rPr lang="en-US">
                <a:solidFill>
                  <a:srgbClr val="002060"/>
                </a:solidFill>
                <a:latin typeface="EB Garamond" pitchFamily="2" charset="0"/>
                <a:ea typeface="EB Garamond" pitchFamily="2" charset="0"/>
              </a:rPr>
              <a:t>Data Analysis</a:t>
            </a:r>
          </a:p>
          <a:p>
            <a:pPr marL="800100" lvl="1" indent="-342900">
              <a:buFont typeface="+mj-lt"/>
              <a:buAutoNum type="alphaLcParenR"/>
            </a:pPr>
            <a:r>
              <a:rPr lang="en-US">
                <a:solidFill>
                  <a:srgbClr val="002060"/>
                </a:solidFill>
                <a:latin typeface="EB Garamond" pitchFamily="2" charset="0"/>
                <a:ea typeface="EB Garamond" pitchFamily="2" charset="0"/>
              </a:rPr>
              <a:t>Rate order determination and Arrhenius Parameters</a:t>
            </a:r>
          </a:p>
          <a:p>
            <a:pPr marL="800100" lvl="1" indent="-342900">
              <a:buFont typeface="+mj-lt"/>
              <a:buAutoNum type="alphaLcParenR"/>
            </a:pPr>
            <a:r>
              <a:rPr lang="en-US">
                <a:solidFill>
                  <a:srgbClr val="002060"/>
                </a:solidFill>
                <a:latin typeface="EB Garamond" pitchFamily="2" charset="0"/>
                <a:ea typeface="EB Garamond" pitchFamily="2" charset="0"/>
              </a:rPr>
              <a:t>Application of rate law </a:t>
            </a:r>
          </a:p>
          <a:p>
            <a:pPr marL="1314450" lvl="2" indent="-400050">
              <a:buFont typeface="+mj-lt"/>
              <a:buAutoNum type="romanLcPeriod"/>
            </a:pPr>
            <a:r>
              <a:rPr lang="en-US">
                <a:solidFill>
                  <a:srgbClr val="002060"/>
                </a:solidFill>
                <a:latin typeface="EB Garamond" pitchFamily="2" charset="0"/>
                <a:ea typeface="EB Garamond" pitchFamily="2" charset="0"/>
              </a:rPr>
              <a:t>Autocatalytic nature</a:t>
            </a:r>
          </a:p>
          <a:p>
            <a:pPr marL="1314450" lvl="2" indent="-400050">
              <a:buFont typeface="+mj-lt"/>
              <a:buAutoNum type="romanLcPeriod"/>
            </a:pPr>
            <a:r>
              <a:rPr lang="en-US">
                <a:solidFill>
                  <a:srgbClr val="002060"/>
                </a:solidFill>
                <a:latin typeface="EB Garamond" pitchFamily="2" charset="0"/>
                <a:ea typeface="EB Garamond" pitchFamily="2" charset="0"/>
              </a:rPr>
              <a:t>Reactor sizing</a:t>
            </a:r>
          </a:p>
          <a:p>
            <a:pPr>
              <a:buAutoNum type="arabicPeriod"/>
            </a:pPr>
            <a:r>
              <a:rPr lang="en-US">
                <a:solidFill>
                  <a:srgbClr val="002060"/>
                </a:solidFill>
                <a:latin typeface="EB Garamond" pitchFamily="2" charset="0"/>
                <a:ea typeface="EB Garamond" pitchFamily="2" charset="0"/>
              </a:rPr>
              <a:t>Sensitivity Analysis</a:t>
            </a:r>
          </a:p>
          <a:p>
            <a:pPr>
              <a:buAutoNum type="arabicPeriod"/>
            </a:pPr>
            <a:r>
              <a:rPr lang="en-US">
                <a:solidFill>
                  <a:srgbClr val="002060"/>
                </a:solidFill>
                <a:latin typeface="EB Garamond" pitchFamily="2" charset="0"/>
                <a:ea typeface="EB Garamond" pitchFamily="2" charset="0"/>
              </a:rPr>
              <a:t>Conclusion and Recommendations</a:t>
            </a:r>
          </a:p>
          <a:p>
            <a:pPr>
              <a:buAutoNum type="arabicPeriod"/>
            </a:pPr>
            <a:r>
              <a:rPr lang="en-US">
                <a:solidFill>
                  <a:srgbClr val="002060"/>
                </a:solidFill>
                <a:latin typeface="EB Garamond" pitchFamily="2" charset="0"/>
                <a:ea typeface="EB Garamond" pitchFamily="2" charset="0"/>
              </a:rPr>
              <a:t>Questions</a:t>
            </a:r>
          </a:p>
          <a:p>
            <a:pPr marL="914400" lvl="2" indent="0">
              <a:buNone/>
            </a:pPr>
            <a:endParaRPr lang="en-US">
              <a:solidFill>
                <a:srgbClr val="002060"/>
              </a:solidFill>
              <a:latin typeface="EB Garamond" pitchFamily="2" charset="0"/>
              <a:ea typeface="EB Garamond" pitchFamily="2" charset="0"/>
            </a:endParaRPr>
          </a:p>
          <a:p>
            <a:pPr lvl="1">
              <a:buAutoNum type="arabicPeriod"/>
            </a:pPr>
            <a:endParaRPr lang="en-US">
              <a:solidFill>
                <a:srgbClr val="002060"/>
              </a:solidFill>
              <a:latin typeface="EB Garamond" pitchFamily="2" charset="0"/>
              <a:ea typeface="EB Garamond" pitchFamily="2" charset="0"/>
            </a:endParaRPr>
          </a:p>
        </p:txBody>
      </p:sp>
      <p:sp>
        <p:nvSpPr>
          <p:cNvPr id="4" name="Slide Number Placeholder 3">
            <a:extLst>
              <a:ext uri="{FF2B5EF4-FFF2-40B4-BE49-F238E27FC236}">
                <a16:creationId xmlns:a16="http://schemas.microsoft.com/office/drawing/2014/main" id="{F5A5D44D-C8F8-6E4E-AF80-918C63286BED}"/>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1</a:t>
            </a:fld>
            <a:endParaRPr lang="en-US">
              <a:latin typeface="EB Garamond" pitchFamily="2" charset="0"/>
              <a:ea typeface="EB Garamond" pitchFamily="2" charset="0"/>
            </a:endParaRPr>
          </a:p>
        </p:txBody>
      </p:sp>
    </p:spTree>
    <p:extLst>
      <p:ext uri="{BB962C8B-B14F-4D97-AF65-F5344CB8AC3E}">
        <p14:creationId xmlns:p14="http://schemas.microsoft.com/office/powerpoint/2010/main" val="1844700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10;&#10;Description automatically generated">
            <a:extLst>
              <a:ext uri="{FF2B5EF4-FFF2-40B4-BE49-F238E27FC236}">
                <a16:creationId xmlns:a16="http://schemas.microsoft.com/office/drawing/2014/main" id="{88CD2DAC-4430-E047-916B-C559163394E9}"/>
              </a:ext>
            </a:extLst>
          </p:cNvPr>
          <p:cNvPicPr>
            <a:picLocks noGrp="1" noChangeAspect="1"/>
          </p:cNvPicPr>
          <p:nvPr>
            <p:ph idx="1"/>
          </p:nvPr>
        </p:nvPicPr>
        <p:blipFill rotWithShape="1">
          <a:blip r:embed="rId2"/>
          <a:srcRect r="4762"/>
          <a:stretch/>
        </p:blipFill>
        <p:spPr>
          <a:xfrm>
            <a:off x="0" y="567970"/>
            <a:ext cx="4823012" cy="3795951"/>
          </a:xfrm>
        </p:spPr>
      </p:pic>
      <p:sp>
        <p:nvSpPr>
          <p:cNvPr id="4" name="Slide Number Placeholder 3">
            <a:extLst>
              <a:ext uri="{FF2B5EF4-FFF2-40B4-BE49-F238E27FC236}">
                <a16:creationId xmlns:a16="http://schemas.microsoft.com/office/drawing/2014/main" id="{2B8EB32C-46D6-A84E-AB80-DEABAB34399C}"/>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19</a:t>
            </a:fld>
            <a:endParaRPr lang="en-US">
              <a:latin typeface="EB Garamond" pitchFamily="2" charset="0"/>
              <a:ea typeface="EB Garamond" pitchFamily="2" charset="0"/>
            </a:endParaRPr>
          </a:p>
        </p:txBody>
      </p:sp>
      <p:sp>
        <p:nvSpPr>
          <p:cNvPr id="8" name="Title 1">
            <a:extLst>
              <a:ext uri="{FF2B5EF4-FFF2-40B4-BE49-F238E27FC236}">
                <a16:creationId xmlns:a16="http://schemas.microsoft.com/office/drawing/2014/main" id="{EE2A496C-390F-DD4F-9082-72B3F83B33CB}"/>
              </a:ext>
            </a:extLst>
          </p:cNvPr>
          <p:cNvSpPr txBox="1">
            <a:spLocks/>
          </p:cNvSpPr>
          <p:nvPr/>
        </p:nvSpPr>
        <p:spPr bwMode="auto">
          <a:xfrm>
            <a:off x="443285" y="37298"/>
            <a:ext cx="82296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3200" kern="1200">
                <a:solidFill>
                  <a:srgbClr val="006096"/>
                </a:solidFill>
                <a:latin typeface="Calibri"/>
                <a:ea typeface="Geneva" pitchFamily="-65" charset="-128"/>
                <a:cs typeface="Calibri"/>
              </a:defRPr>
            </a:lvl1pPr>
            <a:lvl2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2pPr>
            <a:lvl3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3pPr>
            <a:lvl4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4pPr>
            <a:lvl5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5pPr>
            <a:lvl6pPr marL="4572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6pPr>
            <a:lvl7pPr marL="9144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7pPr>
            <a:lvl8pPr marL="13716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8pPr>
            <a:lvl9pPr marL="18288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9pPr>
          </a:lstStyle>
          <a:p>
            <a:r>
              <a:rPr lang="en-US" sz="2800" b="1">
                <a:solidFill>
                  <a:srgbClr val="002060"/>
                </a:solidFill>
                <a:latin typeface="EB Garamond" pitchFamily="2" charset="0"/>
                <a:ea typeface="EB Garamond" pitchFamily="2" charset="0"/>
                <a:cs typeface="Calibri" panose="020F0502020204030204" pitchFamily="34" charset="0"/>
              </a:rPr>
              <a:t>Arrhenius Plot</a:t>
            </a:r>
            <a:endParaRPr lang="en-US" sz="2800">
              <a:latin typeface="EB Garamond" pitchFamily="2" charset="0"/>
              <a:ea typeface="EB Garamond" pitchFamily="2"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968D6675-99CA-084B-8D03-812C24075E97}"/>
              </a:ext>
            </a:extLst>
          </p:cNvPr>
          <p:cNvGraphicFramePr>
            <a:graphicFrameLocks noGrp="1"/>
          </p:cNvGraphicFramePr>
          <p:nvPr>
            <p:extLst>
              <p:ext uri="{D42A27DB-BD31-4B8C-83A1-F6EECF244321}">
                <p14:modId xmlns:p14="http://schemas.microsoft.com/office/powerpoint/2010/main" val="3638349360"/>
              </p:ext>
            </p:extLst>
          </p:nvPr>
        </p:nvGraphicFramePr>
        <p:xfrm>
          <a:off x="4957011" y="1780674"/>
          <a:ext cx="3715874" cy="1342051"/>
        </p:xfrm>
        <a:graphic>
          <a:graphicData uri="http://schemas.openxmlformats.org/drawingml/2006/table">
            <a:tbl>
              <a:tblPr/>
              <a:tblGrid>
                <a:gridCol w="1017442">
                  <a:extLst>
                    <a:ext uri="{9D8B030D-6E8A-4147-A177-3AD203B41FA5}">
                      <a16:colId xmlns:a16="http://schemas.microsoft.com/office/drawing/2014/main" val="567443597"/>
                    </a:ext>
                  </a:extLst>
                </a:gridCol>
                <a:gridCol w="893579">
                  <a:extLst>
                    <a:ext uri="{9D8B030D-6E8A-4147-A177-3AD203B41FA5}">
                      <a16:colId xmlns:a16="http://schemas.microsoft.com/office/drawing/2014/main" val="124920165"/>
                    </a:ext>
                  </a:extLst>
                </a:gridCol>
                <a:gridCol w="1804853">
                  <a:extLst>
                    <a:ext uri="{9D8B030D-6E8A-4147-A177-3AD203B41FA5}">
                      <a16:colId xmlns:a16="http://schemas.microsoft.com/office/drawing/2014/main" val="4112503752"/>
                    </a:ext>
                  </a:extLst>
                </a:gridCol>
              </a:tblGrid>
              <a:tr h="353751">
                <a:tc>
                  <a:txBody>
                    <a:bodyPr/>
                    <a:lstStyle/>
                    <a:p>
                      <a:pPr algn="ctr" rtl="0" fontAlgn="ctr">
                        <a:spcBef>
                          <a:spcPts val="0"/>
                        </a:spcBef>
                        <a:spcAft>
                          <a:spcPts val="0"/>
                        </a:spcAft>
                      </a:pPr>
                      <a:r>
                        <a:rPr lang="en-US" sz="1200" b="1" i="0" u="none" strike="noStrike">
                          <a:solidFill>
                            <a:srgbClr val="000000"/>
                          </a:solidFill>
                          <a:effectLst/>
                          <a:latin typeface="Times New Roman" panose="02020603050405020304" pitchFamily="18" charset="0"/>
                        </a:rPr>
                        <a:t>Parameter</a:t>
                      </a:r>
                      <a:endParaRPr lang="en-US">
                        <a:effectLst/>
                      </a:endParaRPr>
                    </a:p>
                  </a:txBody>
                  <a:tcPr marL="12700" marR="12700" marT="12700" marB="63500" anchor="ctr" anchorCtr="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FEFEF"/>
                    </a:solidFill>
                  </a:tcPr>
                </a:tc>
                <a:tc>
                  <a:txBody>
                    <a:bodyPr/>
                    <a:lstStyle/>
                    <a:p>
                      <a:pPr algn="ctr" rtl="0" fontAlgn="ctr">
                        <a:spcBef>
                          <a:spcPts val="0"/>
                        </a:spcBef>
                        <a:spcAft>
                          <a:spcPts val="0"/>
                        </a:spcAft>
                      </a:pPr>
                      <a:r>
                        <a:rPr lang="en-US" sz="1200" b="1" i="0" u="none" strike="noStrike">
                          <a:solidFill>
                            <a:srgbClr val="000000"/>
                          </a:solidFill>
                          <a:effectLst/>
                          <a:latin typeface="Times New Roman" panose="02020603050405020304" pitchFamily="18" charset="0"/>
                        </a:rPr>
                        <a:t>Values</a:t>
                      </a:r>
                      <a:endParaRPr lang="en-US">
                        <a:effectLst/>
                      </a:endParaRPr>
                    </a:p>
                  </a:txBody>
                  <a:tcPr marL="12700" marR="12700" marT="12700" marB="63500" anchor="ctr" anchorCtr="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FEFEF"/>
                    </a:solidFill>
                  </a:tcPr>
                </a:tc>
                <a:tc>
                  <a:txBody>
                    <a:bodyPr/>
                    <a:lstStyle/>
                    <a:p>
                      <a:pPr algn="ctr" rtl="0" fontAlgn="ctr">
                        <a:spcBef>
                          <a:spcPts val="0"/>
                        </a:spcBef>
                        <a:spcAft>
                          <a:spcPts val="0"/>
                        </a:spcAft>
                      </a:pPr>
                      <a:r>
                        <a:rPr lang="en-US" sz="1200" b="1" i="0" u="none" strike="noStrike">
                          <a:solidFill>
                            <a:srgbClr val="000000"/>
                          </a:solidFill>
                          <a:effectLst/>
                          <a:latin typeface="Times New Roman" panose="02020603050405020304" pitchFamily="18" charset="0"/>
                        </a:rPr>
                        <a:t>95% Confidence Interval</a:t>
                      </a:r>
                      <a:endParaRPr lang="en-US">
                        <a:effectLst/>
                      </a:endParaRPr>
                    </a:p>
                  </a:txBody>
                  <a:tcPr marL="12700" marR="12700" marT="12700" marB="63500" anchor="ctr" anchorCtr="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FEFEF"/>
                    </a:solidFill>
                  </a:tcPr>
                </a:tc>
                <a:extLst>
                  <a:ext uri="{0D108BD9-81ED-4DB2-BD59-A6C34878D82A}">
                    <a16:rowId xmlns:a16="http://schemas.microsoft.com/office/drawing/2014/main" val="1622579641"/>
                  </a:ext>
                </a:extLst>
              </a:tr>
              <a:tr h="494150">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A (M</a:t>
                      </a:r>
                      <a:r>
                        <a:rPr lang="en-US" sz="1200" b="0" i="0" u="none" strike="noStrike" baseline="30000">
                          <a:solidFill>
                            <a:srgbClr val="000000"/>
                          </a:solidFill>
                          <a:effectLst/>
                          <a:latin typeface="Times New Roman" panose="02020603050405020304" pitchFamily="18" charset="0"/>
                        </a:rPr>
                        <a:t>-1</a:t>
                      </a:r>
                      <a:r>
                        <a:rPr lang="en-US" sz="1200" b="0" i="0" u="none" strike="noStrike">
                          <a:solidFill>
                            <a:srgbClr val="000000"/>
                          </a:solidFill>
                          <a:effectLst/>
                          <a:latin typeface="Times New Roman" panose="02020603050405020304" pitchFamily="18" charset="0"/>
                        </a:rPr>
                        <a:t>s</a:t>
                      </a:r>
                      <a:r>
                        <a:rPr lang="en-US" sz="1200" b="0" i="0" u="none" strike="noStrike" baseline="30000">
                          <a:solidFill>
                            <a:srgbClr val="000000"/>
                          </a:solidFill>
                          <a:effectLst/>
                          <a:latin typeface="Times New Roman" panose="02020603050405020304" pitchFamily="18" charset="0"/>
                        </a:rPr>
                        <a:t>-1</a:t>
                      </a:r>
                      <a:r>
                        <a:rPr lang="en-US" sz="1200" b="0" i="0" u="none" strike="noStrike">
                          <a:solidFill>
                            <a:srgbClr val="000000"/>
                          </a:solidFill>
                          <a:effectLst/>
                          <a:latin typeface="Times New Roman" panose="02020603050405020304" pitchFamily="18" charset="0"/>
                        </a:rPr>
                        <a:t>)</a:t>
                      </a:r>
                      <a:endParaRPr lang="en-US">
                        <a:effectLst/>
                      </a:endParaRPr>
                    </a:p>
                  </a:txBody>
                  <a:tcPr marL="12700" marR="12700" marT="12700" marB="63500" anchor="ctr" anchorCtr="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1.026x10</a:t>
                      </a:r>
                      <a:r>
                        <a:rPr lang="en-US" sz="1200" b="0" i="0" u="none" strike="noStrike" baseline="30000">
                          <a:solidFill>
                            <a:srgbClr val="000000"/>
                          </a:solidFill>
                          <a:effectLst/>
                          <a:latin typeface="Times New Roman" panose="02020603050405020304" pitchFamily="18" charset="0"/>
                        </a:rPr>
                        <a:t>11</a:t>
                      </a:r>
                      <a:endParaRPr lang="en-US">
                        <a:effectLst/>
                      </a:endParaRPr>
                    </a:p>
                  </a:txBody>
                  <a:tcPr marL="12700" marR="12700" marT="12700" marB="63500" anchor="ctr" anchorCtr="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5.951x10</a:t>
                      </a:r>
                      <a:r>
                        <a:rPr lang="en-US" sz="1200" b="0" i="0" u="none" strike="noStrike" baseline="30000">
                          <a:solidFill>
                            <a:srgbClr val="000000"/>
                          </a:solidFill>
                          <a:effectLst/>
                          <a:latin typeface="Times New Roman" panose="02020603050405020304" pitchFamily="18" charset="0"/>
                        </a:rPr>
                        <a:t>8</a:t>
                      </a:r>
                      <a:r>
                        <a:rPr lang="en-US" sz="1200" b="0" i="0" u="none" strike="noStrike">
                          <a:solidFill>
                            <a:srgbClr val="000000"/>
                          </a:solidFill>
                          <a:effectLst/>
                          <a:latin typeface="Times New Roman" panose="02020603050405020304" pitchFamily="18" charset="0"/>
                        </a:rPr>
                        <a:t> - 1.769x10</a:t>
                      </a:r>
                      <a:r>
                        <a:rPr lang="en-US" sz="1200" b="0" i="0" u="none" strike="noStrike" baseline="30000">
                          <a:solidFill>
                            <a:srgbClr val="000000"/>
                          </a:solidFill>
                          <a:effectLst/>
                          <a:latin typeface="Times New Roman" panose="02020603050405020304" pitchFamily="18" charset="0"/>
                        </a:rPr>
                        <a:t>13</a:t>
                      </a:r>
                      <a:endParaRPr lang="en-US">
                        <a:effectLst/>
                      </a:endParaRPr>
                    </a:p>
                  </a:txBody>
                  <a:tcPr marL="12700" marR="12700" marT="12700" marB="63500" anchor="ctr" anchorCtr="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6191796"/>
                  </a:ext>
                </a:extLst>
              </a:tr>
              <a:tr h="494150">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E</a:t>
                      </a:r>
                      <a:r>
                        <a:rPr lang="en-US" sz="1200" b="0" i="0" u="none" strike="noStrike" baseline="-25000">
                          <a:solidFill>
                            <a:srgbClr val="000000"/>
                          </a:solidFill>
                          <a:effectLst/>
                          <a:latin typeface="Times New Roman" panose="02020603050405020304" pitchFamily="18" charset="0"/>
                        </a:rPr>
                        <a:t>a</a:t>
                      </a:r>
                      <a:r>
                        <a:rPr lang="en-US" sz="1200" b="0" i="0" u="none" strike="noStrike">
                          <a:solidFill>
                            <a:srgbClr val="000000"/>
                          </a:solidFill>
                          <a:effectLst/>
                          <a:latin typeface="Times New Roman" panose="02020603050405020304" pitchFamily="18" charset="0"/>
                        </a:rPr>
                        <a:t> (kJ/mol)</a:t>
                      </a:r>
                      <a:endParaRPr lang="en-US">
                        <a:effectLst/>
                      </a:endParaRPr>
                    </a:p>
                  </a:txBody>
                  <a:tcPr marL="12700" marR="12700" marT="12700" marB="63500" anchor="ctr" anchorCtr="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83.0101</a:t>
                      </a:r>
                      <a:endParaRPr lang="en-US">
                        <a:effectLst/>
                      </a:endParaRPr>
                    </a:p>
                  </a:txBody>
                  <a:tcPr marL="12700" marR="12700" marT="12700" marB="63500" anchor="ctr" anchorCtr="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69.8104 - 96.2098</a:t>
                      </a:r>
                      <a:endParaRPr lang="en-US">
                        <a:effectLst/>
                      </a:endParaRPr>
                    </a:p>
                  </a:txBody>
                  <a:tcPr marL="12700" marR="12700" marT="12700" marB="63500" anchor="ctr" anchorCtr="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1308422"/>
                  </a:ext>
                </a:extLst>
              </a:tr>
            </a:tbl>
          </a:graphicData>
        </a:graphic>
      </p:graphicFrame>
      <p:sp>
        <p:nvSpPr>
          <p:cNvPr id="10" name="Rectangle 1">
            <a:extLst>
              <a:ext uri="{FF2B5EF4-FFF2-40B4-BE49-F238E27FC236}">
                <a16:creationId xmlns:a16="http://schemas.microsoft.com/office/drawing/2014/main" id="{1EBAF3FF-7A97-C141-983E-7B90FC86BA23}"/>
              </a:ext>
            </a:extLst>
          </p:cNvPr>
          <p:cNvSpPr>
            <a:spLocks noChangeArrowheads="1"/>
          </p:cNvSpPr>
          <p:nvPr/>
        </p:nvSpPr>
        <p:spPr bwMode="auto">
          <a:xfrm>
            <a:off x="2157413" y="2640310"/>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EB Garamond" pitchFamily="2" charset="0"/>
                <a:ea typeface="EB Garamond" pitchFamily="2" charset="0"/>
              </a:rPr>
            </a:br>
            <a:endParaRPr kumimoji="0" lang="en-US" altLang="en-US" sz="1800" b="0" i="0" u="none" strike="noStrike" cap="none" normalizeH="0" baseline="0">
              <a:ln>
                <a:noFill/>
              </a:ln>
              <a:solidFill>
                <a:schemeClr val="tx1"/>
              </a:solidFill>
              <a:effectLst/>
              <a:latin typeface="EB Garamond" pitchFamily="2" charset="0"/>
              <a:ea typeface="EB Garamond"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EB Garamond" pitchFamily="2" charset="0"/>
              <a:ea typeface="EB Garamond" pitchFamily="2"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8D73B7C-EA66-BB4D-9D6B-8A513D51DEA4}"/>
                  </a:ext>
                </a:extLst>
              </p:cNvPr>
              <p:cNvSpPr txBox="1"/>
              <p:nvPr/>
            </p:nvSpPr>
            <p:spPr>
              <a:xfrm>
                <a:off x="5850526" y="1141493"/>
                <a:ext cx="1916166"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1600" b="0" i="1" smtClean="0">
                              <a:solidFill>
                                <a:srgbClr val="002060"/>
                              </a:solidFill>
                              <a:latin typeface="Cambria Math" panose="02040503050406030204" pitchFamily="18" charset="0"/>
                            </a:rPr>
                          </m:ctrlPr>
                        </m:funcPr>
                        <m:fName>
                          <m:r>
                            <m:rPr>
                              <m:sty m:val="p"/>
                            </m:rPr>
                            <a:rPr lang="en-US" sz="1600" b="0" i="0" smtClean="0">
                              <a:solidFill>
                                <a:srgbClr val="002060"/>
                              </a:solidFill>
                              <a:latin typeface="Cambria Math" panose="02040503050406030204" pitchFamily="18" charset="0"/>
                            </a:rPr>
                            <m:t>ln</m:t>
                          </m:r>
                        </m:fName>
                        <m:e>
                          <m:r>
                            <a:rPr lang="en-US" sz="1600" b="0" i="1" smtClean="0">
                              <a:solidFill>
                                <a:srgbClr val="002060"/>
                              </a:solidFill>
                              <a:latin typeface="Cambria Math" panose="02040503050406030204" pitchFamily="18" charset="0"/>
                            </a:rPr>
                            <m:t>𝑘</m:t>
                          </m:r>
                        </m:e>
                      </m:func>
                      <m:r>
                        <a:rPr lang="en-US" sz="1600" b="0" i="1" smtClean="0">
                          <a:solidFill>
                            <a:srgbClr val="002060"/>
                          </a:solidFill>
                          <a:latin typeface="Cambria Math" panose="02040503050406030204" pitchFamily="18" charset="0"/>
                        </a:rPr>
                        <m:t>=−</m:t>
                      </m:r>
                      <m:f>
                        <m:fPr>
                          <m:ctrlPr>
                            <a:rPr lang="en-US" sz="1600" b="0" i="1" smtClean="0">
                              <a:solidFill>
                                <a:srgbClr val="002060"/>
                              </a:solidFill>
                              <a:latin typeface="Cambria Math" panose="02040503050406030204" pitchFamily="18" charset="0"/>
                            </a:rPr>
                          </m:ctrlPr>
                        </m:fPr>
                        <m:num>
                          <m:sSub>
                            <m:sSubPr>
                              <m:ctrlPr>
                                <a:rPr lang="en-US" sz="1600" b="0" i="1" smtClean="0">
                                  <a:solidFill>
                                    <a:srgbClr val="002060"/>
                                  </a:solidFill>
                                  <a:latin typeface="Cambria Math" panose="02040503050406030204" pitchFamily="18" charset="0"/>
                                </a:rPr>
                              </m:ctrlPr>
                            </m:sSubPr>
                            <m:e>
                              <m:r>
                                <a:rPr lang="en-US" sz="1600" b="0" i="1" smtClean="0">
                                  <a:solidFill>
                                    <a:srgbClr val="002060"/>
                                  </a:solidFill>
                                  <a:latin typeface="Cambria Math" panose="02040503050406030204" pitchFamily="18" charset="0"/>
                                </a:rPr>
                                <m:t>𝐸</m:t>
                              </m:r>
                            </m:e>
                            <m:sub>
                              <m:r>
                                <a:rPr lang="en-US" sz="1600" b="0" i="1" smtClean="0">
                                  <a:solidFill>
                                    <a:srgbClr val="002060"/>
                                  </a:solidFill>
                                  <a:latin typeface="Cambria Math" panose="02040503050406030204" pitchFamily="18" charset="0"/>
                                </a:rPr>
                                <m:t>𝑎</m:t>
                              </m:r>
                            </m:sub>
                          </m:sSub>
                        </m:num>
                        <m:den>
                          <m:r>
                            <a:rPr lang="en-US" sz="1600" b="0" i="1" smtClean="0">
                              <a:solidFill>
                                <a:srgbClr val="002060"/>
                              </a:solidFill>
                              <a:latin typeface="Cambria Math" panose="02040503050406030204" pitchFamily="18" charset="0"/>
                            </a:rPr>
                            <m:t>𝑅</m:t>
                          </m:r>
                        </m:den>
                      </m:f>
                      <m:r>
                        <a:rPr lang="en-US" sz="1600" b="0" i="1" smtClean="0">
                          <a:solidFill>
                            <a:srgbClr val="002060"/>
                          </a:solidFill>
                          <a:latin typeface="Cambria Math" panose="02040503050406030204" pitchFamily="18" charset="0"/>
                        </a:rPr>
                        <m:t>⋅</m:t>
                      </m:r>
                      <m:f>
                        <m:fPr>
                          <m:ctrlPr>
                            <a:rPr lang="en-US" sz="1600" b="0" i="1" smtClean="0">
                              <a:solidFill>
                                <a:srgbClr val="002060"/>
                              </a:solidFill>
                              <a:latin typeface="Cambria Math" panose="02040503050406030204" pitchFamily="18" charset="0"/>
                            </a:rPr>
                          </m:ctrlPr>
                        </m:fPr>
                        <m:num>
                          <m:r>
                            <a:rPr lang="en-US" sz="1600" b="0" i="1" smtClean="0">
                              <a:solidFill>
                                <a:srgbClr val="002060"/>
                              </a:solidFill>
                              <a:latin typeface="Cambria Math" panose="02040503050406030204" pitchFamily="18" charset="0"/>
                            </a:rPr>
                            <m:t>1</m:t>
                          </m:r>
                        </m:num>
                        <m:den>
                          <m:r>
                            <a:rPr lang="en-US" sz="1600" b="0" i="1" smtClean="0">
                              <a:solidFill>
                                <a:srgbClr val="002060"/>
                              </a:solidFill>
                              <a:latin typeface="Cambria Math" panose="02040503050406030204" pitchFamily="18" charset="0"/>
                            </a:rPr>
                            <m:t>𝑇</m:t>
                          </m:r>
                        </m:den>
                      </m:f>
                      <m:r>
                        <a:rPr lang="en-US" sz="1600" b="0" i="1" smtClean="0">
                          <a:solidFill>
                            <a:srgbClr val="002060"/>
                          </a:solidFill>
                          <a:latin typeface="Cambria Math" panose="02040503050406030204" pitchFamily="18" charset="0"/>
                        </a:rPr>
                        <m:t>+</m:t>
                      </m:r>
                      <m:func>
                        <m:funcPr>
                          <m:ctrlPr>
                            <a:rPr lang="en-US" sz="1600" i="1">
                              <a:solidFill>
                                <a:srgbClr val="002060"/>
                              </a:solidFill>
                              <a:latin typeface="Cambria Math" panose="02040503050406030204" pitchFamily="18" charset="0"/>
                            </a:rPr>
                          </m:ctrlPr>
                        </m:funcPr>
                        <m:fName>
                          <m:r>
                            <m:rPr>
                              <m:sty m:val="p"/>
                            </m:rPr>
                            <a:rPr lang="en-US" sz="1600">
                              <a:solidFill>
                                <a:srgbClr val="002060"/>
                              </a:solidFill>
                              <a:latin typeface="Cambria Math" panose="02040503050406030204" pitchFamily="18" charset="0"/>
                            </a:rPr>
                            <m:t>ln</m:t>
                          </m:r>
                        </m:fName>
                        <m:e>
                          <m:r>
                            <a:rPr lang="en-US" sz="1600" i="1">
                              <a:solidFill>
                                <a:srgbClr val="002060"/>
                              </a:solidFill>
                              <a:latin typeface="Cambria Math" panose="02040503050406030204" pitchFamily="18" charset="0"/>
                            </a:rPr>
                            <m:t>𝐴</m:t>
                          </m:r>
                        </m:e>
                      </m:func>
                    </m:oMath>
                  </m:oMathPara>
                </a14:m>
                <a:endParaRPr lang="en-US" sz="1600">
                  <a:solidFill>
                    <a:srgbClr val="002060"/>
                  </a:solidFill>
                  <a:latin typeface="EB Garamond" pitchFamily="2" charset="0"/>
                  <a:ea typeface="EB Garamond" pitchFamily="2" charset="0"/>
                </a:endParaRPr>
              </a:p>
            </p:txBody>
          </p:sp>
        </mc:Choice>
        <mc:Fallback xmlns="">
          <p:sp>
            <p:nvSpPr>
              <p:cNvPr id="12" name="TextBox 11">
                <a:extLst>
                  <a:ext uri="{FF2B5EF4-FFF2-40B4-BE49-F238E27FC236}">
                    <a16:creationId xmlns:a16="http://schemas.microsoft.com/office/drawing/2014/main" id="{88D73B7C-EA66-BB4D-9D6B-8A513D51DEA4}"/>
                  </a:ext>
                </a:extLst>
              </p:cNvPr>
              <p:cNvSpPr txBox="1">
                <a:spLocks noRot="1" noChangeAspect="1" noMove="1" noResize="1" noEditPoints="1" noAdjustHandles="1" noChangeArrowheads="1" noChangeShapeType="1" noTextEdit="1"/>
              </p:cNvSpPr>
              <p:nvPr/>
            </p:nvSpPr>
            <p:spPr>
              <a:xfrm>
                <a:off x="5850526" y="1141493"/>
                <a:ext cx="1916166" cy="46102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24173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C134-84C7-4A5F-888A-EED274C1471A}"/>
              </a:ext>
            </a:extLst>
          </p:cNvPr>
          <p:cNvSpPr>
            <a:spLocks noGrp="1"/>
          </p:cNvSpPr>
          <p:nvPr>
            <p:ph type="title"/>
          </p:nvPr>
        </p:nvSpPr>
        <p:spPr>
          <a:xfrm>
            <a:off x="457200" y="228600"/>
            <a:ext cx="8229600" cy="742950"/>
          </a:xfrm>
        </p:spPr>
        <p:txBody>
          <a:bodyPr/>
          <a:lstStyle/>
          <a:p>
            <a:r>
              <a:rPr lang="en-US" sz="2800" b="1">
                <a:solidFill>
                  <a:srgbClr val="002060"/>
                </a:solidFill>
                <a:latin typeface="EB Garamond" pitchFamily="2" charset="0"/>
                <a:ea typeface="EB Garamond" pitchFamily="2" charset="0"/>
              </a:rPr>
              <a:t>Error Propagation</a:t>
            </a:r>
          </a:p>
        </p:txBody>
      </p:sp>
      <p:sp>
        <p:nvSpPr>
          <p:cNvPr id="3" name="Content Placeholder 2">
            <a:extLst>
              <a:ext uri="{FF2B5EF4-FFF2-40B4-BE49-F238E27FC236}">
                <a16:creationId xmlns:a16="http://schemas.microsoft.com/office/drawing/2014/main" id="{2AED8F10-4207-4A84-835B-0ADE01F3D231}"/>
              </a:ext>
            </a:extLst>
          </p:cNvPr>
          <p:cNvSpPr>
            <a:spLocks noGrp="1"/>
          </p:cNvSpPr>
          <p:nvPr>
            <p:ph idx="1"/>
          </p:nvPr>
        </p:nvSpPr>
        <p:spPr>
          <a:xfrm>
            <a:off x="371475" y="971550"/>
            <a:ext cx="8172450" cy="2628900"/>
          </a:xfrm>
        </p:spPr>
        <p:txBody>
          <a:bodyPr/>
          <a:lstStyle/>
          <a:p>
            <a:r>
              <a:rPr lang="en-US">
                <a:solidFill>
                  <a:srgbClr val="002060"/>
                </a:solidFill>
                <a:latin typeface="EB Garamond" pitchFamily="2" charset="0"/>
                <a:ea typeface="EB Garamond" pitchFamily="2" charset="0"/>
                <a:sym typeface="Calibri"/>
              </a:rPr>
              <a:t>Errors in mass, absorbance, and temperature were propagated</a:t>
            </a:r>
          </a:p>
          <a:p>
            <a:pPr lvl="1"/>
            <a:r>
              <a:rPr lang="en-US">
                <a:solidFill>
                  <a:srgbClr val="002060"/>
                </a:solidFill>
                <a:latin typeface="EB Garamond" pitchFamily="2" charset="0"/>
                <a:ea typeface="EB Garamond" pitchFamily="2" charset="0"/>
                <a:sym typeface="Calibri"/>
              </a:rPr>
              <a:t>Sources: </a:t>
            </a:r>
            <a:r>
              <a:rPr lang="en-US" b="0" i="0" u="none" strike="noStrike">
                <a:solidFill>
                  <a:srgbClr val="002060"/>
                </a:solidFill>
                <a:effectLst/>
                <a:latin typeface="EB Garamond" pitchFamily="2" charset="0"/>
                <a:ea typeface="EB Garamond" pitchFamily="2" charset="0"/>
              </a:rPr>
              <a:t>Spectrophotometer, Thermocouple, and Balance</a:t>
            </a:r>
          </a:p>
          <a:p>
            <a:pPr lvl="1"/>
            <a:r>
              <a:rPr lang="en-US" b="0" i="0" u="none" strike="noStrike">
                <a:solidFill>
                  <a:srgbClr val="002060"/>
                </a:solidFill>
                <a:effectLst/>
                <a:latin typeface="EB Garamond" pitchFamily="2" charset="0"/>
                <a:ea typeface="EB Garamond" pitchFamily="2" charset="0"/>
              </a:rPr>
              <a:t>Reaction Orders – Method of Initial Rates </a:t>
            </a:r>
          </a:p>
          <a:p>
            <a:pPr lvl="1"/>
            <a:r>
              <a:rPr lang="en-US">
                <a:solidFill>
                  <a:srgbClr val="002060"/>
                </a:solidFill>
                <a:latin typeface="EB Garamond" pitchFamily="2" charset="0"/>
                <a:ea typeface="EB Garamond" pitchFamily="2" charset="0"/>
              </a:rPr>
              <a:t>k – rate expression </a:t>
            </a:r>
            <a:endParaRPr lang="en-US" b="0" i="0" u="none" strike="noStrike">
              <a:solidFill>
                <a:srgbClr val="002060"/>
              </a:solidFill>
              <a:effectLst/>
              <a:latin typeface="EB Garamond" pitchFamily="2" charset="0"/>
              <a:ea typeface="EB Garamond" pitchFamily="2" charset="0"/>
            </a:endParaRPr>
          </a:p>
          <a:p>
            <a:r>
              <a:rPr lang="en-US">
                <a:solidFill>
                  <a:srgbClr val="002060"/>
                </a:solidFill>
                <a:latin typeface="EB Garamond" pitchFamily="2" charset="0"/>
                <a:ea typeface="EB Garamond" pitchFamily="2" charset="0"/>
                <a:sym typeface="Calibri"/>
              </a:rPr>
              <a:t>Errors in regression: slope and intercept</a:t>
            </a:r>
          </a:p>
          <a:p>
            <a:pPr lvl="1"/>
            <a:r>
              <a:rPr lang="en-US">
                <a:solidFill>
                  <a:srgbClr val="002060"/>
                </a:solidFill>
                <a:latin typeface="EB Garamond" pitchFamily="2" charset="0"/>
                <a:ea typeface="EB Garamond" pitchFamily="2" charset="0"/>
                <a:sym typeface="Calibri"/>
              </a:rPr>
              <a:t>Rate – Least Squares</a:t>
            </a:r>
          </a:p>
          <a:p>
            <a:pPr lvl="1"/>
            <a:r>
              <a:rPr lang="en-US">
                <a:solidFill>
                  <a:srgbClr val="002060"/>
                </a:solidFill>
                <a:latin typeface="EB Garamond" pitchFamily="2" charset="0"/>
                <a:ea typeface="EB Garamond" pitchFamily="2" charset="0"/>
                <a:sym typeface="Calibri"/>
              </a:rPr>
              <a:t>E</a:t>
            </a:r>
            <a:r>
              <a:rPr lang="en-US" baseline="-25000">
                <a:solidFill>
                  <a:srgbClr val="002060"/>
                </a:solidFill>
                <a:latin typeface="EB Garamond" pitchFamily="2" charset="0"/>
                <a:ea typeface="EB Garamond" pitchFamily="2" charset="0"/>
                <a:sym typeface="Calibri"/>
              </a:rPr>
              <a:t>a</a:t>
            </a:r>
            <a:r>
              <a:rPr lang="en-US">
                <a:solidFill>
                  <a:srgbClr val="002060"/>
                </a:solidFill>
                <a:latin typeface="EB Garamond" pitchFamily="2" charset="0"/>
                <a:ea typeface="EB Garamond" pitchFamily="2" charset="0"/>
                <a:sym typeface="Calibri"/>
              </a:rPr>
              <a:t> &amp; A – sum of squares</a:t>
            </a:r>
          </a:p>
        </p:txBody>
      </p:sp>
      <p:sp>
        <p:nvSpPr>
          <p:cNvPr id="4" name="Slide Number Placeholder 3">
            <a:extLst>
              <a:ext uri="{FF2B5EF4-FFF2-40B4-BE49-F238E27FC236}">
                <a16:creationId xmlns:a16="http://schemas.microsoft.com/office/drawing/2014/main" id="{B48A6AC2-36C8-43EE-B79A-BC63F7997B5C}"/>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20</a:t>
            </a:fld>
            <a:endParaRPr lang="en-US">
              <a:latin typeface="EB Garamond" pitchFamily="2" charset="0"/>
              <a:ea typeface="EB Garamond" pitchFamily="2" charset="0"/>
            </a:endParaRPr>
          </a:p>
        </p:txBody>
      </p:sp>
      <p:pic>
        <p:nvPicPr>
          <p:cNvPr id="5" name="Google Shape;283;p52">
            <a:extLst>
              <a:ext uri="{FF2B5EF4-FFF2-40B4-BE49-F238E27FC236}">
                <a16:creationId xmlns:a16="http://schemas.microsoft.com/office/drawing/2014/main" id="{7E6A73CB-5C3B-42FB-AC45-B36431E0C2E7}"/>
              </a:ext>
            </a:extLst>
          </p:cNvPr>
          <p:cNvPicPr preferRelativeResize="0"/>
          <p:nvPr/>
        </p:nvPicPr>
        <p:blipFill rotWithShape="1">
          <a:blip r:embed="rId2">
            <a:alphaModFix/>
          </a:blip>
          <a:srcRect r="5900"/>
          <a:stretch/>
        </p:blipFill>
        <p:spPr>
          <a:xfrm>
            <a:off x="1128478" y="3379545"/>
            <a:ext cx="6887044" cy="878130"/>
          </a:xfrm>
          <a:prstGeom prst="rect">
            <a:avLst/>
          </a:prstGeom>
          <a:noFill/>
          <a:ln>
            <a:no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7E4D300-E79F-CF48-8EE4-8A6DED8B8B5F}"/>
                  </a:ext>
                </a:extLst>
              </p:cNvPr>
              <p:cNvSpPr txBox="1"/>
              <p:nvPr/>
            </p:nvSpPr>
            <p:spPr>
              <a:xfrm>
                <a:off x="5904522" y="1760150"/>
                <a:ext cx="2753703" cy="5258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2060"/>
                          </a:solidFill>
                          <a:latin typeface="Cambria Math" panose="02040503050406030204" pitchFamily="18" charset="0"/>
                        </a:rPr>
                        <m:t>𝑘</m:t>
                      </m:r>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𝑟</m:t>
                              </m:r>
                            </m:e>
                            <m:sub>
                              <m:r>
                                <a:rPr lang="en-US" b="0" i="1" smtClean="0">
                                  <a:solidFill>
                                    <a:srgbClr val="002060"/>
                                  </a:solidFill>
                                  <a:latin typeface="Cambria Math" panose="02040503050406030204" pitchFamily="18" charset="0"/>
                                </a:rPr>
                                <m:t>0</m:t>
                              </m:r>
                            </m:sub>
                          </m:sSub>
                        </m:num>
                        <m:den>
                          <m:sSup>
                            <m:sSupPr>
                              <m:ctrlPr>
                                <a:rPr lang="en-US" b="0" i="1" smtClean="0">
                                  <a:solidFill>
                                    <a:srgbClr val="002060"/>
                                  </a:solidFill>
                                  <a:latin typeface="Cambria Math" panose="02040503050406030204" pitchFamily="18" charset="0"/>
                                </a:rPr>
                              </m:ctrlPr>
                            </m:sSupPr>
                            <m:e>
                              <m:d>
                                <m:dPr>
                                  <m:begChr m:val="["/>
                                  <m:endChr m:val="]"/>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𝐴𝑐𝑒𝑡𝑜𝑛𝑒</m:t>
                                  </m:r>
                                </m:e>
                              </m:d>
                            </m:e>
                            <m:sup>
                              <m:r>
                                <a:rPr lang="en-US" b="0" i="1" smtClean="0">
                                  <a:solidFill>
                                    <a:srgbClr val="002060"/>
                                  </a:solidFill>
                                  <a:latin typeface="Cambria Math" panose="02040503050406030204" pitchFamily="18" charset="0"/>
                                </a:rPr>
                                <m:t>𝛼</m:t>
                              </m:r>
                            </m:sup>
                          </m:sSup>
                          <m:sSup>
                            <m:sSupPr>
                              <m:ctrlPr>
                                <a:rPr lang="en-US" b="0" i="1" smtClean="0">
                                  <a:solidFill>
                                    <a:srgbClr val="002060"/>
                                  </a:solidFill>
                                  <a:latin typeface="Cambria Math" panose="02040503050406030204" pitchFamily="18" charset="0"/>
                                </a:rPr>
                              </m:ctrlPr>
                            </m:sSupPr>
                            <m:e>
                              <m:d>
                                <m:dPr>
                                  <m:begChr m:val="["/>
                                  <m:endChr m:val="]"/>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𝐻𝐶𝑙</m:t>
                                  </m:r>
                                </m:e>
                              </m:d>
                            </m:e>
                            <m:sup>
                              <m:r>
                                <a:rPr lang="en-US" b="0" i="1" smtClean="0">
                                  <a:solidFill>
                                    <a:srgbClr val="002060"/>
                                  </a:solidFill>
                                  <a:latin typeface="Cambria Math" panose="02040503050406030204" pitchFamily="18" charset="0"/>
                                </a:rPr>
                                <m:t>𝛽</m:t>
                              </m:r>
                            </m:sup>
                          </m:sSup>
                          <m:sSup>
                            <m:sSupPr>
                              <m:ctrlPr>
                                <a:rPr lang="en-US" b="0" i="1" smtClean="0">
                                  <a:solidFill>
                                    <a:srgbClr val="002060"/>
                                  </a:solidFill>
                                  <a:latin typeface="Cambria Math" panose="02040503050406030204" pitchFamily="18" charset="0"/>
                                </a:rPr>
                              </m:ctrlPr>
                            </m:sSupPr>
                            <m:e>
                              <m:d>
                                <m:dPr>
                                  <m:begChr m:val="["/>
                                  <m:endChr m:val="]"/>
                                  <m:ctrlPr>
                                    <a:rPr lang="en-US" b="0" i="1" smtClean="0">
                                      <a:solidFill>
                                        <a:srgbClr val="002060"/>
                                      </a:solidFill>
                                      <a:latin typeface="Cambria Math" panose="02040503050406030204" pitchFamily="18" charset="0"/>
                                    </a:rPr>
                                  </m:ctrlPr>
                                </m:dPr>
                                <m:e>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𝐼</m:t>
                                      </m:r>
                                    </m:e>
                                    <m:sub>
                                      <m:r>
                                        <a:rPr lang="en-US" b="0" i="1" smtClean="0">
                                          <a:solidFill>
                                            <a:srgbClr val="002060"/>
                                          </a:solidFill>
                                          <a:latin typeface="Cambria Math" panose="02040503050406030204" pitchFamily="18" charset="0"/>
                                        </a:rPr>
                                        <m:t>2</m:t>
                                      </m:r>
                                    </m:sub>
                                  </m:sSub>
                                </m:e>
                              </m:d>
                            </m:e>
                            <m:sup>
                              <m:r>
                                <a:rPr lang="en-US" b="0" i="1" smtClean="0">
                                  <a:solidFill>
                                    <a:srgbClr val="002060"/>
                                  </a:solidFill>
                                  <a:latin typeface="Cambria Math" panose="02040503050406030204" pitchFamily="18" charset="0"/>
                                </a:rPr>
                                <m:t>𝛾</m:t>
                              </m:r>
                            </m:sup>
                          </m:sSup>
                        </m:den>
                      </m:f>
                    </m:oMath>
                  </m:oMathPara>
                </a14:m>
                <a:endParaRPr lang="en-US">
                  <a:solidFill>
                    <a:srgbClr val="002060"/>
                  </a:solidFill>
                  <a:latin typeface="EB Garamond" pitchFamily="2" charset="0"/>
                  <a:ea typeface="EB Garamond" pitchFamily="2" charset="0"/>
                </a:endParaRPr>
              </a:p>
            </p:txBody>
          </p:sp>
        </mc:Choice>
        <mc:Fallback xmlns="">
          <p:sp>
            <p:nvSpPr>
              <p:cNvPr id="6" name="TextBox 5">
                <a:extLst>
                  <a:ext uri="{FF2B5EF4-FFF2-40B4-BE49-F238E27FC236}">
                    <a16:creationId xmlns:a16="http://schemas.microsoft.com/office/drawing/2014/main" id="{97E4D300-E79F-CF48-8EE4-8A6DED8B8B5F}"/>
                  </a:ext>
                </a:extLst>
              </p:cNvPr>
              <p:cNvSpPr txBox="1">
                <a:spLocks noRot="1" noChangeAspect="1" noMove="1" noResize="1" noEditPoints="1" noAdjustHandles="1" noChangeArrowheads="1" noChangeShapeType="1" noTextEdit="1"/>
              </p:cNvSpPr>
              <p:nvPr/>
            </p:nvSpPr>
            <p:spPr>
              <a:xfrm>
                <a:off x="5904522" y="1760150"/>
                <a:ext cx="2753703" cy="52585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96394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66AB-8E6F-D04A-85D2-72AB7649FDB6}"/>
              </a:ext>
            </a:extLst>
          </p:cNvPr>
          <p:cNvSpPr>
            <a:spLocks noGrp="1"/>
          </p:cNvSpPr>
          <p:nvPr>
            <p:ph type="ctrTitle"/>
          </p:nvPr>
        </p:nvSpPr>
        <p:spPr>
          <a:xfrm>
            <a:off x="685800" y="1758687"/>
            <a:ext cx="7772400" cy="1102519"/>
          </a:xfrm>
        </p:spPr>
        <p:txBody>
          <a:bodyPr/>
          <a:lstStyle/>
          <a:p>
            <a:r>
              <a:rPr lang="en-US" sz="4400" b="1">
                <a:latin typeface="Garamond" panose="02020404030301010803" pitchFamily="18" charset="0"/>
              </a:rPr>
              <a:t>PHASE III</a:t>
            </a:r>
          </a:p>
        </p:txBody>
      </p:sp>
    </p:spTree>
    <p:extLst>
      <p:ext uri="{BB962C8B-B14F-4D97-AF65-F5344CB8AC3E}">
        <p14:creationId xmlns:p14="http://schemas.microsoft.com/office/powerpoint/2010/main" val="1651236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C4B3-708B-4DC9-9919-4FDECE42709A}"/>
              </a:ext>
            </a:extLst>
          </p:cNvPr>
          <p:cNvSpPr>
            <a:spLocks noGrp="1"/>
          </p:cNvSpPr>
          <p:nvPr>
            <p:ph type="title"/>
          </p:nvPr>
        </p:nvSpPr>
        <p:spPr>
          <a:xfrm>
            <a:off x="457200" y="247968"/>
            <a:ext cx="8229600" cy="742950"/>
          </a:xfrm>
        </p:spPr>
        <p:txBody>
          <a:bodyPr/>
          <a:lstStyle/>
          <a:p>
            <a:r>
              <a:rPr lang="en-US" b="1">
                <a:solidFill>
                  <a:srgbClr val="002060"/>
                </a:solidFill>
                <a:latin typeface="EB Garamond" pitchFamily="2" charset="0"/>
                <a:ea typeface="EB Garamond" pitchFamily="2" charset="0"/>
              </a:rPr>
              <a:t>Part 1 – ODE Simulation for BSTR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312328-3BC9-4CBF-9241-ED6DF1FF954C}"/>
                  </a:ext>
                </a:extLst>
              </p:cNvPr>
              <p:cNvSpPr>
                <a:spLocks noGrp="1"/>
              </p:cNvSpPr>
              <p:nvPr>
                <p:ph idx="1"/>
              </p:nvPr>
            </p:nvSpPr>
            <p:spPr>
              <a:xfrm>
                <a:off x="457200" y="990918"/>
                <a:ext cx="8229600" cy="2651125"/>
              </a:xfrm>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solidFill>
                            <a:srgbClr val="002060"/>
                          </a:solidFill>
                          <a:latin typeface="Cambria Math" panose="02040503050406030204" pitchFamily="18" charset="0"/>
                          <a:ea typeface="Calibri" panose="020F0502020204030204" pitchFamily="34" charset="0"/>
                          <a:cs typeface="Times New Roman" panose="02020603050405020304" pitchFamily="18" charset="0"/>
                        </a:rPr>
                        <m:t>𝐶</m:t>
                      </m:r>
                      <m:sSub>
                        <m:sSubPr>
                          <m:ctrlP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𝐻</m:t>
                          </m:r>
                        </m:e>
                        <m:sub>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3</m:t>
                          </m:r>
                        </m:sub>
                      </m:sSub>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𝐶𝑂𝐶</m:t>
                      </m:r>
                      <m:sSub>
                        <m:sSubPr>
                          <m:ctrlP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𝐻</m:t>
                          </m:r>
                        </m:e>
                        <m:sub>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3</m:t>
                          </m:r>
                        </m:sub>
                      </m:sSub>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𝐼</m:t>
                          </m:r>
                        </m:e>
                        <m:sub>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2</m:t>
                          </m:r>
                        </m:sub>
                      </m:sSub>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𝐶</m:t>
                      </m:r>
                      <m:sSub>
                        <m:sSubPr>
                          <m:ctrlP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𝐻</m:t>
                          </m:r>
                        </m:e>
                        <m:sub>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3</m:t>
                          </m:r>
                        </m:sub>
                      </m:sSub>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𝐶𝑂</m:t>
                      </m:r>
                      <m:sSub>
                        <m:sSubPr>
                          <m:ctrlP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𝐻</m:t>
                          </m:r>
                        </m:e>
                        <m:sub>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2</m:t>
                          </m:r>
                        </m:sub>
                      </m:sSub>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𝐼</m:t>
                      </m:r>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𝐻𝐼</m:t>
                      </m:r>
                    </m:oMath>
                  </m:oMathPara>
                </a14:m>
                <a:endParaRPr lang="en-US">
                  <a:solidFill>
                    <a:srgbClr val="002060"/>
                  </a:solidFill>
                  <a:latin typeface="EB Garamond" pitchFamily="2" charset="0"/>
                  <a:ea typeface="EB Garamond" pitchFamily="2" charset="0"/>
                  <a:cs typeface="Times New Roman" panose="02020603050405020304" pitchFamily="18" charset="0"/>
                </a:endParaRPr>
              </a:p>
              <a:p>
                <a:pPr marL="0" indent="0">
                  <a:buNone/>
                </a:pPr>
                <a:endParaRPr lang="en-US" b="0" i="1">
                  <a:solidFill>
                    <a:srgbClr val="00206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𝑑</m:t>
                          </m:r>
                          <m:d>
                            <m:dPr>
                              <m:begChr m:val="["/>
                              <m:endChr m:val="]"/>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𝐶</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𝐻</m:t>
                                  </m:r>
                                </m:e>
                                <m:sub>
                                  <m:r>
                                    <a:rPr lang="en-US" b="0" i="1" smtClean="0">
                                      <a:solidFill>
                                        <a:srgbClr val="002060"/>
                                      </a:solidFill>
                                      <a:latin typeface="Cambria Math" panose="02040503050406030204" pitchFamily="18" charset="0"/>
                                    </a:rPr>
                                    <m:t>3</m:t>
                                  </m:r>
                                </m:sub>
                              </m:sSub>
                              <m:r>
                                <a:rPr lang="en-US" b="0" i="1" smtClean="0">
                                  <a:solidFill>
                                    <a:srgbClr val="002060"/>
                                  </a:solidFill>
                                  <a:latin typeface="Cambria Math" panose="02040503050406030204" pitchFamily="18" charset="0"/>
                                </a:rPr>
                                <m:t>𝐶𝑂𝐶</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𝐻</m:t>
                                  </m:r>
                                </m:e>
                                <m:sub>
                                  <m:r>
                                    <a:rPr lang="en-US" b="0" i="1" smtClean="0">
                                      <a:solidFill>
                                        <a:srgbClr val="002060"/>
                                      </a:solidFill>
                                      <a:latin typeface="Cambria Math" panose="02040503050406030204" pitchFamily="18" charset="0"/>
                                    </a:rPr>
                                    <m:t>3</m:t>
                                  </m:r>
                                </m:sub>
                              </m:sSub>
                            </m:e>
                          </m:d>
                        </m:num>
                        <m:den>
                          <m:r>
                            <a:rPr lang="en-US" b="0" i="1" smtClean="0">
                              <a:solidFill>
                                <a:srgbClr val="002060"/>
                              </a:solidFill>
                              <a:latin typeface="Cambria Math" panose="02040503050406030204" pitchFamily="18" charset="0"/>
                            </a:rPr>
                            <m:t>𝑑𝑡</m:t>
                          </m:r>
                        </m:den>
                      </m:f>
                      <m:r>
                        <a:rPr lang="en-US" b="0" i="1" smtClean="0">
                          <a:solidFill>
                            <a:srgbClr val="002060"/>
                          </a:solidFill>
                          <a:latin typeface="Cambria Math" panose="02040503050406030204" pitchFamily="18" charset="0"/>
                        </a:rPr>
                        <m:t>=</m:t>
                      </m:r>
                      <m:f>
                        <m:fPr>
                          <m:ctrlPr>
                            <a:rPr lang="en-US" i="1">
                              <a:solidFill>
                                <a:srgbClr val="002060"/>
                              </a:solidFill>
                              <a:latin typeface="Cambria Math" panose="02040503050406030204" pitchFamily="18" charset="0"/>
                            </a:rPr>
                          </m:ctrlPr>
                        </m:fPr>
                        <m:num>
                          <m:r>
                            <a:rPr lang="en-US" i="1">
                              <a:solidFill>
                                <a:srgbClr val="002060"/>
                              </a:solidFill>
                              <a:latin typeface="Cambria Math" panose="02040503050406030204" pitchFamily="18" charset="0"/>
                            </a:rPr>
                            <m:t>𝑑</m:t>
                          </m:r>
                          <m:d>
                            <m:dPr>
                              <m:begChr m:val="["/>
                              <m:endChr m:val="]"/>
                              <m:ctrlPr>
                                <a:rPr lang="en-US" i="1">
                                  <a:solidFill>
                                    <a:srgbClr val="002060"/>
                                  </a:solidFill>
                                  <a:latin typeface="Cambria Math" panose="02040503050406030204" pitchFamily="18" charset="0"/>
                                </a:rPr>
                              </m:ctrlPr>
                            </m:dPr>
                            <m:e>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𝐼</m:t>
                                  </m:r>
                                </m:e>
                                <m:sub>
                                  <m:r>
                                    <a:rPr lang="en-US" b="0" i="1" smtClean="0">
                                      <a:solidFill>
                                        <a:srgbClr val="002060"/>
                                      </a:solidFill>
                                      <a:latin typeface="Cambria Math" panose="02040503050406030204" pitchFamily="18" charset="0"/>
                                    </a:rPr>
                                    <m:t>2</m:t>
                                  </m:r>
                                </m:sub>
                              </m:sSub>
                            </m:e>
                          </m:d>
                        </m:num>
                        <m:den>
                          <m:r>
                            <a:rPr lang="en-US" i="1">
                              <a:solidFill>
                                <a:srgbClr val="002060"/>
                              </a:solidFill>
                              <a:latin typeface="Cambria Math" panose="02040503050406030204" pitchFamily="18" charset="0"/>
                            </a:rPr>
                            <m:t>𝑑𝑡</m:t>
                          </m:r>
                        </m:den>
                      </m:f>
                      <m:r>
                        <a:rPr lang="en-US" b="0" i="1" smtClean="0">
                          <a:solidFill>
                            <a:srgbClr val="002060"/>
                          </a:solidFill>
                          <a:latin typeface="Cambria Math" panose="02040503050406030204" pitchFamily="18" charset="0"/>
                        </a:rPr>
                        <m:t>=−</m:t>
                      </m:r>
                      <m:f>
                        <m:fPr>
                          <m:ctrlPr>
                            <a:rPr lang="en-US" i="1">
                              <a:solidFill>
                                <a:srgbClr val="002060"/>
                              </a:solidFill>
                              <a:latin typeface="Cambria Math" panose="02040503050406030204" pitchFamily="18" charset="0"/>
                            </a:rPr>
                          </m:ctrlPr>
                        </m:fPr>
                        <m:num>
                          <m:r>
                            <a:rPr lang="en-US" i="1">
                              <a:solidFill>
                                <a:srgbClr val="002060"/>
                              </a:solidFill>
                              <a:latin typeface="Cambria Math" panose="02040503050406030204" pitchFamily="18" charset="0"/>
                            </a:rPr>
                            <m:t>𝑑</m:t>
                          </m:r>
                          <m:d>
                            <m:dPr>
                              <m:begChr m:val="["/>
                              <m:endChr m:val="]"/>
                              <m:ctrlPr>
                                <a:rPr lang="en-US" i="1">
                                  <a:solidFill>
                                    <a:srgbClr val="002060"/>
                                  </a:solidFill>
                                  <a:latin typeface="Cambria Math" panose="02040503050406030204" pitchFamily="18" charset="0"/>
                                </a:rPr>
                              </m:ctrlPr>
                            </m:dPr>
                            <m:e>
                              <m:r>
                                <a:rPr lang="en-US" i="1">
                                  <a:solidFill>
                                    <a:srgbClr val="002060"/>
                                  </a:solidFill>
                                  <a:latin typeface="Cambria Math" panose="02040503050406030204" pitchFamily="18" charset="0"/>
                                </a:rPr>
                                <m:t>𝐻𝐶𝑙</m:t>
                              </m:r>
                            </m:e>
                          </m:d>
                        </m:num>
                        <m:den>
                          <m:r>
                            <a:rPr lang="en-US" i="1">
                              <a:solidFill>
                                <a:srgbClr val="002060"/>
                              </a:solidFill>
                              <a:latin typeface="Cambria Math" panose="02040503050406030204" pitchFamily="18" charset="0"/>
                            </a:rPr>
                            <m:t>𝑑𝑡</m:t>
                          </m:r>
                        </m:den>
                      </m:f>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𝑘</m:t>
                          </m:r>
                        </m:e>
                        <m:sub>
                          <m:r>
                            <a:rPr lang="en-US" b="0" i="1" smtClean="0">
                              <a:solidFill>
                                <a:srgbClr val="002060"/>
                              </a:solidFill>
                              <a:latin typeface="Cambria Math" panose="02040503050406030204" pitchFamily="18" charset="0"/>
                            </a:rPr>
                            <m:t>1</m:t>
                          </m:r>
                        </m:sub>
                      </m:sSub>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i="1">
                                  <a:solidFill>
                                    <a:srgbClr val="002060"/>
                                  </a:solidFill>
                                  <a:latin typeface="Cambria Math" panose="02040503050406030204" pitchFamily="18" charset="0"/>
                                </a:rPr>
                                <m:t>𝐶</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𝐻</m:t>
                                  </m:r>
                                </m:e>
                                <m:sub>
                                  <m:r>
                                    <a:rPr lang="en-US" i="1">
                                      <a:solidFill>
                                        <a:srgbClr val="002060"/>
                                      </a:solidFill>
                                      <a:latin typeface="Cambria Math" panose="02040503050406030204" pitchFamily="18" charset="0"/>
                                    </a:rPr>
                                    <m:t>3</m:t>
                                  </m:r>
                                </m:sub>
                              </m:sSub>
                              <m:r>
                                <a:rPr lang="en-US" i="1">
                                  <a:solidFill>
                                    <a:srgbClr val="002060"/>
                                  </a:solidFill>
                                  <a:latin typeface="Cambria Math" panose="02040503050406030204" pitchFamily="18" charset="0"/>
                                </a:rPr>
                                <m:t>𝐶𝑂𝐶</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𝐻</m:t>
                                  </m:r>
                                </m:e>
                                <m:sub>
                                  <m:r>
                                    <a:rPr lang="en-US" i="1">
                                      <a:solidFill>
                                        <a:srgbClr val="002060"/>
                                      </a:solidFill>
                                      <a:latin typeface="Cambria Math" panose="02040503050406030204" pitchFamily="18" charset="0"/>
                                    </a:rPr>
                                    <m:t>3</m:t>
                                  </m:r>
                                </m:sub>
                              </m:sSub>
                            </m:e>
                          </m:d>
                        </m:e>
                        <m:sup>
                          <m:r>
                            <a:rPr lang="en-US" i="1">
                              <a:solidFill>
                                <a:srgbClr val="002060"/>
                              </a:solidFill>
                              <a:latin typeface="Cambria Math" panose="02040503050406030204" pitchFamily="18" charset="0"/>
                            </a:rPr>
                            <m:t>𝛼</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i="1">
                                  <a:solidFill>
                                    <a:srgbClr val="002060"/>
                                  </a:solidFill>
                                  <a:latin typeface="Cambria Math" panose="02040503050406030204" pitchFamily="18" charset="0"/>
                                </a:rPr>
                                <m:t>𝐻𝐶𝑙</m:t>
                              </m:r>
                            </m:e>
                          </m:d>
                        </m:e>
                        <m:sup>
                          <m:r>
                            <a:rPr lang="en-US" i="1">
                              <a:solidFill>
                                <a:srgbClr val="002060"/>
                              </a:solidFill>
                              <a:latin typeface="Cambria Math" panose="02040503050406030204" pitchFamily="18" charset="0"/>
                            </a:rPr>
                            <m:t>𝛽</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𝐼</m:t>
                                  </m:r>
                                </m:e>
                                <m:sub>
                                  <m:r>
                                    <a:rPr lang="en-US" i="1">
                                      <a:solidFill>
                                        <a:srgbClr val="002060"/>
                                      </a:solidFill>
                                      <a:latin typeface="Cambria Math" panose="02040503050406030204" pitchFamily="18" charset="0"/>
                                    </a:rPr>
                                    <m:t>2</m:t>
                                  </m:r>
                                </m:sub>
                              </m:sSub>
                            </m:e>
                          </m:d>
                        </m:e>
                        <m:sup>
                          <m:r>
                            <a:rPr lang="en-US" i="1">
                              <a:solidFill>
                                <a:srgbClr val="002060"/>
                              </a:solidFill>
                              <a:latin typeface="Cambria Math" panose="02040503050406030204" pitchFamily="18" charset="0"/>
                            </a:rPr>
                            <m:t>𝛾</m:t>
                          </m:r>
                        </m:sup>
                      </m:sSup>
                    </m:oMath>
                  </m:oMathPara>
                </a14:m>
                <a:endParaRPr lang="en-US">
                  <a:solidFill>
                    <a:srgbClr val="002060"/>
                  </a:solidFill>
                  <a:latin typeface="EB Garamond" pitchFamily="2" charset="0"/>
                  <a:ea typeface="EB Garamond" pitchFamily="2" charset="0"/>
                </a:endParaRPr>
              </a:p>
            </p:txBody>
          </p:sp>
        </mc:Choice>
        <mc:Fallback xmlns="">
          <p:sp>
            <p:nvSpPr>
              <p:cNvPr id="3" name="Content Placeholder 2">
                <a:extLst>
                  <a:ext uri="{FF2B5EF4-FFF2-40B4-BE49-F238E27FC236}">
                    <a16:creationId xmlns:a16="http://schemas.microsoft.com/office/drawing/2014/main" id="{10312328-3BC9-4CBF-9241-ED6DF1FF954C}"/>
                  </a:ext>
                </a:extLst>
              </p:cNvPr>
              <p:cNvSpPr>
                <a:spLocks noGrp="1" noRot="1" noChangeAspect="1" noMove="1" noResize="1" noEditPoints="1" noAdjustHandles="1" noChangeArrowheads="1" noChangeShapeType="1" noTextEdit="1"/>
              </p:cNvSpPr>
              <p:nvPr>
                <p:ph idx="1"/>
              </p:nvPr>
            </p:nvSpPr>
            <p:spPr>
              <a:xfrm>
                <a:off x="457200" y="990918"/>
                <a:ext cx="8229600" cy="2651125"/>
              </a:xfrm>
              <a:blipFill>
                <a:blip r:embed="rId3"/>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0E64C1-5FAC-4A96-8169-CB363D3EE937}"/>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22</a:t>
            </a:fld>
            <a:endParaRPr lang="en-US">
              <a:latin typeface="EB Garamond" pitchFamily="2" charset="0"/>
              <a:ea typeface="EB Garamond" pitchFamily="2" charset="0"/>
            </a:endParaRP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97A7F16-A4A3-0A48-B09F-8BFA5AB73F85}"/>
                  </a:ext>
                </a:extLst>
              </p:cNvPr>
              <p:cNvGraphicFramePr>
                <a:graphicFrameLocks noGrp="1"/>
              </p:cNvGraphicFramePr>
              <p:nvPr>
                <p:extLst>
                  <p:ext uri="{D42A27DB-BD31-4B8C-83A1-F6EECF244321}">
                    <p14:modId xmlns:p14="http://schemas.microsoft.com/office/powerpoint/2010/main" val="251924851"/>
                  </p:ext>
                </p:extLst>
              </p:nvPr>
            </p:nvGraphicFramePr>
            <p:xfrm>
              <a:off x="2962275" y="2401774"/>
              <a:ext cx="3219450" cy="1645920"/>
            </p:xfrm>
            <a:graphic>
              <a:graphicData uri="http://schemas.openxmlformats.org/drawingml/2006/table">
                <a:tbl>
                  <a:tblPr/>
                  <a:tblGrid>
                    <a:gridCol w="1638300">
                      <a:extLst>
                        <a:ext uri="{9D8B030D-6E8A-4147-A177-3AD203B41FA5}">
                          <a16:colId xmlns:a16="http://schemas.microsoft.com/office/drawing/2014/main" val="4126874839"/>
                        </a:ext>
                      </a:extLst>
                    </a:gridCol>
                    <a:gridCol w="1581150">
                      <a:extLst>
                        <a:ext uri="{9D8B030D-6E8A-4147-A177-3AD203B41FA5}">
                          <a16:colId xmlns:a16="http://schemas.microsoft.com/office/drawing/2014/main" val="3893912698"/>
                        </a:ext>
                      </a:extLst>
                    </a:gridCol>
                  </a:tblGrid>
                  <a:tr h="0">
                    <a:tc>
                      <a:txBody>
                        <a:bodyPr/>
                        <a:lstStyle/>
                        <a:p>
                          <a:pPr algn="ctr" rtl="0" fontAlgn="ctr">
                            <a:spcBef>
                              <a:spcPts val="0"/>
                            </a:spcBef>
                            <a:spcAft>
                              <a:spcPts val="0"/>
                            </a:spcAft>
                          </a:pPr>
                          <a:r>
                            <a:rPr lang="en-US" sz="1200" b="1" i="0" u="none" strike="noStrike">
                              <a:solidFill>
                                <a:srgbClr val="000000"/>
                              </a:solidFill>
                              <a:effectLst/>
                              <a:latin typeface="Times New Roman" panose="02020603050405020304" pitchFamily="18" charset="0"/>
                            </a:rPr>
                            <a:t>Parameters</a:t>
                          </a:r>
                          <a:endParaRPr lang="en-US" sz="12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algn="ctr" rtl="0" fontAlgn="ctr">
                            <a:spcBef>
                              <a:spcPts val="0"/>
                            </a:spcBef>
                            <a:spcAft>
                              <a:spcPts val="0"/>
                            </a:spcAft>
                          </a:pPr>
                          <a:r>
                            <a:rPr lang="en-US" sz="1200" b="1" i="0" u="none" strike="noStrike">
                              <a:solidFill>
                                <a:srgbClr val="000000"/>
                              </a:solidFill>
                              <a:effectLst/>
                              <a:latin typeface="Times New Roman" panose="02020603050405020304" pitchFamily="18" charset="0"/>
                            </a:rPr>
                            <a:t>Values (Units)</a:t>
                          </a:r>
                          <a:endParaRPr lang="en-US" sz="12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extLst>
                      <a:ext uri="{0D108BD9-81ED-4DB2-BD59-A6C34878D82A}">
                        <a16:rowId xmlns:a16="http://schemas.microsoft.com/office/drawing/2014/main" val="2616964448"/>
                      </a:ext>
                    </a:extLst>
                  </a:tr>
                  <a:tr h="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14:m>
                            <m:oMath xmlns:m="http://schemas.openxmlformats.org/officeDocument/2006/math">
                              <m:r>
                                <a:rPr lang="en-US" sz="1200" b="0" i="1" u="none" strike="noStrike" smtClean="0">
                                  <a:solidFill>
                                    <a:srgbClr val="000000"/>
                                  </a:solidFill>
                                  <a:effectLst/>
                                  <a:latin typeface="Cambria Math" panose="02040503050406030204" pitchFamily="18" charset="0"/>
                                </a:rPr>
                                <m:t>[</m:t>
                              </m:r>
                              <m:r>
                                <a:rPr lang="en-US" sz="1200" b="0" i="1" u="none" strike="noStrike" smtClean="0">
                                  <a:solidFill>
                                    <a:srgbClr val="000000"/>
                                  </a:solidFill>
                                  <a:effectLst/>
                                  <a:latin typeface="Cambria Math" panose="02040503050406030204" pitchFamily="18" charset="0"/>
                                </a:rPr>
                                <m:t>𝐶</m:t>
                              </m:r>
                              <m:sSub>
                                <m:sSubPr>
                                  <m:ctrlPr>
                                    <a:rPr lang="en-US" sz="1200" b="0" i="1" u="none" strike="noStrike" smtClean="0">
                                      <a:solidFill>
                                        <a:srgbClr val="000000"/>
                                      </a:solidFill>
                                      <a:effectLst/>
                                      <a:latin typeface="Cambria Math" panose="02040503050406030204" pitchFamily="18" charset="0"/>
                                    </a:rPr>
                                  </m:ctrlPr>
                                </m:sSubPr>
                                <m:e>
                                  <m:r>
                                    <a:rPr lang="en-US" sz="1200" b="0" i="1" u="none" strike="noStrike" smtClean="0">
                                      <a:solidFill>
                                        <a:srgbClr val="000000"/>
                                      </a:solidFill>
                                      <a:effectLst/>
                                      <a:latin typeface="Cambria Math" panose="02040503050406030204" pitchFamily="18" charset="0"/>
                                    </a:rPr>
                                    <m:t>𝐻</m:t>
                                  </m:r>
                                </m:e>
                                <m:sub>
                                  <m:r>
                                    <a:rPr lang="en-US" sz="1200" b="0" i="1" u="none" strike="noStrike" smtClean="0">
                                      <a:solidFill>
                                        <a:srgbClr val="000000"/>
                                      </a:solidFill>
                                      <a:effectLst/>
                                      <a:latin typeface="Cambria Math" panose="02040503050406030204" pitchFamily="18" charset="0"/>
                                    </a:rPr>
                                    <m:t>3</m:t>
                                  </m:r>
                                </m:sub>
                              </m:sSub>
                              <m:r>
                                <a:rPr lang="en-US" sz="1200" b="0" i="1" u="none" strike="noStrike" smtClean="0">
                                  <a:solidFill>
                                    <a:srgbClr val="000000"/>
                                  </a:solidFill>
                                  <a:effectLst/>
                                  <a:latin typeface="Cambria Math" panose="02040503050406030204" pitchFamily="18" charset="0"/>
                                </a:rPr>
                                <m:t>𝐶𝑂𝐶</m:t>
                              </m:r>
                              <m:sSub>
                                <m:sSubPr>
                                  <m:ctrlPr>
                                    <a:rPr lang="en-US" sz="1200" b="0" i="1" u="none" strike="noStrike" smtClean="0">
                                      <a:solidFill>
                                        <a:srgbClr val="000000"/>
                                      </a:solidFill>
                                      <a:effectLst/>
                                      <a:latin typeface="Cambria Math" panose="02040503050406030204" pitchFamily="18" charset="0"/>
                                    </a:rPr>
                                  </m:ctrlPr>
                                </m:sSubPr>
                                <m:e>
                                  <m:r>
                                    <a:rPr lang="en-US" sz="1200" b="0" i="1" u="none" strike="noStrike" smtClean="0">
                                      <a:solidFill>
                                        <a:srgbClr val="000000"/>
                                      </a:solidFill>
                                      <a:effectLst/>
                                      <a:latin typeface="Cambria Math" panose="02040503050406030204" pitchFamily="18" charset="0"/>
                                    </a:rPr>
                                    <m:t>𝐻</m:t>
                                  </m:r>
                                </m:e>
                                <m:sub>
                                  <m:r>
                                    <a:rPr lang="en-US" sz="1200" b="0" i="1" u="none" strike="noStrike" smtClean="0">
                                      <a:solidFill>
                                        <a:srgbClr val="000000"/>
                                      </a:solidFill>
                                      <a:effectLst/>
                                      <a:latin typeface="Cambria Math" panose="02040503050406030204" pitchFamily="18" charset="0"/>
                                    </a:rPr>
                                    <m:t>3</m:t>
                                  </m:r>
                                </m:sub>
                              </m:sSub>
                              <m:sSub>
                                <m:sSubPr>
                                  <m:ctrlPr>
                                    <a:rPr lang="en-US" sz="1200" b="0" i="1" u="none" strike="noStrike" smtClean="0">
                                      <a:solidFill>
                                        <a:srgbClr val="000000"/>
                                      </a:solidFill>
                                      <a:effectLst/>
                                      <a:latin typeface="Cambria Math" panose="02040503050406030204" pitchFamily="18" charset="0"/>
                                    </a:rPr>
                                  </m:ctrlPr>
                                </m:sSubPr>
                                <m:e>
                                  <m:r>
                                    <a:rPr lang="en-US" sz="1200" b="0" i="1" u="none" strike="noStrike" smtClean="0">
                                      <a:solidFill>
                                        <a:srgbClr val="000000"/>
                                      </a:solidFill>
                                      <a:effectLst/>
                                      <a:latin typeface="Cambria Math" panose="02040503050406030204" pitchFamily="18" charset="0"/>
                                    </a:rPr>
                                    <m:t>]</m:t>
                                  </m:r>
                                </m:e>
                                <m:sub>
                                  <m:r>
                                    <a:rPr lang="en-US" sz="1200" b="0" i="1" u="none" strike="noStrike" smtClean="0">
                                      <a:solidFill>
                                        <a:srgbClr val="000000"/>
                                      </a:solidFill>
                                      <a:effectLst/>
                                      <a:latin typeface="Cambria Math" panose="02040503050406030204" pitchFamily="18" charset="0"/>
                                    </a:rPr>
                                    <m:t>0</m:t>
                                  </m:r>
                                </m:sub>
                              </m:sSub>
                            </m:oMath>
                          </a14:m>
                          <a:r>
                            <a:rPr lang="en-US" sz="1200" b="0" i="0" u="none" strike="noStrike">
                              <a:solidFill>
                                <a:srgbClr val="000000"/>
                              </a:solidFill>
                              <a:effectLst/>
                              <a:latin typeface="Times New Roman" panose="02020603050405020304" pitchFamily="18" charset="0"/>
                            </a:rPr>
                            <a:t> </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2.000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027227"/>
                      </a:ext>
                    </a:extLst>
                  </a:tr>
                  <a:tr h="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14:m>
                            <m:oMath xmlns:m="http://schemas.openxmlformats.org/officeDocument/2006/math">
                              <m:r>
                                <a:rPr lang="en-US" sz="1200" b="0" i="1" u="none" strike="noStrike" smtClean="0">
                                  <a:solidFill>
                                    <a:srgbClr val="000000"/>
                                  </a:solidFill>
                                  <a:effectLst/>
                                  <a:latin typeface="Cambria Math" panose="02040503050406030204" pitchFamily="18" charset="0"/>
                                </a:rPr>
                                <m:t>[</m:t>
                              </m:r>
                              <m:r>
                                <a:rPr lang="en-US" sz="1200" b="0" i="1" u="none" strike="noStrike" smtClean="0">
                                  <a:solidFill>
                                    <a:srgbClr val="000000"/>
                                  </a:solidFill>
                                  <a:effectLst/>
                                  <a:latin typeface="Cambria Math" panose="02040503050406030204" pitchFamily="18" charset="0"/>
                                </a:rPr>
                                <m:t>𝐻𝐶</m:t>
                              </m:r>
                              <m:sSub>
                                <m:sSubPr>
                                  <m:ctrlPr>
                                    <a:rPr lang="en-US" sz="1200" b="0" i="1" u="none" strike="noStrike" smtClean="0">
                                      <a:solidFill>
                                        <a:srgbClr val="000000"/>
                                      </a:solidFill>
                                      <a:effectLst/>
                                      <a:latin typeface="Cambria Math" panose="02040503050406030204" pitchFamily="18" charset="0"/>
                                    </a:rPr>
                                  </m:ctrlPr>
                                </m:sSubPr>
                                <m:e>
                                  <m:r>
                                    <a:rPr lang="en-US" sz="1200" b="0" i="1" u="none" strike="noStrike" smtClean="0">
                                      <a:solidFill>
                                        <a:srgbClr val="000000"/>
                                      </a:solidFill>
                                      <a:effectLst/>
                                      <a:latin typeface="Cambria Math" panose="02040503050406030204" pitchFamily="18" charset="0"/>
                                    </a:rPr>
                                    <m:t>𝑙</m:t>
                                  </m:r>
                                  <m:r>
                                    <a:rPr lang="en-US" sz="1200" b="0" i="1" u="none" strike="noStrike" smtClean="0">
                                      <a:solidFill>
                                        <a:srgbClr val="000000"/>
                                      </a:solidFill>
                                      <a:effectLst/>
                                      <a:latin typeface="Cambria Math" panose="02040503050406030204" pitchFamily="18" charset="0"/>
                                    </a:rPr>
                                    <m:t>]</m:t>
                                  </m:r>
                                </m:e>
                                <m:sub>
                                  <m:r>
                                    <a:rPr lang="en-US" sz="1200" b="0" i="1" u="none" strike="noStrike" smtClean="0">
                                      <a:solidFill>
                                        <a:srgbClr val="000000"/>
                                      </a:solidFill>
                                      <a:effectLst/>
                                      <a:latin typeface="Cambria Math" panose="02040503050406030204" pitchFamily="18" charset="0"/>
                                    </a:rPr>
                                    <m:t>0</m:t>
                                  </m:r>
                                </m:sub>
                              </m:sSub>
                            </m:oMath>
                          </a14:m>
                          <a:r>
                            <a:rPr lang="en-US" sz="1200" b="0" i="0" u="none" strike="noStrike">
                              <a:solidFill>
                                <a:srgbClr val="000000"/>
                              </a:solidFill>
                              <a:effectLst/>
                              <a:latin typeface="Times New Roman" panose="02020603050405020304" pitchFamily="18" charset="0"/>
                            </a:rPr>
                            <a:t> </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0.001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204727"/>
                      </a:ext>
                    </a:extLst>
                  </a:tr>
                  <a:tr h="0">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b="0" i="1" u="none" strike="noStrike" smtClean="0">
                                        <a:solidFill>
                                          <a:srgbClr val="000000"/>
                                        </a:solidFill>
                                        <a:effectLst/>
                                        <a:latin typeface="Cambria Math" panose="02040503050406030204" pitchFamily="18" charset="0"/>
                                      </a:rPr>
                                    </m:ctrlPr>
                                  </m:sSubPr>
                                  <m:e>
                                    <m:d>
                                      <m:dPr>
                                        <m:begChr m:val="["/>
                                        <m:endChr m:val="]"/>
                                        <m:ctrlPr>
                                          <a:rPr lang="en-US" sz="1200" b="0" i="1" u="none" strike="noStrike" smtClean="0">
                                            <a:solidFill>
                                              <a:srgbClr val="000000"/>
                                            </a:solidFill>
                                            <a:effectLst/>
                                            <a:latin typeface="Cambria Math" panose="02040503050406030204" pitchFamily="18" charset="0"/>
                                          </a:rPr>
                                        </m:ctrlPr>
                                      </m:dPr>
                                      <m:e>
                                        <m:sSub>
                                          <m:sSubPr>
                                            <m:ctrlPr>
                                              <a:rPr lang="en-US" sz="1200" b="0" i="1" u="none" strike="noStrike" smtClean="0">
                                                <a:solidFill>
                                                  <a:srgbClr val="000000"/>
                                                </a:solidFill>
                                                <a:effectLst/>
                                                <a:latin typeface="Cambria Math" panose="02040503050406030204" pitchFamily="18" charset="0"/>
                                              </a:rPr>
                                            </m:ctrlPr>
                                          </m:sSubPr>
                                          <m:e>
                                            <m:r>
                                              <m:rPr>
                                                <m:sty m:val="p"/>
                                              </m:rPr>
                                              <a:rPr lang="en-US" sz="1200" b="0" i="0" u="none" strike="noStrike" smtClean="0">
                                                <a:solidFill>
                                                  <a:srgbClr val="000000"/>
                                                </a:solidFill>
                                                <a:effectLst/>
                                                <a:latin typeface="Cambria Math" panose="02040503050406030204" pitchFamily="18" charset="0"/>
                                              </a:rPr>
                                              <m:t>I</m:t>
                                            </m:r>
                                          </m:e>
                                          <m:sub>
                                            <m:r>
                                              <a:rPr lang="en-US" sz="1200" b="0" i="0" u="none" strike="noStrike" smtClean="0">
                                                <a:solidFill>
                                                  <a:srgbClr val="000000"/>
                                                </a:solidFill>
                                                <a:effectLst/>
                                                <a:latin typeface="Cambria Math" panose="02040503050406030204" pitchFamily="18" charset="0"/>
                                              </a:rPr>
                                              <m:t>2</m:t>
                                            </m:r>
                                          </m:sub>
                                        </m:sSub>
                                      </m:e>
                                    </m:d>
                                  </m:e>
                                  <m:sub>
                                    <m:r>
                                      <a:rPr lang="en-US" sz="1200" b="0" i="0" u="none" strike="noStrike" smtClean="0">
                                        <a:solidFill>
                                          <a:srgbClr val="000000"/>
                                        </a:solidFill>
                                        <a:effectLst/>
                                        <a:latin typeface="Cambria Math" panose="02040503050406030204" pitchFamily="18" charset="0"/>
                                      </a:rPr>
                                      <m:t>0</m:t>
                                    </m:r>
                                  </m:sub>
                                </m:sSub>
                              </m:oMath>
                            </m:oMathPara>
                          </a14:m>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0.010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4641555"/>
                      </a:ext>
                    </a:extLst>
                  </a:tr>
                  <a:tr h="0">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Temperature</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303 K</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4269182"/>
                      </a:ext>
                    </a:extLst>
                  </a:tr>
                  <a:tr h="0">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Time Frame</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5000 s</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5677690"/>
                      </a:ext>
                    </a:extLst>
                  </a:tr>
                </a:tbl>
              </a:graphicData>
            </a:graphic>
          </p:graphicFrame>
        </mc:Choice>
        <mc:Fallback xmlns="">
          <p:graphicFrame>
            <p:nvGraphicFramePr>
              <p:cNvPr id="5" name="Table 4">
                <a:extLst>
                  <a:ext uri="{FF2B5EF4-FFF2-40B4-BE49-F238E27FC236}">
                    <a16:creationId xmlns:a16="http://schemas.microsoft.com/office/drawing/2014/main" id="{797A7F16-A4A3-0A48-B09F-8BFA5AB73F85}"/>
                  </a:ext>
                </a:extLst>
              </p:cNvPr>
              <p:cNvGraphicFramePr>
                <a:graphicFrameLocks noGrp="1"/>
              </p:cNvGraphicFramePr>
              <p:nvPr>
                <p:extLst>
                  <p:ext uri="{D42A27DB-BD31-4B8C-83A1-F6EECF244321}">
                    <p14:modId xmlns:p14="http://schemas.microsoft.com/office/powerpoint/2010/main" val="251924851"/>
                  </p:ext>
                </p:extLst>
              </p:nvPr>
            </p:nvGraphicFramePr>
            <p:xfrm>
              <a:off x="2962275" y="2401774"/>
              <a:ext cx="3219450" cy="1645920"/>
            </p:xfrm>
            <a:graphic>
              <a:graphicData uri="http://schemas.openxmlformats.org/drawingml/2006/table">
                <a:tbl>
                  <a:tblPr/>
                  <a:tblGrid>
                    <a:gridCol w="1638300">
                      <a:extLst>
                        <a:ext uri="{9D8B030D-6E8A-4147-A177-3AD203B41FA5}">
                          <a16:colId xmlns:a16="http://schemas.microsoft.com/office/drawing/2014/main" val="4126874839"/>
                        </a:ext>
                      </a:extLst>
                    </a:gridCol>
                    <a:gridCol w="1581150">
                      <a:extLst>
                        <a:ext uri="{9D8B030D-6E8A-4147-A177-3AD203B41FA5}">
                          <a16:colId xmlns:a16="http://schemas.microsoft.com/office/drawing/2014/main" val="3893912698"/>
                        </a:ext>
                      </a:extLst>
                    </a:gridCol>
                  </a:tblGrid>
                  <a:tr h="274320">
                    <a:tc>
                      <a:txBody>
                        <a:bodyPr/>
                        <a:lstStyle/>
                        <a:p>
                          <a:pPr algn="ctr" rtl="0" fontAlgn="ctr">
                            <a:spcBef>
                              <a:spcPts val="0"/>
                            </a:spcBef>
                            <a:spcAft>
                              <a:spcPts val="0"/>
                            </a:spcAft>
                          </a:pPr>
                          <a:r>
                            <a:rPr lang="en-US" sz="1200" b="1" i="0" u="none" strike="noStrike">
                              <a:solidFill>
                                <a:srgbClr val="000000"/>
                              </a:solidFill>
                              <a:effectLst/>
                              <a:latin typeface="Times New Roman" panose="02020603050405020304" pitchFamily="18" charset="0"/>
                            </a:rPr>
                            <a:t>Parameters</a:t>
                          </a:r>
                          <a:endParaRPr lang="en-US" sz="12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algn="ctr" rtl="0" fontAlgn="ctr">
                            <a:spcBef>
                              <a:spcPts val="0"/>
                            </a:spcBef>
                            <a:spcAft>
                              <a:spcPts val="0"/>
                            </a:spcAft>
                          </a:pPr>
                          <a:r>
                            <a:rPr lang="en-US" sz="1200" b="1" i="0" u="none" strike="noStrike">
                              <a:solidFill>
                                <a:srgbClr val="000000"/>
                              </a:solidFill>
                              <a:effectLst/>
                              <a:latin typeface="Times New Roman" panose="02020603050405020304" pitchFamily="18" charset="0"/>
                            </a:rPr>
                            <a:t>Values (Units)</a:t>
                          </a:r>
                          <a:endParaRPr lang="en-US" sz="12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extLst>
                      <a:ext uri="{0D108BD9-81ED-4DB2-BD59-A6C34878D82A}">
                        <a16:rowId xmlns:a16="http://schemas.microsoft.com/office/drawing/2014/main" val="2616964448"/>
                      </a:ext>
                    </a:extLst>
                  </a:tr>
                  <a:tr h="274320">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370" t="-102222" r="-97037" b="-417778"/>
                          </a:stretch>
                        </a:blipFill>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2.000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027227"/>
                      </a:ext>
                    </a:extLst>
                  </a:tr>
                  <a:tr h="274320">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370" t="-197826" r="-97037" b="-308696"/>
                          </a:stretch>
                        </a:blipFill>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0.001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204727"/>
                      </a:ext>
                    </a:extLst>
                  </a:tr>
                  <a:tr h="274320">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370" t="-304444" r="-97037" b="-215556"/>
                          </a:stretch>
                        </a:blipFill>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0.010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4641555"/>
                      </a:ext>
                    </a:extLst>
                  </a:tr>
                  <a:tr h="274320">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Temperature</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303 K</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4269182"/>
                      </a:ext>
                    </a:extLst>
                  </a:tr>
                  <a:tr h="274320">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Time Frame</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5000 s</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5677690"/>
                      </a:ext>
                    </a:extLst>
                  </a:tr>
                </a:tbl>
              </a:graphicData>
            </a:graphic>
          </p:graphicFrame>
        </mc:Fallback>
      </mc:AlternateContent>
    </p:spTree>
    <p:extLst>
      <p:ext uri="{BB962C8B-B14F-4D97-AF65-F5344CB8AC3E}">
        <p14:creationId xmlns:p14="http://schemas.microsoft.com/office/powerpoint/2010/main" val="2123075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F1E371-E422-DB48-A93E-BD05DBA6B677}"/>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23</a:t>
            </a:fld>
            <a:endParaRPr lang="en-US">
              <a:latin typeface="EB Garamond" pitchFamily="2" charset="0"/>
              <a:ea typeface="EB Garamond" pitchFamily="2" charset="0"/>
            </a:endParaRPr>
          </a:p>
        </p:txBody>
      </p:sp>
      <p:pic>
        <p:nvPicPr>
          <p:cNvPr id="2050" name="Picture 2">
            <a:extLst>
              <a:ext uri="{FF2B5EF4-FFF2-40B4-BE49-F238E27FC236}">
                <a16:creationId xmlns:a16="http://schemas.microsoft.com/office/drawing/2014/main" id="{A1CD5748-5560-1E4D-8010-E4674A4B2FE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304" t="4152" r="4519"/>
          <a:stretch/>
        </p:blipFill>
        <p:spPr bwMode="auto">
          <a:xfrm>
            <a:off x="109434" y="1007425"/>
            <a:ext cx="4462566" cy="35164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6666A1C-58A3-5048-A913-2007E1656F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49" t="6044" r="5190"/>
          <a:stretch/>
        </p:blipFill>
        <p:spPr bwMode="auto">
          <a:xfrm>
            <a:off x="4572000" y="1101722"/>
            <a:ext cx="4462566" cy="34221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691C71C-2B8B-5C43-907D-020955526CF2}"/>
                  </a:ext>
                </a:extLst>
              </p:cNvPr>
              <p:cNvSpPr txBox="1"/>
              <p:nvPr/>
            </p:nvSpPr>
            <p:spPr>
              <a:xfrm>
                <a:off x="612936" y="638093"/>
                <a:ext cx="3455561" cy="369332"/>
              </a:xfrm>
              <a:prstGeom prst="rect">
                <a:avLst/>
              </a:prstGeom>
              <a:noFill/>
            </p:spPr>
            <p:txBody>
              <a:bodyPr wrap="none" rtlCol="0">
                <a:spAutoFit/>
              </a:bodyPr>
              <a:lstStyle/>
              <a:p>
                <a14:m>
                  <m:oMath xmlns:m="http://schemas.openxmlformats.org/officeDocument/2006/math">
                    <m:d>
                      <m:dPr>
                        <m:begChr m:val="["/>
                        <m:endChr m:val="]"/>
                        <m:ctrlPr>
                          <a:rPr lang="en-US"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𝐶</m:t>
                        </m:r>
                        <m:sSub>
                          <m:sSubPr>
                            <m:ctrlPr>
                              <a:rPr lang="en-US"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𝐻</m:t>
                            </m:r>
                          </m:e>
                          <m:sub>
                            <m:r>
                              <a:rPr lang="en-US" b="0" i="1" smtClean="0">
                                <a:solidFill>
                                  <a:srgbClr val="002060"/>
                                </a:solidFill>
                                <a:latin typeface="Cambria Math" panose="02040503050406030204" pitchFamily="18" charset="0"/>
                              </a:rPr>
                              <m:t>3</m:t>
                            </m:r>
                          </m:sub>
                        </m:sSub>
                        <m:r>
                          <a:rPr lang="en-US" b="0" i="1" smtClean="0">
                            <a:solidFill>
                              <a:srgbClr val="002060"/>
                            </a:solidFill>
                            <a:latin typeface="Cambria Math" panose="02040503050406030204" pitchFamily="18" charset="0"/>
                          </a:rPr>
                          <m:t>𝐶𝑂𝐶</m:t>
                        </m:r>
                        <m:sSub>
                          <m:sSubPr>
                            <m:ctrlPr>
                              <a:rPr lang="en-US"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𝐻</m:t>
                            </m:r>
                          </m:e>
                          <m:sub>
                            <m:r>
                              <a:rPr lang="en-US" b="0" i="1" smtClean="0">
                                <a:solidFill>
                                  <a:srgbClr val="002060"/>
                                </a:solidFill>
                                <a:latin typeface="Cambria Math" panose="02040503050406030204" pitchFamily="18" charset="0"/>
                              </a:rPr>
                              <m:t>3</m:t>
                            </m:r>
                          </m:sub>
                        </m:sSub>
                      </m:e>
                    </m:d>
                  </m:oMath>
                </a14:m>
                <a:r>
                  <a:rPr lang="en-US">
                    <a:solidFill>
                      <a:srgbClr val="002060"/>
                    </a:solidFill>
                    <a:latin typeface="EB Garamond" pitchFamily="2" charset="0"/>
                    <a:ea typeface="EB Garamond" pitchFamily="2" charset="0"/>
                  </a:rPr>
                  <a:t> Concentration Profile</a:t>
                </a:r>
              </a:p>
            </p:txBody>
          </p:sp>
        </mc:Choice>
        <mc:Fallback xmlns="">
          <p:sp>
            <p:nvSpPr>
              <p:cNvPr id="3" name="TextBox 2">
                <a:extLst>
                  <a:ext uri="{FF2B5EF4-FFF2-40B4-BE49-F238E27FC236}">
                    <a16:creationId xmlns:a16="http://schemas.microsoft.com/office/drawing/2014/main" id="{4691C71C-2B8B-5C43-907D-020955526CF2}"/>
                  </a:ext>
                </a:extLst>
              </p:cNvPr>
              <p:cNvSpPr txBox="1">
                <a:spLocks noRot="1" noChangeAspect="1" noMove="1" noResize="1" noEditPoints="1" noAdjustHandles="1" noChangeArrowheads="1" noChangeShapeType="1" noTextEdit="1"/>
              </p:cNvSpPr>
              <p:nvPr/>
            </p:nvSpPr>
            <p:spPr>
              <a:xfrm>
                <a:off x="612936" y="638093"/>
                <a:ext cx="3455561" cy="369332"/>
              </a:xfrm>
              <a:prstGeom prst="rect">
                <a:avLst/>
              </a:prstGeom>
              <a:blipFill>
                <a:blip r:embed="rId4"/>
                <a:stretch>
                  <a:fillRect t="-10000" r="-247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79529D-CD06-D24A-97FB-86F8FB04F254}"/>
                  </a:ext>
                </a:extLst>
              </p:cNvPr>
              <p:cNvSpPr txBox="1"/>
              <p:nvPr/>
            </p:nvSpPr>
            <p:spPr>
              <a:xfrm>
                <a:off x="5479074" y="641292"/>
                <a:ext cx="2648417" cy="369332"/>
              </a:xfrm>
              <a:prstGeom prst="rect">
                <a:avLst/>
              </a:prstGeom>
              <a:noFill/>
            </p:spPr>
            <p:txBody>
              <a:bodyPr wrap="none" rtlCol="0">
                <a:spAutoFit/>
              </a:bodyPr>
              <a:lstStyle/>
              <a:p>
                <a14:m>
                  <m:oMath xmlns:m="http://schemas.openxmlformats.org/officeDocument/2006/math">
                    <m:d>
                      <m:dPr>
                        <m:begChr m:val="["/>
                        <m:endChr m:val="]"/>
                        <m:ctrlPr>
                          <a:rPr lang="en-US" i="1" smtClean="0">
                            <a:solidFill>
                              <a:srgbClr val="002060"/>
                            </a:solidFill>
                            <a:latin typeface="Cambria Math" panose="02040503050406030204" pitchFamily="18" charset="0"/>
                          </a:rPr>
                        </m:ctrlPr>
                      </m:dPr>
                      <m:e>
                        <m:sSup>
                          <m:sSupPr>
                            <m:ctrlPr>
                              <a:rPr lang="en-US"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𝐻</m:t>
                            </m:r>
                          </m:e>
                          <m:sup>
                            <m:r>
                              <a:rPr lang="en-US" b="0" i="1" smtClean="0">
                                <a:solidFill>
                                  <a:srgbClr val="002060"/>
                                </a:solidFill>
                                <a:latin typeface="Cambria Math" panose="02040503050406030204" pitchFamily="18" charset="0"/>
                              </a:rPr>
                              <m:t>+</m:t>
                            </m:r>
                          </m:sup>
                        </m:sSup>
                      </m:e>
                    </m:d>
                  </m:oMath>
                </a14:m>
                <a:r>
                  <a:rPr lang="en-US">
                    <a:solidFill>
                      <a:srgbClr val="002060"/>
                    </a:solidFill>
                    <a:latin typeface="EB Garamond" pitchFamily="2" charset="0"/>
                    <a:ea typeface="EB Garamond" pitchFamily="2" charset="0"/>
                  </a:rPr>
                  <a:t> Concentration Profile</a:t>
                </a:r>
              </a:p>
            </p:txBody>
          </p:sp>
        </mc:Choice>
        <mc:Fallback xmlns="">
          <p:sp>
            <p:nvSpPr>
              <p:cNvPr id="8" name="TextBox 7">
                <a:extLst>
                  <a:ext uri="{FF2B5EF4-FFF2-40B4-BE49-F238E27FC236}">
                    <a16:creationId xmlns:a16="http://schemas.microsoft.com/office/drawing/2014/main" id="{0879529D-CD06-D24A-97FB-86F8FB04F254}"/>
                  </a:ext>
                </a:extLst>
              </p:cNvPr>
              <p:cNvSpPr txBox="1">
                <a:spLocks noRot="1" noChangeAspect="1" noMove="1" noResize="1" noEditPoints="1" noAdjustHandles="1" noChangeArrowheads="1" noChangeShapeType="1" noTextEdit="1"/>
              </p:cNvSpPr>
              <p:nvPr/>
            </p:nvSpPr>
            <p:spPr>
              <a:xfrm>
                <a:off x="5479074" y="641292"/>
                <a:ext cx="2648417" cy="369332"/>
              </a:xfrm>
              <a:prstGeom prst="rect">
                <a:avLst/>
              </a:prstGeom>
              <a:blipFill>
                <a:blip r:embed="rId5"/>
                <a:stretch>
                  <a:fillRect t="-8197" r="-3456" b="-24590"/>
                </a:stretch>
              </a:blipFill>
            </p:spPr>
            <p:txBody>
              <a:bodyPr/>
              <a:lstStyle/>
              <a:p>
                <a:r>
                  <a:rPr lang="en-US">
                    <a:noFill/>
                  </a:rPr>
                  <a:t> </a:t>
                </a:r>
              </a:p>
            </p:txBody>
          </p:sp>
        </mc:Fallback>
      </mc:AlternateContent>
      <p:sp>
        <p:nvSpPr>
          <p:cNvPr id="10" name="Title 1">
            <a:extLst>
              <a:ext uri="{FF2B5EF4-FFF2-40B4-BE49-F238E27FC236}">
                <a16:creationId xmlns:a16="http://schemas.microsoft.com/office/drawing/2014/main" id="{4DC658BC-5F28-994C-BFBA-967A6918E5FF}"/>
              </a:ext>
            </a:extLst>
          </p:cNvPr>
          <p:cNvSpPr>
            <a:spLocks noGrp="1"/>
          </p:cNvSpPr>
          <p:nvPr>
            <p:ph type="title"/>
          </p:nvPr>
        </p:nvSpPr>
        <p:spPr>
          <a:xfrm>
            <a:off x="457200" y="23848"/>
            <a:ext cx="8229600" cy="742950"/>
          </a:xfrm>
        </p:spPr>
        <p:txBody>
          <a:bodyPr/>
          <a:lstStyle/>
          <a:p>
            <a:r>
              <a:rPr lang="en-US" b="1">
                <a:solidFill>
                  <a:srgbClr val="002060"/>
                </a:solidFill>
                <a:latin typeface="EB Garamond" pitchFamily="2" charset="0"/>
                <a:ea typeface="EB Garamond" pitchFamily="2" charset="0"/>
              </a:rPr>
              <a:t>Part 1</a:t>
            </a:r>
          </a:p>
        </p:txBody>
      </p:sp>
    </p:spTree>
    <p:extLst>
      <p:ext uri="{BB962C8B-B14F-4D97-AF65-F5344CB8AC3E}">
        <p14:creationId xmlns:p14="http://schemas.microsoft.com/office/powerpoint/2010/main" val="2877699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73E0D4-7652-1841-B9DC-1B77705A7D92}"/>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24</a:t>
            </a:fld>
            <a:endParaRPr lang="en-US">
              <a:latin typeface="EB Garamond" pitchFamily="2" charset="0"/>
              <a:ea typeface="EB Garamond" pitchFamily="2" charset="0"/>
            </a:endParaRPr>
          </a:p>
        </p:txBody>
      </p:sp>
      <p:pic>
        <p:nvPicPr>
          <p:cNvPr id="5" name="Picture 6">
            <a:extLst>
              <a:ext uri="{FF2B5EF4-FFF2-40B4-BE49-F238E27FC236}">
                <a16:creationId xmlns:a16="http://schemas.microsoft.com/office/drawing/2014/main" id="{24AA9BCB-CA83-8942-B20E-318923E67B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1" t="3558" r="4757"/>
          <a:stretch/>
        </p:blipFill>
        <p:spPr bwMode="auto">
          <a:xfrm>
            <a:off x="2073087" y="586772"/>
            <a:ext cx="4997823" cy="384444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B0965D3-C70D-4543-A30C-C33B3F3DD7D0}"/>
                  </a:ext>
                </a:extLst>
              </p:cNvPr>
              <p:cNvSpPr txBox="1"/>
              <p:nvPr/>
            </p:nvSpPr>
            <p:spPr>
              <a:xfrm>
                <a:off x="3310017" y="250730"/>
                <a:ext cx="2523961" cy="369332"/>
              </a:xfrm>
              <a:prstGeom prst="rect">
                <a:avLst/>
              </a:prstGeom>
              <a:noFill/>
            </p:spPr>
            <p:txBody>
              <a:bodyPr wrap="none" rtlCol="0">
                <a:spAutoFit/>
              </a:bodyPr>
              <a:lstStyle/>
              <a:p>
                <a14:m>
                  <m:oMath xmlns:m="http://schemas.openxmlformats.org/officeDocument/2006/math">
                    <m:d>
                      <m:dPr>
                        <m:begChr m:val="["/>
                        <m:endChr m:val="]"/>
                        <m:ctrlPr>
                          <a:rPr lang="en-US" i="1" smtClean="0">
                            <a:solidFill>
                              <a:srgbClr val="002060"/>
                            </a:solidFill>
                            <a:latin typeface="Cambria Math" panose="02040503050406030204" pitchFamily="18" charset="0"/>
                          </a:rPr>
                        </m:ctrlPr>
                      </m:dPr>
                      <m:e>
                        <m:sSub>
                          <m:sSubPr>
                            <m:ctrlPr>
                              <a:rPr lang="en-US"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𝐼</m:t>
                            </m:r>
                          </m:e>
                          <m:sub>
                            <m:r>
                              <a:rPr lang="en-US" b="0" i="1" smtClean="0">
                                <a:solidFill>
                                  <a:srgbClr val="002060"/>
                                </a:solidFill>
                                <a:latin typeface="Cambria Math" panose="02040503050406030204" pitchFamily="18" charset="0"/>
                              </a:rPr>
                              <m:t>2</m:t>
                            </m:r>
                          </m:sub>
                        </m:sSub>
                      </m:e>
                    </m:d>
                  </m:oMath>
                </a14:m>
                <a:r>
                  <a:rPr lang="en-US">
                    <a:solidFill>
                      <a:srgbClr val="002060"/>
                    </a:solidFill>
                    <a:latin typeface="EB Garamond" pitchFamily="2" charset="0"/>
                    <a:ea typeface="EB Garamond" pitchFamily="2" charset="0"/>
                  </a:rPr>
                  <a:t> Concentration Profile</a:t>
                </a:r>
              </a:p>
            </p:txBody>
          </p:sp>
        </mc:Choice>
        <mc:Fallback xmlns="">
          <p:sp>
            <p:nvSpPr>
              <p:cNvPr id="6" name="TextBox 5">
                <a:extLst>
                  <a:ext uri="{FF2B5EF4-FFF2-40B4-BE49-F238E27FC236}">
                    <a16:creationId xmlns:a16="http://schemas.microsoft.com/office/drawing/2014/main" id="{FB0965D3-C70D-4543-A30C-C33B3F3DD7D0}"/>
                  </a:ext>
                </a:extLst>
              </p:cNvPr>
              <p:cNvSpPr txBox="1">
                <a:spLocks noRot="1" noChangeAspect="1" noMove="1" noResize="1" noEditPoints="1" noAdjustHandles="1" noChangeArrowheads="1" noChangeShapeType="1" noTextEdit="1"/>
              </p:cNvSpPr>
              <p:nvPr/>
            </p:nvSpPr>
            <p:spPr>
              <a:xfrm>
                <a:off x="3310017" y="250730"/>
                <a:ext cx="2523961" cy="369332"/>
              </a:xfrm>
              <a:prstGeom prst="rect">
                <a:avLst/>
              </a:prstGeom>
              <a:blipFill>
                <a:blip r:embed="rId3"/>
                <a:stretch>
                  <a:fillRect t="-8197" r="-3623" b="-24590"/>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D3C6E495-3EE8-F042-94A7-1E4A70DA62EA}"/>
              </a:ext>
            </a:extLst>
          </p:cNvPr>
          <p:cNvSpPr>
            <a:spLocks noGrp="1"/>
          </p:cNvSpPr>
          <p:nvPr>
            <p:ph type="title"/>
          </p:nvPr>
        </p:nvSpPr>
        <p:spPr>
          <a:xfrm>
            <a:off x="281811" y="75076"/>
            <a:ext cx="1380565" cy="625677"/>
          </a:xfrm>
        </p:spPr>
        <p:txBody>
          <a:bodyPr/>
          <a:lstStyle/>
          <a:p>
            <a:r>
              <a:rPr lang="en-US" b="1">
                <a:solidFill>
                  <a:srgbClr val="002060"/>
                </a:solidFill>
                <a:latin typeface="EB Garamond" pitchFamily="2" charset="0"/>
                <a:ea typeface="EB Garamond" pitchFamily="2" charset="0"/>
              </a:rPr>
              <a:t>Part 1</a:t>
            </a:r>
          </a:p>
        </p:txBody>
      </p:sp>
    </p:spTree>
    <p:extLst>
      <p:ext uri="{BB962C8B-B14F-4D97-AF65-F5344CB8AC3E}">
        <p14:creationId xmlns:p14="http://schemas.microsoft.com/office/powerpoint/2010/main" val="1904227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CF3B-0CDC-9647-8100-BF683722669F}"/>
              </a:ext>
            </a:extLst>
          </p:cNvPr>
          <p:cNvSpPr>
            <a:spLocks noGrp="1"/>
          </p:cNvSpPr>
          <p:nvPr>
            <p:ph type="title"/>
          </p:nvPr>
        </p:nvSpPr>
        <p:spPr>
          <a:xfrm>
            <a:off x="457200" y="281265"/>
            <a:ext cx="8229600" cy="742950"/>
          </a:xfrm>
        </p:spPr>
        <p:txBody>
          <a:bodyPr/>
          <a:lstStyle/>
          <a:p>
            <a:r>
              <a:rPr lang="en-US" b="1">
                <a:solidFill>
                  <a:srgbClr val="002060"/>
                </a:solidFill>
                <a:latin typeface="EB Garamond" pitchFamily="2" charset="0"/>
                <a:ea typeface="EB Garamond" pitchFamily="2" charset="0"/>
              </a:rPr>
              <a:t>Part 2 – BSTR with Electrolysis Reaction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5ECB58-4DF6-8647-9A23-D02E18E04366}"/>
                  </a:ext>
                </a:extLst>
              </p:cNvPr>
              <p:cNvSpPr>
                <a:spLocks noGrp="1"/>
              </p:cNvSpPr>
              <p:nvPr>
                <p:ph idx="1"/>
              </p:nvPr>
            </p:nvSpPr>
            <p:spPr>
              <a:xfrm>
                <a:off x="457200" y="1104895"/>
                <a:ext cx="8229600" cy="2651125"/>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𝐻𝐼</m:t>
                      </m:r>
                      <m:r>
                        <a:rPr lang="en-US" b="0" i="1" smtClean="0">
                          <a:solidFill>
                            <a:srgbClr val="002060"/>
                          </a:solidFill>
                          <a:latin typeface="Cambria Math" panose="02040503050406030204" pitchFamily="18" charset="0"/>
                          <a:ea typeface="Cambria Math" panose="02040503050406030204" pitchFamily="18" charset="0"/>
                        </a:rPr>
                        <m:t>→</m:t>
                      </m:r>
                      <m:sSub>
                        <m:sSubPr>
                          <m:ctrlPr>
                            <a:rPr lang="en-US" i="1" smtClean="0">
                              <a:solidFill>
                                <a:srgbClr val="002060"/>
                              </a:solidFill>
                              <a:latin typeface="Cambria Math" panose="02040503050406030204" pitchFamily="18" charset="0"/>
                              <a:ea typeface="Cambria Math" panose="02040503050406030204" pitchFamily="18" charset="0"/>
                            </a:rPr>
                          </m:ctrlPr>
                        </m:sSubPr>
                        <m:e>
                          <m:r>
                            <a:rPr lang="en-US" b="0" i="1" smtClean="0">
                              <a:solidFill>
                                <a:srgbClr val="002060"/>
                              </a:solidFill>
                              <a:latin typeface="Cambria Math" panose="02040503050406030204" pitchFamily="18" charset="0"/>
                              <a:ea typeface="Cambria Math" panose="02040503050406030204" pitchFamily="18" charset="0"/>
                            </a:rPr>
                            <m:t>𝐻</m:t>
                          </m:r>
                        </m:e>
                        <m:sub>
                          <m:r>
                            <a:rPr lang="en-US" b="0" i="1" smtClean="0">
                              <a:solidFill>
                                <a:srgbClr val="002060"/>
                              </a:solidFill>
                              <a:latin typeface="Cambria Math" panose="02040503050406030204" pitchFamily="18" charset="0"/>
                              <a:ea typeface="Cambria Math" panose="02040503050406030204" pitchFamily="18" charset="0"/>
                            </a:rPr>
                            <m:t>2</m:t>
                          </m:r>
                        </m:sub>
                      </m:sSub>
                      <m:r>
                        <a:rPr lang="en-US" b="0" i="1" smtClean="0">
                          <a:solidFill>
                            <a:srgbClr val="002060"/>
                          </a:solidFill>
                          <a:latin typeface="Cambria Math" panose="02040503050406030204" pitchFamily="18" charset="0"/>
                          <a:ea typeface="Cambria Math" panose="02040503050406030204" pitchFamily="18" charset="0"/>
                        </a:rPr>
                        <m:t>+</m:t>
                      </m:r>
                      <m:sSub>
                        <m:sSubPr>
                          <m:ctrlPr>
                            <a:rPr lang="en-US" i="1" smtClean="0">
                              <a:solidFill>
                                <a:srgbClr val="002060"/>
                              </a:solidFill>
                              <a:latin typeface="Cambria Math" panose="02040503050406030204" pitchFamily="18" charset="0"/>
                              <a:ea typeface="Cambria Math" panose="02040503050406030204" pitchFamily="18" charset="0"/>
                            </a:rPr>
                          </m:ctrlPr>
                        </m:sSubPr>
                        <m:e>
                          <m:r>
                            <a:rPr lang="en-US" b="0" i="1" smtClean="0">
                              <a:solidFill>
                                <a:srgbClr val="002060"/>
                              </a:solidFill>
                              <a:latin typeface="Cambria Math" panose="02040503050406030204" pitchFamily="18" charset="0"/>
                              <a:ea typeface="Cambria Math" panose="02040503050406030204" pitchFamily="18" charset="0"/>
                            </a:rPr>
                            <m:t>𝐼</m:t>
                          </m:r>
                        </m:e>
                        <m:sub>
                          <m:r>
                            <a:rPr lang="en-US" b="0" i="1" smtClean="0">
                              <a:solidFill>
                                <a:srgbClr val="002060"/>
                              </a:solidFill>
                              <a:latin typeface="Cambria Math" panose="02040503050406030204" pitchFamily="18" charset="0"/>
                              <a:ea typeface="Cambria Math" panose="02040503050406030204" pitchFamily="18" charset="0"/>
                            </a:rPr>
                            <m:t>2</m:t>
                          </m:r>
                        </m:sub>
                      </m:sSub>
                    </m:oMath>
                  </m:oMathPara>
                </a14:m>
                <a:endParaRPr lang="en-US">
                  <a:solidFill>
                    <a:srgbClr val="002060"/>
                  </a:solidFill>
                  <a:latin typeface="EB Garamond" pitchFamily="2" charset="0"/>
                  <a:ea typeface="EB Garamond" pitchFamily="2"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𝑟</m:t>
                          </m:r>
                        </m:e>
                        <m:sub>
                          <m:sSub>
                            <m:sSubPr>
                              <m:ctrlPr>
                                <a:rPr lang="en-US"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𝐻</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sub>
                      </m:sSub>
                      <m:r>
                        <a:rPr lang="en-US" b="0" i="1" smtClean="0">
                          <a:solidFill>
                            <a:srgbClr val="002060"/>
                          </a:solidFill>
                          <a:latin typeface="Cambria Math" panose="02040503050406030204" pitchFamily="18" charset="0"/>
                        </a:rPr>
                        <m:t>=</m:t>
                      </m:r>
                      <m:sSub>
                        <m:sSubPr>
                          <m:ctrlPr>
                            <a:rPr lang="en-US"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𝑘</m:t>
                          </m:r>
                        </m:e>
                        <m:sub>
                          <m:r>
                            <a:rPr lang="en-US" b="0" i="1" smtClean="0">
                              <a:solidFill>
                                <a:srgbClr val="002060"/>
                              </a:solidFill>
                              <a:latin typeface="Cambria Math" panose="02040503050406030204" pitchFamily="18" charset="0"/>
                            </a:rPr>
                            <m:t>2</m:t>
                          </m:r>
                        </m:sub>
                      </m:sSub>
                      <m:d>
                        <m:dPr>
                          <m:begChr m:val="["/>
                          <m:endChr m:val="]"/>
                          <m:ctrlPr>
                            <a:rPr lang="en-US" i="1" smtClean="0">
                              <a:solidFill>
                                <a:srgbClr val="002060"/>
                              </a:solidFill>
                              <a:latin typeface="Cambria Math" panose="02040503050406030204" pitchFamily="18" charset="0"/>
                            </a:rPr>
                          </m:ctrlPr>
                        </m:dPr>
                        <m:e>
                          <m:sSup>
                            <m:sSupPr>
                              <m:ctrlPr>
                                <a:rPr lang="en-US"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𝐼</m:t>
                              </m:r>
                            </m:e>
                            <m:sup>
                              <m:r>
                                <a:rPr lang="en-US" b="0" i="1" smtClean="0">
                                  <a:solidFill>
                                    <a:srgbClr val="002060"/>
                                  </a:solidFill>
                                  <a:latin typeface="Cambria Math" panose="02040503050406030204" pitchFamily="18" charset="0"/>
                                </a:rPr>
                                <m:t>−</m:t>
                              </m:r>
                            </m:sup>
                          </m:sSup>
                        </m:e>
                      </m:d>
                      <m:r>
                        <a:rPr lang="en-US" b="0" i="1" smtClean="0">
                          <a:solidFill>
                            <a:srgbClr val="002060"/>
                          </a:solidFill>
                          <a:latin typeface="Cambria Math" panose="02040503050406030204" pitchFamily="18" charset="0"/>
                        </a:rPr>
                        <m:t>, </m:t>
                      </m:r>
                      <m:sSub>
                        <m:sSubPr>
                          <m:ctrlPr>
                            <a:rPr lang="en-US"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𝑘</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=0.081</m:t>
                      </m:r>
                      <m:sSup>
                        <m:sSupPr>
                          <m:ctrlPr>
                            <a:rPr lang="en-US"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𝑠</m:t>
                          </m:r>
                        </m:e>
                        <m:sup>
                          <m:r>
                            <a:rPr lang="en-US" b="0" i="1" smtClean="0">
                              <a:solidFill>
                                <a:srgbClr val="002060"/>
                              </a:solidFill>
                              <a:latin typeface="Cambria Math" panose="02040503050406030204" pitchFamily="18" charset="0"/>
                            </a:rPr>
                            <m:t>−1</m:t>
                          </m:r>
                        </m:sup>
                      </m:sSup>
                    </m:oMath>
                  </m:oMathPara>
                </a14:m>
                <a:endParaRPr lang="en-US">
                  <a:solidFill>
                    <a:srgbClr val="002060"/>
                  </a:solidFill>
                  <a:latin typeface="EB Garamond" pitchFamily="2" charset="0"/>
                  <a:ea typeface="EB Garamond" pitchFamily="2" charset="0"/>
                </a:endParaRPr>
              </a:p>
              <a:p>
                <a:pPr marL="0" indent="0">
                  <a:buNone/>
                </a:pPr>
                <a:endParaRPr lang="en-US">
                  <a:solidFill>
                    <a:srgbClr val="002060"/>
                  </a:solidFill>
                  <a:latin typeface="EB Garamond" pitchFamily="2" charset="0"/>
                  <a:ea typeface="EB Garamond" pitchFamily="2" charset="0"/>
                </a:endParaRPr>
              </a:p>
              <a:p>
                <a:pPr marL="0" indent="0">
                  <a:buNone/>
                </a:pPr>
                <a14:m>
                  <m:oMathPara xmlns:m="http://schemas.openxmlformats.org/officeDocument/2006/math">
                    <m:oMathParaPr>
                      <m:jc m:val="centerGroup"/>
                    </m:oMathParaPr>
                    <m:oMath xmlns:m="http://schemas.openxmlformats.org/officeDocument/2006/math">
                      <m:f>
                        <m:fPr>
                          <m:ctrlPr>
                            <a:rPr lang="en-US" i="1">
                              <a:solidFill>
                                <a:srgbClr val="002060"/>
                              </a:solidFill>
                              <a:latin typeface="Cambria Math" panose="02040503050406030204" pitchFamily="18" charset="0"/>
                            </a:rPr>
                          </m:ctrlPr>
                        </m:fPr>
                        <m:num>
                          <m:r>
                            <a:rPr lang="en-US" b="0" i="1">
                              <a:solidFill>
                                <a:srgbClr val="002060"/>
                              </a:solidFill>
                              <a:latin typeface="Cambria Math" panose="02040503050406030204" pitchFamily="18" charset="0"/>
                            </a:rPr>
                            <m:t>𝑑</m:t>
                          </m:r>
                          <m:d>
                            <m:dPr>
                              <m:begChr m:val="["/>
                              <m:endChr m:val="]"/>
                              <m:ctrlPr>
                                <a:rPr lang="en-US" i="1">
                                  <a:solidFill>
                                    <a:srgbClr val="002060"/>
                                  </a:solidFill>
                                  <a:latin typeface="Cambria Math" panose="02040503050406030204" pitchFamily="18" charset="0"/>
                                </a:rPr>
                              </m:ctrlPr>
                            </m:dPr>
                            <m:e>
                              <m:r>
                                <a:rPr lang="en-US" b="0" i="1">
                                  <a:solidFill>
                                    <a:srgbClr val="002060"/>
                                  </a:solidFill>
                                  <a:latin typeface="Cambria Math" panose="02040503050406030204" pitchFamily="18" charset="0"/>
                                </a:rPr>
                                <m:t>𝐶</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𝐻</m:t>
                                  </m:r>
                                </m:e>
                                <m:sub>
                                  <m:r>
                                    <a:rPr lang="en-US" b="0" i="1">
                                      <a:solidFill>
                                        <a:srgbClr val="002060"/>
                                      </a:solidFill>
                                      <a:latin typeface="Cambria Math" panose="02040503050406030204" pitchFamily="18" charset="0"/>
                                    </a:rPr>
                                    <m:t>3</m:t>
                                  </m:r>
                                </m:sub>
                              </m:sSub>
                              <m:r>
                                <a:rPr lang="en-US" b="0" i="1">
                                  <a:solidFill>
                                    <a:srgbClr val="002060"/>
                                  </a:solidFill>
                                  <a:latin typeface="Cambria Math" panose="02040503050406030204" pitchFamily="18" charset="0"/>
                                </a:rPr>
                                <m:t>𝐶𝑂𝐶</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𝐻</m:t>
                                  </m:r>
                                </m:e>
                                <m:sub>
                                  <m:r>
                                    <a:rPr lang="en-US" b="0" i="1">
                                      <a:solidFill>
                                        <a:srgbClr val="002060"/>
                                      </a:solidFill>
                                      <a:latin typeface="Cambria Math" panose="02040503050406030204" pitchFamily="18" charset="0"/>
                                    </a:rPr>
                                    <m:t>3</m:t>
                                  </m:r>
                                </m:sub>
                              </m:sSub>
                            </m:e>
                          </m:d>
                        </m:num>
                        <m:den>
                          <m:r>
                            <a:rPr lang="en-US" b="0" i="1">
                              <a:solidFill>
                                <a:srgbClr val="002060"/>
                              </a:solidFill>
                              <a:latin typeface="Cambria Math" panose="02040503050406030204" pitchFamily="18" charset="0"/>
                            </a:rPr>
                            <m:t>𝑑𝑡</m:t>
                          </m:r>
                        </m:den>
                      </m:f>
                      <m:r>
                        <a:rPr lang="en-US" b="0" i="1">
                          <a:solidFill>
                            <a:srgbClr val="002060"/>
                          </a:solidFill>
                          <a:latin typeface="Cambria Math" panose="02040503050406030204" pitchFamily="18" charset="0"/>
                        </a:rPr>
                        <m:t>=−</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𝑘</m:t>
                          </m:r>
                        </m:e>
                        <m:sub>
                          <m:r>
                            <a:rPr lang="en-US" b="0" i="1">
                              <a:solidFill>
                                <a:srgbClr val="002060"/>
                              </a:solidFill>
                              <a:latin typeface="Cambria Math" panose="02040503050406030204" pitchFamily="18" charset="0"/>
                            </a:rPr>
                            <m:t>1</m:t>
                          </m:r>
                        </m:sub>
                      </m:sSub>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b="0" i="1">
                                  <a:solidFill>
                                    <a:srgbClr val="002060"/>
                                  </a:solidFill>
                                  <a:latin typeface="Cambria Math" panose="02040503050406030204" pitchFamily="18" charset="0"/>
                                </a:rPr>
                                <m:t>𝐶</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𝐻</m:t>
                                  </m:r>
                                </m:e>
                                <m:sub>
                                  <m:r>
                                    <a:rPr lang="en-US" b="0" i="1">
                                      <a:solidFill>
                                        <a:srgbClr val="002060"/>
                                      </a:solidFill>
                                      <a:latin typeface="Cambria Math" panose="02040503050406030204" pitchFamily="18" charset="0"/>
                                    </a:rPr>
                                    <m:t>3</m:t>
                                  </m:r>
                                </m:sub>
                              </m:sSub>
                              <m:r>
                                <a:rPr lang="en-US" b="0" i="1">
                                  <a:solidFill>
                                    <a:srgbClr val="002060"/>
                                  </a:solidFill>
                                  <a:latin typeface="Cambria Math" panose="02040503050406030204" pitchFamily="18" charset="0"/>
                                </a:rPr>
                                <m:t>𝐶𝑂𝐶</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𝐻</m:t>
                                  </m:r>
                                </m:e>
                                <m:sub>
                                  <m:r>
                                    <a:rPr lang="en-US" b="0" i="1">
                                      <a:solidFill>
                                        <a:srgbClr val="002060"/>
                                      </a:solidFill>
                                      <a:latin typeface="Cambria Math" panose="02040503050406030204" pitchFamily="18" charset="0"/>
                                    </a:rPr>
                                    <m:t>3</m:t>
                                  </m:r>
                                </m:sub>
                              </m:sSub>
                            </m:e>
                          </m:d>
                        </m:e>
                        <m:sup>
                          <m:r>
                            <a:rPr lang="en-US" b="0" i="1">
                              <a:solidFill>
                                <a:srgbClr val="002060"/>
                              </a:solidFill>
                              <a:latin typeface="Cambria Math" panose="02040503050406030204" pitchFamily="18" charset="0"/>
                            </a:rPr>
                            <m:t>𝛼</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b="0" i="1">
                                  <a:solidFill>
                                    <a:srgbClr val="002060"/>
                                  </a:solidFill>
                                  <a:latin typeface="Cambria Math" panose="02040503050406030204" pitchFamily="18" charset="0"/>
                                </a:rPr>
                                <m:t>𝐻𝐶𝑙</m:t>
                              </m:r>
                            </m:e>
                          </m:d>
                        </m:e>
                        <m:sup>
                          <m:r>
                            <a:rPr lang="en-US" b="0" i="1">
                              <a:solidFill>
                                <a:srgbClr val="002060"/>
                              </a:solidFill>
                              <a:latin typeface="Cambria Math" panose="02040503050406030204" pitchFamily="18" charset="0"/>
                            </a:rPr>
                            <m:t>𝛽</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𝐼</m:t>
                                  </m:r>
                                </m:e>
                                <m:sub>
                                  <m:r>
                                    <a:rPr lang="en-US" b="0" i="1">
                                      <a:solidFill>
                                        <a:srgbClr val="002060"/>
                                      </a:solidFill>
                                      <a:latin typeface="Cambria Math" panose="02040503050406030204" pitchFamily="18" charset="0"/>
                                    </a:rPr>
                                    <m:t>2</m:t>
                                  </m:r>
                                </m:sub>
                              </m:sSub>
                            </m:e>
                          </m:d>
                        </m:e>
                        <m:sup>
                          <m:r>
                            <a:rPr lang="en-US" b="0" i="1">
                              <a:solidFill>
                                <a:srgbClr val="002060"/>
                              </a:solidFill>
                              <a:latin typeface="Cambria Math" panose="02040503050406030204" pitchFamily="18" charset="0"/>
                            </a:rPr>
                            <m:t>𝛾</m:t>
                          </m:r>
                        </m:sup>
                      </m:sSup>
                    </m:oMath>
                  </m:oMathPara>
                </a14:m>
                <a:endParaRPr lang="en-US">
                  <a:solidFill>
                    <a:srgbClr val="002060"/>
                  </a:solidFill>
                  <a:latin typeface="EB Garamond" pitchFamily="2" charset="0"/>
                  <a:ea typeface="EB Garamond" pitchFamily="2" charset="0"/>
                </a:endParaRPr>
              </a:p>
              <a:p>
                <a:pPr marL="0" indent="0">
                  <a:buNone/>
                </a:pPr>
                <a14:m>
                  <m:oMathPara xmlns:m="http://schemas.openxmlformats.org/officeDocument/2006/math">
                    <m:oMathParaPr>
                      <m:jc m:val="centerGroup"/>
                    </m:oMathParaPr>
                    <m:oMath xmlns:m="http://schemas.openxmlformats.org/officeDocument/2006/math">
                      <m:f>
                        <m:fPr>
                          <m:ctrlPr>
                            <a:rPr lang="en-US" i="1">
                              <a:solidFill>
                                <a:srgbClr val="002060"/>
                              </a:solidFill>
                              <a:latin typeface="Cambria Math" panose="02040503050406030204" pitchFamily="18" charset="0"/>
                            </a:rPr>
                          </m:ctrlPr>
                        </m:fPr>
                        <m:num>
                          <m:r>
                            <a:rPr lang="en-US" b="0" i="1">
                              <a:solidFill>
                                <a:srgbClr val="002060"/>
                              </a:solidFill>
                              <a:latin typeface="Cambria Math" panose="02040503050406030204" pitchFamily="18" charset="0"/>
                            </a:rPr>
                            <m:t>𝑑</m:t>
                          </m:r>
                          <m:d>
                            <m:dPr>
                              <m:begChr m:val="["/>
                              <m:endChr m:val="]"/>
                              <m:ctrlPr>
                                <a:rPr lang="en-US" i="1">
                                  <a:solidFill>
                                    <a:srgbClr val="002060"/>
                                  </a:solidFill>
                                  <a:latin typeface="Cambria Math" panose="02040503050406030204" pitchFamily="18" charset="0"/>
                                </a:rPr>
                              </m:ctrlPr>
                            </m:dPr>
                            <m:e>
                              <m:r>
                                <a:rPr lang="en-US" b="0" i="1">
                                  <a:solidFill>
                                    <a:srgbClr val="002060"/>
                                  </a:solidFill>
                                  <a:latin typeface="Cambria Math" panose="02040503050406030204" pitchFamily="18" charset="0"/>
                                </a:rPr>
                                <m:t>𝐻𝐶𝑙</m:t>
                              </m:r>
                            </m:e>
                          </m:d>
                        </m:num>
                        <m:den>
                          <m:r>
                            <a:rPr lang="en-US" b="0" i="1">
                              <a:solidFill>
                                <a:srgbClr val="002060"/>
                              </a:solidFill>
                              <a:latin typeface="Cambria Math" panose="02040503050406030204" pitchFamily="18" charset="0"/>
                            </a:rPr>
                            <m:t>𝑑𝑡</m:t>
                          </m:r>
                        </m:den>
                      </m:f>
                      <m:r>
                        <a:rPr lang="en-US" b="0" i="1">
                          <a:solidFill>
                            <a:srgbClr val="002060"/>
                          </a:solidFill>
                          <a:latin typeface="Cambria Math" panose="02040503050406030204" pitchFamily="18" charset="0"/>
                        </a:rPr>
                        <m:t>=</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𝑘</m:t>
                          </m:r>
                        </m:e>
                        <m:sub>
                          <m:r>
                            <a:rPr lang="en-US" b="0" i="1">
                              <a:solidFill>
                                <a:srgbClr val="002060"/>
                              </a:solidFill>
                              <a:latin typeface="Cambria Math" panose="02040503050406030204" pitchFamily="18" charset="0"/>
                            </a:rPr>
                            <m:t>1</m:t>
                          </m:r>
                        </m:sub>
                      </m:sSub>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b="0" i="1">
                                  <a:solidFill>
                                    <a:srgbClr val="002060"/>
                                  </a:solidFill>
                                  <a:latin typeface="Cambria Math" panose="02040503050406030204" pitchFamily="18" charset="0"/>
                                </a:rPr>
                                <m:t>𝐶</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𝐻</m:t>
                                  </m:r>
                                </m:e>
                                <m:sub>
                                  <m:r>
                                    <a:rPr lang="en-US" b="0" i="1">
                                      <a:solidFill>
                                        <a:srgbClr val="002060"/>
                                      </a:solidFill>
                                      <a:latin typeface="Cambria Math" panose="02040503050406030204" pitchFamily="18" charset="0"/>
                                    </a:rPr>
                                    <m:t>3</m:t>
                                  </m:r>
                                </m:sub>
                              </m:sSub>
                              <m:r>
                                <a:rPr lang="en-US" b="0" i="1">
                                  <a:solidFill>
                                    <a:srgbClr val="002060"/>
                                  </a:solidFill>
                                  <a:latin typeface="Cambria Math" panose="02040503050406030204" pitchFamily="18" charset="0"/>
                                </a:rPr>
                                <m:t>𝐶𝑂𝐶</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𝐻</m:t>
                                  </m:r>
                                </m:e>
                                <m:sub>
                                  <m:r>
                                    <a:rPr lang="en-US" b="0" i="1">
                                      <a:solidFill>
                                        <a:srgbClr val="002060"/>
                                      </a:solidFill>
                                      <a:latin typeface="Cambria Math" panose="02040503050406030204" pitchFamily="18" charset="0"/>
                                    </a:rPr>
                                    <m:t>3</m:t>
                                  </m:r>
                                </m:sub>
                              </m:sSub>
                            </m:e>
                          </m:d>
                        </m:e>
                        <m:sup>
                          <m:r>
                            <a:rPr lang="en-US" b="0" i="1">
                              <a:solidFill>
                                <a:srgbClr val="002060"/>
                              </a:solidFill>
                              <a:latin typeface="Cambria Math" panose="02040503050406030204" pitchFamily="18" charset="0"/>
                            </a:rPr>
                            <m:t>𝛼</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b="0" i="1">
                                  <a:solidFill>
                                    <a:srgbClr val="002060"/>
                                  </a:solidFill>
                                  <a:latin typeface="Cambria Math" panose="02040503050406030204" pitchFamily="18" charset="0"/>
                                </a:rPr>
                                <m:t>𝐻𝐶𝑙</m:t>
                              </m:r>
                            </m:e>
                          </m:d>
                        </m:e>
                        <m:sup>
                          <m:r>
                            <a:rPr lang="en-US" b="0" i="1">
                              <a:solidFill>
                                <a:srgbClr val="002060"/>
                              </a:solidFill>
                              <a:latin typeface="Cambria Math" panose="02040503050406030204" pitchFamily="18" charset="0"/>
                            </a:rPr>
                            <m:t>𝛽</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𝐼</m:t>
                                  </m:r>
                                </m:e>
                                <m:sub>
                                  <m:r>
                                    <a:rPr lang="en-US" b="0" i="1">
                                      <a:solidFill>
                                        <a:srgbClr val="002060"/>
                                      </a:solidFill>
                                      <a:latin typeface="Cambria Math" panose="02040503050406030204" pitchFamily="18" charset="0"/>
                                    </a:rPr>
                                    <m:t>2</m:t>
                                  </m:r>
                                </m:sub>
                              </m:sSub>
                            </m:e>
                          </m:d>
                        </m:e>
                        <m:sup>
                          <m:r>
                            <a:rPr lang="en-US" b="0" i="1">
                              <a:solidFill>
                                <a:srgbClr val="002060"/>
                              </a:solidFill>
                              <a:latin typeface="Cambria Math" panose="02040503050406030204" pitchFamily="18" charset="0"/>
                            </a:rPr>
                            <m:t>𝛾</m:t>
                          </m:r>
                        </m:sup>
                      </m:sSup>
                      <m:r>
                        <a:rPr lang="en-US" b="0" i="0" smtClean="0">
                          <a:solidFill>
                            <a:srgbClr val="002060"/>
                          </a:solidFill>
                          <a:latin typeface="Cambria Math" panose="02040503050406030204" pitchFamily="18" charset="0"/>
                        </a:rPr>
                        <m:t>−2</m:t>
                      </m:r>
                      <m:sSub>
                        <m:sSubPr>
                          <m:ctrlPr>
                            <a:rPr lang="en-US" i="1" smtClean="0">
                              <a:solidFill>
                                <a:srgbClr val="002060"/>
                              </a:solidFill>
                              <a:latin typeface="Cambria Math" panose="02040503050406030204" pitchFamily="18" charset="0"/>
                            </a:rPr>
                          </m:ctrlPr>
                        </m:sSubPr>
                        <m:e>
                          <m:r>
                            <m:rPr>
                              <m:sty m:val="p"/>
                            </m:rPr>
                            <a:rPr lang="en-US" b="0" i="0" smtClean="0">
                              <a:solidFill>
                                <a:srgbClr val="002060"/>
                              </a:solidFill>
                              <a:latin typeface="Cambria Math" panose="02040503050406030204" pitchFamily="18" charset="0"/>
                            </a:rPr>
                            <m:t>k</m:t>
                          </m:r>
                        </m:e>
                        <m:sub>
                          <m:r>
                            <a:rPr lang="en-US" b="0" i="0" smtClean="0">
                              <a:solidFill>
                                <a:srgbClr val="002060"/>
                              </a:solidFill>
                              <a:latin typeface="Cambria Math" panose="02040503050406030204" pitchFamily="18" charset="0"/>
                            </a:rPr>
                            <m:t>2</m:t>
                          </m:r>
                        </m:sub>
                      </m:sSub>
                      <m:d>
                        <m:dPr>
                          <m:begChr m:val="["/>
                          <m:endChr m:val="]"/>
                          <m:ctrlPr>
                            <a:rPr lang="en-US" i="1">
                              <a:solidFill>
                                <a:srgbClr val="002060"/>
                              </a:solidFill>
                              <a:latin typeface="Cambria Math" panose="02040503050406030204" pitchFamily="18" charset="0"/>
                            </a:rPr>
                          </m:ctrlPr>
                        </m:dPr>
                        <m:e>
                          <m:sSup>
                            <m:sSupPr>
                              <m:ctrlPr>
                                <a:rPr lang="en-US" i="1">
                                  <a:solidFill>
                                    <a:srgbClr val="002060"/>
                                  </a:solidFill>
                                  <a:latin typeface="Cambria Math" panose="02040503050406030204" pitchFamily="18" charset="0"/>
                                </a:rPr>
                              </m:ctrlPr>
                            </m:sSupPr>
                            <m:e>
                              <m:r>
                                <a:rPr lang="en-US" b="0" i="1">
                                  <a:solidFill>
                                    <a:srgbClr val="002060"/>
                                  </a:solidFill>
                                  <a:latin typeface="Cambria Math" panose="02040503050406030204" pitchFamily="18" charset="0"/>
                                </a:rPr>
                                <m:t>𝐼</m:t>
                              </m:r>
                            </m:e>
                            <m:sup>
                              <m:r>
                                <a:rPr lang="en-US" b="0" i="1">
                                  <a:solidFill>
                                    <a:srgbClr val="002060"/>
                                  </a:solidFill>
                                  <a:latin typeface="Cambria Math" panose="02040503050406030204" pitchFamily="18" charset="0"/>
                                </a:rPr>
                                <m:t>−</m:t>
                              </m:r>
                            </m:sup>
                          </m:sSup>
                        </m:e>
                      </m:d>
                    </m:oMath>
                  </m:oMathPara>
                </a14:m>
                <a:endParaRPr lang="en-US">
                  <a:solidFill>
                    <a:srgbClr val="002060"/>
                  </a:solidFill>
                  <a:latin typeface="EB Garamond" pitchFamily="2" charset="0"/>
                  <a:ea typeface="EB Garamond" pitchFamily="2" charset="0"/>
                </a:endParaRPr>
              </a:p>
              <a:p>
                <a:pPr marL="0" indent="0">
                  <a:buNone/>
                </a:pPr>
                <a14:m>
                  <m:oMathPara xmlns:m="http://schemas.openxmlformats.org/officeDocument/2006/math">
                    <m:oMathParaPr>
                      <m:jc m:val="centerGroup"/>
                    </m:oMathParaPr>
                    <m:oMath xmlns:m="http://schemas.openxmlformats.org/officeDocument/2006/math">
                      <m:f>
                        <m:fPr>
                          <m:ctrlPr>
                            <a:rPr lang="en-US" i="1">
                              <a:solidFill>
                                <a:srgbClr val="002060"/>
                              </a:solidFill>
                              <a:latin typeface="Cambria Math" panose="02040503050406030204" pitchFamily="18" charset="0"/>
                            </a:rPr>
                          </m:ctrlPr>
                        </m:fPr>
                        <m:num>
                          <m:r>
                            <a:rPr lang="en-US" b="0" i="1">
                              <a:solidFill>
                                <a:srgbClr val="002060"/>
                              </a:solidFill>
                              <a:latin typeface="Cambria Math" panose="02040503050406030204" pitchFamily="18" charset="0"/>
                            </a:rPr>
                            <m:t>𝑑</m:t>
                          </m:r>
                          <m:d>
                            <m:dPr>
                              <m:begChr m:val="["/>
                              <m:endChr m:val="]"/>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𝐼</m:t>
                                  </m:r>
                                </m:e>
                                <m:sub>
                                  <m:r>
                                    <a:rPr lang="en-US" b="0" i="1">
                                      <a:solidFill>
                                        <a:srgbClr val="002060"/>
                                      </a:solidFill>
                                      <a:latin typeface="Cambria Math" panose="02040503050406030204" pitchFamily="18" charset="0"/>
                                    </a:rPr>
                                    <m:t>2</m:t>
                                  </m:r>
                                </m:sub>
                              </m:sSub>
                            </m:e>
                          </m:d>
                        </m:num>
                        <m:den>
                          <m:r>
                            <a:rPr lang="en-US" b="0" i="1">
                              <a:solidFill>
                                <a:srgbClr val="002060"/>
                              </a:solidFill>
                              <a:latin typeface="Cambria Math" panose="02040503050406030204" pitchFamily="18" charset="0"/>
                            </a:rPr>
                            <m:t>𝑑𝑡</m:t>
                          </m:r>
                        </m:den>
                      </m:f>
                      <m:r>
                        <a:rPr lang="en-US" b="0" i="1">
                          <a:solidFill>
                            <a:srgbClr val="002060"/>
                          </a:solidFill>
                          <a:latin typeface="Cambria Math" panose="02040503050406030204" pitchFamily="18" charset="0"/>
                        </a:rPr>
                        <m:t>=</m:t>
                      </m:r>
                      <m:sSub>
                        <m:sSubPr>
                          <m:ctrlPr>
                            <a:rPr lang="en-US" i="1">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m:t>
                          </m:r>
                          <m:r>
                            <a:rPr lang="en-US" b="0" i="1">
                              <a:solidFill>
                                <a:srgbClr val="002060"/>
                              </a:solidFill>
                              <a:latin typeface="Cambria Math" panose="02040503050406030204" pitchFamily="18" charset="0"/>
                            </a:rPr>
                            <m:t>𝑘</m:t>
                          </m:r>
                        </m:e>
                        <m:sub>
                          <m:r>
                            <a:rPr lang="en-US" b="0" i="1">
                              <a:solidFill>
                                <a:srgbClr val="002060"/>
                              </a:solidFill>
                              <a:latin typeface="Cambria Math" panose="02040503050406030204" pitchFamily="18" charset="0"/>
                            </a:rPr>
                            <m:t>1</m:t>
                          </m:r>
                        </m:sub>
                      </m:sSub>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b="0" i="1">
                                  <a:solidFill>
                                    <a:srgbClr val="002060"/>
                                  </a:solidFill>
                                  <a:latin typeface="Cambria Math" panose="02040503050406030204" pitchFamily="18" charset="0"/>
                                </a:rPr>
                                <m:t>𝐶</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𝐻</m:t>
                                  </m:r>
                                </m:e>
                                <m:sub>
                                  <m:r>
                                    <a:rPr lang="en-US" b="0" i="1">
                                      <a:solidFill>
                                        <a:srgbClr val="002060"/>
                                      </a:solidFill>
                                      <a:latin typeface="Cambria Math" panose="02040503050406030204" pitchFamily="18" charset="0"/>
                                    </a:rPr>
                                    <m:t>3</m:t>
                                  </m:r>
                                </m:sub>
                              </m:sSub>
                              <m:r>
                                <a:rPr lang="en-US" b="0" i="1">
                                  <a:solidFill>
                                    <a:srgbClr val="002060"/>
                                  </a:solidFill>
                                  <a:latin typeface="Cambria Math" panose="02040503050406030204" pitchFamily="18" charset="0"/>
                                </a:rPr>
                                <m:t>𝐶𝑂𝐶</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𝐻</m:t>
                                  </m:r>
                                </m:e>
                                <m:sub>
                                  <m:r>
                                    <a:rPr lang="en-US" b="0" i="1">
                                      <a:solidFill>
                                        <a:srgbClr val="002060"/>
                                      </a:solidFill>
                                      <a:latin typeface="Cambria Math" panose="02040503050406030204" pitchFamily="18" charset="0"/>
                                    </a:rPr>
                                    <m:t>3</m:t>
                                  </m:r>
                                </m:sub>
                              </m:sSub>
                            </m:e>
                          </m:d>
                        </m:e>
                        <m:sup>
                          <m:r>
                            <a:rPr lang="en-US" b="0" i="1">
                              <a:solidFill>
                                <a:srgbClr val="002060"/>
                              </a:solidFill>
                              <a:latin typeface="Cambria Math" panose="02040503050406030204" pitchFamily="18" charset="0"/>
                            </a:rPr>
                            <m:t>𝛼</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b="0" i="1">
                                  <a:solidFill>
                                    <a:srgbClr val="002060"/>
                                  </a:solidFill>
                                  <a:latin typeface="Cambria Math" panose="02040503050406030204" pitchFamily="18" charset="0"/>
                                </a:rPr>
                                <m:t>𝐻𝐶𝑙</m:t>
                              </m:r>
                            </m:e>
                          </m:d>
                        </m:e>
                        <m:sup>
                          <m:r>
                            <a:rPr lang="en-US" b="0" i="1">
                              <a:solidFill>
                                <a:srgbClr val="002060"/>
                              </a:solidFill>
                              <a:latin typeface="Cambria Math" panose="02040503050406030204" pitchFamily="18" charset="0"/>
                            </a:rPr>
                            <m:t>𝛽</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𝐼</m:t>
                                  </m:r>
                                </m:e>
                                <m:sub>
                                  <m:r>
                                    <a:rPr lang="en-US" b="0" i="1">
                                      <a:solidFill>
                                        <a:srgbClr val="002060"/>
                                      </a:solidFill>
                                      <a:latin typeface="Cambria Math" panose="02040503050406030204" pitchFamily="18" charset="0"/>
                                    </a:rPr>
                                    <m:t>2</m:t>
                                  </m:r>
                                </m:sub>
                              </m:sSub>
                            </m:e>
                          </m:d>
                        </m:e>
                        <m:sup>
                          <m:r>
                            <a:rPr lang="en-US" b="0" i="1">
                              <a:solidFill>
                                <a:srgbClr val="002060"/>
                              </a:solidFill>
                              <a:latin typeface="Cambria Math" panose="02040503050406030204" pitchFamily="18" charset="0"/>
                            </a:rPr>
                            <m:t>𝛾</m:t>
                          </m:r>
                        </m:sup>
                      </m:sSup>
                      <m:r>
                        <a:rPr lang="en-US" b="0" i="0" smtClean="0">
                          <a:solidFill>
                            <a:srgbClr val="002060"/>
                          </a:solidFill>
                          <a:latin typeface="Cambria Math" panose="02040503050406030204" pitchFamily="18" charset="0"/>
                        </a:rPr>
                        <m:t>+</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𝑘</m:t>
                          </m:r>
                        </m:e>
                        <m:sub>
                          <m:r>
                            <a:rPr lang="en-US" b="0" i="1">
                              <a:solidFill>
                                <a:srgbClr val="002060"/>
                              </a:solidFill>
                              <a:latin typeface="Cambria Math" panose="02040503050406030204" pitchFamily="18" charset="0"/>
                            </a:rPr>
                            <m:t>2</m:t>
                          </m:r>
                        </m:sub>
                      </m:sSub>
                      <m:d>
                        <m:dPr>
                          <m:begChr m:val="["/>
                          <m:endChr m:val="]"/>
                          <m:ctrlPr>
                            <a:rPr lang="en-US" i="1">
                              <a:solidFill>
                                <a:srgbClr val="002060"/>
                              </a:solidFill>
                              <a:latin typeface="Cambria Math" panose="02040503050406030204" pitchFamily="18" charset="0"/>
                            </a:rPr>
                          </m:ctrlPr>
                        </m:dPr>
                        <m:e>
                          <m:sSup>
                            <m:sSupPr>
                              <m:ctrlPr>
                                <a:rPr lang="en-US" i="1">
                                  <a:solidFill>
                                    <a:srgbClr val="002060"/>
                                  </a:solidFill>
                                  <a:latin typeface="Cambria Math" panose="02040503050406030204" pitchFamily="18" charset="0"/>
                                </a:rPr>
                              </m:ctrlPr>
                            </m:sSupPr>
                            <m:e>
                              <m:r>
                                <a:rPr lang="en-US" b="0" i="1">
                                  <a:solidFill>
                                    <a:srgbClr val="002060"/>
                                  </a:solidFill>
                                  <a:latin typeface="Cambria Math" panose="02040503050406030204" pitchFamily="18" charset="0"/>
                                </a:rPr>
                                <m:t>𝐼</m:t>
                              </m:r>
                            </m:e>
                            <m:sup>
                              <m:r>
                                <a:rPr lang="en-US" b="0" i="1">
                                  <a:solidFill>
                                    <a:srgbClr val="002060"/>
                                  </a:solidFill>
                                  <a:latin typeface="Cambria Math" panose="02040503050406030204" pitchFamily="18" charset="0"/>
                                </a:rPr>
                                <m:t>−</m:t>
                              </m:r>
                            </m:sup>
                          </m:sSup>
                        </m:e>
                      </m:d>
                    </m:oMath>
                  </m:oMathPara>
                </a14:m>
                <a:endParaRPr lang="en-US">
                  <a:solidFill>
                    <a:srgbClr val="002060"/>
                  </a:solidFill>
                  <a:latin typeface="EB Garamond" pitchFamily="2" charset="0"/>
                  <a:ea typeface="EB Garamond" pitchFamily="2" charset="0"/>
                </a:endParaRPr>
              </a:p>
              <a:p>
                <a:pPr marL="0" indent="0">
                  <a:buNone/>
                </a:pPr>
                <a14:m>
                  <m:oMathPara xmlns:m="http://schemas.openxmlformats.org/officeDocument/2006/math">
                    <m:oMathParaPr>
                      <m:jc m:val="centerGroup"/>
                    </m:oMathParaPr>
                    <m:oMath xmlns:m="http://schemas.openxmlformats.org/officeDocument/2006/math">
                      <m:f>
                        <m:fPr>
                          <m:ctrlPr>
                            <a:rPr lang="en-US" i="1">
                              <a:solidFill>
                                <a:srgbClr val="002060"/>
                              </a:solidFill>
                              <a:latin typeface="Cambria Math" panose="02040503050406030204" pitchFamily="18" charset="0"/>
                            </a:rPr>
                          </m:ctrlPr>
                        </m:fPr>
                        <m:num>
                          <m:r>
                            <a:rPr lang="en-US" b="0" i="1">
                              <a:solidFill>
                                <a:srgbClr val="002060"/>
                              </a:solidFill>
                              <a:latin typeface="Cambria Math" panose="02040503050406030204" pitchFamily="18" charset="0"/>
                            </a:rPr>
                            <m:t>𝑑</m:t>
                          </m:r>
                          <m:r>
                            <a:rPr lang="en-US" b="0" i="1" smtClean="0">
                              <a:solidFill>
                                <a:srgbClr val="002060"/>
                              </a:solidFill>
                              <a:latin typeface="Cambria Math" panose="02040503050406030204" pitchFamily="18" charset="0"/>
                            </a:rPr>
                            <m:t>[</m:t>
                          </m:r>
                          <m:sSup>
                            <m:sSupPr>
                              <m:ctrlPr>
                                <a:rPr lang="en-US"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𝐼</m:t>
                              </m:r>
                            </m:e>
                            <m:sup>
                              <m:r>
                                <a:rPr lang="en-US" b="0" i="1" smtClean="0">
                                  <a:solidFill>
                                    <a:srgbClr val="002060"/>
                                  </a:solidFill>
                                  <a:latin typeface="Cambria Math" panose="02040503050406030204" pitchFamily="18" charset="0"/>
                                </a:rPr>
                                <m:t>−</m:t>
                              </m:r>
                            </m:sup>
                          </m:sSup>
                          <m:r>
                            <a:rPr lang="en-US" b="0" i="1" smtClean="0">
                              <a:solidFill>
                                <a:srgbClr val="002060"/>
                              </a:solidFill>
                              <a:latin typeface="Cambria Math" panose="02040503050406030204" pitchFamily="18" charset="0"/>
                            </a:rPr>
                            <m:t>]</m:t>
                          </m:r>
                        </m:num>
                        <m:den>
                          <m:r>
                            <a:rPr lang="en-US" b="0" i="1">
                              <a:solidFill>
                                <a:srgbClr val="002060"/>
                              </a:solidFill>
                              <a:latin typeface="Cambria Math" panose="02040503050406030204" pitchFamily="18" charset="0"/>
                            </a:rPr>
                            <m:t>𝑑𝑡</m:t>
                          </m:r>
                        </m:den>
                      </m:f>
                      <m:r>
                        <a:rPr lang="en-US" b="0" i="1">
                          <a:solidFill>
                            <a:srgbClr val="002060"/>
                          </a:solidFill>
                          <a:latin typeface="Cambria Math" panose="02040503050406030204" pitchFamily="18" charset="0"/>
                        </a:rPr>
                        <m:t>=</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𝑘</m:t>
                          </m:r>
                        </m:e>
                        <m:sub>
                          <m:r>
                            <a:rPr lang="en-US" b="0" i="1">
                              <a:solidFill>
                                <a:srgbClr val="002060"/>
                              </a:solidFill>
                              <a:latin typeface="Cambria Math" panose="02040503050406030204" pitchFamily="18" charset="0"/>
                            </a:rPr>
                            <m:t>1</m:t>
                          </m:r>
                        </m:sub>
                      </m:sSub>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b="0" i="1">
                                  <a:solidFill>
                                    <a:srgbClr val="002060"/>
                                  </a:solidFill>
                                  <a:latin typeface="Cambria Math" panose="02040503050406030204" pitchFamily="18" charset="0"/>
                                </a:rPr>
                                <m:t>𝐶</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𝐻</m:t>
                                  </m:r>
                                </m:e>
                                <m:sub>
                                  <m:r>
                                    <a:rPr lang="en-US" b="0" i="1">
                                      <a:solidFill>
                                        <a:srgbClr val="002060"/>
                                      </a:solidFill>
                                      <a:latin typeface="Cambria Math" panose="02040503050406030204" pitchFamily="18" charset="0"/>
                                    </a:rPr>
                                    <m:t>3</m:t>
                                  </m:r>
                                </m:sub>
                              </m:sSub>
                              <m:r>
                                <a:rPr lang="en-US" b="0" i="1">
                                  <a:solidFill>
                                    <a:srgbClr val="002060"/>
                                  </a:solidFill>
                                  <a:latin typeface="Cambria Math" panose="02040503050406030204" pitchFamily="18" charset="0"/>
                                </a:rPr>
                                <m:t>𝐶𝑂𝐶</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𝐻</m:t>
                                  </m:r>
                                </m:e>
                                <m:sub>
                                  <m:r>
                                    <a:rPr lang="en-US" b="0" i="1">
                                      <a:solidFill>
                                        <a:srgbClr val="002060"/>
                                      </a:solidFill>
                                      <a:latin typeface="Cambria Math" panose="02040503050406030204" pitchFamily="18" charset="0"/>
                                    </a:rPr>
                                    <m:t>3</m:t>
                                  </m:r>
                                </m:sub>
                              </m:sSub>
                            </m:e>
                          </m:d>
                        </m:e>
                        <m:sup>
                          <m:r>
                            <a:rPr lang="en-US" b="0" i="1">
                              <a:solidFill>
                                <a:srgbClr val="002060"/>
                              </a:solidFill>
                              <a:latin typeface="Cambria Math" panose="02040503050406030204" pitchFamily="18" charset="0"/>
                            </a:rPr>
                            <m:t>𝛼</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b="0" i="1">
                                  <a:solidFill>
                                    <a:srgbClr val="002060"/>
                                  </a:solidFill>
                                  <a:latin typeface="Cambria Math" panose="02040503050406030204" pitchFamily="18" charset="0"/>
                                </a:rPr>
                                <m:t>𝐻𝐶𝑙</m:t>
                              </m:r>
                            </m:e>
                          </m:d>
                        </m:e>
                        <m:sup>
                          <m:r>
                            <a:rPr lang="en-US" b="0" i="1">
                              <a:solidFill>
                                <a:srgbClr val="002060"/>
                              </a:solidFill>
                              <a:latin typeface="Cambria Math" panose="02040503050406030204" pitchFamily="18" charset="0"/>
                            </a:rPr>
                            <m:t>𝛽</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𝐼</m:t>
                                  </m:r>
                                </m:e>
                                <m:sub>
                                  <m:r>
                                    <a:rPr lang="en-US" b="0" i="1">
                                      <a:solidFill>
                                        <a:srgbClr val="002060"/>
                                      </a:solidFill>
                                      <a:latin typeface="Cambria Math" panose="02040503050406030204" pitchFamily="18" charset="0"/>
                                    </a:rPr>
                                    <m:t>2</m:t>
                                  </m:r>
                                </m:sub>
                              </m:sSub>
                            </m:e>
                          </m:d>
                        </m:e>
                        <m:sup>
                          <m:r>
                            <a:rPr lang="en-US" b="0" i="1">
                              <a:solidFill>
                                <a:srgbClr val="002060"/>
                              </a:solidFill>
                              <a:latin typeface="Cambria Math" panose="02040503050406030204" pitchFamily="18" charset="0"/>
                            </a:rPr>
                            <m:t>𝛾</m:t>
                          </m:r>
                        </m:sup>
                      </m:sSup>
                      <m:r>
                        <a:rPr lang="en-US" b="0">
                          <a:solidFill>
                            <a:srgbClr val="002060"/>
                          </a:solidFill>
                          <a:latin typeface="Cambria Math" panose="02040503050406030204" pitchFamily="18" charset="0"/>
                        </a:rPr>
                        <m:t>−</m:t>
                      </m:r>
                      <m:r>
                        <a:rPr lang="en-US" b="0" i="1">
                          <a:solidFill>
                            <a:srgbClr val="002060"/>
                          </a:solidFill>
                          <a:latin typeface="Cambria Math" panose="02040503050406030204" pitchFamily="18" charset="0"/>
                        </a:rPr>
                        <m:t>2</m:t>
                      </m:r>
                      <m:sSub>
                        <m:sSubPr>
                          <m:ctrlPr>
                            <a:rPr lang="en-US" i="1">
                              <a:solidFill>
                                <a:srgbClr val="002060"/>
                              </a:solidFill>
                              <a:latin typeface="Cambria Math" panose="02040503050406030204" pitchFamily="18" charset="0"/>
                            </a:rPr>
                          </m:ctrlPr>
                        </m:sSubPr>
                        <m:e>
                          <m:r>
                            <a:rPr lang="en-US" b="0" i="1">
                              <a:solidFill>
                                <a:srgbClr val="002060"/>
                              </a:solidFill>
                              <a:latin typeface="Cambria Math" panose="02040503050406030204" pitchFamily="18" charset="0"/>
                            </a:rPr>
                            <m:t>𝑘</m:t>
                          </m:r>
                        </m:e>
                        <m:sub>
                          <m:r>
                            <a:rPr lang="en-US" b="0" i="1">
                              <a:solidFill>
                                <a:srgbClr val="002060"/>
                              </a:solidFill>
                              <a:latin typeface="Cambria Math" panose="02040503050406030204" pitchFamily="18" charset="0"/>
                            </a:rPr>
                            <m:t>2</m:t>
                          </m:r>
                        </m:sub>
                      </m:sSub>
                      <m:d>
                        <m:dPr>
                          <m:begChr m:val="["/>
                          <m:endChr m:val="]"/>
                          <m:ctrlPr>
                            <a:rPr lang="en-US" i="1">
                              <a:solidFill>
                                <a:srgbClr val="002060"/>
                              </a:solidFill>
                              <a:latin typeface="Cambria Math" panose="02040503050406030204" pitchFamily="18" charset="0"/>
                            </a:rPr>
                          </m:ctrlPr>
                        </m:dPr>
                        <m:e>
                          <m:sSup>
                            <m:sSupPr>
                              <m:ctrlPr>
                                <a:rPr lang="en-US" i="1">
                                  <a:solidFill>
                                    <a:srgbClr val="002060"/>
                                  </a:solidFill>
                                  <a:latin typeface="Cambria Math" panose="02040503050406030204" pitchFamily="18" charset="0"/>
                                </a:rPr>
                              </m:ctrlPr>
                            </m:sSupPr>
                            <m:e>
                              <m:r>
                                <a:rPr lang="en-US" b="0" i="1">
                                  <a:solidFill>
                                    <a:srgbClr val="002060"/>
                                  </a:solidFill>
                                  <a:latin typeface="Cambria Math" panose="02040503050406030204" pitchFamily="18" charset="0"/>
                                </a:rPr>
                                <m:t>𝐼</m:t>
                              </m:r>
                            </m:e>
                            <m:sup>
                              <m:r>
                                <a:rPr lang="en-US" b="0" i="1">
                                  <a:solidFill>
                                    <a:srgbClr val="002060"/>
                                  </a:solidFill>
                                  <a:latin typeface="Cambria Math" panose="02040503050406030204" pitchFamily="18" charset="0"/>
                                </a:rPr>
                                <m:t>−</m:t>
                              </m:r>
                            </m:sup>
                          </m:sSup>
                        </m:e>
                      </m:d>
                    </m:oMath>
                  </m:oMathPara>
                </a14:m>
                <a:endParaRPr lang="en-US">
                  <a:solidFill>
                    <a:srgbClr val="002060"/>
                  </a:solidFill>
                  <a:latin typeface="EB Garamond" pitchFamily="2" charset="0"/>
                  <a:ea typeface="EB Garamond" pitchFamily="2" charset="0"/>
                </a:endParaRPr>
              </a:p>
              <a:p>
                <a:endParaRPr lang="en-US">
                  <a:solidFill>
                    <a:srgbClr val="002060"/>
                  </a:solidFill>
                  <a:latin typeface="EB Garamond" pitchFamily="2" charset="0"/>
                  <a:ea typeface="EB Garamond" pitchFamily="2" charset="0"/>
                </a:endParaRPr>
              </a:p>
              <a:p>
                <a:endParaRPr lang="en-US">
                  <a:solidFill>
                    <a:srgbClr val="002060"/>
                  </a:solidFill>
                  <a:latin typeface="EB Garamond" pitchFamily="2" charset="0"/>
                  <a:ea typeface="EB Garamond" pitchFamily="2" charset="0"/>
                </a:endParaRPr>
              </a:p>
            </p:txBody>
          </p:sp>
        </mc:Choice>
        <mc:Fallback xmlns="">
          <p:sp>
            <p:nvSpPr>
              <p:cNvPr id="3" name="Content Placeholder 2">
                <a:extLst>
                  <a:ext uri="{FF2B5EF4-FFF2-40B4-BE49-F238E27FC236}">
                    <a16:creationId xmlns:a16="http://schemas.microsoft.com/office/drawing/2014/main" id="{E95ECB58-4DF6-8647-9A23-D02E18E04366}"/>
                  </a:ext>
                </a:extLst>
              </p:cNvPr>
              <p:cNvSpPr>
                <a:spLocks noGrp="1" noRot="1" noChangeAspect="1" noMove="1" noResize="1" noEditPoints="1" noAdjustHandles="1" noChangeArrowheads="1" noChangeShapeType="1" noTextEdit="1"/>
              </p:cNvSpPr>
              <p:nvPr>
                <p:ph idx="1"/>
              </p:nvPr>
            </p:nvSpPr>
            <p:spPr>
              <a:xfrm>
                <a:off x="457200" y="1104895"/>
                <a:ext cx="8229600" cy="2651125"/>
              </a:xfrm>
              <a:blipFill>
                <a:blip r:embed="rId2"/>
                <a:stretch>
                  <a:fillRect b="-1609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404DEEA-A4CF-6343-AEA6-83C5DBD8255E}"/>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25</a:t>
            </a:fld>
            <a:endParaRPr lang="en-US">
              <a:latin typeface="EB Garamond" pitchFamily="2" charset="0"/>
              <a:ea typeface="EB Garamond" pitchFamily="2" charset="0"/>
            </a:endParaRPr>
          </a:p>
        </p:txBody>
      </p:sp>
    </p:spTree>
    <p:extLst>
      <p:ext uri="{BB962C8B-B14F-4D97-AF65-F5344CB8AC3E}">
        <p14:creationId xmlns:p14="http://schemas.microsoft.com/office/powerpoint/2010/main" val="3776403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990D2C-A4CE-A543-974B-91007E08074B}"/>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26</a:t>
            </a:fld>
            <a:endParaRPr lang="en-US">
              <a:latin typeface="EB Garamond" pitchFamily="2" charset="0"/>
              <a:ea typeface="EB Garamond" pitchFamily="2" charset="0"/>
            </a:endParaRPr>
          </a:p>
        </p:txBody>
      </p:sp>
      <p:pic>
        <p:nvPicPr>
          <p:cNvPr id="3074" name="Picture 2">
            <a:extLst>
              <a:ext uri="{FF2B5EF4-FFF2-40B4-BE49-F238E27FC236}">
                <a16:creationId xmlns:a16="http://schemas.microsoft.com/office/drawing/2014/main" id="{CA2794CB-8EC4-F243-8F4D-FC8689DB0D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44" t="4955" r="5813" b="1460"/>
          <a:stretch/>
        </p:blipFill>
        <p:spPr bwMode="auto">
          <a:xfrm>
            <a:off x="251422" y="1007425"/>
            <a:ext cx="4178588" cy="32477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3BA8AB0A-72C8-A44C-9D9D-F77F163A50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676" t="3210" r="5252" b="1976"/>
          <a:stretch/>
        </p:blipFill>
        <p:spPr bwMode="auto">
          <a:xfrm>
            <a:off x="4713987" y="1010624"/>
            <a:ext cx="4178590" cy="32821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1D86803-DCA3-8845-B44E-8FD984C6BDE4}"/>
                  </a:ext>
                </a:extLst>
              </p:cNvPr>
              <p:cNvSpPr txBox="1"/>
              <p:nvPr/>
            </p:nvSpPr>
            <p:spPr>
              <a:xfrm>
                <a:off x="612936" y="638093"/>
                <a:ext cx="3455561" cy="369332"/>
              </a:xfrm>
              <a:prstGeom prst="rect">
                <a:avLst/>
              </a:prstGeom>
              <a:noFill/>
            </p:spPr>
            <p:txBody>
              <a:bodyPr wrap="none" rtlCol="0">
                <a:spAutoFit/>
              </a:bodyPr>
              <a:lstStyle/>
              <a:p>
                <a14:m>
                  <m:oMath xmlns:m="http://schemas.openxmlformats.org/officeDocument/2006/math">
                    <m:d>
                      <m:dPr>
                        <m:begChr m:val="["/>
                        <m:endChr m:val="]"/>
                        <m:ctrlPr>
                          <a:rPr lang="en-US"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𝐶</m:t>
                        </m:r>
                        <m:sSub>
                          <m:sSubPr>
                            <m:ctrlPr>
                              <a:rPr lang="en-US"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𝐻</m:t>
                            </m:r>
                          </m:e>
                          <m:sub>
                            <m:r>
                              <a:rPr lang="en-US" b="0" i="1" smtClean="0">
                                <a:solidFill>
                                  <a:srgbClr val="002060"/>
                                </a:solidFill>
                                <a:latin typeface="Cambria Math" panose="02040503050406030204" pitchFamily="18" charset="0"/>
                              </a:rPr>
                              <m:t>3</m:t>
                            </m:r>
                          </m:sub>
                        </m:sSub>
                        <m:r>
                          <a:rPr lang="en-US" b="0" i="1" smtClean="0">
                            <a:solidFill>
                              <a:srgbClr val="002060"/>
                            </a:solidFill>
                            <a:latin typeface="Cambria Math" panose="02040503050406030204" pitchFamily="18" charset="0"/>
                          </a:rPr>
                          <m:t>𝐶𝑂𝐶</m:t>
                        </m:r>
                        <m:sSub>
                          <m:sSubPr>
                            <m:ctrlPr>
                              <a:rPr lang="en-US"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𝐻</m:t>
                            </m:r>
                          </m:e>
                          <m:sub>
                            <m:r>
                              <a:rPr lang="en-US" b="0" i="1" smtClean="0">
                                <a:solidFill>
                                  <a:srgbClr val="002060"/>
                                </a:solidFill>
                                <a:latin typeface="Cambria Math" panose="02040503050406030204" pitchFamily="18" charset="0"/>
                              </a:rPr>
                              <m:t>3</m:t>
                            </m:r>
                          </m:sub>
                        </m:sSub>
                      </m:e>
                    </m:d>
                  </m:oMath>
                </a14:m>
                <a:r>
                  <a:rPr lang="en-US">
                    <a:solidFill>
                      <a:srgbClr val="002060"/>
                    </a:solidFill>
                    <a:latin typeface="EB Garamond" pitchFamily="2" charset="0"/>
                    <a:ea typeface="EB Garamond" pitchFamily="2" charset="0"/>
                  </a:rPr>
                  <a:t> Concentration Profile</a:t>
                </a:r>
              </a:p>
            </p:txBody>
          </p:sp>
        </mc:Choice>
        <mc:Fallback xmlns="">
          <p:sp>
            <p:nvSpPr>
              <p:cNvPr id="11" name="TextBox 10">
                <a:extLst>
                  <a:ext uri="{FF2B5EF4-FFF2-40B4-BE49-F238E27FC236}">
                    <a16:creationId xmlns:a16="http://schemas.microsoft.com/office/drawing/2014/main" id="{61D86803-DCA3-8845-B44E-8FD984C6BDE4}"/>
                  </a:ext>
                </a:extLst>
              </p:cNvPr>
              <p:cNvSpPr txBox="1">
                <a:spLocks noRot="1" noChangeAspect="1" noMove="1" noResize="1" noEditPoints="1" noAdjustHandles="1" noChangeArrowheads="1" noChangeShapeType="1" noTextEdit="1"/>
              </p:cNvSpPr>
              <p:nvPr/>
            </p:nvSpPr>
            <p:spPr>
              <a:xfrm>
                <a:off x="612936" y="638093"/>
                <a:ext cx="3455561" cy="369332"/>
              </a:xfrm>
              <a:prstGeom prst="rect">
                <a:avLst/>
              </a:prstGeom>
              <a:blipFill>
                <a:blip r:embed="rId5"/>
                <a:stretch>
                  <a:fillRect t="-10000" r="-247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E47354C-4AEC-594B-BDFF-1B75048076FC}"/>
                  </a:ext>
                </a:extLst>
              </p:cNvPr>
              <p:cNvSpPr txBox="1"/>
              <p:nvPr/>
            </p:nvSpPr>
            <p:spPr>
              <a:xfrm>
                <a:off x="5479074" y="641292"/>
                <a:ext cx="2648417" cy="369332"/>
              </a:xfrm>
              <a:prstGeom prst="rect">
                <a:avLst/>
              </a:prstGeom>
              <a:noFill/>
            </p:spPr>
            <p:txBody>
              <a:bodyPr wrap="none" rtlCol="0">
                <a:spAutoFit/>
              </a:bodyPr>
              <a:lstStyle/>
              <a:p>
                <a14:m>
                  <m:oMath xmlns:m="http://schemas.openxmlformats.org/officeDocument/2006/math">
                    <m:d>
                      <m:dPr>
                        <m:begChr m:val="["/>
                        <m:endChr m:val="]"/>
                        <m:ctrlPr>
                          <a:rPr lang="en-US" i="1" smtClean="0">
                            <a:solidFill>
                              <a:srgbClr val="002060"/>
                            </a:solidFill>
                            <a:latin typeface="Cambria Math" panose="02040503050406030204" pitchFamily="18" charset="0"/>
                          </a:rPr>
                        </m:ctrlPr>
                      </m:dPr>
                      <m:e>
                        <m:sSup>
                          <m:sSupPr>
                            <m:ctrlPr>
                              <a:rPr lang="en-US"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𝐻</m:t>
                            </m:r>
                          </m:e>
                          <m:sup>
                            <m:r>
                              <a:rPr lang="en-US" b="0" i="1" smtClean="0">
                                <a:solidFill>
                                  <a:srgbClr val="002060"/>
                                </a:solidFill>
                                <a:latin typeface="Cambria Math" panose="02040503050406030204" pitchFamily="18" charset="0"/>
                              </a:rPr>
                              <m:t>+</m:t>
                            </m:r>
                          </m:sup>
                        </m:sSup>
                      </m:e>
                    </m:d>
                  </m:oMath>
                </a14:m>
                <a:r>
                  <a:rPr lang="en-US">
                    <a:solidFill>
                      <a:srgbClr val="002060"/>
                    </a:solidFill>
                    <a:latin typeface="EB Garamond" pitchFamily="2" charset="0"/>
                    <a:ea typeface="EB Garamond" pitchFamily="2" charset="0"/>
                  </a:rPr>
                  <a:t> Concentration Profile</a:t>
                </a:r>
              </a:p>
            </p:txBody>
          </p:sp>
        </mc:Choice>
        <mc:Fallback xmlns="">
          <p:sp>
            <p:nvSpPr>
              <p:cNvPr id="12" name="TextBox 11">
                <a:extLst>
                  <a:ext uri="{FF2B5EF4-FFF2-40B4-BE49-F238E27FC236}">
                    <a16:creationId xmlns:a16="http://schemas.microsoft.com/office/drawing/2014/main" id="{2E47354C-4AEC-594B-BDFF-1B75048076FC}"/>
                  </a:ext>
                </a:extLst>
              </p:cNvPr>
              <p:cNvSpPr txBox="1">
                <a:spLocks noRot="1" noChangeAspect="1" noMove="1" noResize="1" noEditPoints="1" noAdjustHandles="1" noChangeArrowheads="1" noChangeShapeType="1" noTextEdit="1"/>
              </p:cNvSpPr>
              <p:nvPr/>
            </p:nvSpPr>
            <p:spPr>
              <a:xfrm>
                <a:off x="5479074" y="641292"/>
                <a:ext cx="2648417" cy="369332"/>
              </a:xfrm>
              <a:prstGeom prst="rect">
                <a:avLst/>
              </a:prstGeom>
              <a:blipFill>
                <a:blip r:embed="rId6"/>
                <a:stretch>
                  <a:fillRect t="-8197" r="-3456" b="-24590"/>
                </a:stretch>
              </a:blipFill>
            </p:spPr>
            <p:txBody>
              <a:bodyPr/>
              <a:lstStyle/>
              <a:p>
                <a:r>
                  <a:rPr lang="en-US">
                    <a:noFill/>
                  </a:rPr>
                  <a:t> </a:t>
                </a:r>
              </a:p>
            </p:txBody>
          </p:sp>
        </mc:Fallback>
      </mc:AlternateContent>
      <p:sp>
        <p:nvSpPr>
          <p:cNvPr id="13" name="Title 1">
            <a:extLst>
              <a:ext uri="{FF2B5EF4-FFF2-40B4-BE49-F238E27FC236}">
                <a16:creationId xmlns:a16="http://schemas.microsoft.com/office/drawing/2014/main" id="{70E1E6F5-EFCF-CB49-8EE2-901CE4920659}"/>
              </a:ext>
            </a:extLst>
          </p:cNvPr>
          <p:cNvSpPr>
            <a:spLocks noGrp="1"/>
          </p:cNvSpPr>
          <p:nvPr>
            <p:ph type="title"/>
          </p:nvPr>
        </p:nvSpPr>
        <p:spPr>
          <a:xfrm>
            <a:off x="457200" y="23848"/>
            <a:ext cx="8229600" cy="742950"/>
          </a:xfrm>
        </p:spPr>
        <p:txBody>
          <a:bodyPr/>
          <a:lstStyle/>
          <a:p>
            <a:r>
              <a:rPr lang="en-US" b="1">
                <a:solidFill>
                  <a:srgbClr val="002060"/>
                </a:solidFill>
                <a:latin typeface="EB Garamond" pitchFamily="2" charset="0"/>
                <a:ea typeface="EB Garamond" pitchFamily="2" charset="0"/>
              </a:rPr>
              <a:t>Part 2</a:t>
            </a:r>
          </a:p>
        </p:txBody>
      </p:sp>
    </p:spTree>
    <p:extLst>
      <p:ext uri="{BB962C8B-B14F-4D97-AF65-F5344CB8AC3E}">
        <p14:creationId xmlns:p14="http://schemas.microsoft.com/office/powerpoint/2010/main" val="2389524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990D2C-A4CE-A543-974B-91007E08074B}"/>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27</a:t>
            </a:fld>
            <a:endParaRPr lang="en-US">
              <a:latin typeface="EB Garamond" pitchFamily="2" charset="0"/>
              <a:ea typeface="EB Garamond" pitchFamily="2" charset="0"/>
            </a:endParaRPr>
          </a:p>
        </p:txBody>
      </p:sp>
      <p:pic>
        <p:nvPicPr>
          <p:cNvPr id="3078" name="Picture 6">
            <a:extLst>
              <a:ext uri="{FF2B5EF4-FFF2-40B4-BE49-F238E27FC236}">
                <a16:creationId xmlns:a16="http://schemas.microsoft.com/office/drawing/2014/main" id="{760EF4D2-7BDE-204B-BA58-5B77B7EA6E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82" t="3936" r="6757" b="1518"/>
          <a:stretch/>
        </p:blipFill>
        <p:spPr bwMode="auto">
          <a:xfrm>
            <a:off x="2237250" y="700753"/>
            <a:ext cx="4669493" cy="36272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3B8B71-92CC-5942-8952-F16962631D98}"/>
                  </a:ext>
                </a:extLst>
              </p:cNvPr>
              <p:cNvSpPr txBox="1"/>
              <p:nvPr/>
            </p:nvSpPr>
            <p:spPr>
              <a:xfrm>
                <a:off x="3310017" y="250730"/>
                <a:ext cx="2523961" cy="369332"/>
              </a:xfrm>
              <a:prstGeom prst="rect">
                <a:avLst/>
              </a:prstGeom>
              <a:noFill/>
            </p:spPr>
            <p:txBody>
              <a:bodyPr wrap="none" rtlCol="0">
                <a:spAutoFit/>
              </a:bodyPr>
              <a:lstStyle/>
              <a:p>
                <a14:m>
                  <m:oMath xmlns:m="http://schemas.openxmlformats.org/officeDocument/2006/math">
                    <m:d>
                      <m:dPr>
                        <m:begChr m:val="["/>
                        <m:endChr m:val="]"/>
                        <m:ctrlPr>
                          <a:rPr lang="en-US" i="1" smtClean="0">
                            <a:solidFill>
                              <a:srgbClr val="002060"/>
                            </a:solidFill>
                            <a:latin typeface="Cambria Math" panose="02040503050406030204" pitchFamily="18" charset="0"/>
                          </a:rPr>
                        </m:ctrlPr>
                      </m:dPr>
                      <m:e>
                        <m:sSub>
                          <m:sSubPr>
                            <m:ctrlPr>
                              <a:rPr lang="en-US"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𝐼</m:t>
                            </m:r>
                          </m:e>
                          <m:sub>
                            <m:r>
                              <a:rPr lang="en-US" b="0" i="1" smtClean="0">
                                <a:solidFill>
                                  <a:srgbClr val="002060"/>
                                </a:solidFill>
                                <a:latin typeface="Cambria Math" panose="02040503050406030204" pitchFamily="18" charset="0"/>
                              </a:rPr>
                              <m:t>2</m:t>
                            </m:r>
                          </m:sub>
                        </m:sSub>
                      </m:e>
                    </m:d>
                  </m:oMath>
                </a14:m>
                <a:r>
                  <a:rPr lang="en-US">
                    <a:solidFill>
                      <a:srgbClr val="002060"/>
                    </a:solidFill>
                    <a:latin typeface="EB Garamond" pitchFamily="2" charset="0"/>
                    <a:ea typeface="EB Garamond" pitchFamily="2" charset="0"/>
                  </a:rPr>
                  <a:t> Concentration Profile</a:t>
                </a:r>
              </a:p>
            </p:txBody>
          </p:sp>
        </mc:Choice>
        <mc:Fallback xmlns="">
          <p:sp>
            <p:nvSpPr>
              <p:cNvPr id="7" name="TextBox 6">
                <a:extLst>
                  <a:ext uri="{FF2B5EF4-FFF2-40B4-BE49-F238E27FC236}">
                    <a16:creationId xmlns:a16="http://schemas.microsoft.com/office/drawing/2014/main" id="{B53B8B71-92CC-5942-8952-F16962631D98}"/>
                  </a:ext>
                </a:extLst>
              </p:cNvPr>
              <p:cNvSpPr txBox="1">
                <a:spLocks noRot="1" noChangeAspect="1" noMove="1" noResize="1" noEditPoints="1" noAdjustHandles="1" noChangeArrowheads="1" noChangeShapeType="1" noTextEdit="1"/>
              </p:cNvSpPr>
              <p:nvPr/>
            </p:nvSpPr>
            <p:spPr>
              <a:xfrm>
                <a:off x="3310017" y="250730"/>
                <a:ext cx="2523961" cy="369332"/>
              </a:xfrm>
              <a:prstGeom prst="rect">
                <a:avLst/>
              </a:prstGeom>
              <a:blipFill>
                <a:blip r:embed="rId4"/>
                <a:stretch>
                  <a:fillRect t="-8197" r="-3623" b="-24590"/>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C17F2BA5-9F1C-DB42-9EDE-9D50F6AE48F7}"/>
              </a:ext>
            </a:extLst>
          </p:cNvPr>
          <p:cNvSpPr>
            <a:spLocks noGrp="1"/>
          </p:cNvSpPr>
          <p:nvPr>
            <p:ph type="title"/>
          </p:nvPr>
        </p:nvSpPr>
        <p:spPr>
          <a:xfrm>
            <a:off x="281811" y="75076"/>
            <a:ext cx="1380565" cy="625677"/>
          </a:xfrm>
        </p:spPr>
        <p:txBody>
          <a:bodyPr/>
          <a:lstStyle/>
          <a:p>
            <a:r>
              <a:rPr lang="en-US" b="1">
                <a:solidFill>
                  <a:srgbClr val="002060"/>
                </a:solidFill>
                <a:latin typeface="EB Garamond" pitchFamily="2" charset="0"/>
                <a:ea typeface="EB Garamond" pitchFamily="2" charset="0"/>
              </a:rPr>
              <a:t>Part 2</a:t>
            </a:r>
          </a:p>
        </p:txBody>
      </p:sp>
    </p:spTree>
    <p:extLst>
      <p:ext uri="{BB962C8B-B14F-4D97-AF65-F5344CB8AC3E}">
        <p14:creationId xmlns:p14="http://schemas.microsoft.com/office/powerpoint/2010/main" val="2010486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DC92-DB01-2D44-8E3C-B566FBE5C364}"/>
              </a:ext>
            </a:extLst>
          </p:cNvPr>
          <p:cNvSpPr>
            <a:spLocks noGrp="1"/>
          </p:cNvSpPr>
          <p:nvPr>
            <p:ph type="title"/>
          </p:nvPr>
        </p:nvSpPr>
        <p:spPr>
          <a:xfrm>
            <a:off x="457200" y="421528"/>
            <a:ext cx="8229600" cy="742950"/>
          </a:xfrm>
        </p:spPr>
        <p:txBody>
          <a:bodyPr/>
          <a:lstStyle/>
          <a:p>
            <a:r>
              <a:rPr lang="en-US" b="1">
                <a:solidFill>
                  <a:srgbClr val="002060"/>
                </a:solidFill>
                <a:latin typeface="EB Garamond" pitchFamily="2" charset="0"/>
                <a:ea typeface="EB Garamond" pitchFamily="2" charset="0"/>
              </a:rPr>
              <a:t>Part 3 – CSTR with Electrolysis Reaction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5BBC77-3656-F740-A5BE-6C073E02332A}"/>
                  </a:ext>
                </a:extLst>
              </p:cNvPr>
              <p:cNvSpPr>
                <a:spLocks noGrp="1"/>
              </p:cNvSpPr>
              <p:nvPr>
                <p:ph idx="1"/>
              </p:nvPr>
            </p:nvSpPr>
            <p:spPr>
              <a:xfrm>
                <a:off x="457200" y="1327897"/>
                <a:ext cx="8229600" cy="2651125"/>
              </a:xfrm>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solidFill>
                            <a:srgbClr val="002060"/>
                          </a:solidFill>
                          <a:latin typeface="Cambria Math" panose="02040503050406030204" pitchFamily="18" charset="0"/>
                        </a:rPr>
                        <m:t>2</m:t>
                      </m:r>
                      <m:r>
                        <a:rPr lang="en-US" i="1" smtClean="0">
                          <a:solidFill>
                            <a:srgbClr val="002060"/>
                          </a:solidFill>
                          <a:latin typeface="Cambria Math" panose="02040503050406030204" pitchFamily="18" charset="0"/>
                        </a:rPr>
                        <m:t>𝐻𝐼</m:t>
                      </m:r>
                      <m:r>
                        <a:rPr lang="en-US" i="1">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𝐻</m:t>
                          </m:r>
                        </m:e>
                        <m:sub>
                          <m:r>
                            <a:rPr lang="en-US" i="1">
                              <a:solidFill>
                                <a:srgbClr val="002060"/>
                              </a:solidFill>
                              <a:latin typeface="Cambria Math" panose="02040503050406030204" pitchFamily="18" charset="0"/>
                              <a:ea typeface="Cambria Math" panose="02040503050406030204" pitchFamily="18" charset="0"/>
                            </a:rPr>
                            <m:t>2</m:t>
                          </m:r>
                        </m:sub>
                      </m:sSub>
                      <m:r>
                        <a:rPr lang="en-US" i="1">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𝐼</m:t>
                          </m:r>
                        </m:e>
                        <m:sub>
                          <m:r>
                            <a:rPr lang="en-US" i="1">
                              <a:solidFill>
                                <a:srgbClr val="002060"/>
                              </a:solidFill>
                              <a:latin typeface="Cambria Math" panose="02040503050406030204" pitchFamily="18" charset="0"/>
                              <a:ea typeface="Cambria Math" panose="02040503050406030204" pitchFamily="18" charset="0"/>
                            </a:rPr>
                            <m:t>2</m:t>
                          </m:r>
                        </m:sub>
                      </m:sSub>
                    </m:oMath>
                  </m:oMathPara>
                </a14:m>
                <a:endParaRPr lang="en-US">
                  <a:solidFill>
                    <a:srgbClr val="002060"/>
                  </a:solidFill>
                  <a:latin typeface="EB Garamond" pitchFamily="2" charset="0"/>
                  <a:ea typeface="EB Garamond" pitchFamily="2"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𝑟</m:t>
                          </m:r>
                        </m:e>
                        <m:sub>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𝐻</m:t>
                              </m:r>
                            </m:e>
                            <m:sub>
                              <m:r>
                                <a:rPr lang="en-US" i="1">
                                  <a:solidFill>
                                    <a:srgbClr val="002060"/>
                                  </a:solidFill>
                                  <a:latin typeface="Cambria Math" panose="02040503050406030204" pitchFamily="18" charset="0"/>
                                </a:rPr>
                                <m:t>2</m:t>
                              </m:r>
                            </m:sub>
                          </m:sSub>
                          <m:r>
                            <a:rPr lang="en-US" i="1">
                              <a:solidFill>
                                <a:srgbClr val="002060"/>
                              </a:solidFill>
                              <a:latin typeface="Cambria Math" panose="02040503050406030204" pitchFamily="18" charset="0"/>
                            </a:rPr>
                            <m:t>,+</m:t>
                          </m:r>
                        </m:sub>
                      </m:sSub>
                      <m:r>
                        <a:rPr lang="en-US" i="1">
                          <a:solidFill>
                            <a:srgbClr val="002060"/>
                          </a:solidFill>
                          <a:latin typeface="Cambria Math" panose="02040503050406030204" pitchFamily="18" charset="0"/>
                        </a:rPr>
                        <m:t>=</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𝑘</m:t>
                          </m:r>
                        </m:e>
                        <m:sub>
                          <m:r>
                            <a:rPr lang="en-US" i="1">
                              <a:solidFill>
                                <a:srgbClr val="002060"/>
                              </a:solidFill>
                              <a:latin typeface="Cambria Math" panose="02040503050406030204" pitchFamily="18" charset="0"/>
                            </a:rPr>
                            <m:t>2</m:t>
                          </m:r>
                        </m:sub>
                      </m:sSub>
                      <m:d>
                        <m:dPr>
                          <m:begChr m:val="["/>
                          <m:endChr m:val="]"/>
                          <m:ctrlPr>
                            <a:rPr lang="en-US" i="1">
                              <a:solidFill>
                                <a:srgbClr val="002060"/>
                              </a:solidFill>
                              <a:latin typeface="Cambria Math" panose="02040503050406030204" pitchFamily="18" charset="0"/>
                            </a:rPr>
                          </m:ctrlPr>
                        </m:dPr>
                        <m:e>
                          <m:sSup>
                            <m:sSupPr>
                              <m:ctrlPr>
                                <a:rPr lang="en-US" i="1">
                                  <a:solidFill>
                                    <a:srgbClr val="002060"/>
                                  </a:solidFill>
                                  <a:latin typeface="Cambria Math" panose="02040503050406030204" pitchFamily="18" charset="0"/>
                                </a:rPr>
                              </m:ctrlPr>
                            </m:sSupPr>
                            <m:e>
                              <m:r>
                                <a:rPr lang="en-US" i="1">
                                  <a:solidFill>
                                    <a:srgbClr val="002060"/>
                                  </a:solidFill>
                                  <a:latin typeface="Cambria Math" panose="02040503050406030204" pitchFamily="18" charset="0"/>
                                </a:rPr>
                                <m:t>𝐼</m:t>
                              </m:r>
                            </m:e>
                            <m:sup>
                              <m:r>
                                <a:rPr lang="en-US" i="1">
                                  <a:solidFill>
                                    <a:srgbClr val="002060"/>
                                  </a:solidFill>
                                  <a:latin typeface="Cambria Math" panose="02040503050406030204" pitchFamily="18" charset="0"/>
                                </a:rPr>
                                <m:t>−</m:t>
                              </m:r>
                            </m:sup>
                          </m:sSup>
                        </m:e>
                      </m:d>
                      <m:r>
                        <a:rPr lang="en-US" i="1">
                          <a:solidFill>
                            <a:srgbClr val="002060"/>
                          </a:solidFill>
                          <a:latin typeface="Cambria Math" panose="02040503050406030204" pitchFamily="18" charset="0"/>
                        </a:rPr>
                        <m:t>, </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𝑘</m:t>
                          </m:r>
                        </m:e>
                        <m:sub>
                          <m:r>
                            <a:rPr lang="en-US" i="1">
                              <a:solidFill>
                                <a:srgbClr val="002060"/>
                              </a:solidFill>
                              <a:latin typeface="Cambria Math" panose="02040503050406030204" pitchFamily="18" charset="0"/>
                            </a:rPr>
                            <m:t>2</m:t>
                          </m:r>
                        </m:sub>
                      </m:sSub>
                      <m:r>
                        <a:rPr lang="en-US" i="1">
                          <a:solidFill>
                            <a:srgbClr val="002060"/>
                          </a:solidFill>
                          <a:latin typeface="Cambria Math" panose="02040503050406030204" pitchFamily="18" charset="0"/>
                        </a:rPr>
                        <m:t>=0.</m:t>
                      </m:r>
                      <m:r>
                        <a:rPr lang="en-US" b="0" i="1" smtClean="0">
                          <a:solidFill>
                            <a:srgbClr val="002060"/>
                          </a:solidFill>
                          <a:latin typeface="Cambria Math" panose="02040503050406030204" pitchFamily="18" charset="0"/>
                        </a:rPr>
                        <m:t>53</m:t>
                      </m:r>
                      <m:r>
                        <a:rPr lang="en-US" b="0" i="1" smtClean="0">
                          <a:solidFill>
                            <a:srgbClr val="002060"/>
                          </a:solidFill>
                          <a:latin typeface="Cambria Math" panose="02040503050406030204" pitchFamily="18" charset="0"/>
                        </a:rPr>
                        <m:t>𝐿</m:t>
                      </m:r>
                      <m:r>
                        <a:rPr lang="en-US" b="0" i="1" smtClean="0">
                          <a:solidFill>
                            <a:srgbClr val="002060"/>
                          </a:solidFill>
                          <a:latin typeface="Cambria Math" panose="02040503050406030204" pitchFamily="18" charset="0"/>
                        </a:rPr>
                        <m:t>⋅</m:t>
                      </m:r>
                      <m:sSup>
                        <m:sSupPr>
                          <m:ctrlPr>
                            <a:rPr lang="en-US" i="1">
                              <a:solidFill>
                                <a:srgbClr val="002060"/>
                              </a:solidFill>
                              <a:latin typeface="Cambria Math" panose="02040503050406030204" pitchFamily="18" charset="0"/>
                            </a:rPr>
                          </m:ctrlPr>
                        </m:sSupPr>
                        <m:e>
                          <m:r>
                            <a:rPr lang="en-US" i="1">
                              <a:solidFill>
                                <a:srgbClr val="002060"/>
                              </a:solidFill>
                              <a:latin typeface="Cambria Math" panose="02040503050406030204" pitchFamily="18" charset="0"/>
                            </a:rPr>
                            <m:t>𝑠</m:t>
                          </m:r>
                        </m:e>
                        <m:sup>
                          <m:r>
                            <a:rPr lang="en-US" i="1">
                              <a:solidFill>
                                <a:srgbClr val="002060"/>
                              </a:solidFill>
                              <a:latin typeface="Cambria Math" panose="02040503050406030204" pitchFamily="18" charset="0"/>
                            </a:rPr>
                            <m:t>−1</m:t>
                          </m:r>
                        </m:sup>
                      </m:sSup>
                    </m:oMath>
                  </m:oMathPara>
                </a14:m>
                <a:endParaRPr lang="en-US">
                  <a:solidFill>
                    <a:srgbClr val="002060"/>
                  </a:solidFill>
                  <a:latin typeface="EB Garamond" pitchFamily="2" charset="0"/>
                  <a:ea typeface="EB Garamond" pitchFamily="2" charset="0"/>
                </a:endParaRPr>
              </a:p>
              <a:p>
                <a:pPr marL="0" indent="0">
                  <a:buNone/>
                </a:pPr>
                <a:endParaRPr lang="en-US" b="0" i="1">
                  <a:solidFill>
                    <a:srgbClr val="00206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𝑑</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𝑛</m:t>
                              </m:r>
                            </m:e>
                            <m:sub>
                              <m:r>
                                <a:rPr lang="en-US" b="0" i="1" smtClean="0">
                                  <a:solidFill>
                                    <a:srgbClr val="002060"/>
                                  </a:solidFill>
                                  <a:latin typeface="Cambria Math" panose="02040503050406030204" pitchFamily="18" charset="0"/>
                                </a:rPr>
                                <m:t>𝑖</m:t>
                              </m:r>
                            </m:sub>
                          </m:sSub>
                        </m:num>
                        <m:den>
                          <m:r>
                            <a:rPr lang="en-US" b="0" i="1" smtClean="0">
                              <a:solidFill>
                                <a:srgbClr val="002060"/>
                              </a:solidFill>
                              <a:latin typeface="Cambria Math" panose="02040503050406030204" pitchFamily="18" charset="0"/>
                            </a:rPr>
                            <m:t>𝑑𝑡</m:t>
                          </m:r>
                        </m:den>
                      </m:f>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𝑞</m:t>
                      </m:r>
                      <m:d>
                        <m:dPr>
                          <m:ctrlPr>
                            <a:rPr lang="en-US" b="0" i="1" smtClean="0">
                              <a:solidFill>
                                <a:srgbClr val="002060"/>
                              </a:solidFill>
                              <a:latin typeface="Cambria Math" panose="02040503050406030204" pitchFamily="18" charset="0"/>
                            </a:rPr>
                          </m:ctrlPr>
                        </m:dPr>
                        <m:e>
                          <m:sSub>
                            <m:sSubPr>
                              <m:ctrlPr>
                                <a:rPr lang="en-US" b="0" i="1" smtClean="0">
                                  <a:solidFill>
                                    <a:srgbClr val="002060"/>
                                  </a:solidFill>
                                  <a:latin typeface="Cambria Math" panose="02040503050406030204" pitchFamily="18" charset="0"/>
                                </a:rPr>
                              </m:ctrlPr>
                            </m:sSubPr>
                            <m:e>
                              <m:d>
                                <m:dPr>
                                  <m:begChr m:val="["/>
                                  <m:endChr m:val="]"/>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𝑖</m:t>
                                  </m:r>
                                </m:e>
                              </m:d>
                            </m:e>
                            <m:sub>
                              <m:r>
                                <a:rPr lang="en-US" b="0" i="1" smtClean="0">
                                  <a:solidFill>
                                    <a:srgbClr val="002060"/>
                                  </a:solidFill>
                                  <a:latin typeface="Cambria Math" panose="02040503050406030204" pitchFamily="18" charset="0"/>
                                </a:rPr>
                                <m:t>0</m:t>
                              </m:r>
                            </m:sub>
                          </m:sSub>
                          <m:r>
                            <a:rPr lang="en-US" b="0" i="1" smtClean="0">
                              <a:solidFill>
                                <a:srgbClr val="002060"/>
                              </a:solidFill>
                              <a:latin typeface="Cambria Math" panose="02040503050406030204" pitchFamily="18" charset="0"/>
                            </a:rPr>
                            <m:t>−</m:t>
                          </m:r>
                          <m:d>
                            <m:dPr>
                              <m:begChr m:val="["/>
                              <m:endChr m:val="]"/>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𝑖</m:t>
                              </m:r>
                            </m:e>
                          </m:d>
                        </m:e>
                      </m:d>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𝑟𝑉</m:t>
                      </m:r>
                      <m:r>
                        <a:rPr lang="en-US" b="0" i="1" smtClean="0">
                          <a:solidFill>
                            <a:srgbClr val="002060"/>
                          </a:solidFill>
                          <a:latin typeface="Cambria Math" panose="02040503050406030204" pitchFamily="18" charset="0"/>
                        </a:rPr>
                        <m:t>=0</m:t>
                      </m:r>
                    </m:oMath>
                  </m:oMathPara>
                </a14:m>
                <a:endParaRPr lang="en-US" b="0" i="1">
                  <a:solidFill>
                    <a:srgbClr val="002060"/>
                  </a:solidFill>
                  <a:latin typeface="Cambria Math" panose="02040503050406030204" pitchFamily="18" charset="0"/>
                </a:endParaRPr>
              </a:p>
              <a:p>
                <a:pPr marL="0" indent="0">
                  <a:buNone/>
                </a:pPr>
                <a:endParaRPr lang="en-US" b="0" i="1">
                  <a:solidFill>
                    <a:srgbClr val="00206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2060"/>
                          </a:solidFill>
                          <a:latin typeface="Cambria Math" panose="02040503050406030204" pitchFamily="18" charset="0"/>
                        </a:rPr>
                        <m:t>𝑞</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m:t>
                          </m:r>
                          <m:d>
                            <m:dPr>
                              <m:begChr m:val="["/>
                              <m:endChr m:val="]"/>
                              <m:ctrlPr>
                                <a:rPr lang="en-US" i="1">
                                  <a:solidFill>
                                    <a:srgbClr val="002060"/>
                                  </a:solidFill>
                                  <a:latin typeface="Cambria Math" panose="02040503050406030204" pitchFamily="18" charset="0"/>
                                </a:rPr>
                              </m:ctrlPr>
                            </m:dPr>
                            <m:e>
                              <m:r>
                                <a:rPr lang="en-US" i="1">
                                  <a:solidFill>
                                    <a:srgbClr val="002060"/>
                                  </a:solidFill>
                                  <a:latin typeface="Cambria Math" panose="02040503050406030204" pitchFamily="18" charset="0"/>
                                </a:rPr>
                                <m:t>𝐶</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𝐻</m:t>
                                  </m:r>
                                </m:e>
                                <m:sub>
                                  <m:r>
                                    <a:rPr lang="en-US" i="1">
                                      <a:solidFill>
                                        <a:srgbClr val="002060"/>
                                      </a:solidFill>
                                      <a:latin typeface="Cambria Math" panose="02040503050406030204" pitchFamily="18" charset="0"/>
                                    </a:rPr>
                                    <m:t>3</m:t>
                                  </m:r>
                                </m:sub>
                              </m:sSub>
                              <m:r>
                                <a:rPr lang="en-US" i="1">
                                  <a:solidFill>
                                    <a:srgbClr val="002060"/>
                                  </a:solidFill>
                                  <a:latin typeface="Cambria Math" panose="02040503050406030204" pitchFamily="18" charset="0"/>
                                </a:rPr>
                                <m:t>𝐶𝑂𝐶</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𝐻</m:t>
                                  </m:r>
                                </m:e>
                                <m:sub>
                                  <m:r>
                                    <a:rPr lang="en-US" i="1">
                                      <a:solidFill>
                                        <a:srgbClr val="002060"/>
                                      </a:solidFill>
                                      <a:latin typeface="Cambria Math" panose="02040503050406030204" pitchFamily="18" charset="0"/>
                                    </a:rPr>
                                    <m:t>3</m:t>
                                  </m:r>
                                </m:sub>
                              </m:sSub>
                            </m:e>
                          </m:d>
                        </m:e>
                        <m:sub>
                          <m:r>
                            <a:rPr lang="en-US" b="0" i="1" smtClean="0">
                              <a:solidFill>
                                <a:srgbClr val="002060"/>
                              </a:solidFill>
                              <a:latin typeface="Cambria Math" panose="02040503050406030204" pitchFamily="18" charset="0"/>
                            </a:rPr>
                            <m:t>0</m:t>
                          </m:r>
                        </m:sub>
                      </m:sSub>
                      <m:r>
                        <a:rPr lang="en-US" b="0" i="1" smtClean="0">
                          <a:solidFill>
                            <a:srgbClr val="002060"/>
                          </a:solidFill>
                          <a:latin typeface="Cambria Math" panose="02040503050406030204" pitchFamily="18" charset="0"/>
                        </a:rPr>
                        <m:t>−</m:t>
                      </m:r>
                      <m:d>
                        <m:dPr>
                          <m:begChr m:val="["/>
                          <m:endChr m:val="]"/>
                          <m:ctrlPr>
                            <a:rPr lang="en-US" i="1">
                              <a:solidFill>
                                <a:srgbClr val="002060"/>
                              </a:solidFill>
                              <a:latin typeface="Cambria Math" panose="02040503050406030204" pitchFamily="18" charset="0"/>
                            </a:rPr>
                          </m:ctrlPr>
                        </m:dPr>
                        <m:e>
                          <m:r>
                            <a:rPr lang="en-US" i="1">
                              <a:solidFill>
                                <a:srgbClr val="002060"/>
                              </a:solidFill>
                              <a:latin typeface="Cambria Math" panose="02040503050406030204" pitchFamily="18" charset="0"/>
                            </a:rPr>
                            <m:t>𝐶</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𝐻</m:t>
                              </m:r>
                            </m:e>
                            <m:sub>
                              <m:r>
                                <a:rPr lang="en-US" i="1">
                                  <a:solidFill>
                                    <a:srgbClr val="002060"/>
                                  </a:solidFill>
                                  <a:latin typeface="Cambria Math" panose="02040503050406030204" pitchFamily="18" charset="0"/>
                                </a:rPr>
                                <m:t>3</m:t>
                              </m:r>
                            </m:sub>
                          </m:sSub>
                          <m:r>
                            <a:rPr lang="en-US" i="1">
                              <a:solidFill>
                                <a:srgbClr val="002060"/>
                              </a:solidFill>
                              <a:latin typeface="Cambria Math" panose="02040503050406030204" pitchFamily="18" charset="0"/>
                            </a:rPr>
                            <m:t>𝐶𝑂𝐶</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𝐻</m:t>
                              </m:r>
                            </m:e>
                            <m:sub>
                              <m:r>
                                <a:rPr lang="en-US" i="1">
                                  <a:solidFill>
                                    <a:srgbClr val="002060"/>
                                  </a:solidFill>
                                  <a:latin typeface="Cambria Math" panose="02040503050406030204" pitchFamily="18" charset="0"/>
                                </a:rPr>
                                <m:t>3</m:t>
                              </m:r>
                            </m:sub>
                          </m:sSub>
                        </m:e>
                      </m:d>
                      <m:r>
                        <a:rPr lang="en-US" b="0" i="1" smtClean="0">
                          <a:solidFill>
                            <a:srgbClr val="002060"/>
                          </a:solidFill>
                          <a:latin typeface="Cambria Math" panose="02040503050406030204" pitchFamily="18" charset="0"/>
                        </a:rPr>
                        <m:t>)</m:t>
                      </m:r>
                      <m:sSub>
                        <m:sSubPr>
                          <m:ctrlPr>
                            <a:rPr lang="en-US" i="1">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𝑘</m:t>
                          </m:r>
                        </m:e>
                        <m:sub>
                          <m:r>
                            <a:rPr lang="en-US" i="1">
                              <a:solidFill>
                                <a:srgbClr val="002060"/>
                              </a:solidFill>
                              <a:latin typeface="Cambria Math" panose="02040503050406030204" pitchFamily="18" charset="0"/>
                            </a:rPr>
                            <m:t>1</m:t>
                          </m:r>
                        </m:sub>
                      </m:sSub>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i="1">
                                  <a:solidFill>
                                    <a:srgbClr val="002060"/>
                                  </a:solidFill>
                                  <a:latin typeface="Cambria Math" panose="02040503050406030204" pitchFamily="18" charset="0"/>
                                </a:rPr>
                                <m:t>𝐶</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𝐻</m:t>
                                  </m:r>
                                </m:e>
                                <m:sub>
                                  <m:r>
                                    <a:rPr lang="en-US" i="1">
                                      <a:solidFill>
                                        <a:srgbClr val="002060"/>
                                      </a:solidFill>
                                      <a:latin typeface="Cambria Math" panose="02040503050406030204" pitchFamily="18" charset="0"/>
                                    </a:rPr>
                                    <m:t>3</m:t>
                                  </m:r>
                                </m:sub>
                              </m:sSub>
                              <m:r>
                                <a:rPr lang="en-US" i="1">
                                  <a:solidFill>
                                    <a:srgbClr val="002060"/>
                                  </a:solidFill>
                                  <a:latin typeface="Cambria Math" panose="02040503050406030204" pitchFamily="18" charset="0"/>
                                </a:rPr>
                                <m:t>𝐶𝑂𝐶</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𝐻</m:t>
                                  </m:r>
                                </m:e>
                                <m:sub>
                                  <m:r>
                                    <a:rPr lang="en-US" i="1">
                                      <a:solidFill>
                                        <a:srgbClr val="002060"/>
                                      </a:solidFill>
                                      <a:latin typeface="Cambria Math" panose="02040503050406030204" pitchFamily="18" charset="0"/>
                                    </a:rPr>
                                    <m:t>3</m:t>
                                  </m:r>
                                </m:sub>
                              </m:sSub>
                            </m:e>
                          </m:d>
                        </m:e>
                        <m:sup>
                          <m:r>
                            <a:rPr lang="en-US" i="1">
                              <a:solidFill>
                                <a:srgbClr val="002060"/>
                              </a:solidFill>
                              <a:latin typeface="Cambria Math" panose="02040503050406030204" pitchFamily="18" charset="0"/>
                            </a:rPr>
                            <m:t>𝛼</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i="1">
                                  <a:solidFill>
                                    <a:srgbClr val="002060"/>
                                  </a:solidFill>
                                  <a:latin typeface="Cambria Math" panose="02040503050406030204" pitchFamily="18" charset="0"/>
                                </a:rPr>
                                <m:t>𝐻𝐶𝑙</m:t>
                              </m:r>
                            </m:e>
                          </m:d>
                        </m:e>
                        <m:sup>
                          <m:r>
                            <a:rPr lang="en-US" i="1">
                              <a:solidFill>
                                <a:srgbClr val="002060"/>
                              </a:solidFill>
                              <a:latin typeface="Cambria Math" panose="02040503050406030204" pitchFamily="18" charset="0"/>
                            </a:rPr>
                            <m:t>𝛽</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𝐼</m:t>
                                  </m:r>
                                </m:e>
                                <m:sub>
                                  <m:r>
                                    <a:rPr lang="en-US" i="1">
                                      <a:solidFill>
                                        <a:srgbClr val="002060"/>
                                      </a:solidFill>
                                      <a:latin typeface="Cambria Math" panose="02040503050406030204" pitchFamily="18" charset="0"/>
                                    </a:rPr>
                                    <m:t>2</m:t>
                                  </m:r>
                                </m:sub>
                              </m:sSub>
                            </m:e>
                          </m:d>
                        </m:e>
                        <m:sup>
                          <m:r>
                            <a:rPr lang="en-US" i="1">
                              <a:solidFill>
                                <a:srgbClr val="002060"/>
                              </a:solidFill>
                              <a:latin typeface="Cambria Math" panose="02040503050406030204" pitchFamily="18" charset="0"/>
                            </a:rPr>
                            <m:t>𝛾</m:t>
                          </m:r>
                        </m:sup>
                      </m:sSup>
                      <m:r>
                        <a:rPr lang="en-US" b="0" i="1" smtClean="0">
                          <a:solidFill>
                            <a:srgbClr val="002060"/>
                          </a:solidFill>
                          <a:latin typeface="Cambria Math" panose="02040503050406030204" pitchFamily="18" charset="0"/>
                        </a:rPr>
                        <m:t>𝑉</m:t>
                      </m:r>
                      <m:r>
                        <a:rPr lang="en-US" b="0" i="1" smtClean="0">
                          <a:solidFill>
                            <a:srgbClr val="002060"/>
                          </a:solidFill>
                          <a:latin typeface="Cambria Math" panose="02040503050406030204" pitchFamily="18" charset="0"/>
                        </a:rPr>
                        <m:t>=0</m:t>
                      </m:r>
                    </m:oMath>
                  </m:oMathPara>
                </a14:m>
                <a:endParaRPr lang="en-US">
                  <a:solidFill>
                    <a:srgbClr val="002060"/>
                  </a:solidFill>
                  <a:latin typeface="EB Garamond" pitchFamily="2" charset="0"/>
                  <a:ea typeface="EB Garamond" pitchFamily="2" charset="0"/>
                </a:endParaRPr>
              </a:p>
              <a:p>
                <a:pPr marL="0" indent="0">
                  <a:buNone/>
                </a:pPr>
                <a14:m>
                  <m:oMathPara xmlns:m="http://schemas.openxmlformats.org/officeDocument/2006/math">
                    <m:oMathParaPr>
                      <m:jc m:val="centerGroup"/>
                    </m:oMathParaPr>
                    <m:oMath xmlns:m="http://schemas.openxmlformats.org/officeDocument/2006/math">
                      <m:r>
                        <a:rPr lang="en-US" i="1">
                          <a:solidFill>
                            <a:srgbClr val="002060"/>
                          </a:solidFill>
                          <a:latin typeface="Cambria Math" panose="02040503050406030204" pitchFamily="18" charset="0"/>
                        </a:rPr>
                        <m:t>𝑞</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m:t>
                          </m:r>
                          <m:d>
                            <m:dPr>
                              <m:begChr m:val="["/>
                              <m:endChr m:val="]"/>
                              <m:ctrlPr>
                                <a:rPr lang="en-US" i="1">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𝐻𝐶𝑙</m:t>
                              </m:r>
                            </m:e>
                          </m:d>
                        </m:e>
                        <m:sub>
                          <m:r>
                            <a:rPr lang="en-US" i="1">
                              <a:solidFill>
                                <a:srgbClr val="002060"/>
                              </a:solidFill>
                              <a:latin typeface="Cambria Math" panose="02040503050406030204" pitchFamily="18" charset="0"/>
                            </a:rPr>
                            <m:t>0</m:t>
                          </m:r>
                        </m:sub>
                      </m:sSub>
                      <m:r>
                        <a:rPr lang="en-US" i="1">
                          <a:solidFill>
                            <a:srgbClr val="002060"/>
                          </a:solidFill>
                          <a:latin typeface="Cambria Math" panose="02040503050406030204" pitchFamily="18" charset="0"/>
                        </a:rPr>
                        <m:t>−</m:t>
                      </m:r>
                      <m:d>
                        <m:dPr>
                          <m:begChr m:val="["/>
                          <m:endChr m:val="]"/>
                          <m:ctrlPr>
                            <a:rPr lang="en-US" i="1">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𝐻𝐶𝑙</m:t>
                          </m:r>
                        </m:e>
                      </m:d>
                      <m:r>
                        <a:rPr lang="en-US" i="1">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𝑘</m:t>
                          </m:r>
                        </m:e>
                        <m:sub>
                          <m:r>
                            <a:rPr lang="en-US" i="1">
                              <a:solidFill>
                                <a:srgbClr val="002060"/>
                              </a:solidFill>
                              <a:latin typeface="Cambria Math" panose="02040503050406030204" pitchFamily="18" charset="0"/>
                            </a:rPr>
                            <m:t>1</m:t>
                          </m:r>
                        </m:sub>
                      </m:sSub>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i="1">
                                  <a:solidFill>
                                    <a:srgbClr val="002060"/>
                                  </a:solidFill>
                                  <a:latin typeface="Cambria Math" panose="02040503050406030204" pitchFamily="18" charset="0"/>
                                </a:rPr>
                                <m:t>𝐶</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𝐻</m:t>
                                  </m:r>
                                </m:e>
                                <m:sub>
                                  <m:r>
                                    <a:rPr lang="en-US" i="1">
                                      <a:solidFill>
                                        <a:srgbClr val="002060"/>
                                      </a:solidFill>
                                      <a:latin typeface="Cambria Math" panose="02040503050406030204" pitchFamily="18" charset="0"/>
                                    </a:rPr>
                                    <m:t>3</m:t>
                                  </m:r>
                                </m:sub>
                              </m:sSub>
                              <m:r>
                                <a:rPr lang="en-US" i="1">
                                  <a:solidFill>
                                    <a:srgbClr val="002060"/>
                                  </a:solidFill>
                                  <a:latin typeface="Cambria Math" panose="02040503050406030204" pitchFamily="18" charset="0"/>
                                </a:rPr>
                                <m:t>𝐶𝑂𝐶</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𝐻</m:t>
                                  </m:r>
                                </m:e>
                                <m:sub>
                                  <m:r>
                                    <a:rPr lang="en-US" i="1">
                                      <a:solidFill>
                                        <a:srgbClr val="002060"/>
                                      </a:solidFill>
                                      <a:latin typeface="Cambria Math" panose="02040503050406030204" pitchFamily="18" charset="0"/>
                                    </a:rPr>
                                    <m:t>3</m:t>
                                  </m:r>
                                </m:sub>
                              </m:sSub>
                            </m:e>
                          </m:d>
                        </m:e>
                        <m:sup>
                          <m:r>
                            <a:rPr lang="en-US" i="1">
                              <a:solidFill>
                                <a:srgbClr val="002060"/>
                              </a:solidFill>
                              <a:latin typeface="Cambria Math" panose="02040503050406030204" pitchFamily="18" charset="0"/>
                            </a:rPr>
                            <m:t>𝛼</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i="1">
                                  <a:solidFill>
                                    <a:srgbClr val="002060"/>
                                  </a:solidFill>
                                  <a:latin typeface="Cambria Math" panose="02040503050406030204" pitchFamily="18" charset="0"/>
                                </a:rPr>
                                <m:t>𝐻𝐶𝑙</m:t>
                              </m:r>
                            </m:e>
                          </m:d>
                        </m:e>
                        <m:sup>
                          <m:r>
                            <a:rPr lang="en-US" i="1">
                              <a:solidFill>
                                <a:srgbClr val="002060"/>
                              </a:solidFill>
                              <a:latin typeface="Cambria Math" panose="02040503050406030204" pitchFamily="18" charset="0"/>
                            </a:rPr>
                            <m:t>𝛽</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𝐼</m:t>
                                  </m:r>
                                </m:e>
                                <m:sub>
                                  <m:r>
                                    <a:rPr lang="en-US" i="1">
                                      <a:solidFill>
                                        <a:srgbClr val="002060"/>
                                      </a:solidFill>
                                      <a:latin typeface="Cambria Math" panose="02040503050406030204" pitchFamily="18" charset="0"/>
                                    </a:rPr>
                                    <m:t>2</m:t>
                                  </m:r>
                                </m:sub>
                              </m:sSub>
                            </m:e>
                          </m:d>
                        </m:e>
                        <m:sup>
                          <m:r>
                            <a:rPr lang="en-US" i="1">
                              <a:solidFill>
                                <a:srgbClr val="002060"/>
                              </a:solidFill>
                              <a:latin typeface="Cambria Math" panose="02040503050406030204" pitchFamily="18" charset="0"/>
                            </a:rPr>
                            <m:t>𝛾</m:t>
                          </m:r>
                        </m:sup>
                      </m:sSup>
                      <m:r>
                        <m:rPr>
                          <m:sty m:val="p"/>
                        </m:rPr>
                        <a:rPr lang="en-US" b="0" i="0" smtClean="0">
                          <a:solidFill>
                            <a:srgbClr val="002060"/>
                          </a:solidFill>
                          <a:latin typeface="Cambria Math" panose="02040503050406030204" pitchFamily="18" charset="0"/>
                        </a:rPr>
                        <m:t>V</m:t>
                      </m:r>
                      <m:r>
                        <a:rPr lang="en-US">
                          <a:solidFill>
                            <a:srgbClr val="002060"/>
                          </a:solidFill>
                          <a:latin typeface="Cambria Math" panose="02040503050406030204" pitchFamily="18" charset="0"/>
                        </a:rPr>
                        <m:t>−2</m:t>
                      </m:r>
                      <m:sSub>
                        <m:sSubPr>
                          <m:ctrlPr>
                            <a:rPr lang="en-US" i="1">
                              <a:solidFill>
                                <a:srgbClr val="002060"/>
                              </a:solidFill>
                              <a:latin typeface="Cambria Math" panose="02040503050406030204" pitchFamily="18" charset="0"/>
                            </a:rPr>
                          </m:ctrlPr>
                        </m:sSubPr>
                        <m:e>
                          <m:r>
                            <m:rPr>
                              <m:sty m:val="p"/>
                            </m:rPr>
                            <a:rPr lang="en-US">
                              <a:solidFill>
                                <a:srgbClr val="002060"/>
                              </a:solidFill>
                              <a:latin typeface="Cambria Math" panose="02040503050406030204" pitchFamily="18" charset="0"/>
                            </a:rPr>
                            <m:t>k</m:t>
                          </m:r>
                        </m:e>
                        <m:sub>
                          <m:r>
                            <a:rPr lang="en-US">
                              <a:solidFill>
                                <a:srgbClr val="002060"/>
                              </a:solidFill>
                              <a:latin typeface="Cambria Math" panose="02040503050406030204" pitchFamily="18" charset="0"/>
                            </a:rPr>
                            <m:t>2</m:t>
                          </m:r>
                        </m:sub>
                      </m:sSub>
                      <m:d>
                        <m:dPr>
                          <m:begChr m:val="["/>
                          <m:endChr m:val="]"/>
                          <m:ctrlPr>
                            <a:rPr lang="en-US" i="1">
                              <a:solidFill>
                                <a:srgbClr val="002060"/>
                              </a:solidFill>
                              <a:latin typeface="Cambria Math" panose="02040503050406030204" pitchFamily="18" charset="0"/>
                            </a:rPr>
                          </m:ctrlPr>
                        </m:dPr>
                        <m:e>
                          <m:sSup>
                            <m:sSupPr>
                              <m:ctrlPr>
                                <a:rPr lang="en-US" i="1">
                                  <a:solidFill>
                                    <a:srgbClr val="002060"/>
                                  </a:solidFill>
                                  <a:latin typeface="Cambria Math" panose="02040503050406030204" pitchFamily="18" charset="0"/>
                                </a:rPr>
                              </m:ctrlPr>
                            </m:sSupPr>
                            <m:e>
                              <m:r>
                                <a:rPr lang="en-US" i="1">
                                  <a:solidFill>
                                    <a:srgbClr val="002060"/>
                                  </a:solidFill>
                                  <a:latin typeface="Cambria Math" panose="02040503050406030204" pitchFamily="18" charset="0"/>
                                </a:rPr>
                                <m:t>𝐼</m:t>
                              </m:r>
                            </m:e>
                            <m:sup>
                              <m:r>
                                <a:rPr lang="en-US" i="1">
                                  <a:solidFill>
                                    <a:srgbClr val="002060"/>
                                  </a:solidFill>
                                  <a:latin typeface="Cambria Math" panose="02040503050406030204" pitchFamily="18" charset="0"/>
                                </a:rPr>
                                <m:t>−</m:t>
                              </m:r>
                            </m:sup>
                          </m:sSup>
                        </m:e>
                      </m:d>
                      <m:r>
                        <a:rPr lang="en-US" b="0" i="1" smtClean="0">
                          <a:solidFill>
                            <a:srgbClr val="002060"/>
                          </a:solidFill>
                          <a:latin typeface="Cambria Math" panose="02040503050406030204" pitchFamily="18" charset="0"/>
                        </a:rPr>
                        <m:t>=0</m:t>
                      </m:r>
                    </m:oMath>
                  </m:oMathPara>
                </a14:m>
                <a:endParaRPr lang="en-US">
                  <a:solidFill>
                    <a:srgbClr val="002060"/>
                  </a:solidFill>
                  <a:latin typeface="EB Garamond" pitchFamily="2" charset="0"/>
                  <a:ea typeface="EB Garamond" pitchFamily="2" charset="0"/>
                </a:endParaRPr>
              </a:p>
              <a:p>
                <a:pPr marL="0" indent="0">
                  <a:buNone/>
                </a:pPr>
                <a14:m>
                  <m:oMathPara xmlns:m="http://schemas.openxmlformats.org/officeDocument/2006/math">
                    <m:oMathParaPr>
                      <m:jc m:val="centerGroup"/>
                    </m:oMathParaPr>
                    <m:oMath xmlns:m="http://schemas.openxmlformats.org/officeDocument/2006/math">
                      <m:r>
                        <a:rPr lang="en-US" i="1">
                          <a:solidFill>
                            <a:srgbClr val="002060"/>
                          </a:solidFill>
                          <a:latin typeface="Cambria Math" panose="02040503050406030204" pitchFamily="18" charset="0"/>
                        </a:rPr>
                        <m:t>𝑞</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𝐼</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e>
                        <m:sub>
                          <m:r>
                            <a:rPr lang="en-US" i="1">
                              <a:solidFill>
                                <a:srgbClr val="002060"/>
                              </a:solidFill>
                              <a:latin typeface="Cambria Math" panose="02040503050406030204" pitchFamily="18" charset="0"/>
                            </a:rPr>
                            <m:t>0</m:t>
                          </m:r>
                        </m:sub>
                      </m:sSub>
                      <m:r>
                        <a:rPr lang="en-US" i="1">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𝐼</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r>
                        <a:rPr lang="en-US" i="1">
                          <a:solidFill>
                            <a:srgbClr val="002060"/>
                          </a:solidFill>
                          <a:latin typeface="Cambria Math" panose="02040503050406030204" pitchFamily="18" charset="0"/>
                        </a:rPr>
                        <m:t>)</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𝑘</m:t>
                          </m:r>
                        </m:e>
                        <m:sub>
                          <m:r>
                            <a:rPr lang="en-US" i="1">
                              <a:solidFill>
                                <a:srgbClr val="002060"/>
                              </a:solidFill>
                              <a:latin typeface="Cambria Math" panose="02040503050406030204" pitchFamily="18" charset="0"/>
                            </a:rPr>
                            <m:t>1</m:t>
                          </m:r>
                        </m:sub>
                      </m:sSub>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i="1">
                                  <a:solidFill>
                                    <a:srgbClr val="002060"/>
                                  </a:solidFill>
                                  <a:latin typeface="Cambria Math" panose="02040503050406030204" pitchFamily="18" charset="0"/>
                                </a:rPr>
                                <m:t>𝐶</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𝐻</m:t>
                                  </m:r>
                                </m:e>
                                <m:sub>
                                  <m:r>
                                    <a:rPr lang="en-US" i="1">
                                      <a:solidFill>
                                        <a:srgbClr val="002060"/>
                                      </a:solidFill>
                                      <a:latin typeface="Cambria Math" panose="02040503050406030204" pitchFamily="18" charset="0"/>
                                    </a:rPr>
                                    <m:t>3</m:t>
                                  </m:r>
                                </m:sub>
                              </m:sSub>
                              <m:r>
                                <a:rPr lang="en-US" i="1">
                                  <a:solidFill>
                                    <a:srgbClr val="002060"/>
                                  </a:solidFill>
                                  <a:latin typeface="Cambria Math" panose="02040503050406030204" pitchFamily="18" charset="0"/>
                                </a:rPr>
                                <m:t>𝐶𝑂𝐶</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𝐻</m:t>
                                  </m:r>
                                </m:e>
                                <m:sub>
                                  <m:r>
                                    <a:rPr lang="en-US" i="1">
                                      <a:solidFill>
                                        <a:srgbClr val="002060"/>
                                      </a:solidFill>
                                      <a:latin typeface="Cambria Math" panose="02040503050406030204" pitchFamily="18" charset="0"/>
                                    </a:rPr>
                                    <m:t>3</m:t>
                                  </m:r>
                                </m:sub>
                              </m:sSub>
                            </m:e>
                          </m:d>
                        </m:e>
                        <m:sup>
                          <m:r>
                            <a:rPr lang="en-US" i="1">
                              <a:solidFill>
                                <a:srgbClr val="002060"/>
                              </a:solidFill>
                              <a:latin typeface="Cambria Math" panose="02040503050406030204" pitchFamily="18" charset="0"/>
                            </a:rPr>
                            <m:t>𝛼</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i="1">
                                  <a:solidFill>
                                    <a:srgbClr val="002060"/>
                                  </a:solidFill>
                                  <a:latin typeface="Cambria Math" panose="02040503050406030204" pitchFamily="18" charset="0"/>
                                </a:rPr>
                                <m:t>𝐻𝐶𝑙</m:t>
                              </m:r>
                            </m:e>
                          </m:d>
                        </m:e>
                        <m:sup>
                          <m:r>
                            <a:rPr lang="en-US" i="1">
                              <a:solidFill>
                                <a:srgbClr val="002060"/>
                              </a:solidFill>
                              <a:latin typeface="Cambria Math" panose="02040503050406030204" pitchFamily="18" charset="0"/>
                            </a:rPr>
                            <m:t>𝛽</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𝐼</m:t>
                                  </m:r>
                                </m:e>
                                <m:sub>
                                  <m:r>
                                    <a:rPr lang="en-US" i="1">
                                      <a:solidFill>
                                        <a:srgbClr val="002060"/>
                                      </a:solidFill>
                                      <a:latin typeface="Cambria Math" panose="02040503050406030204" pitchFamily="18" charset="0"/>
                                    </a:rPr>
                                    <m:t>2</m:t>
                                  </m:r>
                                </m:sub>
                              </m:sSub>
                            </m:e>
                          </m:d>
                        </m:e>
                        <m:sup>
                          <m:r>
                            <a:rPr lang="en-US" i="1">
                              <a:solidFill>
                                <a:srgbClr val="002060"/>
                              </a:solidFill>
                              <a:latin typeface="Cambria Math" panose="02040503050406030204" pitchFamily="18" charset="0"/>
                            </a:rPr>
                            <m:t>𝛾</m:t>
                          </m:r>
                        </m:sup>
                      </m:sSup>
                      <m:r>
                        <a:rPr lang="en-US" b="0" i="1" smtClean="0">
                          <a:solidFill>
                            <a:srgbClr val="002060"/>
                          </a:solidFill>
                          <a:latin typeface="Cambria Math" panose="02040503050406030204" pitchFamily="18" charset="0"/>
                        </a:rPr>
                        <m:t>𝑉</m:t>
                      </m:r>
                      <m:r>
                        <a:rPr lang="en-US">
                          <a:solidFill>
                            <a:srgbClr val="002060"/>
                          </a:solidFill>
                          <a:latin typeface="Cambria Math" panose="02040503050406030204" pitchFamily="18" charset="0"/>
                        </a:rPr>
                        <m:t>+</m:t>
                      </m:r>
                      <m:sSub>
                        <m:sSubPr>
                          <m:ctrlPr>
                            <a:rPr lang="en-US" i="1">
                              <a:solidFill>
                                <a:srgbClr val="002060"/>
                              </a:solidFill>
                              <a:latin typeface="Cambria Math" panose="02040503050406030204" pitchFamily="18" charset="0"/>
                            </a:rPr>
                          </m:ctrlPr>
                        </m:sSubPr>
                        <m:e>
                          <m:r>
                            <m:rPr>
                              <m:sty m:val="p"/>
                            </m:rPr>
                            <a:rPr lang="en-US">
                              <a:solidFill>
                                <a:srgbClr val="002060"/>
                              </a:solidFill>
                              <a:latin typeface="Cambria Math" panose="02040503050406030204" pitchFamily="18" charset="0"/>
                            </a:rPr>
                            <m:t>k</m:t>
                          </m:r>
                        </m:e>
                        <m:sub>
                          <m:r>
                            <a:rPr lang="en-US">
                              <a:solidFill>
                                <a:srgbClr val="002060"/>
                              </a:solidFill>
                              <a:latin typeface="Cambria Math" panose="02040503050406030204" pitchFamily="18" charset="0"/>
                            </a:rPr>
                            <m:t>2</m:t>
                          </m:r>
                        </m:sub>
                      </m:sSub>
                      <m:d>
                        <m:dPr>
                          <m:begChr m:val="["/>
                          <m:endChr m:val="]"/>
                          <m:ctrlPr>
                            <a:rPr lang="en-US" i="1">
                              <a:solidFill>
                                <a:srgbClr val="002060"/>
                              </a:solidFill>
                              <a:latin typeface="Cambria Math" panose="02040503050406030204" pitchFamily="18" charset="0"/>
                            </a:rPr>
                          </m:ctrlPr>
                        </m:dPr>
                        <m:e>
                          <m:sSup>
                            <m:sSupPr>
                              <m:ctrlPr>
                                <a:rPr lang="en-US" i="1">
                                  <a:solidFill>
                                    <a:srgbClr val="002060"/>
                                  </a:solidFill>
                                  <a:latin typeface="Cambria Math" panose="02040503050406030204" pitchFamily="18" charset="0"/>
                                </a:rPr>
                              </m:ctrlPr>
                            </m:sSupPr>
                            <m:e>
                              <m:r>
                                <a:rPr lang="en-US" i="1">
                                  <a:solidFill>
                                    <a:srgbClr val="002060"/>
                                  </a:solidFill>
                                  <a:latin typeface="Cambria Math" panose="02040503050406030204" pitchFamily="18" charset="0"/>
                                </a:rPr>
                                <m:t>𝐼</m:t>
                              </m:r>
                            </m:e>
                            <m:sup>
                              <m:r>
                                <a:rPr lang="en-US" i="1">
                                  <a:solidFill>
                                    <a:srgbClr val="002060"/>
                                  </a:solidFill>
                                  <a:latin typeface="Cambria Math" panose="02040503050406030204" pitchFamily="18" charset="0"/>
                                </a:rPr>
                                <m:t>−</m:t>
                              </m:r>
                            </m:sup>
                          </m:sSup>
                        </m:e>
                      </m:d>
                      <m:r>
                        <a:rPr lang="en-US" b="0" i="1" smtClean="0">
                          <a:solidFill>
                            <a:srgbClr val="002060"/>
                          </a:solidFill>
                          <a:latin typeface="Cambria Math" panose="02040503050406030204" pitchFamily="18" charset="0"/>
                        </a:rPr>
                        <m:t>=0</m:t>
                      </m:r>
                    </m:oMath>
                  </m:oMathPara>
                </a14:m>
                <a:endParaRPr lang="en-US">
                  <a:solidFill>
                    <a:srgbClr val="002060"/>
                  </a:solidFill>
                  <a:latin typeface="EB Garamond" pitchFamily="2" charset="0"/>
                  <a:ea typeface="EB Garamond" pitchFamily="2" charset="0"/>
                </a:endParaRPr>
              </a:p>
              <a:p>
                <a:pPr marL="0" indent="0">
                  <a:buNone/>
                </a:pPr>
                <a14:m>
                  <m:oMathPara xmlns:m="http://schemas.openxmlformats.org/officeDocument/2006/math">
                    <m:oMathParaPr>
                      <m:jc m:val="centerGroup"/>
                    </m:oMathParaPr>
                    <m:oMath xmlns:m="http://schemas.openxmlformats.org/officeDocument/2006/math">
                      <m:r>
                        <a:rPr lang="en-US" i="1">
                          <a:solidFill>
                            <a:srgbClr val="002060"/>
                          </a:solidFill>
                          <a:latin typeface="Cambria Math" panose="02040503050406030204" pitchFamily="18" charset="0"/>
                        </a:rPr>
                        <m:t>𝑞</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𝐼</m:t>
                              </m:r>
                            </m:e>
                            <m:sup>
                              <m:r>
                                <a:rPr lang="en-US" b="0" i="1" smtClean="0">
                                  <a:solidFill>
                                    <a:srgbClr val="002060"/>
                                  </a:solidFill>
                                  <a:latin typeface="Cambria Math" panose="02040503050406030204" pitchFamily="18" charset="0"/>
                                </a:rPr>
                                <m:t>−</m:t>
                              </m:r>
                            </m:sup>
                          </m:sSup>
                          <m:r>
                            <a:rPr lang="en-US" i="1">
                              <a:solidFill>
                                <a:srgbClr val="002060"/>
                              </a:solidFill>
                              <a:latin typeface="Cambria Math" panose="02040503050406030204" pitchFamily="18" charset="0"/>
                            </a:rPr>
                            <m:t>]</m:t>
                          </m:r>
                        </m:e>
                        <m:sub>
                          <m:r>
                            <a:rPr lang="en-US" i="1">
                              <a:solidFill>
                                <a:srgbClr val="002060"/>
                              </a:solidFill>
                              <a:latin typeface="Cambria Math" panose="02040503050406030204" pitchFamily="18" charset="0"/>
                            </a:rPr>
                            <m:t>0</m:t>
                          </m:r>
                        </m:sub>
                      </m:sSub>
                      <m:r>
                        <a:rPr lang="en-US" i="1">
                          <a:solidFill>
                            <a:srgbClr val="002060"/>
                          </a:solidFill>
                          <a:latin typeface="Cambria Math" panose="02040503050406030204" pitchFamily="18" charset="0"/>
                        </a:rPr>
                        <m:t>−[</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𝐼</m:t>
                          </m:r>
                        </m:e>
                        <m:sup>
                          <m:r>
                            <a:rPr lang="en-US" b="0" i="1" smtClean="0">
                              <a:solidFill>
                                <a:srgbClr val="002060"/>
                              </a:solidFill>
                              <a:latin typeface="Cambria Math" panose="02040503050406030204" pitchFamily="18" charset="0"/>
                            </a:rPr>
                            <m:t>−</m:t>
                          </m:r>
                        </m:sup>
                      </m:sSup>
                      <m:r>
                        <a:rPr lang="en-US" i="1">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m:t>
                      </m:r>
                      <m:r>
                        <a:rPr lang="en-US" i="1">
                          <a:solidFill>
                            <a:srgbClr val="002060"/>
                          </a:solidFill>
                          <a:latin typeface="Cambria Math" panose="02040503050406030204" pitchFamily="18" charset="0"/>
                        </a:rPr>
                        <m:t> </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𝑘</m:t>
                          </m:r>
                        </m:e>
                        <m:sub>
                          <m:r>
                            <a:rPr lang="en-US" i="1">
                              <a:solidFill>
                                <a:srgbClr val="002060"/>
                              </a:solidFill>
                              <a:latin typeface="Cambria Math" panose="02040503050406030204" pitchFamily="18" charset="0"/>
                            </a:rPr>
                            <m:t>1</m:t>
                          </m:r>
                        </m:sub>
                      </m:sSub>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i="1">
                                  <a:solidFill>
                                    <a:srgbClr val="002060"/>
                                  </a:solidFill>
                                  <a:latin typeface="Cambria Math" panose="02040503050406030204" pitchFamily="18" charset="0"/>
                                </a:rPr>
                                <m:t>𝐶</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𝐻</m:t>
                                  </m:r>
                                </m:e>
                                <m:sub>
                                  <m:r>
                                    <a:rPr lang="en-US" i="1">
                                      <a:solidFill>
                                        <a:srgbClr val="002060"/>
                                      </a:solidFill>
                                      <a:latin typeface="Cambria Math" panose="02040503050406030204" pitchFamily="18" charset="0"/>
                                    </a:rPr>
                                    <m:t>3</m:t>
                                  </m:r>
                                </m:sub>
                              </m:sSub>
                              <m:r>
                                <a:rPr lang="en-US" i="1">
                                  <a:solidFill>
                                    <a:srgbClr val="002060"/>
                                  </a:solidFill>
                                  <a:latin typeface="Cambria Math" panose="02040503050406030204" pitchFamily="18" charset="0"/>
                                </a:rPr>
                                <m:t>𝐶𝑂𝐶</m:t>
                              </m:r>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𝐻</m:t>
                                  </m:r>
                                </m:e>
                                <m:sub>
                                  <m:r>
                                    <a:rPr lang="en-US" i="1">
                                      <a:solidFill>
                                        <a:srgbClr val="002060"/>
                                      </a:solidFill>
                                      <a:latin typeface="Cambria Math" panose="02040503050406030204" pitchFamily="18" charset="0"/>
                                    </a:rPr>
                                    <m:t>3</m:t>
                                  </m:r>
                                </m:sub>
                              </m:sSub>
                            </m:e>
                          </m:d>
                        </m:e>
                        <m:sup>
                          <m:r>
                            <a:rPr lang="en-US" i="1">
                              <a:solidFill>
                                <a:srgbClr val="002060"/>
                              </a:solidFill>
                              <a:latin typeface="Cambria Math" panose="02040503050406030204" pitchFamily="18" charset="0"/>
                            </a:rPr>
                            <m:t>𝛼</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r>
                                <a:rPr lang="en-US" i="1">
                                  <a:solidFill>
                                    <a:srgbClr val="002060"/>
                                  </a:solidFill>
                                  <a:latin typeface="Cambria Math" panose="02040503050406030204" pitchFamily="18" charset="0"/>
                                </a:rPr>
                                <m:t>𝐻𝐶𝑙</m:t>
                              </m:r>
                            </m:e>
                          </m:d>
                        </m:e>
                        <m:sup>
                          <m:r>
                            <a:rPr lang="en-US" i="1">
                              <a:solidFill>
                                <a:srgbClr val="002060"/>
                              </a:solidFill>
                              <a:latin typeface="Cambria Math" panose="02040503050406030204" pitchFamily="18" charset="0"/>
                            </a:rPr>
                            <m:t>𝛽</m:t>
                          </m:r>
                        </m:sup>
                      </m:sSup>
                      <m:sSup>
                        <m:sSupPr>
                          <m:ctrlPr>
                            <a:rPr lang="en-US" i="1">
                              <a:solidFill>
                                <a:srgbClr val="002060"/>
                              </a:solidFill>
                              <a:latin typeface="Cambria Math" panose="02040503050406030204" pitchFamily="18" charset="0"/>
                            </a:rPr>
                          </m:ctrlPr>
                        </m:sSupPr>
                        <m:e>
                          <m:d>
                            <m:dPr>
                              <m:begChr m:val="["/>
                              <m:endChr m:val="]"/>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𝐼</m:t>
                                  </m:r>
                                </m:e>
                                <m:sub>
                                  <m:r>
                                    <a:rPr lang="en-US" i="1">
                                      <a:solidFill>
                                        <a:srgbClr val="002060"/>
                                      </a:solidFill>
                                      <a:latin typeface="Cambria Math" panose="02040503050406030204" pitchFamily="18" charset="0"/>
                                    </a:rPr>
                                    <m:t>2</m:t>
                                  </m:r>
                                </m:sub>
                              </m:sSub>
                            </m:e>
                          </m:d>
                        </m:e>
                        <m:sup>
                          <m:r>
                            <a:rPr lang="en-US" i="1">
                              <a:solidFill>
                                <a:srgbClr val="002060"/>
                              </a:solidFill>
                              <a:latin typeface="Cambria Math" panose="02040503050406030204" pitchFamily="18" charset="0"/>
                            </a:rPr>
                            <m:t>𝛾</m:t>
                          </m:r>
                        </m:sup>
                      </m:sSup>
                      <m:r>
                        <m:rPr>
                          <m:sty m:val="p"/>
                        </m:rPr>
                        <a:rPr lang="en-US" b="0" i="0" smtClean="0">
                          <a:solidFill>
                            <a:srgbClr val="002060"/>
                          </a:solidFill>
                          <a:latin typeface="Cambria Math" panose="02040503050406030204" pitchFamily="18" charset="0"/>
                        </a:rPr>
                        <m:t>V</m:t>
                      </m:r>
                      <m:r>
                        <a:rPr lang="en-US">
                          <a:solidFill>
                            <a:srgbClr val="002060"/>
                          </a:solidFill>
                          <a:latin typeface="Cambria Math" panose="02040503050406030204" pitchFamily="18" charset="0"/>
                        </a:rPr>
                        <m:t>−2</m:t>
                      </m:r>
                      <m:sSub>
                        <m:sSubPr>
                          <m:ctrlPr>
                            <a:rPr lang="en-US" i="1">
                              <a:solidFill>
                                <a:srgbClr val="002060"/>
                              </a:solidFill>
                              <a:latin typeface="Cambria Math" panose="02040503050406030204" pitchFamily="18" charset="0"/>
                            </a:rPr>
                          </m:ctrlPr>
                        </m:sSubPr>
                        <m:e>
                          <m:r>
                            <m:rPr>
                              <m:sty m:val="p"/>
                            </m:rPr>
                            <a:rPr lang="en-US">
                              <a:solidFill>
                                <a:srgbClr val="002060"/>
                              </a:solidFill>
                              <a:latin typeface="Cambria Math" panose="02040503050406030204" pitchFamily="18" charset="0"/>
                            </a:rPr>
                            <m:t>k</m:t>
                          </m:r>
                        </m:e>
                        <m:sub>
                          <m:r>
                            <a:rPr lang="en-US">
                              <a:solidFill>
                                <a:srgbClr val="002060"/>
                              </a:solidFill>
                              <a:latin typeface="Cambria Math" panose="02040503050406030204" pitchFamily="18" charset="0"/>
                            </a:rPr>
                            <m:t>2</m:t>
                          </m:r>
                        </m:sub>
                      </m:sSub>
                      <m:d>
                        <m:dPr>
                          <m:begChr m:val="["/>
                          <m:endChr m:val="]"/>
                          <m:ctrlPr>
                            <a:rPr lang="en-US" i="1">
                              <a:solidFill>
                                <a:srgbClr val="002060"/>
                              </a:solidFill>
                              <a:latin typeface="Cambria Math" panose="02040503050406030204" pitchFamily="18" charset="0"/>
                            </a:rPr>
                          </m:ctrlPr>
                        </m:dPr>
                        <m:e>
                          <m:sSup>
                            <m:sSupPr>
                              <m:ctrlPr>
                                <a:rPr lang="en-US" i="1">
                                  <a:solidFill>
                                    <a:srgbClr val="002060"/>
                                  </a:solidFill>
                                  <a:latin typeface="Cambria Math" panose="02040503050406030204" pitchFamily="18" charset="0"/>
                                </a:rPr>
                              </m:ctrlPr>
                            </m:sSupPr>
                            <m:e>
                              <m:r>
                                <a:rPr lang="en-US" i="1">
                                  <a:solidFill>
                                    <a:srgbClr val="002060"/>
                                  </a:solidFill>
                                  <a:latin typeface="Cambria Math" panose="02040503050406030204" pitchFamily="18" charset="0"/>
                                </a:rPr>
                                <m:t>𝐼</m:t>
                              </m:r>
                            </m:e>
                            <m:sup>
                              <m:r>
                                <a:rPr lang="en-US" i="1">
                                  <a:solidFill>
                                    <a:srgbClr val="002060"/>
                                  </a:solidFill>
                                  <a:latin typeface="Cambria Math" panose="02040503050406030204" pitchFamily="18" charset="0"/>
                                </a:rPr>
                                <m:t>−</m:t>
                              </m:r>
                            </m:sup>
                          </m:sSup>
                        </m:e>
                      </m:d>
                      <m:r>
                        <a:rPr lang="en-US" b="0" i="1" smtClean="0">
                          <a:solidFill>
                            <a:srgbClr val="002060"/>
                          </a:solidFill>
                          <a:latin typeface="Cambria Math" panose="02040503050406030204" pitchFamily="18" charset="0"/>
                        </a:rPr>
                        <m:t>=0</m:t>
                      </m:r>
                    </m:oMath>
                  </m:oMathPara>
                </a14:m>
                <a:endParaRPr lang="en-US">
                  <a:solidFill>
                    <a:srgbClr val="002060"/>
                  </a:solidFill>
                  <a:latin typeface="EB Garamond" pitchFamily="2" charset="0"/>
                  <a:ea typeface="EB Garamond" pitchFamily="2" charset="0"/>
                </a:endParaRPr>
              </a:p>
              <a:p>
                <a:endParaRPr lang="en-US">
                  <a:solidFill>
                    <a:srgbClr val="002060"/>
                  </a:solidFill>
                  <a:latin typeface="EB Garamond" pitchFamily="2" charset="0"/>
                  <a:ea typeface="EB Garamond" pitchFamily="2" charset="0"/>
                </a:endParaRPr>
              </a:p>
            </p:txBody>
          </p:sp>
        </mc:Choice>
        <mc:Fallback xmlns="">
          <p:sp>
            <p:nvSpPr>
              <p:cNvPr id="3" name="Content Placeholder 2">
                <a:extLst>
                  <a:ext uri="{FF2B5EF4-FFF2-40B4-BE49-F238E27FC236}">
                    <a16:creationId xmlns:a16="http://schemas.microsoft.com/office/drawing/2014/main" id="{5C5BBC77-3656-F740-A5BE-6C073E02332A}"/>
                  </a:ext>
                </a:extLst>
              </p:cNvPr>
              <p:cNvSpPr>
                <a:spLocks noGrp="1" noRot="1" noChangeAspect="1" noMove="1" noResize="1" noEditPoints="1" noAdjustHandles="1" noChangeArrowheads="1" noChangeShapeType="1" noTextEdit="1"/>
              </p:cNvSpPr>
              <p:nvPr>
                <p:ph idx="1"/>
              </p:nvPr>
            </p:nvSpPr>
            <p:spPr>
              <a:xfrm>
                <a:off x="457200" y="1327897"/>
                <a:ext cx="8229600" cy="2651125"/>
              </a:xfrm>
              <a:blipFill>
                <a:blip r:embed="rId2"/>
                <a:stretch>
                  <a:fillRect b="-154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129B0C6-3044-3D47-A7C8-EE207E2A414F}"/>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28</a:t>
            </a:fld>
            <a:endParaRPr lang="en-US">
              <a:latin typeface="EB Garamond" pitchFamily="2" charset="0"/>
              <a:ea typeface="EB Garamond" pitchFamily="2" charset="0"/>
            </a:endParaRPr>
          </a:p>
        </p:txBody>
      </p:sp>
    </p:spTree>
    <p:extLst>
      <p:ext uri="{BB962C8B-B14F-4D97-AF65-F5344CB8AC3E}">
        <p14:creationId xmlns:p14="http://schemas.microsoft.com/office/powerpoint/2010/main" val="2952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C3AD-A4EC-8642-99EE-A8D5708A9E71}"/>
              </a:ext>
            </a:extLst>
          </p:cNvPr>
          <p:cNvSpPr>
            <a:spLocks noGrp="1"/>
          </p:cNvSpPr>
          <p:nvPr>
            <p:ph type="title"/>
          </p:nvPr>
        </p:nvSpPr>
        <p:spPr>
          <a:xfrm>
            <a:off x="457200" y="130175"/>
            <a:ext cx="8229600" cy="742950"/>
          </a:xfrm>
        </p:spPr>
        <p:txBody>
          <a:bodyPr/>
          <a:lstStyle/>
          <a:p>
            <a:r>
              <a:rPr lang="en-US" sz="2800" b="1">
                <a:solidFill>
                  <a:srgbClr val="002060"/>
                </a:solidFill>
                <a:latin typeface="EB Garamond" pitchFamily="2" charset="0"/>
                <a:ea typeface="EB Garamond" pitchFamily="2" charset="0"/>
                <a:cs typeface="Calibri" panose="020F0502020204030204" pitchFamily="34" charset="0"/>
              </a:rPr>
              <a:t>Objectives</a:t>
            </a:r>
            <a:endParaRPr lang="en-US" sz="2800">
              <a:latin typeface="EB Garamond" pitchFamily="2" charset="0"/>
              <a:ea typeface="EB Garamond" pitchFamily="2" charset="0"/>
              <a:cs typeface="Calibri" panose="020F0502020204030204" pitchFamily="34" charset="0"/>
            </a:endParaRPr>
          </a:p>
        </p:txBody>
      </p:sp>
      <p:sp>
        <p:nvSpPr>
          <p:cNvPr id="3" name="Content Placeholder 2">
            <a:extLst>
              <a:ext uri="{FF2B5EF4-FFF2-40B4-BE49-F238E27FC236}">
                <a16:creationId xmlns:a16="http://schemas.microsoft.com/office/drawing/2014/main" id="{3DC63148-9941-E14E-A603-F39688A77DAC}"/>
              </a:ext>
            </a:extLst>
          </p:cNvPr>
          <p:cNvSpPr>
            <a:spLocks noGrp="1"/>
          </p:cNvSpPr>
          <p:nvPr>
            <p:ph idx="1"/>
          </p:nvPr>
        </p:nvSpPr>
        <p:spPr>
          <a:xfrm>
            <a:off x="300787" y="772049"/>
            <a:ext cx="8843213" cy="3786675"/>
          </a:xfrm>
        </p:spPr>
        <p:txBody>
          <a:bodyPr/>
          <a:lstStyle/>
          <a:p>
            <a:pPr algn="just"/>
            <a:r>
              <a:rPr lang="en-US">
                <a:solidFill>
                  <a:srgbClr val="002060"/>
                </a:solidFill>
                <a:latin typeface="EB Garamond" pitchFamily="2" charset="0"/>
                <a:ea typeface="EB Garamond" pitchFamily="2" charset="0"/>
                <a:cs typeface="Calibri" panose="020F0502020204030204" pitchFamily="34" charset="0"/>
              </a:rPr>
              <a:t>Understand the mechanism of the reaction that models the iodination of acetone.</a:t>
            </a:r>
          </a:p>
          <a:p>
            <a:pPr algn="just"/>
            <a:endParaRPr lang="en-US">
              <a:solidFill>
                <a:srgbClr val="002060"/>
              </a:solidFill>
              <a:latin typeface="EB Garamond" pitchFamily="2" charset="0"/>
              <a:ea typeface="EB Garamond" pitchFamily="2" charset="0"/>
              <a:cs typeface="Calibri" panose="020F0502020204030204" pitchFamily="34" charset="0"/>
            </a:endParaRPr>
          </a:p>
          <a:p>
            <a:pPr algn="just"/>
            <a:endParaRPr lang="en-US">
              <a:solidFill>
                <a:srgbClr val="002060"/>
              </a:solidFill>
              <a:latin typeface="EB Garamond" pitchFamily="2" charset="0"/>
              <a:ea typeface="EB Garamond" pitchFamily="2" charset="0"/>
              <a:cs typeface="Calibri" panose="020F0502020204030204" pitchFamily="34" charset="0"/>
            </a:endParaRPr>
          </a:p>
          <a:p>
            <a:pPr algn="just"/>
            <a:endParaRPr lang="en-US">
              <a:solidFill>
                <a:srgbClr val="002060"/>
              </a:solidFill>
              <a:latin typeface="EB Garamond" pitchFamily="2" charset="0"/>
              <a:ea typeface="EB Garamond" pitchFamily="2" charset="0"/>
              <a:cs typeface="Calibri" panose="020F0502020204030204" pitchFamily="34" charset="0"/>
            </a:endParaRPr>
          </a:p>
          <a:p>
            <a:pPr algn="just"/>
            <a:endParaRPr lang="en-US">
              <a:solidFill>
                <a:srgbClr val="002060"/>
              </a:solidFill>
              <a:latin typeface="EB Garamond" pitchFamily="2" charset="0"/>
              <a:ea typeface="EB Garamond" pitchFamily="2" charset="0"/>
              <a:cs typeface="Calibri" panose="020F0502020204030204" pitchFamily="34" charset="0"/>
            </a:endParaRPr>
          </a:p>
          <a:p>
            <a:pPr algn="just"/>
            <a:endParaRPr lang="en-US">
              <a:solidFill>
                <a:srgbClr val="002060"/>
              </a:solidFill>
              <a:latin typeface="EB Garamond" pitchFamily="2" charset="0"/>
              <a:ea typeface="EB Garamond" pitchFamily="2" charset="0"/>
              <a:cs typeface="Calibri" panose="020F0502020204030204" pitchFamily="34" charset="0"/>
            </a:endParaRPr>
          </a:p>
          <a:p>
            <a:pPr algn="just"/>
            <a:endParaRPr lang="en-US">
              <a:solidFill>
                <a:srgbClr val="002060"/>
              </a:solidFill>
              <a:latin typeface="EB Garamond" pitchFamily="2" charset="0"/>
              <a:ea typeface="EB Garamond" pitchFamily="2" charset="0"/>
              <a:cs typeface="Calibri" panose="020F0502020204030204" pitchFamily="34" charset="0"/>
            </a:endParaRPr>
          </a:p>
          <a:p>
            <a:pPr algn="just"/>
            <a:r>
              <a:rPr lang="en-US">
                <a:solidFill>
                  <a:srgbClr val="002060"/>
                </a:solidFill>
                <a:latin typeface="EB Garamond" pitchFamily="2" charset="0"/>
                <a:ea typeface="EB Garamond" pitchFamily="2" charset="0"/>
                <a:cs typeface="Calibri" panose="020F0502020204030204" pitchFamily="34" charset="0"/>
              </a:rPr>
              <a:t>Use MATLAB p-code to simulate the experiment by varying the temperature, initial concentrations of acetone, hydrochloric acid, and iodine in several trials.</a:t>
            </a:r>
          </a:p>
          <a:p>
            <a:pPr algn="just"/>
            <a:r>
              <a:rPr lang="en-US">
                <a:solidFill>
                  <a:srgbClr val="002060"/>
                </a:solidFill>
                <a:latin typeface="EB Garamond" pitchFamily="2" charset="0"/>
                <a:ea typeface="EB Garamond" pitchFamily="2" charset="0"/>
                <a:cs typeface="Calibri" panose="020F0502020204030204" pitchFamily="34" charset="0"/>
              </a:rPr>
              <a:t>Analyze data and perform calculations to determine rate orders, Arrhenius parameters, model a batch system, and CSTR reactor volume for commercial use.</a:t>
            </a:r>
          </a:p>
        </p:txBody>
      </p:sp>
      <p:sp>
        <p:nvSpPr>
          <p:cNvPr id="4" name="Slide Number Placeholder 3">
            <a:extLst>
              <a:ext uri="{FF2B5EF4-FFF2-40B4-BE49-F238E27FC236}">
                <a16:creationId xmlns:a16="http://schemas.microsoft.com/office/drawing/2014/main" id="{4258E211-F724-124E-9C4D-16A3BB40FD3B}"/>
              </a:ext>
            </a:extLst>
          </p:cNvPr>
          <p:cNvSpPr>
            <a:spLocks noGrp="1"/>
          </p:cNvSpPr>
          <p:nvPr>
            <p:ph type="sldNum" sz="quarter" idx="10"/>
          </p:nvPr>
        </p:nvSpPr>
        <p:spPr/>
        <p:txBody>
          <a:bodyPr/>
          <a:lstStyle/>
          <a:p>
            <a:pPr>
              <a:defRPr/>
            </a:pPr>
            <a:fld id="{67ED70C6-FDCB-5747-9A21-CEFC4DDC4D7F}" type="slidenum">
              <a:rPr lang="en-US" sz="1200" smtClean="0">
                <a:latin typeface="EB Garamond" pitchFamily="2" charset="0"/>
                <a:ea typeface="EB Garamond" pitchFamily="2" charset="0"/>
                <a:cs typeface="Calibri" panose="020F0502020204030204" pitchFamily="34" charset="0"/>
              </a:rPr>
              <a:pPr>
                <a:defRPr/>
              </a:pPr>
              <a:t>2</a:t>
            </a:fld>
            <a:endParaRPr lang="en-US" sz="1200">
              <a:latin typeface="EB Garamond" pitchFamily="2" charset="0"/>
              <a:ea typeface="EB Garamond" pitchFamily="2" charset="0"/>
              <a:cs typeface="Calibri" panose="020F0502020204030204" pitchFamily="34" charset="0"/>
            </a:endParaRPr>
          </a:p>
        </p:txBody>
      </p:sp>
      <p:pic>
        <p:nvPicPr>
          <p:cNvPr id="7" name="Picture 6" descr="A picture containing clock&#10;&#10;Description automatically generated">
            <a:extLst>
              <a:ext uri="{FF2B5EF4-FFF2-40B4-BE49-F238E27FC236}">
                <a16:creationId xmlns:a16="http://schemas.microsoft.com/office/drawing/2014/main" id="{91E6393C-8D78-1B48-8E32-75D630C5258D}"/>
              </a:ext>
            </a:extLst>
          </p:cNvPr>
          <p:cNvPicPr>
            <a:picLocks noChangeAspect="1"/>
          </p:cNvPicPr>
          <p:nvPr/>
        </p:nvPicPr>
        <p:blipFill>
          <a:blip r:embed="rId3"/>
          <a:stretch>
            <a:fillRect/>
          </a:stretch>
        </p:blipFill>
        <p:spPr>
          <a:xfrm>
            <a:off x="1223430" y="1160848"/>
            <a:ext cx="6697133" cy="110502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6D5EA96-42B0-274B-891E-EF4C928B476A}"/>
                  </a:ext>
                </a:extLst>
              </p:cNvPr>
              <p:cNvSpPr txBox="1"/>
              <p:nvPr/>
            </p:nvSpPr>
            <p:spPr>
              <a:xfrm>
                <a:off x="1223430" y="2553598"/>
                <a:ext cx="3387530" cy="2873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2060"/>
                          </a:solidFill>
                          <a:latin typeface="Cambria Math" panose="02040503050406030204" pitchFamily="18" charset="0"/>
                        </a:rPr>
                        <m:t>𝑹𝒂𝒕𝒆</m:t>
                      </m:r>
                      <m:r>
                        <a:rPr lang="en-US" b="1" i="1" smtClean="0">
                          <a:solidFill>
                            <a:srgbClr val="002060"/>
                          </a:solidFill>
                          <a:latin typeface="Cambria Math" panose="02040503050406030204" pitchFamily="18" charset="0"/>
                        </a:rPr>
                        <m:t>=</m:t>
                      </m:r>
                      <m:r>
                        <a:rPr lang="en-US" b="1" i="1" smtClean="0">
                          <a:solidFill>
                            <a:srgbClr val="002060"/>
                          </a:solidFill>
                          <a:latin typeface="Cambria Math" panose="02040503050406030204" pitchFamily="18" charset="0"/>
                        </a:rPr>
                        <m:t>𝒌</m:t>
                      </m:r>
                      <m:sSup>
                        <m:sSupPr>
                          <m:ctrlPr>
                            <a:rPr lang="en-US" b="1" i="1" smtClean="0">
                              <a:solidFill>
                                <a:srgbClr val="002060"/>
                              </a:solidFill>
                              <a:latin typeface="Cambria Math" panose="02040503050406030204" pitchFamily="18" charset="0"/>
                            </a:rPr>
                          </m:ctrlPr>
                        </m:sSupPr>
                        <m:e>
                          <m:d>
                            <m:dPr>
                              <m:begChr m:val="["/>
                              <m:endChr m:val="]"/>
                              <m:ctrlPr>
                                <a:rPr lang="en-US" b="1" i="1" smtClean="0">
                                  <a:solidFill>
                                    <a:srgbClr val="002060"/>
                                  </a:solidFill>
                                  <a:latin typeface="Cambria Math" panose="02040503050406030204" pitchFamily="18" charset="0"/>
                                </a:rPr>
                              </m:ctrlPr>
                            </m:dPr>
                            <m:e>
                              <m:r>
                                <a:rPr lang="en-US" b="1" i="1" smtClean="0">
                                  <a:solidFill>
                                    <a:srgbClr val="002060"/>
                                  </a:solidFill>
                                  <a:latin typeface="Cambria Math" panose="02040503050406030204" pitchFamily="18" charset="0"/>
                                </a:rPr>
                                <m:t>𝑨𝒄𝒆𝒕𝒐𝒏𝒆</m:t>
                              </m:r>
                            </m:e>
                          </m:d>
                        </m:e>
                        <m:sup>
                          <m:r>
                            <a:rPr lang="en-US" b="1" i="1" smtClean="0">
                              <a:solidFill>
                                <a:srgbClr val="002060"/>
                              </a:solidFill>
                              <a:latin typeface="Cambria Math" panose="02040503050406030204" pitchFamily="18" charset="0"/>
                            </a:rPr>
                            <m:t>𝜶</m:t>
                          </m:r>
                        </m:sup>
                      </m:sSup>
                      <m:sSup>
                        <m:sSupPr>
                          <m:ctrlPr>
                            <a:rPr lang="en-US" b="1" i="1" smtClean="0">
                              <a:solidFill>
                                <a:srgbClr val="002060"/>
                              </a:solidFill>
                              <a:latin typeface="Cambria Math" panose="02040503050406030204" pitchFamily="18" charset="0"/>
                            </a:rPr>
                          </m:ctrlPr>
                        </m:sSupPr>
                        <m:e>
                          <m:d>
                            <m:dPr>
                              <m:begChr m:val="["/>
                              <m:endChr m:val="]"/>
                              <m:ctrlPr>
                                <a:rPr lang="en-US" b="1" i="1" smtClean="0">
                                  <a:solidFill>
                                    <a:srgbClr val="002060"/>
                                  </a:solidFill>
                                  <a:latin typeface="Cambria Math" panose="02040503050406030204" pitchFamily="18" charset="0"/>
                                </a:rPr>
                              </m:ctrlPr>
                            </m:dPr>
                            <m:e>
                              <m:r>
                                <a:rPr lang="en-US" b="1" i="1" smtClean="0">
                                  <a:solidFill>
                                    <a:srgbClr val="002060"/>
                                  </a:solidFill>
                                  <a:latin typeface="Cambria Math" panose="02040503050406030204" pitchFamily="18" charset="0"/>
                                </a:rPr>
                                <m:t>𝑯𝑪𝒍</m:t>
                              </m:r>
                            </m:e>
                          </m:d>
                        </m:e>
                        <m:sup>
                          <m:r>
                            <a:rPr lang="en-US" b="1" i="1" smtClean="0">
                              <a:solidFill>
                                <a:srgbClr val="002060"/>
                              </a:solidFill>
                              <a:latin typeface="Cambria Math" panose="02040503050406030204" pitchFamily="18" charset="0"/>
                            </a:rPr>
                            <m:t>𝜷</m:t>
                          </m:r>
                        </m:sup>
                      </m:sSup>
                      <m:sSup>
                        <m:sSupPr>
                          <m:ctrlPr>
                            <a:rPr lang="en-US" b="1" i="1" smtClean="0">
                              <a:solidFill>
                                <a:srgbClr val="002060"/>
                              </a:solidFill>
                              <a:latin typeface="Cambria Math" panose="02040503050406030204" pitchFamily="18" charset="0"/>
                            </a:rPr>
                          </m:ctrlPr>
                        </m:sSupPr>
                        <m:e>
                          <m:d>
                            <m:dPr>
                              <m:begChr m:val="["/>
                              <m:endChr m:val="]"/>
                              <m:ctrlPr>
                                <a:rPr lang="en-US" b="1" i="1" smtClean="0">
                                  <a:solidFill>
                                    <a:srgbClr val="002060"/>
                                  </a:solidFill>
                                  <a:latin typeface="Cambria Math" panose="02040503050406030204" pitchFamily="18" charset="0"/>
                                </a:rPr>
                              </m:ctrlPr>
                            </m:dPr>
                            <m:e>
                              <m:sSub>
                                <m:sSubPr>
                                  <m:ctrlPr>
                                    <a:rPr lang="en-US" b="1" i="1" smtClean="0">
                                      <a:solidFill>
                                        <a:srgbClr val="002060"/>
                                      </a:solidFill>
                                      <a:latin typeface="Cambria Math" panose="02040503050406030204" pitchFamily="18" charset="0"/>
                                    </a:rPr>
                                  </m:ctrlPr>
                                </m:sSubPr>
                                <m:e>
                                  <m:r>
                                    <a:rPr lang="en-US" b="1" i="1" smtClean="0">
                                      <a:solidFill>
                                        <a:srgbClr val="002060"/>
                                      </a:solidFill>
                                      <a:latin typeface="Cambria Math" panose="02040503050406030204" pitchFamily="18" charset="0"/>
                                    </a:rPr>
                                    <m:t>𝑰</m:t>
                                  </m:r>
                                </m:e>
                                <m:sub>
                                  <m:r>
                                    <a:rPr lang="en-US" b="1" i="1" smtClean="0">
                                      <a:solidFill>
                                        <a:srgbClr val="002060"/>
                                      </a:solidFill>
                                      <a:latin typeface="Cambria Math" panose="02040503050406030204" pitchFamily="18" charset="0"/>
                                    </a:rPr>
                                    <m:t>𝟐</m:t>
                                  </m:r>
                                </m:sub>
                              </m:sSub>
                            </m:e>
                          </m:d>
                        </m:e>
                        <m:sup>
                          <m:r>
                            <a:rPr lang="en-US" b="1" i="1" smtClean="0">
                              <a:solidFill>
                                <a:srgbClr val="002060"/>
                              </a:solidFill>
                              <a:latin typeface="Cambria Math" panose="02040503050406030204" pitchFamily="18" charset="0"/>
                            </a:rPr>
                            <m:t>𝜸</m:t>
                          </m:r>
                        </m:sup>
                      </m:sSup>
                    </m:oMath>
                  </m:oMathPara>
                </a14:m>
                <a:endParaRPr lang="en-US" b="1">
                  <a:solidFill>
                    <a:srgbClr val="002060"/>
                  </a:solidFill>
                  <a:latin typeface="EB Garamond" pitchFamily="2" charset="0"/>
                  <a:ea typeface="EB Garamond" pitchFamily="2" charset="0"/>
                </a:endParaRPr>
              </a:p>
            </p:txBody>
          </p:sp>
        </mc:Choice>
        <mc:Fallback xmlns="">
          <p:sp>
            <p:nvSpPr>
              <p:cNvPr id="8" name="TextBox 7">
                <a:extLst>
                  <a:ext uri="{FF2B5EF4-FFF2-40B4-BE49-F238E27FC236}">
                    <a16:creationId xmlns:a16="http://schemas.microsoft.com/office/drawing/2014/main" id="{C6D5EA96-42B0-274B-891E-EF4C928B476A}"/>
                  </a:ext>
                </a:extLst>
              </p:cNvPr>
              <p:cNvSpPr txBox="1">
                <a:spLocks noRot="1" noChangeAspect="1" noMove="1" noResize="1" noEditPoints="1" noAdjustHandles="1" noChangeArrowheads="1" noChangeShapeType="1" noTextEdit="1"/>
              </p:cNvSpPr>
              <p:nvPr/>
            </p:nvSpPr>
            <p:spPr>
              <a:xfrm>
                <a:off x="1223430" y="2553598"/>
                <a:ext cx="3387530" cy="287323"/>
              </a:xfrm>
              <a:prstGeom prst="rect">
                <a:avLst/>
              </a:prstGeom>
              <a:blipFill>
                <a:blip r:embed="rId4"/>
                <a:stretch>
                  <a:fillRect l="-1261" t="-8511" r="-541" b="-17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01B12D8-532E-7D4F-888B-B58C99152D48}"/>
                  </a:ext>
                </a:extLst>
              </p:cNvPr>
              <p:cNvSpPr txBox="1"/>
              <p:nvPr/>
            </p:nvSpPr>
            <p:spPr>
              <a:xfrm>
                <a:off x="5638800" y="2425810"/>
                <a:ext cx="1760097"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2060"/>
                          </a:solidFill>
                          <a:latin typeface="Cambria Math" panose="02040503050406030204" pitchFamily="18" charset="0"/>
                        </a:rPr>
                        <m:t>𝒌</m:t>
                      </m:r>
                      <m:r>
                        <a:rPr lang="en-US" b="1" i="1" smtClean="0">
                          <a:solidFill>
                            <a:srgbClr val="002060"/>
                          </a:solidFill>
                          <a:latin typeface="Cambria Math" panose="02040503050406030204" pitchFamily="18" charset="0"/>
                        </a:rPr>
                        <m:t>=</m:t>
                      </m:r>
                      <m:r>
                        <a:rPr lang="en-US" b="1" i="1" smtClean="0">
                          <a:solidFill>
                            <a:srgbClr val="002060"/>
                          </a:solidFill>
                          <a:latin typeface="Cambria Math" panose="02040503050406030204" pitchFamily="18" charset="0"/>
                        </a:rPr>
                        <m:t>𝑨𝒆𝒙𝒑</m:t>
                      </m:r>
                      <m:r>
                        <a:rPr lang="en-US" b="1" i="1" smtClean="0">
                          <a:solidFill>
                            <a:srgbClr val="002060"/>
                          </a:solidFill>
                          <a:latin typeface="Cambria Math" panose="02040503050406030204" pitchFamily="18" charset="0"/>
                        </a:rPr>
                        <m:t>(−</m:t>
                      </m:r>
                      <m:f>
                        <m:fPr>
                          <m:ctrlPr>
                            <a:rPr lang="en-US" b="1" i="1" smtClean="0">
                              <a:solidFill>
                                <a:srgbClr val="002060"/>
                              </a:solidFill>
                              <a:latin typeface="Cambria Math" panose="02040503050406030204" pitchFamily="18" charset="0"/>
                            </a:rPr>
                          </m:ctrlPr>
                        </m:fPr>
                        <m:num>
                          <m:sSub>
                            <m:sSubPr>
                              <m:ctrlPr>
                                <a:rPr lang="en-US" b="1" i="1" smtClean="0">
                                  <a:solidFill>
                                    <a:srgbClr val="002060"/>
                                  </a:solidFill>
                                  <a:latin typeface="Cambria Math" panose="02040503050406030204" pitchFamily="18" charset="0"/>
                                </a:rPr>
                              </m:ctrlPr>
                            </m:sSubPr>
                            <m:e>
                              <m:r>
                                <a:rPr lang="en-US" b="1" i="1" smtClean="0">
                                  <a:solidFill>
                                    <a:srgbClr val="002060"/>
                                  </a:solidFill>
                                  <a:latin typeface="Cambria Math" panose="02040503050406030204" pitchFamily="18" charset="0"/>
                                </a:rPr>
                                <m:t>𝑬</m:t>
                              </m:r>
                            </m:e>
                            <m:sub>
                              <m:r>
                                <a:rPr lang="en-US" b="1" i="1" smtClean="0">
                                  <a:solidFill>
                                    <a:srgbClr val="002060"/>
                                  </a:solidFill>
                                  <a:latin typeface="Cambria Math" panose="02040503050406030204" pitchFamily="18" charset="0"/>
                                </a:rPr>
                                <m:t>𝑨</m:t>
                              </m:r>
                            </m:sub>
                          </m:sSub>
                        </m:num>
                        <m:den>
                          <m:r>
                            <a:rPr lang="en-US" b="1" i="1" smtClean="0">
                              <a:solidFill>
                                <a:srgbClr val="002060"/>
                              </a:solidFill>
                              <a:latin typeface="Cambria Math" panose="02040503050406030204" pitchFamily="18" charset="0"/>
                            </a:rPr>
                            <m:t>𝑹𝑻</m:t>
                          </m:r>
                        </m:den>
                      </m:f>
                      <m:r>
                        <a:rPr lang="en-US" b="1" i="1" smtClean="0">
                          <a:solidFill>
                            <a:srgbClr val="002060"/>
                          </a:solidFill>
                          <a:latin typeface="Cambria Math" panose="02040503050406030204" pitchFamily="18" charset="0"/>
                        </a:rPr>
                        <m:t>)</m:t>
                      </m:r>
                    </m:oMath>
                  </m:oMathPara>
                </a14:m>
                <a:endParaRPr lang="en-US" b="1">
                  <a:solidFill>
                    <a:srgbClr val="002060"/>
                  </a:solidFill>
                  <a:latin typeface="EB Garamond" pitchFamily="2" charset="0"/>
                  <a:ea typeface="EB Garamond" pitchFamily="2" charset="0"/>
                </a:endParaRPr>
              </a:p>
            </p:txBody>
          </p:sp>
        </mc:Choice>
        <mc:Fallback xmlns="">
          <p:sp>
            <p:nvSpPr>
              <p:cNvPr id="9" name="TextBox 8">
                <a:extLst>
                  <a:ext uri="{FF2B5EF4-FFF2-40B4-BE49-F238E27FC236}">
                    <a16:creationId xmlns:a16="http://schemas.microsoft.com/office/drawing/2014/main" id="{401B12D8-532E-7D4F-888B-B58C99152D48}"/>
                  </a:ext>
                </a:extLst>
              </p:cNvPr>
              <p:cNvSpPr txBox="1">
                <a:spLocks noRot="1" noChangeAspect="1" noMove="1" noResize="1" noEditPoints="1" noAdjustHandles="1" noChangeArrowheads="1" noChangeShapeType="1" noTextEdit="1"/>
              </p:cNvSpPr>
              <p:nvPr/>
            </p:nvSpPr>
            <p:spPr>
              <a:xfrm>
                <a:off x="5638800" y="2425810"/>
                <a:ext cx="1760097" cy="516745"/>
              </a:xfrm>
              <a:prstGeom prst="rect">
                <a:avLst/>
              </a:prstGeom>
              <a:blipFill>
                <a:blip r:embed="rId5"/>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35F0A9C5-588E-D540-B937-FA724D158000}"/>
              </a:ext>
            </a:extLst>
          </p:cNvPr>
          <p:cNvSpPr/>
          <p:nvPr/>
        </p:nvSpPr>
        <p:spPr>
          <a:xfrm>
            <a:off x="5638800" y="4558725"/>
            <a:ext cx="3505200" cy="584775"/>
          </a:xfrm>
          <a:prstGeom prst="rect">
            <a:avLst/>
          </a:prstGeom>
        </p:spPr>
        <p:txBody>
          <a:bodyPr wrap="square">
            <a:spAutoFit/>
          </a:bodyPr>
          <a:lstStyle/>
          <a:p>
            <a:pPr algn="just"/>
            <a:r>
              <a:rPr lang="en-US" sz="800">
                <a:solidFill>
                  <a:schemeClr val="bg1"/>
                </a:solidFill>
                <a:highlight>
                  <a:srgbClr val="006096"/>
                </a:highlight>
                <a:latin typeface="EB Garamond" pitchFamily="2" charset="0"/>
                <a:ea typeface="EB Garamond" pitchFamily="2" charset="0"/>
                <a:cs typeface="Calibri" panose="020F0502020204030204" pitchFamily="34" charset="0"/>
              </a:rPr>
              <a:t>Iodination of Acetone. https://studylib.net/doc/8752869/iodination-of-acetone (accessed Apr 15, 2021). </a:t>
            </a:r>
          </a:p>
          <a:p>
            <a:pPr algn="just"/>
            <a:r>
              <a:rPr lang="en-US" sz="800" err="1">
                <a:solidFill>
                  <a:schemeClr val="bg1"/>
                </a:solidFill>
                <a:highlight>
                  <a:srgbClr val="006096"/>
                </a:highlight>
                <a:latin typeface="EB Garamond" pitchFamily="2" charset="0"/>
                <a:ea typeface="EB Garamond" pitchFamily="2" charset="0"/>
                <a:cs typeface="Calibri" panose="020F0502020204030204" pitchFamily="34" charset="0"/>
              </a:rPr>
              <a:t>Orazov</a:t>
            </a:r>
            <a:r>
              <a:rPr lang="en-US" sz="800">
                <a:solidFill>
                  <a:schemeClr val="bg1"/>
                </a:solidFill>
                <a:highlight>
                  <a:srgbClr val="006096"/>
                </a:highlight>
                <a:latin typeface="EB Garamond" pitchFamily="2" charset="0"/>
                <a:ea typeface="EB Garamond" pitchFamily="2" charset="0"/>
                <a:cs typeface="Calibri" panose="020F0502020204030204" pitchFamily="34" charset="0"/>
              </a:rPr>
              <a:t>, M. CHEG 345 Kinetics Experiment. Chemical Engineering Laboratory I: CHEG 345. University of Delaware</a:t>
            </a:r>
          </a:p>
        </p:txBody>
      </p:sp>
    </p:spTree>
    <p:extLst>
      <p:ext uri="{BB962C8B-B14F-4D97-AF65-F5344CB8AC3E}">
        <p14:creationId xmlns:p14="http://schemas.microsoft.com/office/powerpoint/2010/main" val="899956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D1A2-8B8B-694E-B05C-C551CFE07D81}"/>
              </a:ext>
            </a:extLst>
          </p:cNvPr>
          <p:cNvSpPr>
            <a:spLocks noGrp="1"/>
          </p:cNvSpPr>
          <p:nvPr>
            <p:ph type="title"/>
          </p:nvPr>
        </p:nvSpPr>
        <p:spPr/>
        <p:txBody>
          <a:bodyPr/>
          <a:lstStyle/>
          <a:p>
            <a:r>
              <a:rPr lang="en-US" b="1">
                <a:solidFill>
                  <a:srgbClr val="002060"/>
                </a:solidFill>
                <a:latin typeface="EB Garamond" pitchFamily="2" charset="0"/>
                <a:ea typeface="EB Garamond" pitchFamily="2" charset="0"/>
              </a:rPr>
              <a:t>CSTR Sizing</a:t>
            </a:r>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89A61995-5DC1-DF4A-BFB2-9EA6FA00E746}"/>
                  </a:ext>
                </a:extLst>
              </p:cNvPr>
              <p:cNvGraphicFramePr>
                <a:graphicFrameLocks noGrp="1"/>
              </p:cNvGraphicFramePr>
              <p:nvPr>
                <p:ph idx="1"/>
                <p:extLst>
                  <p:ext uri="{D42A27DB-BD31-4B8C-83A1-F6EECF244321}">
                    <p14:modId xmlns:p14="http://schemas.microsoft.com/office/powerpoint/2010/main" val="4270104506"/>
                  </p:ext>
                </p:extLst>
              </p:nvPr>
            </p:nvGraphicFramePr>
            <p:xfrm>
              <a:off x="897893" y="1405329"/>
              <a:ext cx="3390469" cy="2332841"/>
            </p:xfrm>
            <a:graphic>
              <a:graphicData uri="http://schemas.openxmlformats.org/drawingml/2006/table">
                <a:tbl>
                  <a:tblPr/>
                  <a:tblGrid>
                    <a:gridCol w="1678338">
                      <a:extLst>
                        <a:ext uri="{9D8B030D-6E8A-4147-A177-3AD203B41FA5}">
                          <a16:colId xmlns:a16="http://schemas.microsoft.com/office/drawing/2014/main" val="1804514834"/>
                        </a:ext>
                      </a:extLst>
                    </a:gridCol>
                    <a:gridCol w="1712131">
                      <a:extLst>
                        <a:ext uri="{9D8B030D-6E8A-4147-A177-3AD203B41FA5}">
                          <a16:colId xmlns:a16="http://schemas.microsoft.com/office/drawing/2014/main" val="2065787762"/>
                        </a:ext>
                      </a:extLst>
                    </a:gridCol>
                  </a:tblGrid>
                  <a:tr h="333263">
                    <a:tc>
                      <a:txBody>
                        <a:bodyPr/>
                        <a:lstStyle/>
                        <a:p>
                          <a:pPr algn="ctr" rtl="0" fontAlgn="ctr">
                            <a:spcBef>
                              <a:spcPts val="0"/>
                            </a:spcBef>
                            <a:spcAft>
                              <a:spcPts val="0"/>
                            </a:spcAft>
                          </a:pPr>
                          <a:r>
                            <a:rPr lang="en-US" sz="1200" b="1" i="0" u="none" strike="noStrike">
                              <a:solidFill>
                                <a:srgbClr val="000000"/>
                              </a:solidFill>
                              <a:effectLst/>
                              <a:latin typeface="Times New Roman" panose="02020603050405020304" pitchFamily="18" charset="0"/>
                            </a:rPr>
                            <a:t>Parameters</a:t>
                          </a:r>
                          <a:endParaRPr lang="en-US" sz="1200" b="1">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algn="ctr" rtl="0" fontAlgn="ctr">
                            <a:spcBef>
                              <a:spcPts val="0"/>
                            </a:spcBef>
                            <a:spcAft>
                              <a:spcPts val="0"/>
                            </a:spcAft>
                          </a:pPr>
                          <a:r>
                            <a:rPr lang="en-US" sz="1200" b="1" i="0" u="none" strike="noStrike">
                              <a:solidFill>
                                <a:srgbClr val="000000"/>
                              </a:solidFill>
                              <a:effectLst/>
                              <a:latin typeface="Times New Roman" panose="02020603050405020304" pitchFamily="18" charset="0"/>
                            </a:rPr>
                            <a:t>Values (Units)</a:t>
                          </a:r>
                          <a:endParaRPr lang="en-US" sz="1200" b="1">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extLst>
                      <a:ext uri="{0D108BD9-81ED-4DB2-BD59-A6C34878D82A}">
                        <a16:rowId xmlns:a16="http://schemas.microsoft.com/office/drawing/2014/main" val="1245466625"/>
                      </a:ext>
                    </a:extLst>
                  </a:tr>
                  <a:tr h="333263">
                    <a:tc>
                      <a:txBody>
                        <a:bodyPr/>
                        <a:lstStyle/>
                        <a:p>
                          <a:pPr algn="ctr" rtl="0" fontAlgn="ctr">
                            <a:spcBef>
                              <a:spcPts val="0"/>
                            </a:spcBef>
                            <a:spcAft>
                              <a:spcPts val="0"/>
                            </a:spcAft>
                          </a:pP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rPr>
                                  <m:t>𝜒</m:t>
                                </m:r>
                              </m:oMath>
                            </m:oMathPara>
                          </a14:m>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80 %</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4827284"/>
                      </a:ext>
                    </a:extLst>
                  </a:tr>
                  <a:tr h="333263">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q</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10 L</a:t>
                          </a:r>
                          <a14:m>
                            <m:oMath xmlns:m="http://schemas.openxmlformats.org/officeDocument/2006/math">
                              <m:r>
                                <a:rPr lang="en-US" sz="1200" b="0" i="1" u="none" strike="noStrike" smtClean="0">
                                  <a:solidFill>
                                    <a:srgbClr val="000000"/>
                                  </a:solidFill>
                                  <a:effectLst/>
                                  <a:latin typeface="Cambria Math" panose="02040503050406030204" pitchFamily="18" charset="0"/>
                                </a:rPr>
                                <m:t>⋅</m:t>
                              </m:r>
                            </m:oMath>
                          </a14:m>
                          <a:r>
                            <a:rPr lang="en-US" sz="1200" b="0" i="0" u="none" strike="noStrike">
                              <a:solidFill>
                                <a:srgbClr val="000000"/>
                              </a:solidFill>
                              <a:effectLst/>
                              <a:latin typeface="Times New Roman" panose="02020603050405020304" pitchFamily="18" charset="0"/>
                            </a:rPr>
                            <a:t>min</a:t>
                          </a:r>
                          <a:r>
                            <a:rPr lang="en-US" sz="1200" b="0" i="0" u="none" strike="noStrike" baseline="30000">
                              <a:solidFill>
                                <a:srgbClr val="000000"/>
                              </a:solidFill>
                              <a:effectLst/>
                              <a:latin typeface="Times New Roman" panose="02020603050405020304" pitchFamily="18" charset="0"/>
                            </a:rPr>
                            <a:t>-1</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7565919"/>
                      </a:ext>
                    </a:extLst>
                  </a:tr>
                  <a:tr h="333263">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Temperature</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353 K</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3116140"/>
                      </a:ext>
                    </a:extLst>
                  </a:tr>
                  <a:tr h="333263">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14:m>
                            <m:oMath xmlns:m="http://schemas.openxmlformats.org/officeDocument/2006/math">
                              <m:r>
                                <a:rPr lang="en-US" sz="1200" b="0" i="1" u="none" strike="noStrike" smtClean="0">
                                  <a:solidFill>
                                    <a:srgbClr val="000000"/>
                                  </a:solidFill>
                                  <a:effectLst/>
                                  <a:latin typeface="Cambria Math" panose="02040503050406030204" pitchFamily="18" charset="0"/>
                                </a:rPr>
                                <m:t>[</m:t>
                              </m:r>
                              <m:r>
                                <a:rPr lang="en-US" sz="1200" b="0" i="1" u="none" strike="noStrike" smtClean="0">
                                  <a:solidFill>
                                    <a:srgbClr val="000000"/>
                                  </a:solidFill>
                                  <a:effectLst/>
                                  <a:latin typeface="Cambria Math" panose="02040503050406030204" pitchFamily="18" charset="0"/>
                                </a:rPr>
                                <m:t>𝐶</m:t>
                              </m:r>
                              <m:sSub>
                                <m:sSubPr>
                                  <m:ctrlPr>
                                    <a:rPr lang="en-US" sz="1200" b="0" i="1" u="none" strike="noStrike" smtClean="0">
                                      <a:solidFill>
                                        <a:srgbClr val="000000"/>
                                      </a:solidFill>
                                      <a:effectLst/>
                                      <a:latin typeface="Cambria Math" panose="02040503050406030204" pitchFamily="18" charset="0"/>
                                    </a:rPr>
                                  </m:ctrlPr>
                                </m:sSubPr>
                                <m:e>
                                  <m:r>
                                    <a:rPr lang="en-US" sz="1200" b="0" i="1" u="none" strike="noStrike" smtClean="0">
                                      <a:solidFill>
                                        <a:srgbClr val="000000"/>
                                      </a:solidFill>
                                      <a:effectLst/>
                                      <a:latin typeface="Cambria Math" panose="02040503050406030204" pitchFamily="18" charset="0"/>
                                    </a:rPr>
                                    <m:t>𝐻</m:t>
                                  </m:r>
                                </m:e>
                                <m:sub>
                                  <m:r>
                                    <a:rPr lang="en-US" sz="1200" b="0" i="1" u="none" strike="noStrike" smtClean="0">
                                      <a:solidFill>
                                        <a:srgbClr val="000000"/>
                                      </a:solidFill>
                                      <a:effectLst/>
                                      <a:latin typeface="Cambria Math" panose="02040503050406030204" pitchFamily="18" charset="0"/>
                                    </a:rPr>
                                    <m:t>3</m:t>
                                  </m:r>
                                </m:sub>
                              </m:sSub>
                              <m:r>
                                <a:rPr lang="en-US" sz="1200" b="0" i="1" u="none" strike="noStrike" smtClean="0">
                                  <a:solidFill>
                                    <a:srgbClr val="000000"/>
                                  </a:solidFill>
                                  <a:effectLst/>
                                  <a:latin typeface="Cambria Math" panose="02040503050406030204" pitchFamily="18" charset="0"/>
                                </a:rPr>
                                <m:t>𝐶𝑂𝐶</m:t>
                              </m:r>
                              <m:sSub>
                                <m:sSubPr>
                                  <m:ctrlPr>
                                    <a:rPr lang="en-US" sz="1200" b="0" i="1" u="none" strike="noStrike" smtClean="0">
                                      <a:solidFill>
                                        <a:srgbClr val="000000"/>
                                      </a:solidFill>
                                      <a:effectLst/>
                                      <a:latin typeface="Cambria Math" panose="02040503050406030204" pitchFamily="18" charset="0"/>
                                    </a:rPr>
                                  </m:ctrlPr>
                                </m:sSubPr>
                                <m:e>
                                  <m:r>
                                    <a:rPr lang="en-US" sz="1200" b="0" i="1" u="none" strike="noStrike" smtClean="0">
                                      <a:solidFill>
                                        <a:srgbClr val="000000"/>
                                      </a:solidFill>
                                      <a:effectLst/>
                                      <a:latin typeface="Cambria Math" panose="02040503050406030204" pitchFamily="18" charset="0"/>
                                    </a:rPr>
                                    <m:t>𝐻</m:t>
                                  </m:r>
                                </m:e>
                                <m:sub>
                                  <m:r>
                                    <a:rPr lang="en-US" sz="1200" b="0" i="1" u="none" strike="noStrike" smtClean="0">
                                      <a:solidFill>
                                        <a:srgbClr val="000000"/>
                                      </a:solidFill>
                                      <a:effectLst/>
                                      <a:latin typeface="Cambria Math" panose="02040503050406030204" pitchFamily="18" charset="0"/>
                                    </a:rPr>
                                    <m:t>3</m:t>
                                  </m:r>
                                </m:sub>
                              </m:sSub>
                              <m:sSub>
                                <m:sSubPr>
                                  <m:ctrlPr>
                                    <a:rPr lang="en-US" sz="1200" b="0" i="1" u="none" strike="noStrike" smtClean="0">
                                      <a:solidFill>
                                        <a:srgbClr val="000000"/>
                                      </a:solidFill>
                                      <a:effectLst/>
                                      <a:latin typeface="Cambria Math" panose="02040503050406030204" pitchFamily="18" charset="0"/>
                                    </a:rPr>
                                  </m:ctrlPr>
                                </m:sSubPr>
                                <m:e>
                                  <m:r>
                                    <a:rPr lang="en-US" sz="1200" b="0" i="1" u="none" strike="noStrike" smtClean="0">
                                      <a:solidFill>
                                        <a:srgbClr val="000000"/>
                                      </a:solidFill>
                                      <a:effectLst/>
                                      <a:latin typeface="Cambria Math" panose="02040503050406030204" pitchFamily="18" charset="0"/>
                                    </a:rPr>
                                    <m:t>]</m:t>
                                  </m:r>
                                </m:e>
                                <m:sub>
                                  <m:r>
                                    <a:rPr lang="en-US" sz="1200" b="0" i="1" u="none" strike="noStrike" smtClean="0">
                                      <a:solidFill>
                                        <a:srgbClr val="000000"/>
                                      </a:solidFill>
                                      <a:effectLst/>
                                      <a:latin typeface="Cambria Math" panose="02040503050406030204" pitchFamily="18" charset="0"/>
                                    </a:rPr>
                                    <m:t>0</m:t>
                                  </m:r>
                                </m:sub>
                              </m:sSub>
                            </m:oMath>
                          </a14:m>
                          <a:r>
                            <a:rPr lang="en-US" sz="1200" b="0" i="0" u="none" strike="noStrike">
                              <a:solidFill>
                                <a:srgbClr val="000000"/>
                              </a:solidFill>
                              <a:effectLst/>
                              <a:latin typeface="Times New Roman" panose="02020603050405020304" pitchFamily="18" charset="0"/>
                            </a:rPr>
                            <a:t> </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2.000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3378675"/>
                      </a:ext>
                    </a:extLst>
                  </a:tr>
                  <a:tr h="333263">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14:m>
                            <m:oMath xmlns:m="http://schemas.openxmlformats.org/officeDocument/2006/math">
                              <m:r>
                                <a:rPr lang="en-US" sz="1200" b="0" i="1" u="none" strike="noStrike" smtClean="0">
                                  <a:solidFill>
                                    <a:srgbClr val="000000"/>
                                  </a:solidFill>
                                  <a:effectLst/>
                                  <a:latin typeface="Cambria Math" panose="02040503050406030204" pitchFamily="18" charset="0"/>
                                </a:rPr>
                                <m:t>[</m:t>
                              </m:r>
                              <m:r>
                                <a:rPr lang="en-US" sz="1200" b="0" i="1" u="none" strike="noStrike" smtClean="0">
                                  <a:solidFill>
                                    <a:srgbClr val="000000"/>
                                  </a:solidFill>
                                  <a:effectLst/>
                                  <a:latin typeface="Cambria Math" panose="02040503050406030204" pitchFamily="18" charset="0"/>
                                </a:rPr>
                                <m:t>𝐻𝐶</m:t>
                              </m:r>
                              <m:sSub>
                                <m:sSubPr>
                                  <m:ctrlPr>
                                    <a:rPr lang="en-US" sz="1200" b="0" i="1" u="none" strike="noStrike" smtClean="0">
                                      <a:solidFill>
                                        <a:srgbClr val="000000"/>
                                      </a:solidFill>
                                      <a:effectLst/>
                                      <a:latin typeface="Cambria Math" panose="02040503050406030204" pitchFamily="18" charset="0"/>
                                    </a:rPr>
                                  </m:ctrlPr>
                                </m:sSubPr>
                                <m:e>
                                  <m:r>
                                    <a:rPr lang="en-US" sz="1200" b="0" i="1" u="none" strike="noStrike" smtClean="0">
                                      <a:solidFill>
                                        <a:srgbClr val="000000"/>
                                      </a:solidFill>
                                      <a:effectLst/>
                                      <a:latin typeface="Cambria Math" panose="02040503050406030204" pitchFamily="18" charset="0"/>
                                    </a:rPr>
                                    <m:t>𝑙</m:t>
                                  </m:r>
                                  <m:r>
                                    <a:rPr lang="en-US" sz="1200" b="0" i="1" u="none" strike="noStrike" smtClean="0">
                                      <a:solidFill>
                                        <a:srgbClr val="000000"/>
                                      </a:solidFill>
                                      <a:effectLst/>
                                      <a:latin typeface="Cambria Math" panose="02040503050406030204" pitchFamily="18" charset="0"/>
                                    </a:rPr>
                                    <m:t>]</m:t>
                                  </m:r>
                                </m:e>
                                <m:sub>
                                  <m:r>
                                    <a:rPr lang="en-US" sz="1200" b="0" i="1" u="none" strike="noStrike" smtClean="0">
                                      <a:solidFill>
                                        <a:srgbClr val="000000"/>
                                      </a:solidFill>
                                      <a:effectLst/>
                                      <a:latin typeface="Cambria Math" panose="02040503050406030204" pitchFamily="18" charset="0"/>
                                    </a:rPr>
                                    <m:t>0</m:t>
                                  </m:r>
                                </m:sub>
                              </m:sSub>
                            </m:oMath>
                          </a14:m>
                          <a:r>
                            <a:rPr lang="en-US" sz="1200" b="0" i="0" u="none" strike="noStrike">
                              <a:solidFill>
                                <a:srgbClr val="000000"/>
                              </a:solidFill>
                              <a:effectLst/>
                              <a:latin typeface="Times New Roman" panose="02020603050405020304" pitchFamily="18" charset="0"/>
                            </a:rPr>
                            <a:t> </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0.001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7002023"/>
                      </a:ext>
                    </a:extLst>
                  </a:tr>
                  <a:tr h="333263">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b="0" i="1" u="none" strike="noStrike" smtClean="0">
                                        <a:solidFill>
                                          <a:srgbClr val="000000"/>
                                        </a:solidFill>
                                        <a:effectLst/>
                                        <a:latin typeface="Cambria Math" panose="02040503050406030204" pitchFamily="18" charset="0"/>
                                      </a:rPr>
                                    </m:ctrlPr>
                                  </m:sSubPr>
                                  <m:e>
                                    <m:d>
                                      <m:dPr>
                                        <m:begChr m:val="["/>
                                        <m:endChr m:val="]"/>
                                        <m:ctrlPr>
                                          <a:rPr lang="en-US" sz="1200" b="0" i="1" u="none" strike="noStrike" smtClean="0">
                                            <a:solidFill>
                                              <a:srgbClr val="000000"/>
                                            </a:solidFill>
                                            <a:effectLst/>
                                            <a:latin typeface="Cambria Math" panose="02040503050406030204" pitchFamily="18" charset="0"/>
                                          </a:rPr>
                                        </m:ctrlPr>
                                      </m:dPr>
                                      <m:e>
                                        <m:sSub>
                                          <m:sSubPr>
                                            <m:ctrlPr>
                                              <a:rPr lang="en-US" sz="1200" b="0" i="1" u="none" strike="noStrike" smtClean="0">
                                                <a:solidFill>
                                                  <a:srgbClr val="000000"/>
                                                </a:solidFill>
                                                <a:effectLst/>
                                                <a:latin typeface="Cambria Math" panose="02040503050406030204" pitchFamily="18" charset="0"/>
                                              </a:rPr>
                                            </m:ctrlPr>
                                          </m:sSubPr>
                                          <m:e>
                                            <m:r>
                                              <m:rPr>
                                                <m:sty m:val="p"/>
                                              </m:rPr>
                                              <a:rPr lang="en-US" sz="1200" b="0" i="0" u="none" strike="noStrike" smtClean="0">
                                                <a:solidFill>
                                                  <a:srgbClr val="000000"/>
                                                </a:solidFill>
                                                <a:effectLst/>
                                                <a:latin typeface="Cambria Math" panose="02040503050406030204" pitchFamily="18" charset="0"/>
                                              </a:rPr>
                                              <m:t>I</m:t>
                                            </m:r>
                                          </m:e>
                                          <m:sub>
                                            <m:r>
                                              <a:rPr lang="en-US" sz="1200" b="0" i="0" u="none" strike="noStrike" smtClean="0">
                                                <a:solidFill>
                                                  <a:srgbClr val="000000"/>
                                                </a:solidFill>
                                                <a:effectLst/>
                                                <a:latin typeface="Cambria Math" panose="02040503050406030204" pitchFamily="18" charset="0"/>
                                              </a:rPr>
                                              <m:t>2</m:t>
                                            </m:r>
                                          </m:sub>
                                        </m:sSub>
                                      </m:e>
                                    </m:d>
                                  </m:e>
                                  <m:sub>
                                    <m:r>
                                      <a:rPr lang="en-US" sz="1200" b="0" i="0" u="none" strike="noStrike" smtClean="0">
                                        <a:solidFill>
                                          <a:srgbClr val="000000"/>
                                        </a:solidFill>
                                        <a:effectLst/>
                                        <a:latin typeface="Cambria Math" panose="02040503050406030204" pitchFamily="18" charset="0"/>
                                      </a:rPr>
                                      <m:t>0</m:t>
                                    </m:r>
                                  </m:sub>
                                </m:sSub>
                              </m:oMath>
                            </m:oMathPara>
                          </a14:m>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1.000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5572499"/>
                      </a:ext>
                    </a:extLst>
                  </a:tr>
                </a:tbl>
              </a:graphicData>
            </a:graphic>
          </p:graphicFrame>
        </mc:Choice>
        <mc:Fallback xmlns="">
          <p:graphicFrame>
            <p:nvGraphicFramePr>
              <p:cNvPr id="5" name="Content Placeholder 4">
                <a:extLst>
                  <a:ext uri="{FF2B5EF4-FFF2-40B4-BE49-F238E27FC236}">
                    <a16:creationId xmlns:a16="http://schemas.microsoft.com/office/drawing/2014/main" id="{89A61995-5DC1-DF4A-BFB2-9EA6FA00E746}"/>
                  </a:ext>
                </a:extLst>
              </p:cNvPr>
              <p:cNvGraphicFramePr>
                <a:graphicFrameLocks noGrp="1"/>
              </p:cNvGraphicFramePr>
              <p:nvPr>
                <p:ph idx="1"/>
                <p:extLst>
                  <p:ext uri="{D42A27DB-BD31-4B8C-83A1-F6EECF244321}">
                    <p14:modId xmlns:p14="http://schemas.microsoft.com/office/powerpoint/2010/main" val="4270104506"/>
                  </p:ext>
                </p:extLst>
              </p:nvPr>
            </p:nvGraphicFramePr>
            <p:xfrm>
              <a:off x="897893" y="1405329"/>
              <a:ext cx="3390469" cy="2332841"/>
            </p:xfrm>
            <a:graphic>
              <a:graphicData uri="http://schemas.openxmlformats.org/drawingml/2006/table">
                <a:tbl>
                  <a:tblPr/>
                  <a:tblGrid>
                    <a:gridCol w="1678338">
                      <a:extLst>
                        <a:ext uri="{9D8B030D-6E8A-4147-A177-3AD203B41FA5}">
                          <a16:colId xmlns:a16="http://schemas.microsoft.com/office/drawing/2014/main" val="1804514834"/>
                        </a:ext>
                      </a:extLst>
                    </a:gridCol>
                    <a:gridCol w="1712131">
                      <a:extLst>
                        <a:ext uri="{9D8B030D-6E8A-4147-A177-3AD203B41FA5}">
                          <a16:colId xmlns:a16="http://schemas.microsoft.com/office/drawing/2014/main" val="2065787762"/>
                        </a:ext>
                      </a:extLst>
                    </a:gridCol>
                  </a:tblGrid>
                  <a:tr h="333263">
                    <a:tc>
                      <a:txBody>
                        <a:bodyPr/>
                        <a:lstStyle/>
                        <a:p>
                          <a:pPr algn="ctr" rtl="0" fontAlgn="ctr">
                            <a:spcBef>
                              <a:spcPts val="0"/>
                            </a:spcBef>
                            <a:spcAft>
                              <a:spcPts val="0"/>
                            </a:spcAft>
                          </a:pPr>
                          <a:r>
                            <a:rPr lang="en-US" sz="1200" b="1" i="0" u="none" strike="noStrike">
                              <a:solidFill>
                                <a:srgbClr val="000000"/>
                              </a:solidFill>
                              <a:effectLst/>
                              <a:latin typeface="Times New Roman" panose="02020603050405020304" pitchFamily="18" charset="0"/>
                            </a:rPr>
                            <a:t>Parameters</a:t>
                          </a:r>
                          <a:endParaRPr lang="en-US" sz="1200" b="1">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algn="ctr" rtl="0" fontAlgn="ctr">
                            <a:spcBef>
                              <a:spcPts val="0"/>
                            </a:spcBef>
                            <a:spcAft>
                              <a:spcPts val="0"/>
                            </a:spcAft>
                          </a:pPr>
                          <a:r>
                            <a:rPr lang="en-US" sz="1200" b="1" i="0" u="none" strike="noStrike">
                              <a:solidFill>
                                <a:srgbClr val="000000"/>
                              </a:solidFill>
                              <a:effectLst/>
                              <a:latin typeface="Times New Roman" panose="02020603050405020304" pitchFamily="18" charset="0"/>
                            </a:rPr>
                            <a:t>Values (Units)</a:t>
                          </a:r>
                          <a:endParaRPr lang="en-US" sz="1200" b="1">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extLst>
                      <a:ext uri="{0D108BD9-81ED-4DB2-BD59-A6C34878D82A}">
                        <a16:rowId xmlns:a16="http://schemas.microsoft.com/office/drawing/2014/main" val="1245466625"/>
                      </a:ext>
                    </a:extLst>
                  </a:tr>
                  <a:tr h="333263">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62" t="-101818" r="-102536" b="-501818"/>
                          </a:stretch>
                        </a:blipFill>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80 %</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4827284"/>
                      </a:ext>
                    </a:extLst>
                  </a:tr>
                  <a:tr h="333263">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q</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98577" t="-201818" r="-712" b="-401818"/>
                          </a:stretch>
                        </a:blipFill>
                      </a:tcPr>
                    </a:tc>
                    <a:extLst>
                      <a:ext uri="{0D108BD9-81ED-4DB2-BD59-A6C34878D82A}">
                        <a16:rowId xmlns:a16="http://schemas.microsoft.com/office/drawing/2014/main" val="2157565919"/>
                      </a:ext>
                    </a:extLst>
                  </a:tr>
                  <a:tr h="333263">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Temperature</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353 K</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3116140"/>
                      </a:ext>
                    </a:extLst>
                  </a:tr>
                  <a:tr h="333263">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62" t="-400000" r="-102536" b="-203636"/>
                          </a:stretch>
                        </a:blipFill>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2.000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3378675"/>
                      </a:ext>
                    </a:extLst>
                  </a:tr>
                  <a:tr h="333263">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62" t="-500000" r="-102536" b="-103636"/>
                          </a:stretch>
                        </a:blipFill>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0.001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7002023"/>
                      </a:ext>
                    </a:extLst>
                  </a:tr>
                  <a:tr h="333263">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62" t="-600000" r="-102536" b="-3636"/>
                          </a:stretch>
                        </a:blipFill>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1.000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5572499"/>
                      </a:ext>
                    </a:extLst>
                  </a:tr>
                </a:tbl>
              </a:graphicData>
            </a:graphic>
          </p:graphicFrame>
        </mc:Fallback>
      </mc:AlternateContent>
      <p:sp>
        <p:nvSpPr>
          <p:cNvPr id="4" name="Slide Number Placeholder 3">
            <a:extLst>
              <a:ext uri="{FF2B5EF4-FFF2-40B4-BE49-F238E27FC236}">
                <a16:creationId xmlns:a16="http://schemas.microsoft.com/office/drawing/2014/main" id="{81CAE1F9-F6CF-614B-A63F-E62C116DA200}"/>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29</a:t>
            </a:fld>
            <a:endParaRPr lang="en-US">
              <a:latin typeface="EB Garamond" pitchFamily="2" charset="0"/>
              <a:ea typeface="EB Garamond" pitchFamily="2" charset="0"/>
            </a:endParaRP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AE0703B1-82D3-454C-8C89-542239CB77BB}"/>
                  </a:ext>
                </a:extLst>
              </p:cNvPr>
              <p:cNvGraphicFramePr>
                <a:graphicFrameLocks noGrp="1"/>
              </p:cNvGraphicFramePr>
              <p:nvPr>
                <p:extLst>
                  <p:ext uri="{D42A27DB-BD31-4B8C-83A1-F6EECF244321}">
                    <p14:modId xmlns:p14="http://schemas.microsoft.com/office/powerpoint/2010/main" val="1112684766"/>
                  </p:ext>
                </p:extLst>
              </p:nvPr>
            </p:nvGraphicFramePr>
            <p:xfrm>
              <a:off x="4959982" y="1661721"/>
              <a:ext cx="3390469" cy="1820058"/>
            </p:xfrm>
            <a:graphic>
              <a:graphicData uri="http://schemas.openxmlformats.org/drawingml/2006/table">
                <a:tbl>
                  <a:tblPr/>
                  <a:tblGrid>
                    <a:gridCol w="1464290">
                      <a:extLst>
                        <a:ext uri="{9D8B030D-6E8A-4147-A177-3AD203B41FA5}">
                          <a16:colId xmlns:a16="http://schemas.microsoft.com/office/drawing/2014/main" val="2195308034"/>
                        </a:ext>
                      </a:extLst>
                    </a:gridCol>
                    <a:gridCol w="1926179">
                      <a:extLst>
                        <a:ext uri="{9D8B030D-6E8A-4147-A177-3AD203B41FA5}">
                          <a16:colId xmlns:a16="http://schemas.microsoft.com/office/drawing/2014/main" val="1415744059"/>
                        </a:ext>
                      </a:extLst>
                    </a:gridCol>
                  </a:tblGrid>
                  <a:tr h="303343">
                    <a:tc>
                      <a:txBody>
                        <a:bodyPr/>
                        <a:lstStyle/>
                        <a:p>
                          <a:pPr algn="ctr" rtl="0" fontAlgn="ctr">
                            <a:spcBef>
                              <a:spcPts val="0"/>
                            </a:spcBef>
                            <a:spcAft>
                              <a:spcPts val="0"/>
                            </a:spcAft>
                          </a:pPr>
                          <a:r>
                            <a:rPr lang="en-US" sz="1200" b="1" i="0" u="none" strike="noStrike">
                              <a:solidFill>
                                <a:srgbClr val="000000"/>
                              </a:solidFill>
                              <a:effectLst/>
                              <a:latin typeface="Times New Roman" panose="02020603050405020304" pitchFamily="18" charset="0"/>
                            </a:rPr>
                            <a:t>Parameters</a:t>
                          </a:r>
                          <a:endParaRPr lang="en-US" sz="12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algn="ctr" rtl="0" fontAlgn="ctr">
                            <a:spcBef>
                              <a:spcPts val="0"/>
                            </a:spcBef>
                            <a:spcAft>
                              <a:spcPts val="0"/>
                            </a:spcAft>
                          </a:pPr>
                          <a:r>
                            <a:rPr lang="en-US" sz="1200" b="1" i="0" u="none" strike="noStrike">
                              <a:solidFill>
                                <a:srgbClr val="000000"/>
                              </a:solidFill>
                              <a:effectLst/>
                              <a:latin typeface="Times New Roman" panose="02020603050405020304" pitchFamily="18" charset="0"/>
                            </a:rPr>
                            <a:t>Values (Units)</a:t>
                          </a:r>
                          <a:endParaRPr lang="en-US" sz="12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extLst>
                      <a:ext uri="{0D108BD9-81ED-4DB2-BD59-A6C34878D82A}">
                        <a16:rowId xmlns:a16="http://schemas.microsoft.com/office/drawing/2014/main" val="1122996606"/>
                      </a:ext>
                    </a:extLst>
                  </a:tr>
                  <a:tr h="303343">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14:m>
                            <m:oMath xmlns:m="http://schemas.openxmlformats.org/officeDocument/2006/math">
                              <m:r>
                                <a:rPr lang="en-US" sz="1200" b="0" i="1" u="none" strike="noStrike" smtClean="0">
                                  <a:solidFill>
                                    <a:srgbClr val="000000"/>
                                  </a:solidFill>
                                  <a:effectLst/>
                                  <a:latin typeface="Cambria Math" panose="02040503050406030204" pitchFamily="18" charset="0"/>
                                </a:rPr>
                                <m:t>[</m:t>
                              </m:r>
                              <m:r>
                                <a:rPr lang="en-US" sz="1200" b="0" i="1" u="none" strike="noStrike" smtClean="0">
                                  <a:solidFill>
                                    <a:srgbClr val="000000"/>
                                  </a:solidFill>
                                  <a:effectLst/>
                                  <a:latin typeface="Cambria Math" panose="02040503050406030204" pitchFamily="18" charset="0"/>
                                </a:rPr>
                                <m:t>𝐶</m:t>
                              </m:r>
                              <m:sSub>
                                <m:sSubPr>
                                  <m:ctrlPr>
                                    <a:rPr lang="en-US" sz="1200" b="0" i="1" u="none" strike="noStrike" smtClean="0">
                                      <a:solidFill>
                                        <a:srgbClr val="000000"/>
                                      </a:solidFill>
                                      <a:effectLst/>
                                      <a:latin typeface="Cambria Math" panose="02040503050406030204" pitchFamily="18" charset="0"/>
                                    </a:rPr>
                                  </m:ctrlPr>
                                </m:sSubPr>
                                <m:e>
                                  <m:r>
                                    <a:rPr lang="en-US" sz="1200" b="0" i="1" u="none" strike="noStrike" smtClean="0">
                                      <a:solidFill>
                                        <a:srgbClr val="000000"/>
                                      </a:solidFill>
                                      <a:effectLst/>
                                      <a:latin typeface="Cambria Math" panose="02040503050406030204" pitchFamily="18" charset="0"/>
                                    </a:rPr>
                                    <m:t>𝐻</m:t>
                                  </m:r>
                                </m:e>
                                <m:sub>
                                  <m:r>
                                    <a:rPr lang="en-US" sz="1200" b="0" i="1" u="none" strike="noStrike" smtClean="0">
                                      <a:solidFill>
                                        <a:srgbClr val="000000"/>
                                      </a:solidFill>
                                      <a:effectLst/>
                                      <a:latin typeface="Cambria Math" panose="02040503050406030204" pitchFamily="18" charset="0"/>
                                    </a:rPr>
                                    <m:t>3</m:t>
                                  </m:r>
                                </m:sub>
                              </m:sSub>
                              <m:r>
                                <a:rPr lang="en-US" sz="1200" b="0" i="1" u="none" strike="noStrike" smtClean="0">
                                  <a:solidFill>
                                    <a:srgbClr val="000000"/>
                                  </a:solidFill>
                                  <a:effectLst/>
                                  <a:latin typeface="Cambria Math" panose="02040503050406030204" pitchFamily="18" charset="0"/>
                                </a:rPr>
                                <m:t>𝐶𝑂𝐶</m:t>
                              </m:r>
                              <m:sSub>
                                <m:sSubPr>
                                  <m:ctrlPr>
                                    <a:rPr lang="en-US" sz="1200" b="0" i="1" u="none" strike="noStrike" smtClean="0">
                                      <a:solidFill>
                                        <a:srgbClr val="000000"/>
                                      </a:solidFill>
                                      <a:effectLst/>
                                      <a:latin typeface="Cambria Math" panose="02040503050406030204" pitchFamily="18" charset="0"/>
                                    </a:rPr>
                                  </m:ctrlPr>
                                </m:sSubPr>
                                <m:e>
                                  <m:r>
                                    <a:rPr lang="en-US" sz="1200" b="0" i="1" u="none" strike="noStrike" smtClean="0">
                                      <a:solidFill>
                                        <a:srgbClr val="000000"/>
                                      </a:solidFill>
                                      <a:effectLst/>
                                      <a:latin typeface="Cambria Math" panose="02040503050406030204" pitchFamily="18" charset="0"/>
                                    </a:rPr>
                                    <m:t>𝐻</m:t>
                                  </m:r>
                                </m:e>
                                <m:sub>
                                  <m:r>
                                    <a:rPr lang="en-US" sz="1200" b="0" i="1" u="none" strike="noStrike" smtClean="0">
                                      <a:solidFill>
                                        <a:srgbClr val="000000"/>
                                      </a:solidFill>
                                      <a:effectLst/>
                                      <a:latin typeface="Cambria Math" panose="02040503050406030204" pitchFamily="18" charset="0"/>
                                    </a:rPr>
                                    <m:t>3</m:t>
                                  </m:r>
                                </m:sub>
                              </m:sSub>
                              <m:r>
                                <a:rPr lang="en-US" sz="1200" b="0" i="1" u="none" strike="noStrike" smtClean="0">
                                  <a:solidFill>
                                    <a:srgbClr val="000000"/>
                                  </a:solidFill>
                                  <a:effectLst/>
                                  <a:latin typeface="Cambria Math" panose="02040503050406030204" pitchFamily="18" charset="0"/>
                                </a:rPr>
                                <m:t>]</m:t>
                              </m:r>
                            </m:oMath>
                          </a14:m>
                          <a:r>
                            <a:rPr lang="en-US" sz="1200" b="0" i="0" u="none" strike="noStrike">
                              <a:solidFill>
                                <a:srgbClr val="000000"/>
                              </a:solidFill>
                              <a:effectLst/>
                              <a:latin typeface="Times New Roman" panose="02020603050405020304" pitchFamily="18" charset="0"/>
                            </a:rPr>
                            <a:t> </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0.4000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6119975"/>
                      </a:ext>
                    </a:extLst>
                  </a:tr>
                  <a:tr h="303343">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u="none" strike="noStrike" smtClean="0">
                                    <a:solidFill>
                                      <a:srgbClr val="000000"/>
                                    </a:solidFill>
                                    <a:effectLst/>
                                    <a:latin typeface="Cambria Math" panose="02040503050406030204" pitchFamily="18" charset="0"/>
                                  </a:rPr>
                                  <m:t>[</m:t>
                                </m:r>
                                <m:r>
                                  <a:rPr lang="en-US" sz="1200" b="0" i="1" u="none" strike="noStrike" smtClean="0">
                                    <a:solidFill>
                                      <a:srgbClr val="000000"/>
                                    </a:solidFill>
                                    <a:effectLst/>
                                    <a:latin typeface="Cambria Math" panose="02040503050406030204" pitchFamily="18" charset="0"/>
                                  </a:rPr>
                                  <m:t>𝐻𝐶𝑙</m:t>
                                </m:r>
                                <m:r>
                                  <a:rPr lang="en-US" sz="1200" b="0" i="1" u="none" strike="noStrike" smtClean="0">
                                    <a:solidFill>
                                      <a:srgbClr val="000000"/>
                                    </a:solidFill>
                                    <a:effectLst/>
                                    <a:latin typeface="Cambria Math" panose="02040503050406030204" pitchFamily="18" charset="0"/>
                                  </a:rPr>
                                  <m:t>]</m:t>
                                </m:r>
                              </m:oMath>
                            </m:oMathPara>
                          </a14:m>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0.2184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9739389"/>
                      </a:ext>
                    </a:extLst>
                  </a:tr>
                  <a:tr h="303343">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u="none" strike="noStrike" smtClean="0">
                                    <a:solidFill>
                                      <a:srgbClr val="000000"/>
                                    </a:solidFill>
                                    <a:effectLst/>
                                    <a:latin typeface="Cambria Math" panose="02040503050406030204" pitchFamily="18" charset="0"/>
                                  </a:rPr>
                                  <m:t>[</m:t>
                                </m:r>
                                <m:sSub>
                                  <m:sSubPr>
                                    <m:ctrlPr>
                                      <a:rPr lang="en-US" sz="1200" b="0" i="1" u="none" strike="noStrike" smtClean="0">
                                        <a:solidFill>
                                          <a:srgbClr val="000000"/>
                                        </a:solidFill>
                                        <a:effectLst/>
                                        <a:latin typeface="Cambria Math" panose="02040503050406030204" pitchFamily="18" charset="0"/>
                                      </a:rPr>
                                    </m:ctrlPr>
                                  </m:sSubPr>
                                  <m:e>
                                    <m:r>
                                      <a:rPr lang="en-US" sz="1200" b="0" i="1" u="none" strike="noStrike" smtClean="0">
                                        <a:solidFill>
                                          <a:srgbClr val="000000"/>
                                        </a:solidFill>
                                        <a:effectLst/>
                                        <a:latin typeface="Cambria Math" panose="02040503050406030204" pitchFamily="18" charset="0"/>
                                      </a:rPr>
                                      <m:t>𝐼</m:t>
                                    </m:r>
                                  </m:e>
                                  <m:sub>
                                    <m:r>
                                      <a:rPr lang="en-US" sz="1200" b="0" i="1" u="none" strike="noStrike" smtClean="0">
                                        <a:solidFill>
                                          <a:srgbClr val="000000"/>
                                        </a:solidFill>
                                        <a:effectLst/>
                                        <a:latin typeface="Cambria Math" panose="02040503050406030204" pitchFamily="18" charset="0"/>
                                      </a:rPr>
                                      <m:t>2</m:t>
                                    </m:r>
                                  </m:sub>
                                </m:sSub>
                                <m:r>
                                  <a:rPr lang="en-US" sz="1200" b="0" i="1" u="none" strike="noStrike" smtClean="0">
                                    <a:solidFill>
                                      <a:srgbClr val="000000"/>
                                    </a:solidFill>
                                    <a:effectLst/>
                                    <a:latin typeface="Cambria Math" panose="02040503050406030204" pitchFamily="18" charset="0"/>
                                  </a:rPr>
                                  <m:t>]</m:t>
                                </m:r>
                              </m:oMath>
                            </m:oMathPara>
                          </a14:m>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0.0913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5966694"/>
                      </a:ext>
                    </a:extLst>
                  </a:tr>
                  <a:tr h="303343">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u="none" strike="noStrike" smtClean="0">
                                    <a:solidFill>
                                      <a:srgbClr val="000000"/>
                                    </a:solidFill>
                                    <a:effectLst/>
                                    <a:latin typeface="Cambria Math" panose="02040503050406030204" pitchFamily="18" charset="0"/>
                                  </a:rPr>
                                  <m:t>[</m:t>
                                </m:r>
                                <m:sSup>
                                  <m:sSupPr>
                                    <m:ctrlPr>
                                      <a:rPr lang="en-US" sz="1200" b="0" i="1" u="none" strike="noStrike" smtClean="0">
                                        <a:solidFill>
                                          <a:srgbClr val="000000"/>
                                        </a:solidFill>
                                        <a:effectLst/>
                                        <a:latin typeface="Cambria Math" panose="02040503050406030204" pitchFamily="18" charset="0"/>
                                      </a:rPr>
                                    </m:ctrlPr>
                                  </m:sSupPr>
                                  <m:e>
                                    <m:r>
                                      <a:rPr lang="en-US" sz="1200" b="0" i="1" u="none" strike="noStrike" smtClean="0">
                                        <a:solidFill>
                                          <a:srgbClr val="000000"/>
                                        </a:solidFill>
                                        <a:effectLst/>
                                        <a:latin typeface="Cambria Math" panose="02040503050406030204" pitchFamily="18" charset="0"/>
                                      </a:rPr>
                                      <m:t>𝐼</m:t>
                                    </m:r>
                                  </m:e>
                                  <m:sup>
                                    <m:r>
                                      <a:rPr lang="en-US" sz="1200" b="0" i="1" u="none" strike="noStrike" smtClean="0">
                                        <a:solidFill>
                                          <a:srgbClr val="000000"/>
                                        </a:solidFill>
                                        <a:effectLst/>
                                        <a:latin typeface="Cambria Math" panose="02040503050406030204" pitchFamily="18" charset="0"/>
                                      </a:rPr>
                                      <m:t>−</m:t>
                                    </m:r>
                                  </m:sup>
                                </m:sSup>
                                <m:r>
                                  <a:rPr lang="en-US" sz="1200" b="0" i="1" u="none" strike="noStrike" smtClean="0">
                                    <a:solidFill>
                                      <a:srgbClr val="000000"/>
                                    </a:solidFill>
                                    <a:effectLst/>
                                    <a:latin typeface="Cambria Math" panose="02040503050406030204" pitchFamily="18" charset="0"/>
                                  </a:rPr>
                                  <m:t>]</m:t>
                                </m:r>
                              </m:oMath>
                            </m:oMathPara>
                          </a14:m>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0.2174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3508236"/>
                      </a:ext>
                    </a:extLst>
                  </a:tr>
                  <a:tr h="303343">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V</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56.62</a:t>
                          </a:r>
                          <a:r>
                            <a:rPr lang="en-US" sz="1200" b="0" i="0" u="none" strike="noStrike" baseline="0">
                              <a:solidFill>
                                <a:srgbClr val="000000"/>
                              </a:solidFill>
                              <a:effectLst/>
                              <a:latin typeface="Times New Roman" panose="02020603050405020304" pitchFamily="18" charset="0"/>
                            </a:rPr>
                            <a:t> </a:t>
                          </a:r>
                          <a14:m>
                            <m:oMath xmlns:m="http://schemas.openxmlformats.org/officeDocument/2006/math">
                              <m:r>
                                <a:rPr lang="en-US" sz="1200" b="0" i="1" u="none" strike="noStrike" smtClean="0">
                                  <a:solidFill>
                                    <a:srgbClr val="000000"/>
                                  </a:solidFill>
                                  <a:effectLst/>
                                  <a:latin typeface="Cambria Math" panose="02040503050406030204" pitchFamily="18" charset="0"/>
                                  <a:ea typeface="Cambria Math" panose="02040503050406030204" pitchFamily="18" charset="0"/>
                                </a:rPr>
                                <m:t>±</m:t>
                              </m:r>
                            </m:oMath>
                          </a14:m>
                          <a:r>
                            <a:rPr lang="en-US" sz="1200" b="0" i="0" u="none" strike="noStrike">
                              <a:solidFill>
                                <a:srgbClr val="000000"/>
                              </a:solidFill>
                              <a:effectLst/>
                              <a:latin typeface="Times New Roman" panose="02020603050405020304" pitchFamily="18" charset="0"/>
                            </a:rPr>
                            <a:t> 4.92 L (90% C.I.)</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0406563"/>
                      </a:ext>
                    </a:extLst>
                  </a:tr>
                </a:tbl>
              </a:graphicData>
            </a:graphic>
          </p:graphicFrame>
        </mc:Choice>
        <mc:Fallback xmlns="">
          <p:graphicFrame>
            <p:nvGraphicFramePr>
              <p:cNvPr id="7" name="Table 6">
                <a:extLst>
                  <a:ext uri="{FF2B5EF4-FFF2-40B4-BE49-F238E27FC236}">
                    <a16:creationId xmlns:a16="http://schemas.microsoft.com/office/drawing/2014/main" id="{AE0703B1-82D3-454C-8C89-542239CB77BB}"/>
                  </a:ext>
                </a:extLst>
              </p:cNvPr>
              <p:cNvGraphicFramePr>
                <a:graphicFrameLocks noGrp="1"/>
              </p:cNvGraphicFramePr>
              <p:nvPr>
                <p:extLst>
                  <p:ext uri="{D42A27DB-BD31-4B8C-83A1-F6EECF244321}">
                    <p14:modId xmlns:p14="http://schemas.microsoft.com/office/powerpoint/2010/main" val="1112684766"/>
                  </p:ext>
                </p:extLst>
              </p:nvPr>
            </p:nvGraphicFramePr>
            <p:xfrm>
              <a:off x="4959982" y="1661721"/>
              <a:ext cx="3390469" cy="1820058"/>
            </p:xfrm>
            <a:graphic>
              <a:graphicData uri="http://schemas.openxmlformats.org/drawingml/2006/table">
                <a:tbl>
                  <a:tblPr/>
                  <a:tblGrid>
                    <a:gridCol w="1464290">
                      <a:extLst>
                        <a:ext uri="{9D8B030D-6E8A-4147-A177-3AD203B41FA5}">
                          <a16:colId xmlns:a16="http://schemas.microsoft.com/office/drawing/2014/main" val="2195308034"/>
                        </a:ext>
                      </a:extLst>
                    </a:gridCol>
                    <a:gridCol w="1926179">
                      <a:extLst>
                        <a:ext uri="{9D8B030D-6E8A-4147-A177-3AD203B41FA5}">
                          <a16:colId xmlns:a16="http://schemas.microsoft.com/office/drawing/2014/main" val="1415744059"/>
                        </a:ext>
                      </a:extLst>
                    </a:gridCol>
                  </a:tblGrid>
                  <a:tr h="303343">
                    <a:tc>
                      <a:txBody>
                        <a:bodyPr/>
                        <a:lstStyle/>
                        <a:p>
                          <a:pPr algn="ctr" rtl="0" fontAlgn="ctr">
                            <a:spcBef>
                              <a:spcPts val="0"/>
                            </a:spcBef>
                            <a:spcAft>
                              <a:spcPts val="0"/>
                            </a:spcAft>
                          </a:pPr>
                          <a:r>
                            <a:rPr lang="en-US" sz="1200" b="1" i="0" u="none" strike="noStrike">
                              <a:solidFill>
                                <a:srgbClr val="000000"/>
                              </a:solidFill>
                              <a:effectLst/>
                              <a:latin typeface="Times New Roman" panose="02020603050405020304" pitchFamily="18" charset="0"/>
                            </a:rPr>
                            <a:t>Parameters</a:t>
                          </a:r>
                          <a:endParaRPr lang="en-US" sz="12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algn="ctr" rtl="0" fontAlgn="ctr">
                            <a:spcBef>
                              <a:spcPts val="0"/>
                            </a:spcBef>
                            <a:spcAft>
                              <a:spcPts val="0"/>
                            </a:spcAft>
                          </a:pPr>
                          <a:r>
                            <a:rPr lang="en-US" sz="1200" b="1" i="0" u="none" strike="noStrike">
                              <a:solidFill>
                                <a:srgbClr val="000000"/>
                              </a:solidFill>
                              <a:effectLst/>
                              <a:latin typeface="Times New Roman" panose="02020603050405020304" pitchFamily="18" charset="0"/>
                            </a:rPr>
                            <a:t>Values (Units)</a:t>
                          </a:r>
                          <a:endParaRPr lang="en-US" sz="12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extLst>
                      <a:ext uri="{0D108BD9-81ED-4DB2-BD59-A6C34878D82A}">
                        <a16:rowId xmlns:a16="http://schemas.microsoft.com/office/drawing/2014/main" val="1122996606"/>
                      </a:ext>
                    </a:extLst>
                  </a:tr>
                  <a:tr h="303343">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415" t="-102000" r="-131950" b="-408000"/>
                          </a:stretch>
                        </a:blipFill>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0.4000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6119975"/>
                      </a:ext>
                    </a:extLst>
                  </a:tr>
                  <a:tr h="303343">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415" t="-202000" r="-131950" b="-308000"/>
                          </a:stretch>
                        </a:blipFill>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0.2184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9739389"/>
                      </a:ext>
                    </a:extLst>
                  </a:tr>
                  <a:tr h="303343">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415" t="-302000" r="-131950" b="-208000"/>
                          </a:stretch>
                        </a:blipFill>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0.0913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5966694"/>
                      </a:ext>
                    </a:extLst>
                  </a:tr>
                  <a:tr h="303343">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415" t="-402000" r="-131950" b="-108000"/>
                          </a:stretch>
                        </a:blipFill>
                      </a:tcP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0.2174 M</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3508236"/>
                      </a:ext>
                    </a:extLst>
                  </a:tr>
                  <a:tr h="303343">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V</a:t>
                          </a:r>
                          <a:endParaRPr lang="en-US" sz="1200" b="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76582" t="-502000" r="-633" b="-8000"/>
                          </a:stretch>
                        </a:blipFill>
                      </a:tcPr>
                    </a:tc>
                    <a:extLst>
                      <a:ext uri="{0D108BD9-81ED-4DB2-BD59-A6C34878D82A}">
                        <a16:rowId xmlns:a16="http://schemas.microsoft.com/office/drawing/2014/main" val="1680406563"/>
                      </a:ext>
                    </a:extLst>
                  </a:tr>
                </a:tbl>
              </a:graphicData>
            </a:graphic>
          </p:graphicFrame>
        </mc:Fallback>
      </mc:AlternateContent>
    </p:spTree>
    <p:extLst>
      <p:ext uri="{BB962C8B-B14F-4D97-AF65-F5344CB8AC3E}">
        <p14:creationId xmlns:p14="http://schemas.microsoft.com/office/powerpoint/2010/main" val="2858856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739E-F6F3-514D-AF17-CE1C4A586C39}"/>
              </a:ext>
            </a:extLst>
          </p:cNvPr>
          <p:cNvSpPr>
            <a:spLocks noGrp="1"/>
          </p:cNvSpPr>
          <p:nvPr>
            <p:ph type="title"/>
          </p:nvPr>
        </p:nvSpPr>
        <p:spPr>
          <a:xfrm>
            <a:off x="457200" y="227012"/>
            <a:ext cx="8229600" cy="742950"/>
          </a:xfrm>
        </p:spPr>
        <p:txBody>
          <a:bodyPr/>
          <a:lstStyle/>
          <a:p>
            <a:r>
              <a:rPr lang="en-US" b="1">
                <a:solidFill>
                  <a:srgbClr val="002060"/>
                </a:solidFill>
                <a:latin typeface="EB Garamond" pitchFamily="2" charset="0"/>
                <a:ea typeface="EB Garamond" pitchFamily="2" charset="0"/>
              </a:rPr>
              <a:t>Sensitivity Analysis – CSTR Sizing</a:t>
            </a:r>
          </a:p>
        </p:txBody>
      </p:sp>
      <p:sp>
        <p:nvSpPr>
          <p:cNvPr id="4" name="Slide Number Placeholder 3">
            <a:extLst>
              <a:ext uri="{FF2B5EF4-FFF2-40B4-BE49-F238E27FC236}">
                <a16:creationId xmlns:a16="http://schemas.microsoft.com/office/drawing/2014/main" id="{0A34C5EB-5952-7F46-A2F8-8B95F08F2951}"/>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30</a:t>
            </a:fld>
            <a:endParaRPr lang="en-US">
              <a:latin typeface="EB Garamond" pitchFamily="2" charset="0"/>
              <a:ea typeface="EB Garamond" pitchFamily="2" charset="0"/>
            </a:endParaRPr>
          </a:p>
        </p:txBody>
      </p:sp>
      <p:pic>
        <p:nvPicPr>
          <p:cNvPr id="5122" name="Picture 2">
            <a:extLst>
              <a:ext uri="{FF2B5EF4-FFF2-40B4-BE49-F238E27FC236}">
                <a16:creationId xmlns:a16="http://schemas.microsoft.com/office/drawing/2014/main" id="{77C07DB7-0E09-4E47-B0A7-8D1D458DA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485" y="1090846"/>
            <a:ext cx="4328604" cy="324146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BED06F8-28D3-D848-8858-6A800E8260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90847"/>
            <a:ext cx="4331515" cy="324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93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CAE1-B7BA-004C-BEA5-C438A18C7466}"/>
              </a:ext>
            </a:extLst>
          </p:cNvPr>
          <p:cNvSpPr>
            <a:spLocks noGrp="1"/>
          </p:cNvSpPr>
          <p:nvPr>
            <p:ph type="title"/>
          </p:nvPr>
        </p:nvSpPr>
        <p:spPr>
          <a:xfrm>
            <a:off x="457200" y="398462"/>
            <a:ext cx="8229600" cy="742950"/>
          </a:xfrm>
        </p:spPr>
        <p:txBody>
          <a:bodyPr/>
          <a:lstStyle/>
          <a:p>
            <a:r>
              <a:rPr lang="en-US" b="1">
                <a:solidFill>
                  <a:srgbClr val="002060"/>
                </a:solidFill>
                <a:latin typeface="EB Garamond" pitchFamily="2" charset="0"/>
                <a:ea typeface="EB Garamond" pitchFamily="2" charset="0"/>
              </a:rPr>
              <a:t>Conclusion and Recommendation</a:t>
            </a:r>
          </a:p>
        </p:txBody>
      </p:sp>
      <p:sp>
        <p:nvSpPr>
          <p:cNvPr id="3" name="Content Placeholder 2">
            <a:extLst>
              <a:ext uri="{FF2B5EF4-FFF2-40B4-BE49-F238E27FC236}">
                <a16:creationId xmlns:a16="http://schemas.microsoft.com/office/drawing/2014/main" id="{AF43138F-25A8-2247-A25D-BF409F828D62}"/>
              </a:ext>
            </a:extLst>
          </p:cNvPr>
          <p:cNvSpPr>
            <a:spLocks noGrp="1"/>
          </p:cNvSpPr>
          <p:nvPr>
            <p:ph idx="1"/>
          </p:nvPr>
        </p:nvSpPr>
        <p:spPr>
          <a:xfrm>
            <a:off x="457200" y="1257300"/>
            <a:ext cx="8229600" cy="2651125"/>
          </a:xfrm>
        </p:spPr>
        <p:txBody>
          <a:bodyPr/>
          <a:lstStyle/>
          <a:p>
            <a:r>
              <a:rPr lang="en-US">
                <a:solidFill>
                  <a:srgbClr val="002060"/>
                </a:solidFill>
                <a:latin typeface="EB Garamond" pitchFamily="2" charset="0"/>
                <a:ea typeface="EB Garamond" pitchFamily="2" charset="0"/>
              </a:rPr>
              <a:t>Reaction orders and Arrhenius parameters were determined using a combination of experimental and mathematical analysis of the iodination of acetone reaction:</a:t>
            </a:r>
          </a:p>
          <a:p>
            <a:pPr lvl="1"/>
            <a:r>
              <a:rPr lang="en-US">
                <a:solidFill>
                  <a:srgbClr val="002060"/>
                </a:solidFill>
                <a:latin typeface="EB Garamond" pitchFamily="2" charset="0"/>
                <a:ea typeface="EB Garamond" pitchFamily="2" charset="0"/>
              </a:rPr>
              <a:t>⍺=0.987 ± 0.021  𝛽=1.001 ± 0.019  </a:t>
            </a:r>
            <a:r>
              <a:rPr lang="el-GR">
                <a:solidFill>
                  <a:srgbClr val="002060"/>
                </a:solidFill>
                <a:latin typeface="EB Garamond" panose="00000500000000000000" pitchFamily="2" charset="0"/>
                <a:ea typeface="EB Garamond" panose="00000500000000000000" pitchFamily="2" charset="0"/>
                <a:cs typeface="Times New Roman" panose="02020603050405020304" pitchFamily="18" charset="0"/>
              </a:rPr>
              <a:t>γ</a:t>
            </a:r>
            <a:r>
              <a:rPr lang="en-US">
                <a:solidFill>
                  <a:srgbClr val="002060"/>
                </a:solidFill>
                <a:latin typeface="EB Garamond" panose="00000500000000000000" pitchFamily="2" charset="0"/>
                <a:ea typeface="EB Garamond" panose="00000500000000000000" pitchFamily="2" charset="0"/>
              </a:rPr>
              <a:t>= </a:t>
            </a:r>
            <a:r>
              <a:rPr lang="en-US" sz="1800" b="0" i="0" u="none" strike="noStrike">
                <a:solidFill>
                  <a:srgbClr val="002060"/>
                </a:solidFill>
                <a:effectLst/>
                <a:latin typeface="EB Garamond" panose="00000500000000000000" pitchFamily="2" charset="0"/>
                <a:ea typeface="EB Garamond" panose="00000500000000000000" pitchFamily="2" charset="0"/>
                <a:cs typeface="Calibri" panose="020F0502020204030204" pitchFamily="34" charset="0"/>
              </a:rPr>
              <a:t>-0.0003</a:t>
            </a:r>
            <a:r>
              <a:rPr lang="en-US">
                <a:solidFill>
                  <a:srgbClr val="002060"/>
                </a:solidFill>
                <a:latin typeface="EB Garamond" panose="00000500000000000000" pitchFamily="2" charset="0"/>
                <a:ea typeface="EB Garamond" panose="00000500000000000000" pitchFamily="2" charset="0"/>
              </a:rPr>
              <a:t>± </a:t>
            </a:r>
            <a:r>
              <a:rPr lang="en-US" sz="1800" b="0" i="0" u="none" strike="noStrike">
                <a:solidFill>
                  <a:srgbClr val="002060"/>
                </a:solidFill>
                <a:effectLst/>
                <a:latin typeface="EB Garamond" panose="00000500000000000000" pitchFamily="2" charset="0"/>
                <a:ea typeface="EB Garamond" panose="00000500000000000000" pitchFamily="2" charset="0"/>
                <a:cs typeface="Calibri" panose="020F0502020204030204" pitchFamily="34" charset="0"/>
              </a:rPr>
              <a:t>0.0001</a:t>
            </a:r>
          </a:p>
          <a:p>
            <a:pPr lvl="1"/>
            <a:r>
              <a:rPr lang="en-US">
                <a:solidFill>
                  <a:srgbClr val="002060"/>
                </a:solidFill>
                <a:latin typeface="EB Garamond" pitchFamily="2" charset="0"/>
                <a:ea typeface="EB Garamond" pitchFamily="2" charset="0"/>
              </a:rPr>
              <a:t>E</a:t>
            </a:r>
            <a:r>
              <a:rPr lang="en-US" baseline="-25000">
                <a:solidFill>
                  <a:srgbClr val="002060"/>
                </a:solidFill>
                <a:latin typeface="EB Garamond" pitchFamily="2" charset="0"/>
                <a:ea typeface="EB Garamond" pitchFamily="2" charset="0"/>
              </a:rPr>
              <a:t>a</a:t>
            </a:r>
            <a:r>
              <a:rPr lang="en-US">
                <a:solidFill>
                  <a:srgbClr val="002060"/>
                </a:solidFill>
                <a:latin typeface="EB Garamond" pitchFamily="2" charset="0"/>
                <a:ea typeface="EB Garamond" pitchFamily="2" charset="0"/>
              </a:rPr>
              <a:t> = 83.01 ± 7.07 kJ/mol	A = 1.026 x 10</a:t>
            </a:r>
            <a:r>
              <a:rPr lang="en-US" baseline="30000">
                <a:solidFill>
                  <a:srgbClr val="002060"/>
                </a:solidFill>
                <a:latin typeface="EB Garamond" panose="00000500000000000000" pitchFamily="2" charset="0"/>
                <a:ea typeface="EB Garamond" panose="00000500000000000000" pitchFamily="2" charset="0"/>
              </a:rPr>
              <a:t>11</a:t>
            </a:r>
            <a:r>
              <a:rPr lang="en-US">
                <a:solidFill>
                  <a:srgbClr val="002060"/>
                </a:solidFill>
                <a:latin typeface="EB Garamond" panose="00000500000000000000" pitchFamily="2" charset="0"/>
                <a:ea typeface="EB Garamond" panose="00000500000000000000" pitchFamily="2" charset="0"/>
              </a:rPr>
              <a:t> ± 1.414 x 10</a:t>
            </a:r>
            <a:r>
              <a:rPr lang="en-US" baseline="30000">
                <a:solidFill>
                  <a:srgbClr val="002060"/>
                </a:solidFill>
                <a:latin typeface="EB Garamond" panose="00000500000000000000" pitchFamily="2" charset="0"/>
                <a:ea typeface="EB Garamond" panose="00000500000000000000" pitchFamily="2" charset="0"/>
              </a:rPr>
              <a:t>10  </a:t>
            </a:r>
            <a:r>
              <a:rPr lang="en-US">
                <a:solidFill>
                  <a:srgbClr val="002060"/>
                </a:solidFill>
                <a:latin typeface="EB Garamond" panose="00000500000000000000" pitchFamily="2" charset="0"/>
                <a:ea typeface="EB Garamond" panose="00000500000000000000" pitchFamily="2" charset="0"/>
              </a:rPr>
              <a:t>M</a:t>
            </a:r>
            <a:r>
              <a:rPr lang="en-US" baseline="30000">
                <a:solidFill>
                  <a:srgbClr val="002060"/>
                </a:solidFill>
                <a:latin typeface="EB Garamond" panose="00000500000000000000" pitchFamily="2" charset="0"/>
                <a:ea typeface="EB Garamond" panose="00000500000000000000" pitchFamily="2" charset="0"/>
              </a:rPr>
              <a:t>-1</a:t>
            </a:r>
            <a:r>
              <a:rPr lang="en-US">
                <a:solidFill>
                  <a:srgbClr val="002060"/>
                </a:solidFill>
                <a:latin typeface="EB Garamond" panose="00000500000000000000" pitchFamily="2" charset="0"/>
                <a:ea typeface="EB Garamond" panose="00000500000000000000" pitchFamily="2" charset="0"/>
              </a:rPr>
              <a:t>s</a:t>
            </a:r>
            <a:r>
              <a:rPr lang="en-US" baseline="30000">
                <a:solidFill>
                  <a:srgbClr val="002060"/>
                </a:solidFill>
                <a:latin typeface="EB Garamond" panose="00000500000000000000" pitchFamily="2" charset="0"/>
                <a:ea typeface="EB Garamond" panose="00000500000000000000" pitchFamily="2" charset="0"/>
              </a:rPr>
              <a:t>-1</a:t>
            </a:r>
          </a:p>
          <a:p>
            <a:r>
              <a:rPr lang="en-US">
                <a:solidFill>
                  <a:srgbClr val="002060"/>
                </a:solidFill>
                <a:latin typeface="EB Garamond" pitchFamily="2" charset="0"/>
                <a:ea typeface="EB Garamond" pitchFamily="2" charset="0"/>
              </a:rPr>
              <a:t>Created System of ODEs to model reaction in BSTR and CSTR</a:t>
            </a:r>
          </a:p>
          <a:p>
            <a:pPr lvl="1"/>
            <a:r>
              <a:rPr lang="en-US">
                <a:solidFill>
                  <a:srgbClr val="002060"/>
                </a:solidFill>
                <a:latin typeface="EB Garamond" pitchFamily="2" charset="0"/>
                <a:ea typeface="EB Garamond" pitchFamily="2" charset="0"/>
              </a:rPr>
              <a:t>Analyzed autocatalytic regime of reaction independently and then in conjunction with HI electrolysis</a:t>
            </a:r>
          </a:p>
          <a:p>
            <a:pPr lvl="1"/>
            <a:r>
              <a:rPr lang="en-US">
                <a:solidFill>
                  <a:srgbClr val="002060"/>
                </a:solidFill>
                <a:latin typeface="EB Garamond" pitchFamily="2" charset="0"/>
                <a:ea typeface="EB Garamond" pitchFamily="2" charset="0"/>
              </a:rPr>
              <a:t>80%  acetone conversion with electrolysis reaction requires a 56.62 ± 4.92 L CSTR</a:t>
            </a:r>
          </a:p>
          <a:p>
            <a:r>
              <a:rPr lang="en-US">
                <a:solidFill>
                  <a:srgbClr val="002060"/>
                </a:solidFill>
                <a:latin typeface="EB Garamond" pitchFamily="2" charset="0"/>
                <a:ea typeface="EB Garamond" pitchFamily="2" charset="0"/>
              </a:rPr>
              <a:t>Autocatalytic regime and electrolysis model compared to experimental results when lab opportunities present themselves again </a:t>
            </a:r>
          </a:p>
          <a:p>
            <a:pPr marL="0" indent="0">
              <a:buNone/>
            </a:pPr>
            <a:endParaRPr lang="en-US">
              <a:solidFill>
                <a:srgbClr val="002060"/>
              </a:solidFill>
              <a:latin typeface="EB Garamond" pitchFamily="2" charset="0"/>
              <a:ea typeface="EB Garamond" pitchFamily="2" charset="0"/>
            </a:endParaRPr>
          </a:p>
        </p:txBody>
      </p:sp>
      <p:sp>
        <p:nvSpPr>
          <p:cNvPr id="4" name="Slide Number Placeholder 3">
            <a:extLst>
              <a:ext uri="{FF2B5EF4-FFF2-40B4-BE49-F238E27FC236}">
                <a16:creationId xmlns:a16="http://schemas.microsoft.com/office/drawing/2014/main" id="{3118E838-76CF-C047-A4AE-5101B31EABFC}"/>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31</a:t>
            </a:fld>
            <a:endParaRPr lang="en-US">
              <a:latin typeface="EB Garamond" pitchFamily="2" charset="0"/>
              <a:ea typeface="EB Garamond" pitchFamily="2" charset="0"/>
            </a:endParaRPr>
          </a:p>
        </p:txBody>
      </p:sp>
    </p:spTree>
    <p:extLst>
      <p:ext uri="{BB962C8B-B14F-4D97-AF65-F5344CB8AC3E}">
        <p14:creationId xmlns:p14="http://schemas.microsoft.com/office/powerpoint/2010/main" val="1563957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66AB-8E6F-D04A-85D2-72AB7649FDB6}"/>
              </a:ext>
            </a:extLst>
          </p:cNvPr>
          <p:cNvSpPr>
            <a:spLocks noGrp="1"/>
          </p:cNvSpPr>
          <p:nvPr>
            <p:ph type="ctrTitle"/>
          </p:nvPr>
        </p:nvSpPr>
        <p:spPr>
          <a:xfrm>
            <a:off x="685800" y="1758687"/>
            <a:ext cx="7772400" cy="1102519"/>
          </a:xfrm>
        </p:spPr>
        <p:txBody>
          <a:bodyPr/>
          <a:lstStyle/>
          <a:p>
            <a:r>
              <a:rPr lang="en-US" sz="4400" b="1">
                <a:latin typeface="Garamond" panose="02020404030301010803" pitchFamily="18" charset="0"/>
              </a:rPr>
              <a:t>THANK YOU!</a:t>
            </a:r>
          </a:p>
        </p:txBody>
      </p:sp>
    </p:spTree>
    <p:extLst>
      <p:ext uri="{BB962C8B-B14F-4D97-AF65-F5344CB8AC3E}">
        <p14:creationId xmlns:p14="http://schemas.microsoft.com/office/powerpoint/2010/main" val="199902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66AB-8E6F-D04A-85D2-72AB7649FDB6}"/>
              </a:ext>
            </a:extLst>
          </p:cNvPr>
          <p:cNvSpPr>
            <a:spLocks noGrp="1"/>
          </p:cNvSpPr>
          <p:nvPr>
            <p:ph type="ctrTitle"/>
          </p:nvPr>
        </p:nvSpPr>
        <p:spPr>
          <a:xfrm>
            <a:off x="685800" y="1758687"/>
            <a:ext cx="7772400" cy="1102519"/>
          </a:xfrm>
        </p:spPr>
        <p:txBody>
          <a:bodyPr/>
          <a:lstStyle/>
          <a:p>
            <a:r>
              <a:rPr lang="en-US" sz="4400" b="1">
                <a:latin typeface="Garamond" panose="02020404030301010803" pitchFamily="18" charset="0"/>
              </a:rPr>
              <a:t>SUPPLEMENTARY</a:t>
            </a:r>
          </a:p>
        </p:txBody>
      </p:sp>
    </p:spTree>
    <p:extLst>
      <p:ext uri="{BB962C8B-B14F-4D97-AF65-F5344CB8AC3E}">
        <p14:creationId xmlns:p14="http://schemas.microsoft.com/office/powerpoint/2010/main" val="1225540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0353-3EC6-2644-A4C3-68534AAFD6F2}"/>
              </a:ext>
            </a:extLst>
          </p:cNvPr>
          <p:cNvSpPr>
            <a:spLocks noGrp="1"/>
          </p:cNvSpPr>
          <p:nvPr>
            <p:ph type="title"/>
          </p:nvPr>
        </p:nvSpPr>
        <p:spPr>
          <a:xfrm>
            <a:off x="457200" y="-95250"/>
            <a:ext cx="8229600" cy="742950"/>
          </a:xfrm>
        </p:spPr>
        <p:txBody>
          <a:bodyPr/>
          <a:lstStyle/>
          <a:p>
            <a:r>
              <a:rPr lang="en-US" sz="2800" b="1">
                <a:solidFill>
                  <a:srgbClr val="002060"/>
                </a:solidFill>
              </a:rPr>
              <a:t>SUPPLEMENTARY A: Multiple Linear Regression</a:t>
            </a:r>
          </a:p>
        </p:txBody>
      </p:sp>
      <p:sp>
        <p:nvSpPr>
          <p:cNvPr id="4" name="Slide Number Placeholder 3">
            <a:extLst>
              <a:ext uri="{FF2B5EF4-FFF2-40B4-BE49-F238E27FC236}">
                <a16:creationId xmlns:a16="http://schemas.microsoft.com/office/drawing/2014/main" id="{31BF647A-546F-1746-A324-1E4DB7E861C7}"/>
              </a:ext>
            </a:extLst>
          </p:cNvPr>
          <p:cNvSpPr>
            <a:spLocks noGrp="1"/>
          </p:cNvSpPr>
          <p:nvPr>
            <p:ph type="sldNum" sz="quarter" idx="10"/>
          </p:nvPr>
        </p:nvSpPr>
        <p:spPr/>
        <p:txBody>
          <a:bodyPr/>
          <a:lstStyle/>
          <a:p>
            <a:pPr>
              <a:defRPr/>
            </a:pPr>
            <a:fld id="{67ED70C6-FDCB-5747-9A21-CEFC4DDC4D7F}" type="slidenum">
              <a:rPr lang="en-US" smtClean="0"/>
              <a:pPr>
                <a:defRPr/>
              </a:pPr>
              <a:t>34</a:t>
            </a:fld>
            <a:endParaRPr lang="en-US"/>
          </a:p>
        </p:txBody>
      </p:sp>
      <p:graphicFrame>
        <p:nvGraphicFramePr>
          <p:cNvPr id="10" name="Table 9">
            <a:extLst>
              <a:ext uri="{FF2B5EF4-FFF2-40B4-BE49-F238E27FC236}">
                <a16:creationId xmlns:a16="http://schemas.microsoft.com/office/drawing/2014/main" id="{220043C1-1D84-EA48-9048-860E3B7CD432}"/>
              </a:ext>
            </a:extLst>
          </p:cNvPr>
          <p:cNvGraphicFramePr>
            <a:graphicFrameLocks noGrp="1"/>
          </p:cNvGraphicFramePr>
          <p:nvPr/>
        </p:nvGraphicFramePr>
        <p:xfrm>
          <a:off x="1400175" y="3369574"/>
          <a:ext cx="6343649" cy="1145062"/>
        </p:xfrm>
        <a:graphic>
          <a:graphicData uri="http://schemas.openxmlformats.org/drawingml/2006/table">
            <a:tbl>
              <a:tblPr/>
              <a:tblGrid>
                <a:gridCol w="1122944">
                  <a:extLst>
                    <a:ext uri="{9D8B030D-6E8A-4147-A177-3AD203B41FA5}">
                      <a16:colId xmlns:a16="http://schemas.microsoft.com/office/drawing/2014/main" val="1005351571"/>
                    </a:ext>
                  </a:extLst>
                </a:gridCol>
                <a:gridCol w="945637">
                  <a:extLst>
                    <a:ext uri="{9D8B030D-6E8A-4147-A177-3AD203B41FA5}">
                      <a16:colId xmlns:a16="http://schemas.microsoft.com/office/drawing/2014/main" val="3358228615"/>
                    </a:ext>
                  </a:extLst>
                </a:gridCol>
                <a:gridCol w="1093393">
                  <a:extLst>
                    <a:ext uri="{9D8B030D-6E8A-4147-A177-3AD203B41FA5}">
                      <a16:colId xmlns:a16="http://schemas.microsoft.com/office/drawing/2014/main" val="2641541273"/>
                    </a:ext>
                  </a:extLst>
                </a:gridCol>
                <a:gridCol w="689527">
                  <a:extLst>
                    <a:ext uri="{9D8B030D-6E8A-4147-A177-3AD203B41FA5}">
                      <a16:colId xmlns:a16="http://schemas.microsoft.com/office/drawing/2014/main" val="1783471884"/>
                    </a:ext>
                  </a:extLst>
                </a:gridCol>
                <a:gridCol w="640275">
                  <a:extLst>
                    <a:ext uri="{9D8B030D-6E8A-4147-A177-3AD203B41FA5}">
                      <a16:colId xmlns:a16="http://schemas.microsoft.com/office/drawing/2014/main" val="807317839"/>
                    </a:ext>
                  </a:extLst>
                </a:gridCol>
                <a:gridCol w="916086">
                  <a:extLst>
                    <a:ext uri="{9D8B030D-6E8A-4147-A177-3AD203B41FA5}">
                      <a16:colId xmlns:a16="http://schemas.microsoft.com/office/drawing/2014/main" val="2289170946"/>
                    </a:ext>
                  </a:extLst>
                </a:gridCol>
                <a:gridCol w="935787">
                  <a:extLst>
                    <a:ext uri="{9D8B030D-6E8A-4147-A177-3AD203B41FA5}">
                      <a16:colId xmlns:a16="http://schemas.microsoft.com/office/drawing/2014/main" val="2630422919"/>
                    </a:ext>
                  </a:extLst>
                </a:gridCol>
              </a:tblGrid>
              <a:tr h="230662">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Parameter</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Coefficients</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Standard Error</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t Stat</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P-value</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Lower 95%</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Upper 95%</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228298911"/>
                  </a:ext>
                </a:extLst>
              </a:tr>
              <a:tr h="195518">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Intercept</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-7.0739</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1.9086</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-3.7063</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0.0041</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-11.3266</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-2.8213</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23850836"/>
                  </a:ext>
                </a:extLst>
              </a:tr>
              <a:tr h="195518">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ln [Acetone]</a:t>
                      </a:r>
                      <a:r>
                        <a:rPr lang="en-US" sz="1000" b="1" i="0" u="none" strike="noStrike" baseline="-25000">
                          <a:solidFill>
                            <a:srgbClr val="000000"/>
                          </a:solidFill>
                          <a:effectLst/>
                          <a:latin typeface="Calibri" panose="020F0502020204030204" pitchFamily="34" charset="0"/>
                        </a:rPr>
                        <a:t>0</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0.9876</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0.2590</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3.8129</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0.0034</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0.4105</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1.5647</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62878757"/>
                  </a:ext>
                </a:extLst>
              </a:tr>
              <a:tr h="195518">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ln [HCl]</a:t>
                      </a:r>
                      <a:r>
                        <a:rPr lang="en-US" sz="1000" b="1" i="0" u="none" strike="noStrike" baseline="-25000">
                          <a:solidFill>
                            <a:srgbClr val="000000"/>
                          </a:solidFill>
                          <a:effectLst/>
                          <a:latin typeface="Calibri" panose="020F0502020204030204" pitchFamily="34" charset="0"/>
                        </a:rPr>
                        <a:t>0</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1.0014</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0.2590</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3.8662</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0.0031</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0.4243</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1.5785</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86733798"/>
                  </a:ext>
                </a:extLst>
              </a:tr>
              <a:tr h="195518">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ln [I</a:t>
                      </a:r>
                      <a:r>
                        <a:rPr lang="en-US" sz="1000" b="1" i="0" u="none" strike="noStrike" baseline="-25000">
                          <a:solidFill>
                            <a:srgbClr val="000000"/>
                          </a:solidFill>
                          <a:effectLst/>
                          <a:latin typeface="Calibri" panose="020F0502020204030204" pitchFamily="34" charset="0"/>
                        </a:rPr>
                        <a:t>2</a:t>
                      </a:r>
                      <a:r>
                        <a:rPr lang="en-US" sz="1000" b="1" i="0" u="none" strike="noStrike">
                          <a:solidFill>
                            <a:srgbClr val="000000"/>
                          </a:solidFill>
                          <a:effectLst/>
                          <a:latin typeface="Calibri" panose="020F0502020204030204" pitchFamily="34" charset="0"/>
                        </a:rPr>
                        <a:t>]</a:t>
                      </a:r>
                      <a:r>
                        <a:rPr lang="en-US" sz="1000" b="1" i="0" u="none" strike="noStrike" baseline="-25000">
                          <a:solidFill>
                            <a:srgbClr val="000000"/>
                          </a:solidFill>
                          <a:effectLst/>
                          <a:latin typeface="Calibri" panose="020F0502020204030204" pitchFamily="34" charset="0"/>
                        </a:rPr>
                        <a:t>0</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-0.0003</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0.2590</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-0.0012</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0.9990</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-0.5774</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0.5768</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56040199"/>
                  </a:ext>
                </a:extLst>
              </a:tr>
            </a:tbl>
          </a:graphicData>
        </a:graphic>
      </p:graphicFrame>
      <p:graphicFrame>
        <p:nvGraphicFramePr>
          <p:cNvPr id="12" name="Table 11">
            <a:extLst>
              <a:ext uri="{FF2B5EF4-FFF2-40B4-BE49-F238E27FC236}">
                <a16:creationId xmlns:a16="http://schemas.microsoft.com/office/drawing/2014/main" id="{99B492E9-FE1C-E74D-A5DD-AC0A916D6D32}"/>
              </a:ext>
            </a:extLst>
          </p:cNvPr>
          <p:cNvGraphicFramePr>
            <a:graphicFrameLocks noGrp="1"/>
          </p:cNvGraphicFramePr>
          <p:nvPr/>
        </p:nvGraphicFramePr>
        <p:xfrm>
          <a:off x="6324600" y="625168"/>
          <a:ext cx="1629090" cy="1371600"/>
        </p:xfrm>
        <a:graphic>
          <a:graphicData uri="http://schemas.openxmlformats.org/drawingml/2006/table">
            <a:tbl>
              <a:tblPr/>
              <a:tblGrid>
                <a:gridCol w="883676">
                  <a:extLst>
                    <a:ext uri="{9D8B030D-6E8A-4147-A177-3AD203B41FA5}">
                      <a16:colId xmlns:a16="http://schemas.microsoft.com/office/drawing/2014/main" val="3433327648"/>
                    </a:ext>
                  </a:extLst>
                </a:gridCol>
                <a:gridCol w="745414">
                  <a:extLst>
                    <a:ext uri="{9D8B030D-6E8A-4147-A177-3AD203B41FA5}">
                      <a16:colId xmlns:a16="http://schemas.microsoft.com/office/drawing/2014/main" val="882807111"/>
                    </a:ext>
                  </a:extLst>
                </a:gridCol>
              </a:tblGrid>
              <a:tr h="202250">
                <a:tc gridSpan="2">
                  <a:txBody>
                    <a:bodyPr/>
                    <a:lstStyle/>
                    <a:p>
                      <a:pPr algn="ctr" rtl="0" fontAlgn="b">
                        <a:spcBef>
                          <a:spcPts val="0"/>
                        </a:spcBef>
                        <a:spcAft>
                          <a:spcPts val="0"/>
                        </a:spcAft>
                      </a:pPr>
                      <a:r>
                        <a:rPr lang="en-US" sz="1000" b="1" i="0" u="none" strike="noStrike">
                          <a:solidFill>
                            <a:schemeClr val="tx1"/>
                          </a:solidFill>
                          <a:effectLst/>
                          <a:latin typeface="Calibri" panose="020F0502020204030204" pitchFamily="34" charset="0"/>
                        </a:rPr>
                        <a:t>Regression Statistics</a:t>
                      </a:r>
                      <a:endParaRPr lang="en-US" sz="1000">
                        <a:solidFill>
                          <a:schemeClr val="tx1"/>
                        </a:solidFill>
                        <a:effectLst/>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en-US"/>
                    </a:p>
                  </a:txBody>
                  <a:tcPr/>
                </a:tc>
                <a:extLst>
                  <a:ext uri="{0D108BD9-81ED-4DB2-BD59-A6C34878D82A}">
                    <a16:rowId xmlns:a16="http://schemas.microsoft.com/office/drawing/2014/main" val="1675376501"/>
                  </a:ext>
                </a:extLst>
              </a:tr>
              <a:tr h="202250">
                <a:tc>
                  <a:txBody>
                    <a:bodyPr/>
                    <a:lstStyle/>
                    <a:p>
                      <a:pPr algn="ctr" rtl="0" fontAlgn="b">
                        <a:spcBef>
                          <a:spcPts val="0"/>
                        </a:spcBef>
                        <a:spcAft>
                          <a:spcPts val="0"/>
                        </a:spcAft>
                      </a:pPr>
                      <a:r>
                        <a:rPr lang="en-US" sz="1000" b="1" i="0" u="none" strike="noStrike">
                          <a:solidFill>
                            <a:srgbClr val="000000"/>
                          </a:solidFill>
                          <a:effectLst/>
                          <a:latin typeface="Calibri" panose="020F0502020204030204" pitchFamily="34" charset="0"/>
                        </a:rPr>
                        <a:t>Multiple R</a:t>
                      </a:r>
                      <a:endParaRPr lang="en-US" sz="1000">
                        <a:effectLst/>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b">
                        <a:spcBef>
                          <a:spcPts val="0"/>
                        </a:spcBef>
                        <a:spcAft>
                          <a:spcPts val="0"/>
                        </a:spcAft>
                      </a:pPr>
                      <a:r>
                        <a:rPr lang="en-US" sz="1000" b="0" i="0" u="none" strike="noStrike">
                          <a:solidFill>
                            <a:srgbClr val="000000"/>
                          </a:solidFill>
                          <a:effectLst/>
                          <a:latin typeface="Calibri" panose="020F0502020204030204" pitchFamily="34" charset="0"/>
                        </a:rPr>
                        <a:t>0.86301</a:t>
                      </a:r>
                      <a:endParaRPr lang="en-US" sz="1000">
                        <a:effectLst/>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4599173"/>
                  </a:ext>
                </a:extLst>
              </a:tr>
              <a:tr h="202250">
                <a:tc>
                  <a:txBody>
                    <a:bodyPr/>
                    <a:lstStyle/>
                    <a:p>
                      <a:pPr algn="ctr" rtl="0" fontAlgn="b">
                        <a:spcBef>
                          <a:spcPts val="0"/>
                        </a:spcBef>
                        <a:spcAft>
                          <a:spcPts val="0"/>
                        </a:spcAft>
                      </a:pPr>
                      <a:r>
                        <a:rPr lang="en-US" sz="1000" b="1" i="0" u="none" strike="noStrike">
                          <a:solidFill>
                            <a:srgbClr val="000000"/>
                          </a:solidFill>
                          <a:effectLst/>
                          <a:latin typeface="Calibri" panose="020F0502020204030204" pitchFamily="34" charset="0"/>
                        </a:rPr>
                        <a:t>R</a:t>
                      </a:r>
                      <a:r>
                        <a:rPr lang="en-US" sz="1000" b="1" i="0" u="none" strike="noStrike" baseline="30000">
                          <a:solidFill>
                            <a:srgbClr val="000000"/>
                          </a:solidFill>
                          <a:effectLst/>
                          <a:latin typeface="Calibri" panose="020F0502020204030204" pitchFamily="34" charset="0"/>
                        </a:rPr>
                        <a:t>2</a:t>
                      </a:r>
                      <a:endParaRPr lang="en-US" sz="1000">
                        <a:effectLst/>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b">
                        <a:spcBef>
                          <a:spcPts val="0"/>
                        </a:spcBef>
                        <a:spcAft>
                          <a:spcPts val="0"/>
                        </a:spcAft>
                      </a:pPr>
                      <a:r>
                        <a:rPr lang="en-US" sz="1000" b="0" i="0" u="none" strike="noStrike">
                          <a:solidFill>
                            <a:srgbClr val="000000"/>
                          </a:solidFill>
                          <a:effectLst/>
                          <a:latin typeface="Calibri" panose="020F0502020204030204" pitchFamily="34" charset="0"/>
                        </a:rPr>
                        <a:t>0.74478</a:t>
                      </a:r>
                      <a:endParaRPr lang="en-US" sz="1000">
                        <a:effectLst/>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8845396"/>
                  </a:ext>
                </a:extLst>
              </a:tr>
              <a:tr h="202250">
                <a:tc>
                  <a:txBody>
                    <a:bodyPr/>
                    <a:lstStyle/>
                    <a:p>
                      <a:pPr algn="ctr" rtl="0" fontAlgn="b">
                        <a:spcBef>
                          <a:spcPts val="0"/>
                        </a:spcBef>
                        <a:spcAft>
                          <a:spcPts val="0"/>
                        </a:spcAft>
                      </a:pPr>
                      <a:r>
                        <a:rPr lang="en-US" sz="1000" b="1" i="0" u="none" strike="noStrike">
                          <a:solidFill>
                            <a:srgbClr val="000000"/>
                          </a:solidFill>
                          <a:effectLst/>
                          <a:latin typeface="Calibri" panose="020F0502020204030204" pitchFamily="34" charset="0"/>
                        </a:rPr>
                        <a:t>Adjusted R</a:t>
                      </a:r>
                      <a:r>
                        <a:rPr lang="en-US" sz="1000" b="1" i="0" u="none" strike="noStrike" baseline="30000">
                          <a:solidFill>
                            <a:srgbClr val="000000"/>
                          </a:solidFill>
                          <a:effectLst/>
                          <a:latin typeface="Calibri" panose="020F0502020204030204" pitchFamily="34" charset="0"/>
                        </a:rPr>
                        <a:t>2</a:t>
                      </a:r>
                      <a:endParaRPr lang="en-US" sz="1000">
                        <a:effectLst/>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b">
                        <a:spcBef>
                          <a:spcPts val="0"/>
                        </a:spcBef>
                        <a:spcAft>
                          <a:spcPts val="0"/>
                        </a:spcAft>
                      </a:pPr>
                      <a:r>
                        <a:rPr lang="en-US" sz="1000" b="0" i="0" u="none" strike="noStrike">
                          <a:solidFill>
                            <a:srgbClr val="000000"/>
                          </a:solidFill>
                          <a:effectLst/>
                          <a:latin typeface="Calibri" panose="020F0502020204030204" pitchFamily="34" charset="0"/>
                        </a:rPr>
                        <a:t>0.66821</a:t>
                      </a:r>
                      <a:endParaRPr lang="en-US" sz="1000">
                        <a:effectLst/>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28433675"/>
                  </a:ext>
                </a:extLst>
              </a:tr>
              <a:tr h="202250">
                <a:tc>
                  <a:txBody>
                    <a:bodyPr/>
                    <a:lstStyle/>
                    <a:p>
                      <a:pPr algn="ctr" rtl="0" fontAlgn="b">
                        <a:spcBef>
                          <a:spcPts val="0"/>
                        </a:spcBef>
                        <a:spcAft>
                          <a:spcPts val="0"/>
                        </a:spcAft>
                      </a:pPr>
                      <a:r>
                        <a:rPr lang="en-US" sz="1000" b="1" i="0" u="none" strike="noStrike">
                          <a:solidFill>
                            <a:srgbClr val="000000"/>
                          </a:solidFill>
                          <a:effectLst/>
                          <a:latin typeface="Calibri" panose="020F0502020204030204" pitchFamily="34" charset="0"/>
                        </a:rPr>
                        <a:t>Standard Error</a:t>
                      </a:r>
                      <a:endParaRPr lang="en-US" sz="1000">
                        <a:effectLst/>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b">
                        <a:spcBef>
                          <a:spcPts val="0"/>
                        </a:spcBef>
                        <a:spcAft>
                          <a:spcPts val="0"/>
                        </a:spcAft>
                      </a:pPr>
                      <a:r>
                        <a:rPr lang="en-US" sz="1000" b="0" i="0" u="none" strike="noStrike">
                          <a:solidFill>
                            <a:srgbClr val="000000"/>
                          </a:solidFill>
                          <a:effectLst/>
                          <a:latin typeface="Calibri" panose="020F0502020204030204" pitchFamily="34" charset="0"/>
                        </a:rPr>
                        <a:t>0.27330</a:t>
                      </a:r>
                      <a:endParaRPr lang="en-US" sz="1000">
                        <a:effectLst/>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2748652"/>
                  </a:ext>
                </a:extLst>
              </a:tr>
              <a:tr h="202250">
                <a:tc>
                  <a:txBody>
                    <a:bodyPr/>
                    <a:lstStyle/>
                    <a:p>
                      <a:pPr algn="ctr" rtl="0" fontAlgn="b">
                        <a:spcBef>
                          <a:spcPts val="0"/>
                        </a:spcBef>
                        <a:spcAft>
                          <a:spcPts val="0"/>
                        </a:spcAft>
                      </a:pPr>
                      <a:r>
                        <a:rPr lang="en-US" sz="1000" b="1" i="0" u="none" strike="noStrike">
                          <a:solidFill>
                            <a:srgbClr val="000000"/>
                          </a:solidFill>
                          <a:effectLst/>
                          <a:latin typeface="Calibri" panose="020F0502020204030204" pitchFamily="34" charset="0"/>
                        </a:rPr>
                        <a:t>Observations</a:t>
                      </a:r>
                      <a:endParaRPr lang="en-US" sz="1000">
                        <a:effectLst/>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b">
                        <a:spcBef>
                          <a:spcPts val="0"/>
                        </a:spcBef>
                        <a:spcAft>
                          <a:spcPts val="0"/>
                        </a:spcAft>
                      </a:pPr>
                      <a:r>
                        <a:rPr lang="en-US" sz="1000" b="0" i="0" u="none" strike="noStrike">
                          <a:solidFill>
                            <a:srgbClr val="000000"/>
                          </a:solidFill>
                          <a:effectLst/>
                          <a:latin typeface="Calibri" panose="020F0502020204030204" pitchFamily="34" charset="0"/>
                        </a:rPr>
                        <a:t>14</a:t>
                      </a:r>
                      <a:endParaRPr lang="en-US" sz="1000">
                        <a:effectLst/>
                      </a:endParaRPr>
                    </a:p>
                  </a:txBody>
                  <a:tcPr marL="12700" marR="12700" marT="12700" marB="635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9392360"/>
                  </a:ext>
                </a:extLst>
              </a:tr>
            </a:tbl>
          </a:graphicData>
        </a:graphic>
      </p:graphicFrame>
      <p:graphicFrame>
        <p:nvGraphicFramePr>
          <p:cNvPr id="15" name="Table 14">
            <a:extLst>
              <a:ext uri="{FF2B5EF4-FFF2-40B4-BE49-F238E27FC236}">
                <a16:creationId xmlns:a16="http://schemas.microsoft.com/office/drawing/2014/main" id="{7F615E12-CF56-6F42-8796-88BBB2EB8A71}"/>
              </a:ext>
            </a:extLst>
          </p:cNvPr>
          <p:cNvGraphicFramePr>
            <a:graphicFrameLocks noGrp="1"/>
          </p:cNvGraphicFramePr>
          <p:nvPr/>
        </p:nvGraphicFramePr>
        <p:xfrm>
          <a:off x="145275" y="649678"/>
          <a:ext cx="4655325" cy="2651122"/>
        </p:xfrm>
        <a:graphic>
          <a:graphicData uri="http://schemas.openxmlformats.org/drawingml/2006/table">
            <a:tbl>
              <a:tblPr/>
              <a:tblGrid>
                <a:gridCol w="355175">
                  <a:extLst>
                    <a:ext uri="{9D8B030D-6E8A-4147-A177-3AD203B41FA5}">
                      <a16:colId xmlns:a16="http://schemas.microsoft.com/office/drawing/2014/main" val="3975296031"/>
                    </a:ext>
                  </a:extLst>
                </a:gridCol>
                <a:gridCol w="716692">
                  <a:extLst>
                    <a:ext uri="{9D8B030D-6E8A-4147-A177-3AD203B41FA5}">
                      <a16:colId xmlns:a16="http://schemas.microsoft.com/office/drawing/2014/main" val="2973040984"/>
                    </a:ext>
                  </a:extLst>
                </a:gridCol>
                <a:gridCol w="507392">
                  <a:extLst>
                    <a:ext uri="{9D8B030D-6E8A-4147-A177-3AD203B41FA5}">
                      <a16:colId xmlns:a16="http://schemas.microsoft.com/office/drawing/2014/main" val="4265870590"/>
                    </a:ext>
                  </a:extLst>
                </a:gridCol>
                <a:gridCol w="672295">
                  <a:extLst>
                    <a:ext uri="{9D8B030D-6E8A-4147-A177-3AD203B41FA5}">
                      <a16:colId xmlns:a16="http://schemas.microsoft.com/office/drawing/2014/main" val="3580026700"/>
                    </a:ext>
                  </a:extLst>
                </a:gridCol>
                <a:gridCol w="475680">
                  <a:extLst>
                    <a:ext uri="{9D8B030D-6E8A-4147-A177-3AD203B41FA5}">
                      <a16:colId xmlns:a16="http://schemas.microsoft.com/office/drawing/2014/main" val="3594925971"/>
                    </a:ext>
                  </a:extLst>
                </a:gridCol>
                <a:gridCol w="431283">
                  <a:extLst>
                    <a:ext uri="{9D8B030D-6E8A-4147-A177-3AD203B41FA5}">
                      <a16:colId xmlns:a16="http://schemas.microsoft.com/office/drawing/2014/main" val="583515107"/>
                    </a:ext>
                  </a:extLst>
                </a:gridCol>
                <a:gridCol w="374202">
                  <a:extLst>
                    <a:ext uri="{9D8B030D-6E8A-4147-A177-3AD203B41FA5}">
                      <a16:colId xmlns:a16="http://schemas.microsoft.com/office/drawing/2014/main" val="877469376"/>
                    </a:ext>
                  </a:extLst>
                </a:gridCol>
                <a:gridCol w="488365">
                  <a:extLst>
                    <a:ext uri="{9D8B030D-6E8A-4147-A177-3AD203B41FA5}">
                      <a16:colId xmlns:a16="http://schemas.microsoft.com/office/drawing/2014/main" val="4092887388"/>
                    </a:ext>
                  </a:extLst>
                </a:gridCol>
                <a:gridCol w="342490">
                  <a:extLst>
                    <a:ext uri="{9D8B030D-6E8A-4147-A177-3AD203B41FA5}">
                      <a16:colId xmlns:a16="http://schemas.microsoft.com/office/drawing/2014/main" val="3925351069"/>
                    </a:ext>
                  </a:extLst>
                </a:gridCol>
                <a:gridCol w="291751">
                  <a:extLst>
                    <a:ext uri="{9D8B030D-6E8A-4147-A177-3AD203B41FA5}">
                      <a16:colId xmlns:a16="http://schemas.microsoft.com/office/drawing/2014/main" val="2049475653"/>
                    </a:ext>
                  </a:extLst>
                </a:gridCol>
              </a:tblGrid>
              <a:tr h="194500">
                <a:tc>
                  <a:txBody>
                    <a:bodyPr/>
                    <a:lstStyle/>
                    <a:p>
                      <a:pPr algn="ctr" rtl="0" fontAlgn="ctr">
                        <a:spcBef>
                          <a:spcPts val="0"/>
                        </a:spcBef>
                        <a:spcAft>
                          <a:spcPts val="0"/>
                        </a:spcAft>
                      </a:pPr>
                      <a:r>
                        <a:rPr lang="en-US" sz="600" b="1" i="0" u="none" strike="noStrike">
                          <a:solidFill>
                            <a:srgbClr val="000000"/>
                          </a:solidFill>
                          <a:effectLst/>
                          <a:latin typeface="Calibri" panose="020F0502020204030204" pitchFamily="34" charset="0"/>
                        </a:rPr>
                        <a:t>Run #</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600" b="1" i="0" u="none" strike="noStrike">
                          <a:solidFill>
                            <a:srgbClr val="000000"/>
                          </a:solidFill>
                          <a:effectLst/>
                          <a:latin typeface="Calibri" panose="020F0502020204030204" pitchFamily="34" charset="0"/>
                        </a:rPr>
                        <a:t>Initial Rate, r</a:t>
                      </a:r>
                      <a:r>
                        <a:rPr lang="en-US" sz="600" b="1" i="0" u="none" strike="noStrike" baseline="-25000">
                          <a:solidFill>
                            <a:srgbClr val="000000"/>
                          </a:solidFill>
                          <a:effectLst/>
                          <a:latin typeface="Calibri" panose="020F0502020204030204" pitchFamily="34" charset="0"/>
                        </a:rPr>
                        <a:t>0 </a:t>
                      </a:r>
                      <a:r>
                        <a:rPr lang="en-US" sz="600" b="1" i="0" u="none" strike="noStrike">
                          <a:solidFill>
                            <a:srgbClr val="000000"/>
                          </a:solidFill>
                          <a:effectLst/>
                          <a:latin typeface="Calibri" panose="020F0502020204030204" pitchFamily="34" charset="0"/>
                        </a:rPr>
                        <a:t>(M/s)</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600" b="1" i="0" u="none" strike="noStrike">
                          <a:solidFill>
                            <a:srgbClr val="000000"/>
                          </a:solidFill>
                          <a:effectLst/>
                          <a:latin typeface="Calibri" panose="020F0502020204030204" pitchFamily="34" charset="0"/>
                        </a:rPr>
                        <a:t>u</a:t>
                      </a:r>
                      <a:r>
                        <a:rPr lang="en-US" sz="600" b="1" i="0" u="none" strike="noStrike" baseline="-25000">
                          <a:solidFill>
                            <a:srgbClr val="000000"/>
                          </a:solidFill>
                          <a:effectLst/>
                          <a:latin typeface="Calibri" panose="020F0502020204030204" pitchFamily="34" charset="0"/>
                        </a:rPr>
                        <a:t>r0</a:t>
                      </a:r>
                      <a:r>
                        <a:rPr lang="en-US" sz="600" b="1" i="0" u="none" strike="noStrike">
                          <a:solidFill>
                            <a:srgbClr val="000000"/>
                          </a:solidFill>
                          <a:effectLst/>
                          <a:latin typeface="Calibri" panose="020F0502020204030204" pitchFamily="34" charset="0"/>
                        </a:rPr>
                        <a:t> (M/s)</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600" b="1" i="0" u="none" strike="noStrike">
                          <a:solidFill>
                            <a:srgbClr val="000000"/>
                          </a:solidFill>
                          <a:effectLst/>
                          <a:latin typeface="Calibri" panose="020F0502020204030204" pitchFamily="34" charset="0"/>
                        </a:rPr>
                        <a:t>[Acetone]</a:t>
                      </a:r>
                      <a:r>
                        <a:rPr lang="en-US" sz="600" b="1" i="0" u="none" strike="noStrike" baseline="-25000">
                          <a:solidFill>
                            <a:srgbClr val="000000"/>
                          </a:solidFill>
                          <a:effectLst/>
                          <a:latin typeface="Calibri" panose="020F0502020204030204" pitchFamily="34" charset="0"/>
                        </a:rPr>
                        <a:t>0</a:t>
                      </a:r>
                      <a:r>
                        <a:rPr lang="en-US" sz="600" b="1" i="0" u="none" strike="noStrike">
                          <a:solidFill>
                            <a:srgbClr val="000000"/>
                          </a:solidFill>
                          <a:effectLst/>
                          <a:latin typeface="Calibri" panose="020F0502020204030204" pitchFamily="34" charset="0"/>
                        </a:rPr>
                        <a:t> (M)</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600" b="1" i="0" u="none" strike="noStrike">
                          <a:solidFill>
                            <a:srgbClr val="000000"/>
                          </a:solidFill>
                          <a:effectLst/>
                          <a:latin typeface="Calibri" panose="020F0502020204030204" pitchFamily="34" charset="0"/>
                        </a:rPr>
                        <a:t>[HCl]</a:t>
                      </a:r>
                      <a:r>
                        <a:rPr lang="en-US" sz="600" b="1" i="0" u="none" strike="noStrike" baseline="-25000">
                          <a:solidFill>
                            <a:srgbClr val="000000"/>
                          </a:solidFill>
                          <a:effectLst/>
                          <a:latin typeface="Calibri" panose="020F0502020204030204" pitchFamily="34" charset="0"/>
                        </a:rPr>
                        <a:t>0</a:t>
                      </a:r>
                      <a:r>
                        <a:rPr lang="en-US" sz="600" b="1" i="0" u="none" strike="noStrike">
                          <a:solidFill>
                            <a:srgbClr val="000000"/>
                          </a:solidFill>
                          <a:effectLst/>
                          <a:latin typeface="Calibri" panose="020F0502020204030204" pitchFamily="34" charset="0"/>
                        </a:rPr>
                        <a:t> (M)</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600" b="1" i="0" u="none" strike="noStrike">
                          <a:solidFill>
                            <a:srgbClr val="000000"/>
                          </a:solidFill>
                          <a:effectLst/>
                          <a:latin typeface="Calibri" panose="020F0502020204030204" pitchFamily="34" charset="0"/>
                        </a:rPr>
                        <a:t>[I</a:t>
                      </a:r>
                      <a:r>
                        <a:rPr lang="en-US" sz="600" b="1" i="0" u="none" strike="noStrike" baseline="-25000">
                          <a:solidFill>
                            <a:srgbClr val="000000"/>
                          </a:solidFill>
                          <a:effectLst/>
                          <a:latin typeface="Calibri" panose="020F0502020204030204" pitchFamily="34" charset="0"/>
                        </a:rPr>
                        <a:t>2</a:t>
                      </a:r>
                      <a:r>
                        <a:rPr lang="en-US" sz="600" b="1" i="0" u="none" strike="noStrike">
                          <a:solidFill>
                            <a:srgbClr val="000000"/>
                          </a:solidFill>
                          <a:effectLst/>
                          <a:latin typeface="Calibri" panose="020F0502020204030204" pitchFamily="34" charset="0"/>
                        </a:rPr>
                        <a:t>]</a:t>
                      </a:r>
                      <a:r>
                        <a:rPr lang="en-US" sz="600" b="1" i="0" u="none" strike="noStrike" baseline="-25000">
                          <a:solidFill>
                            <a:srgbClr val="000000"/>
                          </a:solidFill>
                          <a:effectLst/>
                          <a:latin typeface="Calibri" panose="020F0502020204030204" pitchFamily="34" charset="0"/>
                        </a:rPr>
                        <a:t>0</a:t>
                      </a:r>
                      <a:r>
                        <a:rPr lang="en-US" sz="600" b="1" i="0" u="none" strike="noStrike">
                          <a:solidFill>
                            <a:srgbClr val="000000"/>
                          </a:solidFill>
                          <a:effectLst/>
                          <a:latin typeface="Calibri" panose="020F0502020204030204" pitchFamily="34" charset="0"/>
                        </a:rPr>
                        <a:t> (M)</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600" b="1" i="0" u="none" strike="noStrike">
                          <a:solidFill>
                            <a:srgbClr val="000000"/>
                          </a:solidFill>
                          <a:effectLst/>
                          <a:latin typeface="Calibri" panose="020F0502020204030204" pitchFamily="34" charset="0"/>
                        </a:rPr>
                        <a:t>ln r</a:t>
                      </a:r>
                      <a:r>
                        <a:rPr lang="en-US" sz="600" b="1" i="0" u="none" strike="noStrike" baseline="-25000">
                          <a:solidFill>
                            <a:srgbClr val="000000"/>
                          </a:solidFill>
                          <a:effectLst/>
                          <a:latin typeface="Calibri" panose="020F0502020204030204" pitchFamily="34" charset="0"/>
                        </a:rPr>
                        <a:t>0</a:t>
                      </a:r>
                      <a:r>
                        <a:rPr lang="en-US" sz="600" b="1" i="0" u="none" strike="noStrike">
                          <a:solidFill>
                            <a:srgbClr val="000000"/>
                          </a:solidFill>
                          <a:effectLst/>
                          <a:latin typeface="Calibri" panose="020F0502020204030204" pitchFamily="34" charset="0"/>
                        </a:rPr>
                        <a:t> </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600" b="1" i="0" u="none" strike="noStrike">
                          <a:solidFill>
                            <a:srgbClr val="000000"/>
                          </a:solidFill>
                          <a:effectLst/>
                          <a:latin typeface="Calibri" panose="020F0502020204030204" pitchFamily="34" charset="0"/>
                        </a:rPr>
                        <a:t>ln [Acetone]</a:t>
                      </a:r>
                      <a:r>
                        <a:rPr lang="en-US" sz="600" b="1" i="0" u="none" strike="noStrike" baseline="-25000">
                          <a:solidFill>
                            <a:srgbClr val="000000"/>
                          </a:solidFill>
                          <a:effectLst/>
                          <a:latin typeface="Calibri" panose="020F0502020204030204" pitchFamily="34" charset="0"/>
                        </a:rPr>
                        <a:t>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600" b="1" i="0" u="none" strike="noStrike">
                          <a:solidFill>
                            <a:srgbClr val="000000"/>
                          </a:solidFill>
                          <a:effectLst/>
                          <a:latin typeface="Calibri" panose="020F0502020204030204" pitchFamily="34" charset="0"/>
                        </a:rPr>
                        <a:t>ln [HCl]</a:t>
                      </a:r>
                      <a:r>
                        <a:rPr lang="en-US" sz="600" b="1" i="0" u="none" strike="noStrike" baseline="-25000">
                          <a:solidFill>
                            <a:srgbClr val="000000"/>
                          </a:solidFill>
                          <a:effectLst/>
                          <a:latin typeface="Calibri" panose="020F0502020204030204" pitchFamily="34" charset="0"/>
                        </a:rPr>
                        <a:t>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spcBef>
                          <a:spcPts val="0"/>
                        </a:spcBef>
                        <a:spcAft>
                          <a:spcPts val="0"/>
                        </a:spcAft>
                      </a:pPr>
                      <a:r>
                        <a:rPr lang="en-US" sz="600" b="1" i="0" u="none" strike="noStrike">
                          <a:solidFill>
                            <a:srgbClr val="000000"/>
                          </a:solidFill>
                          <a:effectLst/>
                          <a:latin typeface="Calibri" panose="020F0502020204030204" pitchFamily="34" charset="0"/>
                        </a:rPr>
                        <a:t>ln [I</a:t>
                      </a:r>
                      <a:r>
                        <a:rPr lang="en-US" sz="600" b="1" i="0" u="none" strike="noStrike" baseline="-25000">
                          <a:solidFill>
                            <a:srgbClr val="000000"/>
                          </a:solidFill>
                          <a:effectLst/>
                          <a:latin typeface="Calibri" panose="020F0502020204030204" pitchFamily="34" charset="0"/>
                        </a:rPr>
                        <a:t>2</a:t>
                      </a:r>
                      <a:r>
                        <a:rPr lang="en-US" sz="600" b="1" i="0" u="none" strike="noStrike">
                          <a:solidFill>
                            <a:srgbClr val="000000"/>
                          </a:solidFill>
                          <a:effectLst/>
                          <a:latin typeface="Calibri" panose="020F0502020204030204" pitchFamily="34" charset="0"/>
                        </a:rPr>
                        <a:t>]</a:t>
                      </a:r>
                      <a:r>
                        <a:rPr lang="en-US" sz="600" b="1" i="0" u="none" strike="noStrike" baseline="-25000">
                          <a:solidFill>
                            <a:srgbClr val="000000"/>
                          </a:solidFill>
                          <a:effectLst/>
                          <a:latin typeface="Calibri" panose="020F0502020204030204" pitchFamily="34" charset="0"/>
                        </a:rPr>
                        <a:t>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07915215"/>
                  </a:ext>
                </a:extLst>
              </a:tr>
              <a:tr h="175473">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3.5604E-05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9.1040E-07</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2.000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-10.2431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0.6931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-3.9120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-6.2146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358563"/>
                  </a:ext>
                </a:extLst>
              </a:tr>
              <a:tr h="175473">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2</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1.5291E-05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2.0312E-06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1.000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-11.0882</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0.0000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-3.9120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-6.2146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5512213"/>
                  </a:ext>
                </a:extLst>
              </a:tr>
              <a:tr h="175473">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4.9796E-05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2.4805E-06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3.000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-9.9076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1.0986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-3.9120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-6.2146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729080"/>
                  </a:ext>
                </a:extLst>
              </a:tr>
              <a:tr h="175473">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4</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6.0234E-05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6.8145E-06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4.000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-9.7173</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1.3863</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-3.9120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-6.2146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371441"/>
                  </a:ext>
                </a:extLst>
              </a:tr>
              <a:tr h="175473">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1.7092E-05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5.0035E-07</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2.000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0.010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-10.9769</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0.6931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-4.6052</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-6.2146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841015"/>
                  </a:ext>
                </a:extLst>
              </a:tr>
              <a:tr h="175473">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4.9220E-05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3.5715E-06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2.000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0.030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-9.9192</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0.6931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-3.5066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-6.2146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560124"/>
                  </a:ext>
                </a:extLst>
              </a:tr>
              <a:tr h="175473">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7</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6.9323E-05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3.4030E-07</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2.000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0.040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-9.5767</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0.6931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-3.2189</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-6.2146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202255"/>
                  </a:ext>
                </a:extLst>
              </a:tr>
              <a:tr h="175473">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8</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3.2025E-05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5.4560E-07</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2.000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0.0010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-10.3490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0.6931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-3.9120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-6.9078</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642576"/>
                  </a:ext>
                </a:extLst>
              </a:tr>
              <a:tr h="175473">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9</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3.6251E-05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1.1631E-06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2.000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0.0030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-10.2250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0.6931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-3.9120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-5.8091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268323"/>
                  </a:ext>
                </a:extLst>
              </a:tr>
              <a:tr h="175473">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3.0549E-05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1.9934E-06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2.000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0.0040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-10.3962</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0.6931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-3.9120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-5.5215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2051757"/>
                  </a:ext>
                </a:extLst>
              </a:tr>
              <a:tr h="175473">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1.9456E-05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6.4025E-07</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2.000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-10.8474</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0.6931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-3.9120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-6.2146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5893308"/>
                  </a:ext>
                </a:extLst>
              </a:tr>
              <a:tr h="175473">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12</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2.8866E-05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4.5988E-07</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2.000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-10.4529</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0.6931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-3.9120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-6.2146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7365969"/>
                  </a:ext>
                </a:extLst>
              </a:tr>
              <a:tr h="175473">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13</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5.7767E-05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1.6237E-06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2.000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-9.7591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0.6931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-3.9120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-6.2146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6104941"/>
                  </a:ext>
                </a:extLst>
              </a:tr>
              <a:tr h="175473">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14</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4.5263E-05</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1.8942E-06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2.000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0.0020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-10.0030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0.6931</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-3.9120</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600" b="0" i="0" u="none" strike="noStrike">
                          <a:solidFill>
                            <a:srgbClr val="000000"/>
                          </a:solidFill>
                          <a:effectLst/>
                          <a:latin typeface="Calibri" panose="020F0502020204030204" pitchFamily="34" charset="0"/>
                        </a:rPr>
                        <a:t>-6.2146</a:t>
                      </a:r>
                      <a:endParaRPr lang="en-US" sz="600">
                        <a:effectLst/>
                      </a:endParaRPr>
                    </a:p>
                  </a:txBody>
                  <a:tcPr marL="8457" marR="8457" marT="8457" marB="4228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65393"/>
                  </a:ext>
                </a:extLst>
              </a:tr>
            </a:tbl>
          </a:graphicData>
        </a:graphic>
      </p:graphicFrame>
      <p:graphicFrame>
        <p:nvGraphicFramePr>
          <p:cNvPr id="16" name="Table 15">
            <a:extLst>
              <a:ext uri="{FF2B5EF4-FFF2-40B4-BE49-F238E27FC236}">
                <a16:creationId xmlns:a16="http://schemas.microsoft.com/office/drawing/2014/main" id="{28928D6A-BDB6-4046-A81A-E6F17131A9FA}"/>
              </a:ext>
            </a:extLst>
          </p:cNvPr>
          <p:cNvGraphicFramePr>
            <a:graphicFrameLocks noGrp="1"/>
          </p:cNvGraphicFramePr>
          <p:nvPr/>
        </p:nvGraphicFramePr>
        <p:xfrm>
          <a:off x="4876800" y="2038139"/>
          <a:ext cx="4190999" cy="1297048"/>
        </p:xfrm>
        <a:graphic>
          <a:graphicData uri="http://schemas.openxmlformats.org/drawingml/2006/table">
            <a:tbl>
              <a:tblPr/>
              <a:tblGrid>
                <a:gridCol w="741173">
                  <a:extLst>
                    <a:ext uri="{9D8B030D-6E8A-4147-A177-3AD203B41FA5}">
                      <a16:colId xmlns:a16="http://schemas.microsoft.com/office/drawing/2014/main" val="4206105958"/>
                    </a:ext>
                  </a:extLst>
                </a:gridCol>
                <a:gridCol w="795077">
                  <a:extLst>
                    <a:ext uri="{9D8B030D-6E8A-4147-A177-3AD203B41FA5}">
                      <a16:colId xmlns:a16="http://schemas.microsoft.com/office/drawing/2014/main" val="642504976"/>
                    </a:ext>
                  </a:extLst>
                </a:gridCol>
                <a:gridCol w="653580">
                  <a:extLst>
                    <a:ext uri="{9D8B030D-6E8A-4147-A177-3AD203B41FA5}">
                      <a16:colId xmlns:a16="http://schemas.microsoft.com/office/drawing/2014/main" val="4048553434"/>
                    </a:ext>
                  </a:extLst>
                </a:gridCol>
                <a:gridCol w="828767">
                  <a:extLst>
                    <a:ext uri="{9D8B030D-6E8A-4147-A177-3AD203B41FA5}">
                      <a16:colId xmlns:a16="http://schemas.microsoft.com/office/drawing/2014/main" val="768375101"/>
                    </a:ext>
                  </a:extLst>
                </a:gridCol>
                <a:gridCol w="518822">
                  <a:extLst>
                    <a:ext uri="{9D8B030D-6E8A-4147-A177-3AD203B41FA5}">
                      <a16:colId xmlns:a16="http://schemas.microsoft.com/office/drawing/2014/main" val="1890880031"/>
                    </a:ext>
                  </a:extLst>
                </a:gridCol>
                <a:gridCol w="653580">
                  <a:extLst>
                    <a:ext uri="{9D8B030D-6E8A-4147-A177-3AD203B41FA5}">
                      <a16:colId xmlns:a16="http://schemas.microsoft.com/office/drawing/2014/main" val="2457883376"/>
                    </a:ext>
                  </a:extLst>
                </a:gridCol>
              </a:tblGrid>
              <a:tr h="229012">
                <a:tc gridSpan="6">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ANOVA</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99863982"/>
                  </a:ext>
                </a:extLst>
              </a:tr>
              <a:tr h="229012">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Parameter</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df</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SS</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MS</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F</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Significance F</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73082342"/>
                  </a:ext>
                </a:extLst>
              </a:tr>
              <a:tr h="229012">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Regression</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2.17959</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0.72653</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9.72718</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0.00260</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6643875"/>
                  </a:ext>
                </a:extLst>
              </a:tr>
              <a:tr h="229012">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Residual</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10</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0.74691</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0.07469</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 </a:t>
                      </a:r>
                      <a:endParaRPr lang="en-US" sz="1000">
                        <a:effectLst/>
                      </a:endParaRPr>
                    </a:p>
                  </a:txBody>
                  <a:tcPr marL="12700" marR="12700" marT="12700" marB="6350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 </a:t>
                      </a:r>
                      <a:endParaRPr lang="en-US" sz="1000">
                        <a:effectLst/>
                      </a:endParaRPr>
                    </a:p>
                  </a:txBody>
                  <a:tcPr marL="12700" marR="12700" marT="12700" marB="6350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047247821"/>
                  </a:ext>
                </a:extLst>
              </a:tr>
              <a:tr h="229012">
                <a:tc>
                  <a:txBody>
                    <a:bodyPr/>
                    <a:lstStyle/>
                    <a:p>
                      <a:pPr algn="ctr" rtl="0" fontAlgn="ctr">
                        <a:spcBef>
                          <a:spcPts val="0"/>
                        </a:spcBef>
                        <a:spcAft>
                          <a:spcPts val="0"/>
                        </a:spcAft>
                      </a:pPr>
                      <a:r>
                        <a:rPr lang="en-US" sz="1000" b="1" i="0" u="none" strike="noStrike">
                          <a:solidFill>
                            <a:srgbClr val="000000"/>
                          </a:solidFill>
                          <a:effectLst/>
                          <a:latin typeface="Calibri" panose="020F0502020204030204" pitchFamily="34" charset="0"/>
                        </a:rPr>
                        <a:t>Total</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13</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2.92650</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 </a:t>
                      </a:r>
                      <a:endParaRPr lang="en-US" sz="1000">
                        <a:effectLst/>
                      </a:endParaRPr>
                    </a:p>
                  </a:txBody>
                  <a:tcPr marL="12700" marR="12700" marT="12700" marB="63500" anchor="ctr">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 </a:t>
                      </a:r>
                      <a:endParaRPr lang="en-US" sz="1000">
                        <a:effectLst/>
                      </a:endParaRPr>
                    </a:p>
                  </a:txBody>
                  <a:tcPr marL="12700" marR="12700" marT="12700" marB="6350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n-US" sz="1000" b="0" i="0" u="none" strike="noStrike">
                          <a:solidFill>
                            <a:srgbClr val="000000"/>
                          </a:solidFill>
                          <a:effectLst/>
                          <a:latin typeface="Calibri" panose="020F0502020204030204" pitchFamily="34" charset="0"/>
                        </a:rPr>
                        <a:t> </a:t>
                      </a:r>
                      <a:endParaRPr lang="en-US" sz="1000">
                        <a:effectLst/>
                      </a:endParaRPr>
                    </a:p>
                  </a:txBody>
                  <a:tcPr marL="12700" marR="12700" marT="12700" marB="6350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93454597"/>
                  </a:ext>
                </a:extLst>
              </a:tr>
            </a:tbl>
          </a:graphicData>
        </a:graphic>
      </p:graphicFrame>
    </p:spTree>
    <p:extLst>
      <p:ext uri="{BB962C8B-B14F-4D97-AF65-F5344CB8AC3E}">
        <p14:creationId xmlns:p14="http://schemas.microsoft.com/office/powerpoint/2010/main" val="385015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C01AE5-C822-304E-ACC8-0C48F5563146}"/>
              </a:ext>
            </a:extLst>
          </p:cNvPr>
          <p:cNvSpPr>
            <a:spLocks noGrp="1"/>
          </p:cNvSpPr>
          <p:nvPr>
            <p:ph type="ctrTitle"/>
          </p:nvPr>
        </p:nvSpPr>
        <p:spPr>
          <a:xfrm>
            <a:off x="685800" y="1758687"/>
            <a:ext cx="7772400" cy="1102519"/>
          </a:xfrm>
        </p:spPr>
        <p:txBody>
          <a:bodyPr/>
          <a:lstStyle/>
          <a:p>
            <a:r>
              <a:rPr lang="en-US" sz="4000" b="1">
                <a:latin typeface="Garamond" panose="02020404030301010803" pitchFamily="18" charset="0"/>
              </a:rPr>
              <a:t>BACKGROUND</a:t>
            </a:r>
          </a:p>
        </p:txBody>
      </p:sp>
    </p:spTree>
    <p:extLst>
      <p:ext uri="{BB962C8B-B14F-4D97-AF65-F5344CB8AC3E}">
        <p14:creationId xmlns:p14="http://schemas.microsoft.com/office/powerpoint/2010/main" val="157928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93A5-8A54-49A5-9842-58A8AF99A010}"/>
              </a:ext>
            </a:extLst>
          </p:cNvPr>
          <p:cNvSpPr>
            <a:spLocks noGrp="1"/>
          </p:cNvSpPr>
          <p:nvPr>
            <p:ph type="title"/>
          </p:nvPr>
        </p:nvSpPr>
        <p:spPr>
          <a:xfrm>
            <a:off x="369616" y="157618"/>
            <a:ext cx="8229600" cy="742950"/>
          </a:xfrm>
        </p:spPr>
        <p:txBody>
          <a:bodyPr/>
          <a:lstStyle/>
          <a:p>
            <a:r>
              <a:rPr lang="en-US" b="1">
                <a:solidFill>
                  <a:srgbClr val="002060"/>
                </a:solidFill>
                <a:latin typeface="EB Garamond" pitchFamily="2" charset="0"/>
                <a:ea typeface="EB Garamond" pitchFamily="2" charset="0"/>
              </a:rPr>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6D6602-B804-471B-86D5-028FB592D1EA}"/>
                  </a:ext>
                </a:extLst>
              </p:cNvPr>
              <p:cNvSpPr>
                <a:spLocks noGrp="1"/>
              </p:cNvSpPr>
              <p:nvPr>
                <p:ph idx="1"/>
              </p:nvPr>
            </p:nvSpPr>
            <p:spPr>
              <a:xfrm>
                <a:off x="185983" y="900568"/>
                <a:ext cx="8596865" cy="3562101"/>
              </a:xfrm>
            </p:spPr>
            <p:txBody>
              <a:bodyPr/>
              <a:lstStyle/>
              <a:p>
                <a:pPr marL="0" indent="0" algn="ctr">
                  <a:lnSpc>
                    <a:spcPct val="107000"/>
                  </a:lnSpc>
                  <a:spcBef>
                    <a:spcPts val="0"/>
                  </a:spcBef>
                  <a:spcAft>
                    <a:spcPts val="800"/>
                  </a:spcAft>
                  <a:buNone/>
                </a:pPr>
                <a:r>
                  <a:rPr lang="en-US" sz="1800">
                    <a:solidFill>
                      <a:srgbClr val="002060"/>
                    </a:solidFill>
                    <a:effectLst/>
                    <a:latin typeface="EB Garamond" pitchFamily="2" charset="0"/>
                    <a:ea typeface="EB Garamond" pitchFamily="2" charset="0"/>
                    <a:cs typeface="Times New Roman" panose="02020603050405020304" pitchFamily="18" charset="0"/>
                  </a:rPr>
                  <a:t>Iodination of Acetone:</a:t>
                </a:r>
              </a:p>
              <a:p>
                <a:pPr marL="0" indent="0" algn="ctr">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𝐶𝑂𝐶</m:t>
                      </m:r>
                      <m:sSub>
                        <m:sSubPr>
                          <m:ctrlP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𝐶𝑂</m:t>
                      </m:r>
                      <m:sSub>
                        <m:sSubPr>
                          <m:ctrlP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𝐼</m:t>
                      </m:r>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𝐻𝐼</m:t>
                      </m:r>
                    </m:oMath>
                  </m:oMathPara>
                </a14:m>
                <a:endParaRPr lang="en-US" sz="1600" b="0">
                  <a:solidFill>
                    <a:srgbClr val="002060"/>
                  </a:solidFill>
                  <a:effectLst/>
                  <a:latin typeface="EB Garamond" pitchFamily="2" charset="0"/>
                  <a:ea typeface="EB Garamond" pitchFamily="2" charset="0"/>
                  <a:cs typeface="Times New Roman" panose="02020603050405020304" pitchFamily="18" charset="0"/>
                </a:endParaRPr>
              </a:p>
              <a:p>
                <a:pPr lvl="1">
                  <a:lnSpc>
                    <a:spcPct val="107000"/>
                  </a:lnSpc>
                  <a:spcBef>
                    <a:spcPts val="0"/>
                  </a:spcBef>
                  <a:spcAft>
                    <a:spcPts val="800"/>
                  </a:spcAft>
                </a:pPr>
                <a:endParaRPr lang="en-US">
                  <a:solidFill>
                    <a:srgbClr val="002060"/>
                  </a:solidFill>
                  <a:effectLst/>
                  <a:latin typeface="EB Garamond" pitchFamily="2" charset="0"/>
                  <a:ea typeface="EB Garamond" pitchFamily="2" charset="0"/>
                  <a:cs typeface="Times New Roman" panose="02020603050405020304" pitchFamily="18" charset="0"/>
                </a:endParaRPr>
              </a:p>
              <a:p>
                <a:pPr marL="0" indent="0" algn="ctr">
                  <a:lnSpc>
                    <a:spcPct val="107000"/>
                  </a:lnSpc>
                  <a:spcBef>
                    <a:spcPts val="0"/>
                  </a:spcBef>
                  <a:spcAft>
                    <a:spcPts val="800"/>
                  </a:spcAft>
                  <a:buNone/>
                </a:pPr>
                <a:r>
                  <a:rPr lang="en-US">
                    <a:solidFill>
                      <a:srgbClr val="002060"/>
                    </a:solidFill>
                    <a:latin typeface="EB Garamond" pitchFamily="2" charset="0"/>
                    <a:ea typeface="EB Garamond" pitchFamily="2" charset="0"/>
                    <a:cs typeface="Times New Roman" panose="02020603050405020304" pitchFamily="18" charset="0"/>
                  </a:rPr>
                  <a:t>Reaction Mechanism:</a:t>
                </a:r>
              </a:p>
              <a:p>
                <a:endParaRPr lang="en-US">
                  <a:latin typeface="EB Garamond" pitchFamily="2" charset="0"/>
                  <a:ea typeface="EB Garamond" pitchFamily="2" charset="0"/>
                </a:endParaRPr>
              </a:p>
              <a:p>
                <a:endParaRPr lang="en-US">
                  <a:latin typeface="EB Garamond" pitchFamily="2" charset="0"/>
                  <a:ea typeface="EB Garamond" pitchFamily="2" charset="0"/>
                </a:endParaRPr>
              </a:p>
              <a:p>
                <a:endParaRPr lang="en-US">
                  <a:latin typeface="EB Garamond" pitchFamily="2" charset="0"/>
                  <a:ea typeface="EB Garamond" pitchFamily="2" charset="0"/>
                </a:endParaRPr>
              </a:p>
            </p:txBody>
          </p:sp>
        </mc:Choice>
        <mc:Fallback xmlns="">
          <p:sp>
            <p:nvSpPr>
              <p:cNvPr id="3" name="Content Placeholder 2">
                <a:extLst>
                  <a:ext uri="{FF2B5EF4-FFF2-40B4-BE49-F238E27FC236}">
                    <a16:creationId xmlns:a16="http://schemas.microsoft.com/office/drawing/2014/main" id="{A26D6602-B804-471B-86D5-028FB592D1EA}"/>
                  </a:ext>
                </a:extLst>
              </p:cNvPr>
              <p:cNvSpPr>
                <a:spLocks noGrp="1" noRot="1" noChangeAspect="1" noMove="1" noResize="1" noEditPoints="1" noAdjustHandles="1" noChangeArrowheads="1" noChangeShapeType="1" noTextEdit="1"/>
              </p:cNvSpPr>
              <p:nvPr>
                <p:ph idx="1"/>
              </p:nvPr>
            </p:nvSpPr>
            <p:spPr>
              <a:xfrm>
                <a:off x="185983" y="900568"/>
                <a:ext cx="8596865" cy="3562101"/>
              </a:xfrm>
              <a:blipFill>
                <a:blip r:embed="rId2"/>
                <a:stretch>
                  <a:fillRect t="-8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CAC65F3-8C06-43C9-A5D6-6A739365AB8A}"/>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4</a:t>
            </a:fld>
            <a:endParaRPr lang="en-US">
              <a:latin typeface="EB Garamond" pitchFamily="2" charset="0"/>
              <a:ea typeface="EB Garamond" pitchFamily="2" charset="0"/>
            </a:endParaRPr>
          </a:p>
        </p:txBody>
      </p:sp>
      <p:pic>
        <p:nvPicPr>
          <p:cNvPr id="5" name="Picture 4" descr="Text&#10;&#10;Description automatically generated with medium confidence">
            <a:extLst>
              <a:ext uri="{FF2B5EF4-FFF2-40B4-BE49-F238E27FC236}">
                <a16:creationId xmlns:a16="http://schemas.microsoft.com/office/drawing/2014/main" id="{563AD603-B8E5-4631-BD8C-3173950668D6}"/>
              </a:ext>
            </a:extLst>
          </p:cNvPr>
          <p:cNvPicPr>
            <a:picLocks noChangeAspect="1"/>
          </p:cNvPicPr>
          <p:nvPr/>
        </p:nvPicPr>
        <p:blipFill>
          <a:blip r:embed="rId3"/>
          <a:stretch>
            <a:fillRect/>
          </a:stretch>
        </p:blipFill>
        <p:spPr>
          <a:xfrm>
            <a:off x="2594414" y="2388142"/>
            <a:ext cx="3955172" cy="2074527"/>
          </a:xfrm>
          <a:prstGeom prst="rect">
            <a:avLst/>
          </a:prstGeom>
        </p:spPr>
      </p:pic>
    </p:spTree>
    <p:extLst>
      <p:ext uri="{BB962C8B-B14F-4D97-AF65-F5344CB8AC3E}">
        <p14:creationId xmlns:p14="http://schemas.microsoft.com/office/powerpoint/2010/main" val="74763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3DED-6AF7-4C57-9BA4-9E5E372539F6}"/>
              </a:ext>
            </a:extLst>
          </p:cNvPr>
          <p:cNvSpPr>
            <a:spLocks noGrp="1"/>
          </p:cNvSpPr>
          <p:nvPr>
            <p:ph type="title"/>
          </p:nvPr>
        </p:nvSpPr>
        <p:spPr/>
        <p:txBody>
          <a:bodyPr/>
          <a:lstStyle/>
          <a:p>
            <a:r>
              <a:rPr lang="en-US" b="1">
                <a:solidFill>
                  <a:srgbClr val="002060"/>
                </a:solidFill>
                <a:latin typeface="EB Garamond" pitchFamily="2" charset="0"/>
                <a:ea typeface="EB Garamond" pitchFamily="2" charset="0"/>
              </a:rPr>
              <a:t>Initial Objectives</a:t>
            </a:r>
          </a:p>
        </p:txBody>
      </p:sp>
      <p:sp>
        <p:nvSpPr>
          <p:cNvPr id="4" name="Slide Number Placeholder 3">
            <a:extLst>
              <a:ext uri="{FF2B5EF4-FFF2-40B4-BE49-F238E27FC236}">
                <a16:creationId xmlns:a16="http://schemas.microsoft.com/office/drawing/2014/main" id="{B177AC53-2E34-45E3-AECB-2C59D4248456}"/>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5</a:t>
            </a:fld>
            <a:endParaRPr lang="en-US">
              <a:latin typeface="EB Garamond" pitchFamily="2" charset="0"/>
              <a:ea typeface="EB Garamond" pitchFamily="2" charset="0"/>
            </a:endParaRP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F772A96-381D-4C88-A428-F780A915E372}"/>
                  </a:ext>
                </a:extLst>
              </p:cNvPr>
              <p:cNvSpPr txBox="1">
                <a:spLocks noGrp="1"/>
              </p:cNvSpPr>
              <p:nvPr>
                <p:ph idx="1"/>
              </p:nvPr>
            </p:nvSpPr>
            <p:spPr bwMode="auto">
              <a:xfrm>
                <a:off x="457200" y="1543050"/>
                <a:ext cx="8229600" cy="2651125"/>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rgbClr val="006096"/>
                    </a:solidFill>
                    <a:latin typeface="Calibri"/>
                    <a:ea typeface="Geneva" pitchFamily="-65" charset="-128"/>
                    <a:cs typeface="Calibri"/>
                  </a:defRPr>
                </a:lvl1pPr>
                <a:lvl2pPr marL="742950" indent="-285750" algn="l" defTabSz="457200" rtl="0" eaLnBrk="0" fontAlgn="base" hangingPunct="0">
                  <a:spcBef>
                    <a:spcPct val="20000"/>
                  </a:spcBef>
                  <a:spcAft>
                    <a:spcPct val="0"/>
                  </a:spcAft>
                  <a:buFont typeface="Arial" charset="0"/>
                  <a:buChar char="–"/>
                  <a:defRPr kern="1200">
                    <a:solidFill>
                      <a:srgbClr val="006096"/>
                    </a:solidFill>
                    <a:latin typeface="Calibri"/>
                    <a:ea typeface="Geneva" pitchFamily="-65" charset="-128"/>
                    <a:cs typeface="Calibri"/>
                  </a:defRPr>
                </a:lvl2pPr>
                <a:lvl3pPr marL="1143000" indent="-228600" algn="l" defTabSz="457200" rtl="0" eaLnBrk="0" fontAlgn="base" hangingPunct="0">
                  <a:spcBef>
                    <a:spcPct val="20000"/>
                  </a:spcBef>
                  <a:spcAft>
                    <a:spcPct val="0"/>
                  </a:spcAft>
                  <a:buFont typeface="Arial" charset="0"/>
                  <a:buChar char="•"/>
                  <a:defRPr kern="1200">
                    <a:solidFill>
                      <a:srgbClr val="006096"/>
                    </a:solidFill>
                    <a:latin typeface="Calibri"/>
                    <a:ea typeface="ヒラギノ角ゴ Pro W3" charset="-128"/>
                    <a:cs typeface="Calibri"/>
                  </a:defRPr>
                </a:lvl3pPr>
                <a:lvl4pPr marL="1600200" indent="-228600" algn="l" defTabSz="457200" rtl="0" eaLnBrk="0" fontAlgn="base" hangingPunct="0">
                  <a:spcBef>
                    <a:spcPct val="20000"/>
                  </a:spcBef>
                  <a:spcAft>
                    <a:spcPct val="0"/>
                  </a:spcAft>
                  <a:buFont typeface="Arial" charset="0"/>
                  <a:buChar char="–"/>
                  <a:defRPr kern="1200">
                    <a:solidFill>
                      <a:srgbClr val="006096"/>
                    </a:solidFill>
                    <a:latin typeface="Calibri"/>
                    <a:ea typeface="ヒラギノ角ゴ Pro W3" charset="-128"/>
                    <a:cs typeface="Calibri"/>
                  </a:defRPr>
                </a:lvl4pPr>
                <a:lvl5pPr marL="2057400" indent="-228600" algn="l" defTabSz="457200" rtl="0" eaLnBrk="0" fontAlgn="base" hangingPunct="0">
                  <a:spcBef>
                    <a:spcPct val="20000"/>
                  </a:spcBef>
                  <a:spcAft>
                    <a:spcPct val="0"/>
                  </a:spcAft>
                  <a:buFont typeface="Arial" charset="0"/>
                  <a:buChar char="»"/>
                  <a:defRPr kern="1200">
                    <a:solidFill>
                      <a:srgbClr val="006096"/>
                    </a:solidFill>
                    <a:latin typeface="Calibri"/>
                    <a:ea typeface="ヒラギノ角ゴ Pro W3"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7000"/>
                  </a:lnSpc>
                  <a:spcBef>
                    <a:spcPts val="0"/>
                  </a:spcBef>
                  <a:spcAft>
                    <a:spcPts val="800"/>
                  </a:spcAft>
                </a:pPr>
                <a:r>
                  <a:rPr lang="en-US">
                    <a:solidFill>
                      <a:srgbClr val="002060"/>
                    </a:solidFill>
                    <a:latin typeface="EB Garamond" pitchFamily="2" charset="0"/>
                    <a:ea typeface="EB Garamond" pitchFamily="2" charset="0"/>
                    <a:cs typeface="Times New Roman" panose="02020603050405020304" pitchFamily="18" charset="0"/>
                  </a:rPr>
                  <a:t>Determine rate orders: </a:t>
                </a:r>
                <a14:m>
                  <m:oMath xmlns:m="http://schemas.openxmlformats.org/officeDocument/2006/math">
                    <m:r>
                      <a:rPr lang="en-US" b="0" i="1" smtClean="0">
                        <a:solidFill>
                          <a:srgbClr val="002060"/>
                        </a:solidFill>
                        <a:latin typeface="Cambria Math" panose="02040503050406030204" pitchFamily="18" charset="0"/>
                        <a:ea typeface="Calibri" panose="020F0502020204030204" pitchFamily="34" charset="0"/>
                        <a:cs typeface="Times New Roman" panose="02020603050405020304" pitchFamily="18" charset="0"/>
                      </a:rPr>
                      <m:t>𝛼</m:t>
                    </m:r>
                    <m:r>
                      <a:rPr lang="en-US" b="0" i="1" smtClean="0">
                        <a:solidFill>
                          <a:srgbClr val="002060"/>
                        </a:solidFill>
                        <a:latin typeface="Cambria Math" panose="02040503050406030204" pitchFamily="18" charset="0"/>
                        <a:ea typeface="Calibri" panose="020F0502020204030204" pitchFamily="34" charset="0"/>
                        <a:cs typeface="Times New Roman" panose="02020603050405020304" pitchFamily="18" charset="0"/>
                      </a:rPr>
                      <m:t>,</m:t>
                    </m:r>
                    <m:r>
                      <a:rPr lang="en-US" b="0" i="1" smtClean="0">
                        <a:solidFill>
                          <a:srgbClr val="002060"/>
                        </a:solidFill>
                        <a:latin typeface="Cambria Math" panose="02040503050406030204" pitchFamily="18" charset="0"/>
                        <a:ea typeface="Calibri" panose="020F0502020204030204" pitchFamily="34" charset="0"/>
                        <a:cs typeface="Times New Roman" panose="02020603050405020304" pitchFamily="18" charset="0"/>
                      </a:rPr>
                      <m:t>𝛽</m:t>
                    </m:r>
                    <m:r>
                      <a:rPr lang="en-US" b="0" i="1" smtClean="0">
                        <a:solidFill>
                          <a:srgbClr val="002060"/>
                        </a:solidFill>
                        <a:latin typeface="Cambria Math" panose="02040503050406030204" pitchFamily="18" charset="0"/>
                        <a:ea typeface="Calibri" panose="020F0502020204030204" pitchFamily="34" charset="0"/>
                        <a:cs typeface="Times New Roman" panose="02020603050405020304" pitchFamily="18" charset="0"/>
                      </a:rPr>
                      <m:t>, </m:t>
                    </m:r>
                    <m:r>
                      <a:rPr lang="en-US" b="0" i="1" smtClean="0">
                        <a:solidFill>
                          <a:srgbClr val="002060"/>
                        </a:solidFill>
                        <a:latin typeface="Cambria Math" panose="02040503050406030204" pitchFamily="18" charset="0"/>
                        <a:ea typeface="Calibri" panose="020F0502020204030204" pitchFamily="34" charset="0"/>
                        <a:cs typeface="Times New Roman" panose="02020603050405020304" pitchFamily="18" charset="0"/>
                      </a:rPr>
                      <m:t>𝑎𝑛𝑑</m:t>
                    </m:r>
                    <m:r>
                      <a:rPr lang="en-US" b="0" i="1" smtClean="0">
                        <a:solidFill>
                          <a:srgbClr val="002060"/>
                        </a:solidFill>
                        <a:latin typeface="Cambria Math" panose="02040503050406030204" pitchFamily="18" charset="0"/>
                        <a:ea typeface="Calibri" panose="020F0502020204030204" pitchFamily="34" charset="0"/>
                        <a:cs typeface="Times New Roman" panose="02020603050405020304" pitchFamily="18" charset="0"/>
                      </a:rPr>
                      <m:t> </m:t>
                    </m:r>
                    <m:r>
                      <a:rPr lang="en-US" b="0" i="1" smtClean="0">
                        <a:solidFill>
                          <a:srgbClr val="002060"/>
                        </a:solidFill>
                        <a:latin typeface="Cambria Math" panose="02040503050406030204" pitchFamily="18" charset="0"/>
                        <a:ea typeface="Calibri" panose="020F0502020204030204" pitchFamily="34" charset="0"/>
                        <a:cs typeface="Times New Roman" panose="02020603050405020304" pitchFamily="18" charset="0"/>
                      </a:rPr>
                      <m:t>𝛾</m:t>
                    </m:r>
                  </m:oMath>
                </a14:m>
                <a:endParaRPr lang="en-US" b="0">
                  <a:solidFill>
                    <a:srgbClr val="002060"/>
                  </a:solidFill>
                  <a:latin typeface="EB Garamond" pitchFamily="2" charset="0"/>
                  <a:ea typeface="EB Garamond" pitchFamily="2" charset="0"/>
                  <a:cs typeface="Times New Roman" panose="02020603050405020304" pitchFamily="18" charset="0"/>
                </a:endParaRPr>
              </a:p>
              <a:p>
                <a:pPr marL="457200" lvl="1"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600" b="0" i="1" smtClean="0">
                          <a:solidFill>
                            <a:srgbClr val="002060"/>
                          </a:solidFill>
                          <a:latin typeface="Cambria Math" panose="02040503050406030204" pitchFamily="18" charset="0"/>
                        </a:rPr>
                        <m:t>𝑅𝑎𝑡𝑒</m:t>
                      </m:r>
                      <m:r>
                        <a:rPr lang="en-US" sz="1600" b="0" i="1" smtClean="0">
                          <a:solidFill>
                            <a:srgbClr val="002060"/>
                          </a:solidFill>
                          <a:latin typeface="Cambria Math" panose="02040503050406030204" pitchFamily="18" charset="0"/>
                        </a:rPr>
                        <m:t>=</m:t>
                      </m:r>
                      <m:r>
                        <a:rPr lang="en-US" sz="1600" b="0" i="1" smtClean="0">
                          <a:solidFill>
                            <a:srgbClr val="002060"/>
                          </a:solidFill>
                          <a:latin typeface="Cambria Math" panose="02040503050406030204" pitchFamily="18" charset="0"/>
                        </a:rPr>
                        <m:t>𝑘</m:t>
                      </m:r>
                      <m:sSup>
                        <m:sSupPr>
                          <m:ctrlPr>
                            <a:rPr lang="en-US" sz="1600" b="0" i="1" smtClean="0">
                              <a:solidFill>
                                <a:srgbClr val="002060"/>
                              </a:solidFill>
                              <a:latin typeface="Cambria Math" panose="02040503050406030204" pitchFamily="18" charset="0"/>
                            </a:rPr>
                          </m:ctrlPr>
                        </m:sSupPr>
                        <m:e>
                          <m:d>
                            <m:dPr>
                              <m:begChr m:val="["/>
                              <m:endChr m:val="]"/>
                              <m:ctrlPr>
                                <a:rPr lang="en-US" sz="1600" b="0" i="1" smtClean="0">
                                  <a:solidFill>
                                    <a:srgbClr val="002060"/>
                                  </a:solidFill>
                                  <a:latin typeface="Cambria Math" panose="02040503050406030204" pitchFamily="18" charset="0"/>
                                </a:rPr>
                              </m:ctrlPr>
                            </m:dPr>
                            <m:e>
                              <m:r>
                                <a:rPr lang="en-US" sz="1600" b="0" i="1" smtClean="0">
                                  <a:solidFill>
                                    <a:srgbClr val="002060"/>
                                  </a:solidFill>
                                  <a:latin typeface="Cambria Math" panose="02040503050406030204" pitchFamily="18" charset="0"/>
                                </a:rPr>
                                <m:t>𝐴𝑐𝑒𝑡𝑜𝑛𝑒</m:t>
                              </m:r>
                            </m:e>
                          </m:d>
                        </m:e>
                        <m:sup>
                          <m:r>
                            <a:rPr lang="en-US" sz="1600" b="0" i="1" smtClean="0">
                              <a:solidFill>
                                <a:srgbClr val="002060"/>
                              </a:solidFill>
                              <a:latin typeface="Cambria Math" panose="02040503050406030204" pitchFamily="18" charset="0"/>
                            </a:rPr>
                            <m:t>𝛼</m:t>
                          </m:r>
                        </m:sup>
                      </m:sSup>
                      <m:sSup>
                        <m:sSupPr>
                          <m:ctrlPr>
                            <a:rPr lang="en-US" sz="1600" b="0" i="1" smtClean="0">
                              <a:solidFill>
                                <a:srgbClr val="002060"/>
                              </a:solidFill>
                              <a:latin typeface="Cambria Math" panose="02040503050406030204" pitchFamily="18" charset="0"/>
                            </a:rPr>
                          </m:ctrlPr>
                        </m:sSupPr>
                        <m:e>
                          <m:d>
                            <m:dPr>
                              <m:begChr m:val="["/>
                              <m:endChr m:val="]"/>
                              <m:ctrlPr>
                                <a:rPr lang="en-US" sz="1600" b="0" i="1" smtClean="0">
                                  <a:solidFill>
                                    <a:srgbClr val="002060"/>
                                  </a:solidFill>
                                  <a:latin typeface="Cambria Math" panose="02040503050406030204" pitchFamily="18" charset="0"/>
                                </a:rPr>
                              </m:ctrlPr>
                            </m:dPr>
                            <m:e>
                              <m:r>
                                <a:rPr lang="en-US" sz="1600" b="0" i="1" smtClean="0">
                                  <a:solidFill>
                                    <a:srgbClr val="002060"/>
                                  </a:solidFill>
                                  <a:latin typeface="Cambria Math" panose="02040503050406030204" pitchFamily="18" charset="0"/>
                                </a:rPr>
                                <m:t>𝐻𝐶𝑙</m:t>
                              </m:r>
                            </m:e>
                          </m:d>
                        </m:e>
                        <m:sup>
                          <m:r>
                            <a:rPr lang="en-US" sz="1600" b="0" i="1" smtClean="0">
                              <a:solidFill>
                                <a:srgbClr val="002060"/>
                              </a:solidFill>
                              <a:latin typeface="Cambria Math" panose="02040503050406030204" pitchFamily="18" charset="0"/>
                            </a:rPr>
                            <m:t>𝛽</m:t>
                          </m:r>
                        </m:sup>
                      </m:sSup>
                      <m:sSup>
                        <m:sSupPr>
                          <m:ctrlPr>
                            <a:rPr lang="en-US" sz="1600" b="0" i="1" smtClean="0">
                              <a:solidFill>
                                <a:srgbClr val="002060"/>
                              </a:solidFill>
                              <a:latin typeface="Cambria Math" panose="02040503050406030204" pitchFamily="18" charset="0"/>
                            </a:rPr>
                          </m:ctrlPr>
                        </m:sSupPr>
                        <m:e>
                          <m:d>
                            <m:dPr>
                              <m:begChr m:val="["/>
                              <m:endChr m:val="]"/>
                              <m:ctrlPr>
                                <a:rPr lang="en-US" sz="1600" b="0" i="1" smtClean="0">
                                  <a:solidFill>
                                    <a:srgbClr val="002060"/>
                                  </a:solidFill>
                                  <a:latin typeface="Cambria Math" panose="02040503050406030204" pitchFamily="18" charset="0"/>
                                </a:rPr>
                              </m:ctrlPr>
                            </m:dPr>
                            <m:e>
                              <m:sSub>
                                <m:sSubPr>
                                  <m:ctrlPr>
                                    <a:rPr lang="en-US" sz="1600" b="0" i="1" smtClean="0">
                                      <a:solidFill>
                                        <a:srgbClr val="002060"/>
                                      </a:solidFill>
                                      <a:latin typeface="Cambria Math" panose="02040503050406030204" pitchFamily="18" charset="0"/>
                                    </a:rPr>
                                  </m:ctrlPr>
                                </m:sSubPr>
                                <m:e>
                                  <m:r>
                                    <a:rPr lang="en-US" sz="1600" b="0" i="1" smtClean="0">
                                      <a:solidFill>
                                        <a:srgbClr val="002060"/>
                                      </a:solidFill>
                                      <a:latin typeface="Cambria Math" panose="02040503050406030204" pitchFamily="18" charset="0"/>
                                    </a:rPr>
                                    <m:t>𝐼</m:t>
                                  </m:r>
                                </m:e>
                                <m:sub>
                                  <m:r>
                                    <a:rPr lang="en-US" sz="1600" b="0" i="1" smtClean="0">
                                      <a:solidFill>
                                        <a:srgbClr val="002060"/>
                                      </a:solidFill>
                                      <a:latin typeface="Cambria Math" panose="02040503050406030204" pitchFamily="18" charset="0"/>
                                    </a:rPr>
                                    <m:t>2</m:t>
                                  </m:r>
                                </m:sub>
                              </m:sSub>
                            </m:e>
                          </m:d>
                        </m:e>
                        <m:sup>
                          <m:r>
                            <a:rPr lang="en-US" sz="1600" b="0" i="1" smtClean="0">
                              <a:solidFill>
                                <a:srgbClr val="002060"/>
                              </a:solidFill>
                              <a:latin typeface="Cambria Math" panose="02040503050406030204" pitchFamily="18" charset="0"/>
                            </a:rPr>
                            <m:t>𝛾</m:t>
                          </m:r>
                        </m:sup>
                      </m:sSup>
                    </m:oMath>
                  </m:oMathPara>
                </a14:m>
                <a:endParaRPr lang="en-US" sz="1600">
                  <a:solidFill>
                    <a:srgbClr val="002060"/>
                  </a:solidFill>
                  <a:latin typeface="EB Garamond" pitchFamily="2" charset="0"/>
                  <a:ea typeface="EB Garamond" pitchFamily="2" charset="0"/>
                  <a:cs typeface="Times New Roman" panose="02020603050405020304" pitchFamily="18" charset="0"/>
                </a:endParaRPr>
              </a:p>
              <a:p>
                <a:pPr marL="457200" lvl="1" indent="0">
                  <a:lnSpc>
                    <a:spcPct val="107000"/>
                  </a:lnSpc>
                  <a:spcBef>
                    <a:spcPts val="0"/>
                  </a:spcBef>
                  <a:spcAft>
                    <a:spcPts val="800"/>
                  </a:spcAft>
                  <a:buNone/>
                </a:pPr>
                <a:endParaRPr lang="en-US">
                  <a:solidFill>
                    <a:srgbClr val="002060"/>
                  </a:solidFill>
                  <a:latin typeface="EB Garamond" pitchFamily="2" charset="0"/>
                  <a:ea typeface="EB Garamond" pitchFamily="2" charset="0"/>
                  <a:cs typeface="Times New Roman" panose="02020603050405020304" pitchFamily="18" charset="0"/>
                </a:endParaRPr>
              </a:p>
              <a:p>
                <a:pPr>
                  <a:lnSpc>
                    <a:spcPct val="107000"/>
                  </a:lnSpc>
                  <a:spcBef>
                    <a:spcPts val="0"/>
                  </a:spcBef>
                  <a:spcAft>
                    <a:spcPts val="800"/>
                  </a:spcAft>
                </a:pPr>
                <a:r>
                  <a:rPr lang="en-US">
                    <a:solidFill>
                      <a:srgbClr val="002060"/>
                    </a:solidFill>
                    <a:latin typeface="EB Garamond" pitchFamily="2" charset="0"/>
                    <a:ea typeface="EB Garamond" pitchFamily="2" charset="0"/>
                    <a:cs typeface="Times New Roman" panose="02020603050405020304" pitchFamily="18" charset="0"/>
                  </a:rPr>
                  <a:t>Determine Arrhenius parameters </a:t>
                </a:r>
                <a14:m>
                  <m:oMath xmlns:m="http://schemas.openxmlformats.org/officeDocument/2006/math">
                    <m:sSub>
                      <m:sSubPr>
                        <m:ctrlPr>
                          <a:rPr lang="en-US" b="0" i="1" smtClean="0">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solidFill>
                              <a:srgbClr val="002060"/>
                            </a:solidFill>
                            <a:latin typeface="Cambria Math" panose="02040503050406030204" pitchFamily="18" charset="0"/>
                            <a:ea typeface="Calibri" panose="020F0502020204030204" pitchFamily="34" charset="0"/>
                            <a:cs typeface="Times New Roman" panose="02020603050405020304" pitchFamily="18" charset="0"/>
                          </a:rPr>
                          <m:t>𝐸</m:t>
                        </m:r>
                      </m:e>
                      <m:sub>
                        <m:r>
                          <a:rPr lang="en-US" b="0" i="1" smtClean="0">
                            <a:solidFill>
                              <a:srgbClr val="002060"/>
                            </a:solidFill>
                            <a:latin typeface="Cambria Math" panose="02040503050406030204" pitchFamily="18" charset="0"/>
                            <a:ea typeface="Calibri" panose="020F0502020204030204" pitchFamily="34" charset="0"/>
                            <a:cs typeface="Times New Roman" panose="02020603050405020304" pitchFamily="18" charset="0"/>
                          </a:rPr>
                          <m:t>𝑎</m:t>
                        </m:r>
                      </m:sub>
                    </m:sSub>
                  </m:oMath>
                </a14:m>
                <a:r>
                  <a:rPr lang="en-US">
                    <a:solidFill>
                      <a:srgbClr val="002060"/>
                    </a:solidFill>
                    <a:latin typeface="EB Garamond" pitchFamily="2" charset="0"/>
                    <a:ea typeface="EB Garamond" pitchFamily="2" charset="0"/>
                    <a:cs typeface="Times New Roman" panose="02020603050405020304" pitchFamily="18" charset="0"/>
                  </a:rPr>
                  <a:t> and </a:t>
                </a:r>
                <a14:m>
                  <m:oMath xmlns:m="http://schemas.openxmlformats.org/officeDocument/2006/math">
                    <m:r>
                      <a:rPr lang="en-US" b="0" i="1" smtClean="0">
                        <a:solidFill>
                          <a:srgbClr val="002060"/>
                        </a:solidFill>
                        <a:latin typeface="Cambria Math" panose="02040503050406030204" pitchFamily="18" charset="0"/>
                        <a:ea typeface="Calibri" panose="020F0502020204030204" pitchFamily="34" charset="0"/>
                        <a:cs typeface="Times New Roman" panose="02020603050405020304" pitchFamily="18" charset="0"/>
                      </a:rPr>
                      <m:t>𝐴</m:t>
                    </m:r>
                  </m:oMath>
                </a14:m>
                <a:r>
                  <a:rPr lang="en-US">
                    <a:solidFill>
                      <a:srgbClr val="002060"/>
                    </a:solidFill>
                    <a:latin typeface="EB Garamond" pitchFamily="2" charset="0"/>
                    <a:ea typeface="EB Garamond" pitchFamily="2" charset="0"/>
                    <a:cs typeface="Times New Roman" panose="02020603050405020304" pitchFamily="18" charset="0"/>
                  </a:rPr>
                  <a:t>:</a:t>
                </a:r>
              </a:p>
              <a:p>
                <a:pPr marL="457200" lvl="1"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600" i="1" smtClean="0">
                          <a:solidFill>
                            <a:srgbClr val="002060"/>
                          </a:solidFill>
                          <a:latin typeface="Cambria Math" panose="02040503050406030204" pitchFamily="18" charset="0"/>
                        </a:rPr>
                        <m:t>𝑘</m:t>
                      </m:r>
                      <m:r>
                        <a:rPr lang="en-US" sz="1600" i="1" smtClean="0">
                          <a:solidFill>
                            <a:srgbClr val="002060"/>
                          </a:solidFill>
                          <a:latin typeface="Cambria Math" panose="02040503050406030204" pitchFamily="18" charset="0"/>
                        </a:rPr>
                        <m:t>=</m:t>
                      </m:r>
                      <m:r>
                        <a:rPr lang="en-US" sz="1600" i="1" smtClean="0">
                          <a:solidFill>
                            <a:srgbClr val="002060"/>
                          </a:solidFill>
                          <a:latin typeface="Cambria Math" panose="02040503050406030204" pitchFamily="18" charset="0"/>
                        </a:rPr>
                        <m:t>𝐴𝑒𝑥𝑝</m:t>
                      </m:r>
                      <m:d>
                        <m:dPr>
                          <m:ctrlPr>
                            <a:rPr lang="en-US" sz="1600" i="1" smtClean="0">
                              <a:solidFill>
                                <a:srgbClr val="002060"/>
                              </a:solidFill>
                              <a:latin typeface="Cambria Math" panose="02040503050406030204" pitchFamily="18" charset="0"/>
                            </a:rPr>
                          </m:ctrlPr>
                        </m:dPr>
                        <m:e>
                          <m:r>
                            <a:rPr lang="en-US" sz="1600" i="1" smtClean="0">
                              <a:solidFill>
                                <a:srgbClr val="002060"/>
                              </a:solidFill>
                              <a:latin typeface="Cambria Math" panose="02040503050406030204" pitchFamily="18" charset="0"/>
                            </a:rPr>
                            <m:t>−</m:t>
                          </m:r>
                          <m:f>
                            <m:fPr>
                              <m:ctrlPr>
                                <a:rPr lang="en-US" sz="1600" i="1">
                                  <a:solidFill>
                                    <a:srgbClr val="002060"/>
                                  </a:solidFill>
                                  <a:latin typeface="Cambria Math" panose="02040503050406030204" pitchFamily="18" charset="0"/>
                                </a:rPr>
                              </m:ctrlPr>
                            </m:fPr>
                            <m:num>
                              <m:sSub>
                                <m:sSubPr>
                                  <m:ctrlPr>
                                    <a:rPr lang="en-US" sz="1600" i="1">
                                      <a:solidFill>
                                        <a:srgbClr val="002060"/>
                                      </a:solidFill>
                                      <a:latin typeface="Cambria Math" panose="02040503050406030204" pitchFamily="18" charset="0"/>
                                    </a:rPr>
                                  </m:ctrlPr>
                                </m:sSubPr>
                                <m:e>
                                  <m:r>
                                    <a:rPr lang="en-US" sz="1600" i="1">
                                      <a:solidFill>
                                        <a:srgbClr val="002060"/>
                                      </a:solidFill>
                                      <a:latin typeface="Cambria Math" panose="02040503050406030204" pitchFamily="18" charset="0"/>
                                    </a:rPr>
                                    <m:t>𝐸</m:t>
                                  </m:r>
                                </m:e>
                                <m:sub>
                                  <m:r>
                                    <a:rPr lang="en-US" sz="1600" i="1">
                                      <a:solidFill>
                                        <a:srgbClr val="002060"/>
                                      </a:solidFill>
                                      <a:latin typeface="Cambria Math" panose="02040503050406030204" pitchFamily="18" charset="0"/>
                                    </a:rPr>
                                    <m:t>𝑎</m:t>
                                  </m:r>
                                </m:sub>
                              </m:sSub>
                            </m:num>
                            <m:den>
                              <m:r>
                                <a:rPr lang="en-US" sz="1600" i="1">
                                  <a:solidFill>
                                    <a:srgbClr val="002060"/>
                                  </a:solidFill>
                                  <a:latin typeface="Cambria Math" panose="02040503050406030204" pitchFamily="18" charset="0"/>
                                </a:rPr>
                                <m:t>𝑅𝑇</m:t>
                              </m:r>
                            </m:den>
                          </m:f>
                        </m:e>
                      </m:d>
                    </m:oMath>
                  </m:oMathPara>
                </a14:m>
                <a:endParaRPr lang="en-US" sz="1600">
                  <a:solidFill>
                    <a:srgbClr val="002060"/>
                  </a:solidFill>
                  <a:latin typeface="EB Garamond" pitchFamily="2" charset="0"/>
                  <a:ea typeface="EB Garamond" pitchFamily="2" charset="0"/>
                  <a:cs typeface="Times New Roman" panose="02020603050405020304" pitchFamily="18" charset="0"/>
                </a:endParaRPr>
              </a:p>
              <a:p>
                <a:pPr lvl="1">
                  <a:lnSpc>
                    <a:spcPct val="107000"/>
                  </a:lnSpc>
                  <a:spcBef>
                    <a:spcPts val="0"/>
                  </a:spcBef>
                  <a:spcAft>
                    <a:spcPts val="800"/>
                  </a:spcAft>
                </a:pPr>
                <a:endParaRPr lang="en-US">
                  <a:solidFill>
                    <a:srgbClr val="002060"/>
                  </a:solidFill>
                  <a:latin typeface="EB Garamond" pitchFamily="2" charset="0"/>
                  <a:ea typeface="EB Garamond" pitchFamily="2" charset="0"/>
                  <a:cs typeface="Times New Roman" panose="02020603050405020304" pitchFamily="18" charset="0"/>
                </a:endParaRPr>
              </a:p>
              <a:p>
                <a:endParaRPr lang="en-US">
                  <a:latin typeface="EB Garamond" pitchFamily="2" charset="0"/>
                  <a:ea typeface="EB Garamond" pitchFamily="2" charset="0"/>
                </a:endParaRPr>
              </a:p>
              <a:p>
                <a:endParaRPr lang="en-US">
                  <a:latin typeface="EB Garamond" pitchFamily="2" charset="0"/>
                  <a:ea typeface="EB Garamond" pitchFamily="2" charset="0"/>
                </a:endParaRPr>
              </a:p>
              <a:p>
                <a:endParaRPr lang="en-US">
                  <a:latin typeface="EB Garamond" pitchFamily="2" charset="0"/>
                  <a:ea typeface="EB Garamond" pitchFamily="2" charset="0"/>
                </a:endParaRPr>
              </a:p>
            </p:txBody>
          </p:sp>
        </mc:Choice>
        <mc:Fallback>
          <p:sp>
            <p:nvSpPr>
              <p:cNvPr id="5" name="Content Placeholder 2">
                <a:extLst>
                  <a:ext uri="{FF2B5EF4-FFF2-40B4-BE49-F238E27FC236}">
                    <a16:creationId xmlns:a16="http://schemas.microsoft.com/office/drawing/2014/main" id="{4F772A96-381D-4C88-A428-F780A915E372}"/>
                  </a:ext>
                </a:extLst>
              </p:cNvPr>
              <p:cNvSpPr txBox="1">
                <a:spLocks noGrp="1" noRot="1" noChangeAspect="1" noMove="1" noResize="1" noEditPoints="1" noAdjustHandles="1" noChangeArrowheads="1" noChangeShapeType="1" noTextEdit="1"/>
              </p:cNvSpPr>
              <p:nvPr>
                <p:ph idx="1"/>
              </p:nvPr>
            </p:nvSpPr>
            <p:spPr bwMode="auto">
              <a:xfrm>
                <a:off x="457200" y="1543050"/>
                <a:ext cx="8229600" cy="2651125"/>
              </a:xfrm>
              <a:prstGeom prst="rect">
                <a:avLst/>
              </a:prstGeom>
              <a:blipFill>
                <a:blip r:embed="rId2"/>
                <a:stretch>
                  <a:fillRect l="-463" t="-952"/>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424425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3162-1D22-4EE7-B1C0-A48F234C5243}"/>
              </a:ext>
            </a:extLst>
          </p:cNvPr>
          <p:cNvSpPr>
            <a:spLocks noGrp="1"/>
          </p:cNvSpPr>
          <p:nvPr>
            <p:ph type="title"/>
          </p:nvPr>
        </p:nvSpPr>
        <p:spPr>
          <a:xfrm>
            <a:off x="457200" y="224799"/>
            <a:ext cx="8229600" cy="742950"/>
          </a:xfrm>
        </p:spPr>
        <p:txBody>
          <a:bodyPr/>
          <a:lstStyle/>
          <a:p>
            <a:r>
              <a:rPr lang="en-US" b="1">
                <a:solidFill>
                  <a:srgbClr val="002060"/>
                </a:solidFill>
                <a:latin typeface="EB Garamond" pitchFamily="2" charset="0"/>
                <a:ea typeface="EB Garamond" pitchFamily="2" charset="0"/>
              </a:rPr>
              <a:t>Runaway Reactions</a:t>
            </a:r>
          </a:p>
        </p:txBody>
      </p:sp>
      <p:sp>
        <p:nvSpPr>
          <p:cNvPr id="3" name="Content Placeholder 2">
            <a:extLst>
              <a:ext uri="{FF2B5EF4-FFF2-40B4-BE49-F238E27FC236}">
                <a16:creationId xmlns:a16="http://schemas.microsoft.com/office/drawing/2014/main" id="{8B8813CA-0270-40C9-9658-A7F5918302C5}"/>
              </a:ext>
            </a:extLst>
          </p:cNvPr>
          <p:cNvSpPr>
            <a:spLocks noGrp="1"/>
          </p:cNvSpPr>
          <p:nvPr>
            <p:ph idx="1"/>
          </p:nvPr>
        </p:nvSpPr>
        <p:spPr>
          <a:xfrm>
            <a:off x="395727" y="1079730"/>
            <a:ext cx="8502383" cy="3315536"/>
          </a:xfrm>
        </p:spPr>
        <p:txBody>
          <a:bodyPr/>
          <a:lstStyle/>
          <a:p>
            <a:r>
              <a:rPr lang="en-US" b="1">
                <a:solidFill>
                  <a:srgbClr val="002060"/>
                </a:solidFill>
                <a:latin typeface="EB Garamond" pitchFamily="2" charset="0"/>
                <a:ea typeface="EB Garamond" pitchFamily="2" charset="0"/>
              </a:rPr>
              <a:t>Autocatalytic behavior: </a:t>
            </a:r>
            <a:r>
              <a:rPr lang="en-US">
                <a:solidFill>
                  <a:srgbClr val="002060"/>
                </a:solidFill>
                <a:latin typeface="EB Garamond" pitchFamily="2" charset="0"/>
                <a:ea typeface="EB Garamond" pitchFamily="2" charset="0"/>
              </a:rPr>
              <a:t>Hydrogen iodide dissociates into its respective ions (proton generation) and the systems runs the risk of significant temperature increases.</a:t>
            </a:r>
          </a:p>
          <a:p>
            <a:endParaRPr lang="en-US">
              <a:solidFill>
                <a:srgbClr val="002060"/>
              </a:solidFill>
              <a:latin typeface="EB Garamond" pitchFamily="2" charset="0"/>
              <a:ea typeface="EB Garamond" pitchFamily="2" charset="0"/>
            </a:endParaRPr>
          </a:p>
          <a:p>
            <a:endParaRPr lang="en-US">
              <a:solidFill>
                <a:srgbClr val="002060"/>
              </a:solidFill>
              <a:latin typeface="EB Garamond" pitchFamily="2" charset="0"/>
              <a:ea typeface="EB Garamond" pitchFamily="2" charset="0"/>
            </a:endParaRPr>
          </a:p>
          <a:p>
            <a:endParaRPr lang="en-US">
              <a:solidFill>
                <a:srgbClr val="002060"/>
              </a:solidFill>
              <a:latin typeface="EB Garamond" pitchFamily="2" charset="0"/>
              <a:ea typeface="EB Garamond" pitchFamily="2" charset="0"/>
            </a:endParaRPr>
          </a:p>
          <a:p>
            <a:r>
              <a:rPr lang="en-US">
                <a:solidFill>
                  <a:srgbClr val="002060"/>
                </a:solidFill>
                <a:latin typeface="EB Garamond" pitchFamily="2" charset="0"/>
                <a:ea typeface="EB Garamond" pitchFamily="2" charset="0"/>
              </a:rPr>
              <a:t>To remedy this issue, HI produced can be electrolyzed and thus reduce proton concentration.</a:t>
            </a:r>
          </a:p>
          <a:p>
            <a:endParaRPr lang="en-US">
              <a:solidFill>
                <a:srgbClr val="002060"/>
              </a:solidFill>
              <a:latin typeface="EB Garamond" pitchFamily="2" charset="0"/>
              <a:ea typeface="EB Garamond" pitchFamily="2" charset="0"/>
            </a:endParaRPr>
          </a:p>
          <a:p>
            <a:endParaRPr lang="en-US">
              <a:solidFill>
                <a:srgbClr val="002060"/>
              </a:solidFill>
              <a:latin typeface="EB Garamond" pitchFamily="2" charset="0"/>
              <a:ea typeface="EB Garamond" pitchFamily="2" charset="0"/>
            </a:endParaRPr>
          </a:p>
          <a:p>
            <a:pPr marL="0" indent="0">
              <a:buNone/>
            </a:pPr>
            <a:br>
              <a:rPr lang="en-US">
                <a:solidFill>
                  <a:srgbClr val="002060"/>
                </a:solidFill>
                <a:latin typeface="EB Garamond" pitchFamily="2" charset="0"/>
                <a:ea typeface="EB Garamond" pitchFamily="2" charset="0"/>
              </a:rPr>
            </a:br>
            <a:endParaRPr lang="en-US">
              <a:solidFill>
                <a:srgbClr val="002060"/>
              </a:solidFill>
              <a:latin typeface="EB Garamond" pitchFamily="2" charset="0"/>
              <a:ea typeface="EB Garamond" pitchFamily="2" charset="0"/>
            </a:endParaRPr>
          </a:p>
        </p:txBody>
      </p:sp>
      <p:sp>
        <p:nvSpPr>
          <p:cNvPr id="4" name="Slide Number Placeholder 3">
            <a:extLst>
              <a:ext uri="{FF2B5EF4-FFF2-40B4-BE49-F238E27FC236}">
                <a16:creationId xmlns:a16="http://schemas.microsoft.com/office/drawing/2014/main" id="{CC90D268-5990-4D31-B63A-DDB3F36AD75A}"/>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6</a:t>
            </a:fld>
            <a:endParaRPr lang="en-US">
              <a:latin typeface="EB Garamond" pitchFamily="2" charset="0"/>
              <a:ea typeface="EB Garamond" pitchFamily="2"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AF6238-3F0A-4019-A678-1FFA3B59E9A1}"/>
                  </a:ext>
                </a:extLst>
              </p:cNvPr>
              <p:cNvSpPr txBox="1"/>
              <p:nvPr/>
            </p:nvSpPr>
            <p:spPr>
              <a:xfrm>
                <a:off x="1861607" y="1909471"/>
                <a:ext cx="5570621" cy="491288"/>
              </a:xfrm>
              <a:prstGeom prst="rect">
                <a:avLst/>
              </a:prstGeom>
              <a:noFill/>
            </p:spPr>
            <p:txBody>
              <a:bodyPr wrap="square">
                <a:spAutoFit/>
              </a:bodyPr>
              <a:lstStyle/>
              <a:p>
                <a:pPr lvl="1">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𝐶𝑂𝐶</m:t>
                      </m:r>
                      <m:sSub>
                        <m:sSubPr>
                          <m:ctrlP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𝐶𝑂</m:t>
                      </m:r>
                      <m:sSub>
                        <m:sSubPr>
                          <m:ctrlP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𝐼</m:t>
                      </m:r>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𝐼</m:t>
                          </m:r>
                        </m:e>
                        <m:sup>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sup>
                      </m:sSup>
                    </m:oMath>
                  </m:oMathPara>
                </a14:m>
                <a:endParaRPr lang="en-US" sz="1800" b="0">
                  <a:solidFill>
                    <a:srgbClr val="002060"/>
                  </a:solidFill>
                  <a:effectLst/>
                  <a:latin typeface="EB Garamond" pitchFamily="2" charset="0"/>
                  <a:ea typeface="EB Garamond" pitchFamily="2"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DBAF6238-3F0A-4019-A678-1FFA3B59E9A1}"/>
                  </a:ext>
                </a:extLst>
              </p:cNvPr>
              <p:cNvSpPr txBox="1">
                <a:spLocks noRot="1" noChangeAspect="1" noMove="1" noResize="1" noEditPoints="1" noAdjustHandles="1" noChangeArrowheads="1" noChangeShapeType="1" noTextEdit="1"/>
              </p:cNvSpPr>
              <p:nvPr/>
            </p:nvSpPr>
            <p:spPr>
              <a:xfrm>
                <a:off x="1861607" y="1909471"/>
                <a:ext cx="5570621" cy="4912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35C351-E056-4206-850E-A4151C4528EF}"/>
                  </a:ext>
                </a:extLst>
              </p:cNvPr>
              <p:cNvSpPr txBox="1"/>
              <p:nvPr/>
            </p:nvSpPr>
            <p:spPr>
              <a:xfrm>
                <a:off x="1786689" y="3230500"/>
                <a:ext cx="5570621" cy="491288"/>
              </a:xfrm>
              <a:prstGeom prst="rect">
                <a:avLst/>
              </a:prstGeom>
              <a:noFill/>
            </p:spPr>
            <p:txBody>
              <a:bodyPr wrap="square">
                <a:spAutoFit/>
              </a:bodyPr>
              <a:lstStyle/>
              <a:p>
                <a:pPr lvl="1">
                  <a:lnSpc>
                    <a:spcPct val="107000"/>
                  </a:lnSpc>
                  <a:spcBef>
                    <a:spcPts val="0"/>
                  </a:spcBef>
                  <a:spcAft>
                    <a:spcPts val="800"/>
                  </a:spcAft>
                </a:pPr>
                <a14:m>
                  <m:oMathPara xmlns:m="http://schemas.openxmlformats.org/officeDocument/2006/math">
                    <m:oMathParaPr>
                      <m:jc m:val="center"/>
                    </m:oMathParaPr>
                    <m:oMath xmlns:m="http://schemas.openxmlformats.org/officeDocument/2006/math">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𝐻𝐼</m:t>
                      </m:r>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8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n-US" sz="1800" b="0">
                  <a:solidFill>
                    <a:srgbClr val="002060"/>
                  </a:solidFill>
                  <a:effectLst/>
                  <a:latin typeface="EB Garamond" pitchFamily="2" charset="0"/>
                  <a:ea typeface="EB Garamond" pitchFamily="2"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4335C351-E056-4206-850E-A4151C4528EF}"/>
                  </a:ext>
                </a:extLst>
              </p:cNvPr>
              <p:cNvSpPr txBox="1">
                <a:spLocks noRot="1" noChangeAspect="1" noMove="1" noResize="1" noEditPoints="1" noAdjustHandles="1" noChangeArrowheads="1" noChangeShapeType="1" noTextEdit="1"/>
              </p:cNvSpPr>
              <p:nvPr/>
            </p:nvSpPr>
            <p:spPr>
              <a:xfrm>
                <a:off x="1786689" y="3230500"/>
                <a:ext cx="5570621" cy="49128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581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BACB-46F4-4709-880D-79B74AD72A23}"/>
              </a:ext>
            </a:extLst>
          </p:cNvPr>
          <p:cNvSpPr>
            <a:spLocks noGrp="1"/>
          </p:cNvSpPr>
          <p:nvPr>
            <p:ph type="title"/>
          </p:nvPr>
        </p:nvSpPr>
        <p:spPr/>
        <p:txBody>
          <a:bodyPr/>
          <a:lstStyle/>
          <a:p>
            <a:r>
              <a:rPr lang="en-US" b="1">
                <a:solidFill>
                  <a:srgbClr val="002060"/>
                </a:solidFill>
                <a:latin typeface="EB Garamond" pitchFamily="2" charset="0"/>
                <a:ea typeface="EB Garamond" pitchFamily="2" charset="0"/>
              </a:rPr>
              <a:t>Reactor Modeling &amp; Sizing</a:t>
            </a:r>
          </a:p>
        </p:txBody>
      </p:sp>
      <p:sp>
        <p:nvSpPr>
          <p:cNvPr id="3" name="Content Placeholder 2">
            <a:extLst>
              <a:ext uri="{FF2B5EF4-FFF2-40B4-BE49-F238E27FC236}">
                <a16:creationId xmlns:a16="http://schemas.microsoft.com/office/drawing/2014/main" id="{B5435194-9DC1-4F1F-AB05-903EECFDBD4E}"/>
              </a:ext>
            </a:extLst>
          </p:cNvPr>
          <p:cNvSpPr>
            <a:spLocks noGrp="1"/>
          </p:cNvSpPr>
          <p:nvPr>
            <p:ph idx="1"/>
          </p:nvPr>
        </p:nvSpPr>
        <p:spPr/>
        <p:txBody>
          <a:bodyPr/>
          <a:lstStyle/>
          <a:p>
            <a:r>
              <a:rPr lang="en-US">
                <a:solidFill>
                  <a:srgbClr val="002060"/>
                </a:solidFill>
                <a:latin typeface="EB Garamond" pitchFamily="2" charset="0"/>
                <a:ea typeface="EB Garamond" pitchFamily="2" charset="0"/>
              </a:rPr>
              <a:t>Batch Reactor:</a:t>
            </a:r>
          </a:p>
          <a:p>
            <a:pPr lvl="1"/>
            <a:r>
              <a:rPr lang="en-US">
                <a:solidFill>
                  <a:srgbClr val="002060"/>
                </a:solidFill>
                <a:latin typeface="EB Garamond" pitchFamily="2" charset="0"/>
                <a:ea typeface="EB Garamond" pitchFamily="2" charset="0"/>
              </a:rPr>
              <a:t>Scenario 1: neglect HI electrolysis </a:t>
            </a:r>
          </a:p>
          <a:p>
            <a:pPr lvl="1"/>
            <a:r>
              <a:rPr lang="en-US">
                <a:solidFill>
                  <a:srgbClr val="002060"/>
                </a:solidFill>
                <a:latin typeface="EB Garamond" pitchFamily="2" charset="0"/>
                <a:ea typeface="EB Garamond" pitchFamily="2" charset="0"/>
              </a:rPr>
              <a:t>Scenario 2: incorporate HI electrolysis</a:t>
            </a:r>
          </a:p>
          <a:p>
            <a:pPr marL="0" indent="0">
              <a:buNone/>
            </a:pPr>
            <a:endParaRPr lang="en-US">
              <a:solidFill>
                <a:srgbClr val="002060"/>
              </a:solidFill>
              <a:latin typeface="EB Garamond" pitchFamily="2" charset="0"/>
              <a:ea typeface="EB Garamond" pitchFamily="2" charset="0"/>
            </a:endParaRPr>
          </a:p>
          <a:p>
            <a:r>
              <a:rPr lang="en-US">
                <a:solidFill>
                  <a:srgbClr val="002060"/>
                </a:solidFill>
                <a:latin typeface="EB Garamond" pitchFamily="2" charset="0"/>
                <a:ea typeface="EB Garamond" pitchFamily="2" charset="0"/>
              </a:rPr>
              <a:t>CSTR:</a:t>
            </a:r>
          </a:p>
          <a:p>
            <a:pPr lvl="1"/>
            <a:r>
              <a:rPr lang="en-US">
                <a:solidFill>
                  <a:srgbClr val="002060"/>
                </a:solidFill>
                <a:latin typeface="EB Garamond" pitchFamily="2" charset="0"/>
                <a:ea typeface="EB Garamond" pitchFamily="2" charset="0"/>
              </a:rPr>
              <a:t>Determine reactor volume for commercial use using previously obtained kinetic parameters</a:t>
            </a:r>
          </a:p>
          <a:p>
            <a:pPr lvl="1"/>
            <a:endParaRPr lang="en-US">
              <a:solidFill>
                <a:srgbClr val="002060"/>
              </a:solidFill>
              <a:latin typeface="EB Garamond" pitchFamily="2" charset="0"/>
              <a:ea typeface="EB Garamond" pitchFamily="2" charset="0"/>
            </a:endParaRPr>
          </a:p>
          <a:p>
            <a:pPr marL="457200" lvl="1" indent="0">
              <a:buNone/>
            </a:pPr>
            <a:endParaRPr lang="en-US">
              <a:solidFill>
                <a:srgbClr val="002060"/>
              </a:solidFill>
              <a:latin typeface="EB Garamond" pitchFamily="2" charset="0"/>
              <a:ea typeface="EB Garamond" pitchFamily="2" charset="0"/>
            </a:endParaRPr>
          </a:p>
          <a:p>
            <a:pPr lvl="1"/>
            <a:endParaRPr lang="en-US">
              <a:solidFill>
                <a:srgbClr val="002060"/>
              </a:solidFill>
              <a:latin typeface="EB Garamond" pitchFamily="2" charset="0"/>
              <a:ea typeface="EB Garamond" pitchFamily="2" charset="0"/>
            </a:endParaRPr>
          </a:p>
        </p:txBody>
      </p:sp>
      <p:sp>
        <p:nvSpPr>
          <p:cNvPr id="4" name="Slide Number Placeholder 3">
            <a:extLst>
              <a:ext uri="{FF2B5EF4-FFF2-40B4-BE49-F238E27FC236}">
                <a16:creationId xmlns:a16="http://schemas.microsoft.com/office/drawing/2014/main" id="{0F0595B0-592D-4FBC-924E-55D7764DD81D}"/>
              </a:ext>
            </a:extLst>
          </p:cNvPr>
          <p:cNvSpPr>
            <a:spLocks noGrp="1"/>
          </p:cNvSpPr>
          <p:nvPr>
            <p:ph type="sldNum" sz="quarter" idx="10"/>
          </p:nvPr>
        </p:nvSpPr>
        <p:spPr/>
        <p:txBody>
          <a:bodyPr/>
          <a:lstStyle/>
          <a:p>
            <a:pPr>
              <a:defRPr/>
            </a:pPr>
            <a:fld id="{67ED70C6-FDCB-5747-9A21-CEFC4DDC4D7F}" type="slidenum">
              <a:rPr lang="en-US" smtClean="0">
                <a:latin typeface="EB Garamond" pitchFamily="2" charset="0"/>
                <a:ea typeface="EB Garamond" pitchFamily="2" charset="0"/>
              </a:rPr>
              <a:pPr>
                <a:defRPr/>
              </a:pPr>
              <a:t>7</a:t>
            </a:fld>
            <a:endParaRPr lang="en-US">
              <a:latin typeface="EB Garamond" pitchFamily="2" charset="0"/>
              <a:ea typeface="EB Garamond" pitchFamily="2" charset="0"/>
            </a:endParaRPr>
          </a:p>
        </p:txBody>
      </p:sp>
    </p:spTree>
    <p:extLst>
      <p:ext uri="{BB962C8B-B14F-4D97-AF65-F5344CB8AC3E}">
        <p14:creationId xmlns:p14="http://schemas.microsoft.com/office/powerpoint/2010/main" val="53336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C01AE5-C822-304E-ACC8-0C48F5563146}"/>
              </a:ext>
            </a:extLst>
          </p:cNvPr>
          <p:cNvSpPr>
            <a:spLocks noGrp="1"/>
          </p:cNvSpPr>
          <p:nvPr>
            <p:ph type="ctrTitle"/>
          </p:nvPr>
        </p:nvSpPr>
        <p:spPr>
          <a:xfrm>
            <a:off x="-517713" y="1666478"/>
            <a:ext cx="10179425" cy="1622289"/>
          </a:xfrm>
        </p:spPr>
        <p:txBody>
          <a:bodyPr/>
          <a:lstStyle/>
          <a:p>
            <a:r>
              <a:rPr lang="en-US" b="1">
                <a:latin typeface="Garamond" panose="02020404030301010803" pitchFamily="18" charset="0"/>
              </a:rPr>
              <a:t>SAFETY AND EXPERIMENTAL PLAN</a:t>
            </a:r>
          </a:p>
        </p:txBody>
      </p:sp>
    </p:spTree>
    <p:extLst>
      <p:ext uri="{BB962C8B-B14F-4D97-AF65-F5344CB8AC3E}">
        <p14:creationId xmlns:p14="http://schemas.microsoft.com/office/powerpoint/2010/main" val="1614461164"/>
      </p:ext>
    </p:extLst>
  </p:cSld>
  <p:clrMapOvr>
    <a:masterClrMapping/>
  </p:clrMapOvr>
</p:sld>
</file>

<file path=ppt/theme/theme1.xml><?xml version="1.0" encoding="utf-8"?>
<a:theme xmlns:a="http://schemas.openxmlformats.org/drawingml/2006/main" name="Office Theme">
  <a:themeElements>
    <a:clrScheme name="UD Primary and Secondary">
      <a:dk1>
        <a:sysClr val="windowText" lastClr="000000"/>
      </a:dk1>
      <a:lt1>
        <a:sysClr val="window" lastClr="FFFFFF"/>
      </a:lt1>
      <a:dk2>
        <a:srgbClr val="00539F"/>
      </a:dk2>
      <a:lt2>
        <a:srgbClr val="EEECE1"/>
      </a:lt2>
      <a:accent1>
        <a:srgbClr val="4F81BD"/>
      </a:accent1>
      <a:accent2>
        <a:srgbClr val="AF1E2D"/>
      </a:accent2>
      <a:accent3>
        <a:srgbClr val="BED600"/>
      </a:accent3>
      <a:accent4>
        <a:srgbClr val="5A8E22"/>
      </a:accent4>
      <a:accent5>
        <a:srgbClr val="00A0DF"/>
      </a:accent5>
      <a:accent6>
        <a:srgbClr val="EF8200"/>
      </a:accent6>
      <a:hlink>
        <a:srgbClr val="00539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UD Primary and Secondary">
      <a:dk1>
        <a:sysClr val="windowText" lastClr="000000"/>
      </a:dk1>
      <a:lt1>
        <a:sysClr val="window" lastClr="FFFFFF"/>
      </a:lt1>
      <a:dk2>
        <a:srgbClr val="00539F"/>
      </a:dk2>
      <a:lt2>
        <a:srgbClr val="EEECE1"/>
      </a:lt2>
      <a:accent1>
        <a:srgbClr val="4F81BD"/>
      </a:accent1>
      <a:accent2>
        <a:srgbClr val="AF1E2D"/>
      </a:accent2>
      <a:accent3>
        <a:srgbClr val="BED600"/>
      </a:accent3>
      <a:accent4>
        <a:srgbClr val="5A8E22"/>
      </a:accent4>
      <a:accent5>
        <a:srgbClr val="00A0DF"/>
      </a:accent5>
      <a:accent6>
        <a:srgbClr val="EF8200"/>
      </a:accent6>
      <a:hlink>
        <a:srgbClr val="00539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2500</Words>
  <Application>Microsoft Macintosh PowerPoint</Application>
  <PresentationFormat>On-screen Show (16:9)</PresentationFormat>
  <Paragraphs>612</Paragraphs>
  <Slides>35</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Cambria Math</vt:lpstr>
      <vt:lpstr>EB Garamond</vt:lpstr>
      <vt:lpstr>Garamond</vt:lpstr>
      <vt:lpstr>Helvetica Neue</vt:lpstr>
      <vt:lpstr>Times New Roman</vt:lpstr>
      <vt:lpstr>Office Theme</vt:lpstr>
      <vt:lpstr>Office Theme</vt:lpstr>
      <vt:lpstr>Kinetics Lab (KIN) Final Presentation</vt:lpstr>
      <vt:lpstr>Agenda</vt:lpstr>
      <vt:lpstr>Objectives</vt:lpstr>
      <vt:lpstr>BACKGROUND</vt:lpstr>
      <vt:lpstr>Introduction</vt:lpstr>
      <vt:lpstr>Initial Objectives</vt:lpstr>
      <vt:lpstr>Runaway Reactions</vt:lpstr>
      <vt:lpstr>Reactor Modeling &amp; Sizing</vt:lpstr>
      <vt:lpstr>SAFETY AND EXPERIMENTAL PLAN</vt:lpstr>
      <vt:lpstr>Chemical Hazards</vt:lpstr>
      <vt:lpstr>Chemical Exposure Guidelines</vt:lpstr>
      <vt:lpstr>Operational Hazards And Precautions</vt:lpstr>
      <vt:lpstr>PowerPoint Presentation</vt:lpstr>
      <vt:lpstr>DATA ANALYSIS</vt:lpstr>
      <vt:lpstr>PHASE I</vt:lpstr>
      <vt:lpstr>Runs Conditions</vt:lpstr>
      <vt:lpstr>PowerPoint Presentation</vt:lpstr>
      <vt:lpstr>PowerPoint Presentation</vt:lpstr>
      <vt:lpstr>Reaction Orders a</vt:lpstr>
      <vt:lpstr>PowerPoint Presentation</vt:lpstr>
      <vt:lpstr>Error Propagation</vt:lpstr>
      <vt:lpstr>PHASE III</vt:lpstr>
      <vt:lpstr>Part 1 – ODE Simulation for BSTR</vt:lpstr>
      <vt:lpstr>Part 1</vt:lpstr>
      <vt:lpstr>Part 1</vt:lpstr>
      <vt:lpstr>Part 2 – BSTR with Electrolysis Reaction</vt:lpstr>
      <vt:lpstr>Part 2</vt:lpstr>
      <vt:lpstr>Part 2</vt:lpstr>
      <vt:lpstr>Part 3 – CSTR with Electrolysis Reaction</vt:lpstr>
      <vt:lpstr>CSTR Sizing</vt:lpstr>
      <vt:lpstr>Sensitivity Analysis – CSTR Sizing</vt:lpstr>
      <vt:lpstr>Conclusion and Recommendation</vt:lpstr>
      <vt:lpstr>THANK YOU!</vt:lpstr>
      <vt:lpstr>SUPPLEMENTARY</vt:lpstr>
      <vt:lpstr>SUPPLEMENTARY A: Multiple Linear Regression</vt:lpstr>
    </vt:vector>
  </TitlesOfParts>
  <Company>University of Delaware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Gail Armstrong</dc:creator>
  <cp:lastModifiedBy>Fayeed, Abdul</cp:lastModifiedBy>
  <cp:revision>1</cp:revision>
  <dcterms:created xsi:type="dcterms:W3CDTF">2014-12-16T17:00:44Z</dcterms:created>
  <dcterms:modified xsi:type="dcterms:W3CDTF">2021-05-13T21:57:38Z</dcterms:modified>
</cp:coreProperties>
</file>