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88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87" r:id="rId4"/>
    <p:sldId id="295" r:id="rId5"/>
    <p:sldId id="276" r:id="rId6"/>
    <p:sldId id="293" r:id="rId7"/>
    <p:sldId id="296" r:id="rId8"/>
    <p:sldId id="291" r:id="rId9"/>
    <p:sldId id="257" r:id="rId10"/>
    <p:sldId id="285" r:id="rId11"/>
    <p:sldId id="282" r:id="rId12"/>
    <p:sldId id="288" r:id="rId13"/>
    <p:sldId id="289" r:id="rId14"/>
    <p:sldId id="298" r:id="rId15"/>
    <p:sldId id="280" r:id="rId16"/>
    <p:sldId id="294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, Neel" initials="SN" lastIdx="1" clrIdx="0">
    <p:extLst>
      <p:ext uri="{19B8F6BF-5375-455C-9EA6-DF929625EA0E}">
        <p15:presenceInfo xmlns:p15="http://schemas.microsoft.com/office/powerpoint/2012/main" userId="Shah, N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07E16-CD57-4F44-AF3F-2B5D0DCEA71E}" v="1419" dt="2021-05-02T20:27:48.092"/>
    <p1510:client id="{537073B4-C462-436B-9D04-604AA93A229F}" v="1147" dt="2021-05-02T16:44:44.545"/>
    <p1510:client id="{B5DABA3A-0DC5-3F48-895C-779C3CAF5A8C}" v="1664" dt="2021-05-02T21:20:57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5CB7454-15C1-A944-AC37-5542B6D3ECE9}" type="datetime1">
              <a:rPr lang="en-US"/>
              <a:pPr>
                <a:defRPr/>
              </a:pPr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6CAD9EFA-3E97-9B4D-8EE7-720657CEF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210EC45-414C-6A4E-BBBD-A09AEA33A371}" type="datetime1">
              <a:rPr lang="en-US"/>
              <a:pPr>
                <a:defRPr/>
              </a:pPr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E6EDC6-DD80-2D48-A9E8-763FB51E6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0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E6EDC6-DD80-2D48-A9E8-763FB51E6E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MULTIPLE LINEAR REGRESSIONS</a:t>
            </a:r>
          </a:p>
          <a:p>
            <a:pPr marL="171450" indent="-171450">
              <a:buFontTx/>
              <a:buChar char="-"/>
            </a:pPr>
            <a:r>
              <a:rPr lang="en-US"/>
              <a:t>Didn’t do linear regressions on runs with varying a specific reactant to find the reaction order for that species, </a:t>
            </a:r>
            <a:r>
              <a:rPr lang="en-US" err="1"/>
              <a:t>cuz</a:t>
            </a:r>
            <a:r>
              <a:rPr lang="en-US"/>
              <a:t> it will create bias towards that reactants, since we didn’t consider all run at once</a:t>
            </a:r>
          </a:p>
          <a:p>
            <a:pPr marL="171450" indent="-171450">
              <a:buFontTx/>
              <a:buChar char="-"/>
            </a:pPr>
            <a:r>
              <a:rPr lang="en-US"/>
              <a:t>So to eliminate that bias, do multiple linear regressions all at once instead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E6EDC6-DD80-2D48-A9E8-763FB51E6E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1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9580"/>
            <a:ext cx="5486400" cy="363616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200150"/>
            <a:ext cx="25146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742D8B-8594-4B44-80B0-BECC0F075D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4950"/>
            <a:ext cx="8229600" cy="265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F69E68-A1F7-A441-8DC9-1255D615AC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18930" y="515937"/>
            <a:ext cx="2057400" cy="3579813"/>
          </a:xfrm>
        </p:spPr>
        <p:txBody>
          <a:bodyPr vert="eaVert"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5937"/>
            <a:ext cx="6019800" cy="357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D8FFC6-973B-2442-BCAF-B040FDE7B8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28A5-D74C-9248-B723-0EC6CD7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DA271-5D74-634F-9D21-C09B874B1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02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2651125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643EE7-E1E3-6A41-AED4-ADD0882BF9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1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8EF95E-660F-6F48-9B3C-B3F93E20AC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8255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14350"/>
            <a:ext cx="4041775" cy="773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88255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A9B1A9-890C-8B44-BE90-7CB4395EE4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8F1A38-2662-714D-BA55-F0640804B7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766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24B65-BD56-BC42-A8D4-F7B262BC0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8151"/>
            <a:ext cx="5111750" cy="3657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28750"/>
            <a:ext cx="3008313" cy="2667001"/>
          </a:xfrm>
        </p:spPr>
        <p:txBody>
          <a:bodyPr/>
          <a:lstStyle>
            <a:lvl1pPr marL="0" indent="0">
              <a:buNone/>
              <a:defRPr sz="1400">
                <a:solidFill>
                  <a:srgbClr val="00609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63998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045864-67DE-844A-AC03-EBD93572A5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Helvetica Neue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0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Calibri"/>
          <a:ea typeface="Geneva" pitchFamily="-65" charset="-128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Calibri"/>
          <a:ea typeface="Geneva" pitchFamily="-65" charset="-128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844A14-2286-4F40-9985-1899E38C3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82334"/>
            <a:ext cx="7772400" cy="1102519"/>
          </a:xfrm>
        </p:spPr>
        <p:txBody>
          <a:bodyPr/>
          <a:lstStyle/>
          <a:p>
            <a:r>
              <a:rPr lang="en-US" sz="4000" b="1"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Kinetics Lab (KIN)</a:t>
            </a:r>
            <a:br>
              <a:rPr lang="en-US" sz="4000" b="1"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</a:br>
            <a:r>
              <a:rPr lang="en-US" sz="4000" b="1"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Phase II Presentation</a:t>
            </a:r>
            <a:endParaRPr lang="en-US" sz="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12C7A5-07BB-6946-AA1A-7DCBE84C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351" y="2008637"/>
            <a:ext cx="7321011" cy="213779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Group Name: Just Diene (Group 6)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Instructor: Dr. Marat </a:t>
            </a:r>
            <a:r>
              <a:rPr lang="en-US" err="1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Orazov</a:t>
            </a:r>
            <a:endParaRPr lang="en-US">
              <a:solidFill>
                <a:schemeClr val="bg1"/>
              </a:solidFill>
              <a:latin typeface="Calibri" panose="020F0502020204030204" pitchFamily="34" charset="0"/>
              <a:ea typeface="Geneva"/>
              <a:cs typeface="Calibri" panose="020F050202020403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Date: May 2</a:t>
            </a:r>
            <a:r>
              <a:rPr lang="en-US" baseline="30000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nd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, 2021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Group Members:</a:t>
            </a:r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Daniel Robinson         Abdul </a:t>
            </a:r>
            <a:r>
              <a:rPr lang="en-US" err="1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Fayeed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 	 Neel Shah 	 Evan </a:t>
            </a:r>
            <a:r>
              <a:rPr lang="en-US" err="1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Sciacchitano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1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66AB-8E6F-D04A-85D2-72AB7649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8687"/>
            <a:ext cx="7772400" cy="1102519"/>
          </a:xfrm>
        </p:spPr>
        <p:txBody>
          <a:bodyPr/>
          <a:lstStyle/>
          <a:p>
            <a:r>
              <a:rPr lang="en-US" sz="4400" b="1"/>
              <a:t>PHASE III PLANNING</a:t>
            </a:r>
          </a:p>
        </p:txBody>
      </p:sp>
    </p:spTree>
    <p:extLst>
      <p:ext uri="{BB962C8B-B14F-4D97-AF65-F5344CB8AC3E}">
        <p14:creationId xmlns:p14="http://schemas.microsoft.com/office/powerpoint/2010/main" val="26612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6762-B070-624A-AEFF-ABAEEEFD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PLAN FOR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6047-4B46-6044-B60F-6EB1141A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Conduct Simulation and sensitivity analysis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Establish species balances to solve for the system of ODEs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Add iodine regeneration to Iodine balance</a:t>
            </a:r>
          </a:p>
          <a:p>
            <a:r>
              <a:rPr lang="en-US">
                <a:solidFill>
                  <a:srgbClr val="002060"/>
                </a:solidFill>
              </a:rPr>
              <a:t>Model a batch reactor and CSTR</a:t>
            </a:r>
          </a:p>
          <a:p>
            <a:r>
              <a:rPr lang="en-US">
                <a:solidFill>
                  <a:srgbClr val="002060"/>
                </a:solidFill>
              </a:rPr>
              <a:t>Analyze data and improve design</a:t>
            </a:r>
          </a:p>
          <a:p>
            <a:r>
              <a:rPr lang="en-US">
                <a:solidFill>
                  <a:srgbClr val="002060"/>
                </a:solidFill>
              </a:rPr>
              <a:t>Finalize Report</a:t>
            </a:r>
          </a:p>
          <a:p>
            <a:endParaRPr lang="en-US">
              <a:solidFill>
                <a:srgbClr val="002060"/>
              </a:solidFill>
            </a:endParaRPr>
          </a:p>
          <a:p>
            <a:pPr lvl="1"/>
            <a:endParaRPr lang="en-US">
              <a:solidFill>
                <a:srgbClr val="002060"/>
              </a:solidFill>
            </a:endParaRPr>
          </a:p>
          <a:p>
            <a:pPr marL="457200" lvl="1" indent="0">
              <a:buNone/>
            </a:pPr>
            <a:br>
              <a:rPr lang="en-US">
                <a:solidFill>
                  <a:srgbClr val="002060"/>
                </a:solidFill>
              </a:rPr>
            </a:b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B981-1428-E54C-94D6-308751B39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7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6762-B070-624A-AEFF-ABAEEEFD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848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PLAN FOR PHASE 3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56047-4B46-6044-B60F-6EB1141A0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01435"/>
                <a:ext cx="8686801" cy="3662098"/>
              </a:xfrm>
            </p:spPr>
            <p:txBody>
              <a:bodyPr/>
              <a:lstStyle/>
              <a:p>
                <a:r>
                  <a:rPr lang="en-US" sz="1800" i="1">
                    <a:solidFill>
                      <a:srgbClr val="00206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solidFill>
                      <a:srgbClr val="00206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Par</a:t>
                </a:r>
                <a:r>
                  <a:rPr lang="en-US">
                    <a:solidFill>
                      <a:srgbClr val="00206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 1: </a:t>
                </a:r>
              </a:p>
              <a:p>
                <a:pPr lvl="1"/>
                <a:r>
                  <a:rPr lang="en-US">
                    <a:solidFill>
                      <a:srgbClr val="00206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Use ode45 in </a:t>
                </a:r>
                <a:r>
                  <a:rPr lang="en-US" err="1">
                    <a:solidFill>
                      <a:srgbClr val="00206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matlab</a:t>
                </a:r>
                <a:r>
                  <a:rPr lang="en-US">
                    <a:solidFill>
                      <a:srgbClr val="00206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and specify the initial conditions to solve the system of differential equations.</a:t>
                </a:r>
              </a:p>
              <a:p>
                <a:pPr lvl="1"/>
                <a:endParaRPr lang="en-US" i="1">
                  <a:solidFill>
                    <a:srgbClr val="00206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>
                    <a:solidFill>
                      <a:srgbClr val="00206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Part 2:</a:t>
                </a:r>
                <a:endParaRPr lang="en-US" sz="1800">
                  <a:solidFill>
                    <a:srgbClr val="00206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𝐴𝑐𝑒𝑡𝑜𝑛𝑒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𝐴𝑐𝑒𝑡𝑜𝑛𝑒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0.987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𝐻𝐶𝑙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1.0014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−0.0003</m:t>
                        </m:r>
                      </m:sup>
                    </m:sSup>
                  </m:oMath>
                </a14:m>
                <a:endParaRPr lang="en-US" sz="18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𝐴𝑐𝑒𝑡𝑜𝑛𝑒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0.987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𝐻𝐶𝑙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1.0014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0.0003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8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𝐻𝐶𝑙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𝐴𝑐𝑒𝑡𝑜𝑛𝑒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0.987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𝐻𝐶𝑙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1.0014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0.0003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8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𝐻𝐼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𝐴𝑐𝑒𝑡𝑜𝑛𝑒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0.987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𝐻𝐶𝑙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1.0014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0.0003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8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56047-4B46-6044-B60F-6EB1141A0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01435"/>
                <a:ext cx="8686801" cy="3662098"/>
              </a:xfrm>
              <a:blipFill>
                <a:blip r:embed="rId2"/>
                <a:stretch>
                  <a:fillRect l="-439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B981-1428-E54C-94D6-308751B39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C3AD-A4EC-8642-99EE-A8D5708A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TIME MANAGEMENT PLAN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8E211-F724-124E-9C4D-16A3BB40F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12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BA8A5-B9E8-42EA-AAF2-08CB05957FF0}"/>
              </a:ext>
            </a:extLst>
          </p:cNvPr>
          <p:cNvSpPr txBox="1"/>
          <p:nvPr/>
        </p:nvSpPr>
        <p:spPr>
          <a:xfrm>
            <a:off x="401853" y="1250699"/>
            <a:ext cx="7627962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5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Monday, 5/03/21: 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MATLAB and/or ASPEN Models –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Neel and Abdul</a:t>
            </a:r>
            <a:endParaRPr lang="en-US" sz="1800" b="0" i="0" u="none" strike="noStrike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6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Monday, 5/10/21: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Prepare Final Report and Presentation – Everyone   </a:t>
            </a: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</a:pPr>
            <a:endParaRPr lang="en-US" sz="1800" b="0" i="0" u="none" strike="noStrike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7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Monday, 5/17/21: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Revise Final Report – Everyone </a:t>
            </a: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>
              <a:solidFill>
                <a:srgbClr val="0060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8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8810A-A1CB-214E-865D-2EAA63359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8687"/>
            <a:ext cx="7772400" cy="1102519"/>
          </a:xfrm>
        </p:spPr>
        <p:txBody>
          <a:bodyPr/>
          <a:lstStyle/>
          <a:p>
            <a:r>
              <a:rPr lang="en-US" sz="44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9327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0353-3EC6-2644-A4C3-68534AAF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SUPPLEMENTARY A: Multiple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F647A-546F-1746-A324-1E4DB7E86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043C1-1D84-EA48-9048-860E3B7CD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61716"/>
              </p:ext>
            </p:extLst>
          </p:nvPr>
        </p:nvGraphicFramePr>
        <p:xfrm>
          <a:off x="1400175" y="3369574"/>
          <a:ext cx="6343649" cy="1145062"/>
        </p:xfrm>
        <a:graphic>
          <a:graphicData uri="http://schemas.openxmlformats.org/drawingml/2006/table">
            <a:tbl>
              <a:tblPr/>
              <a:tblGrid>
                <a:gridCol w="1122944">
                  <a:extLst>
                    <a:ext uri="{9D8B030D-6E8A-4147-A177-3AD203B41FA5}">
                      <a16:colId xmlns:a16="http://schemas.microsoft.com/office/drawing/2014/main" val="1005351571"/>
                    </a:ext>
                  </a:extLst>
                </a:gridCol>
                <a:gridCol w="945637">
                  <a:extLst>
                    <a:ext uri="{9D8B030D-6E8A-4147-A177-3AD203B41FA5}">
                      <a16:colId xmlns:a16="http://schemas.microsoft.com/office/drawing/2014/main" val="3358228615"/>
                    </a:ext>
                  </a:extLst>
                </a:gridCol>
                <a:gridCol w="1093393">
                  <a:extLst>
                    <a:ext uri="{9D8B030D-6E8A-4147-A177-3AD203B41FA5}">
                      <a16:colId xmlns:a16="http://schemas.microsoft.com/office/drawing/2014/main" val="2641541273"/>
                    </a:ext>
                  </a:extLst>
                </a:gridCol>
                <a:gridCol w="689527">
                  <a:extLst>
                    <a:ext uri="{9D8B030D-6E8A-4147-A177-3AD203B41FA5}">
                      <a16:colId xmlns:a16="http://schemas.microsoft.com/office/drawing/2014/main" val="1783471884"/>
                    </a:ext>
                  </a:extLst>
                </a:gridCol>
                <a:gridCol w="640275">
                  <a:extLst>
                    <a:ext uri="{9D8B030D-6E8A-4147-A177-3AD203B41FA5}">
                      <a16:colId xmlns:a16="http://schemas.microsoft.com/office/drawing/2014/main" val="807317839"/>
                    </a:ext>
                  </a:extLst>
                </a:gridCol>
                <a:gridCol w="916086">
                  <a:extLst>
                    <a:ext uri="{9D8B030D-6E8A-4147-A177-3AD203B41FA5}">
                      <a16:colId xmlns:a16="http://schemas.microsoft.com/office/drawing/2014/main" val="2289170946"/>
                    </a:ext>
                  </a:extLst>
                </a:gridCol>
                <a:gridCol w="935787">
                  <a:extLst>
                    <a:ext uri="{9D8B030D-6E8A-4147-A177-3AD203B41FA5}">
                      <a16:colId xmlns:a16="http://schemas.microsoft.com/office/drawing/2014/main" val="2630422919"/>
                    </a:ext>
                  </a:extLst>
                </a:gridCol>
              </a:tblGrid>
              <a:tr h="230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98911"/>
                  </a:ext>
                </a:extLst>
              </a:tr>
              <a:tr h="1955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-7.0739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1.9086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-3.7063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-11.3266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-2.8213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50836"/>
                  </a:ext>
                </a:extLst>
              </a:tr>
              <a:tr h="1955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 [Acetone]</a:t>
                      </a:r>
                      <a:r>
                        <a:rPr lang="en-US" sz="1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0.9876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3.8129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0.4105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1.5647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78757"/>
                  </a:ext>
                </a:extLst>
              </a:tr>
              <a:tr h="1955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 [HCl]</a:t>
                      </a:r>
                      <a:r>
                        <a:rPr lang="en-US" sz="1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1.0014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3.8662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0.4243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1.5785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33798"/>
                  </a:ext>
                </a:extLst>
              </a:tr>
              <a:tr h="1955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 [I</a:t>
                      </a:r>
                      <a:r>
                        <a:rPr lang="en-US" sz="1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sz="1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-0.0003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-0.0012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-0.5774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0.5768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401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B492E9-FE1C-E74D-A5DD-AC0A916D6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73968"/>
              </p:ext>
            </p:extLst>
          </p:nvPr>
        </p:nvGraphicFramePr>
        <p:xfrm>
          <a:off x="6324600" y="625168"/>
          <a:ext cx="1629090" cy="1371600"/>
        </p:xfrm>
        <a:graphic>
          <a:graphicData uri="http://schemas.openxmlformats.org/drawingml/2006/table">
            <a:tbl>
              <a:tblPr/>
              <a:tblGrid>
                <a:gridCol w="883676">
                  <a:extLst>
                    <a:ext uri="{9D8B030D-6E8A-4147-A177-3AD203B41FA5}">
                      <a16:colId xmlns:a16="http://schemas.microsoft.com/office/drawing/2014/main" val="3433327648"/>
                    </a:ext>
                  </a:extLst>
                </a:gridCol>
                <a:gridCol w="745414">
                  <a:extLst>
                    <a:ext uri="{9D8B030D-6E8A-4147-A177-3AD203B41FA5}">
                      <a16:colId xmlns:a16="http://schemas.microsoft.com/office/drawing/2014/main" val="882807111"/>
                    </a:ext>
                  </a:extLst>
                </a:gridCol>
              </a:tblGrid>
              <a:tr h="202250"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376501"/>
                  </a:ext>
                </a:extLst>
              </a:tr>
              <a:tr h="20225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0.86301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99173"/>
                  </a:ext>
                </a:extLst>
              </a:tr>
              <a:tr h="20225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0.74478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45396"/>
                  </a:ext>
                </a:extLst>
              </a:tr>
              <a:tr h="20225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</a:t>
                      </a:r>
                      <a:r>
                        <a:rPr lang="en-US" sz="1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0.66821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433675"/>
                  </a:ext>
                </a:extLst>
              </a:tr>
              <a:tr h="20225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8652"/>
                  </a:ext>
                </a:extLst>
              </a:tr>
              <a:tr h="20225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3923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F615E12-CF56-6F42-8796-88BBB2EB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65833"/>
              </p:ext>
            </p:extLst>
          </p:nvPr>
        </p:nvGraphicFramePr>
        <p:xfrm>
          <a:off x="145275" y="649678"/>
          <a:ext cx="4655325" cy="2651122"/>
        </p:xfrm>
        <a:graphic>
          <a:graphicData uri="http://schemas.openxmlformats.org/drawingml/2006/table">
            <a:tbl>
              <a:tblPr/>
              <a:tblGrid>
                <a:gridCol w="355175">
                  <a:extLst>
                    <a:ext uri="{9D8B030D-6E8A-4147-A177-3AD203B41FA5}">
                      <a16:colId xmlns:a16="http://schemas.microsoft.com/office/drawing/2014/main" val="3975296031"/>
                    </a:ext>
                  </a:extLst>
                </a:gridCol>
                <a:gridCol w="716692">
                  <a:extLst>
                    <a:ext uri="{9D8B030D-6E8A-4147-A177-3AD203B41FA5}">
                      <a16:colId xmlns:a16="http://schemas.microsoft.com/office/drawing/2014/main" val="2973040984"/>
                    </a:ext>
                  </a:extLst>
                </a:gridCol>
                <a:gridCol w="507392">
                  <a:extLst>
                    <a:ext uri="{9D8B030D-6E8A-4147-A177-3AD203B41FA5}">
                      <a16:colId xmlns:a16="http://schemas.microsoft.com/office/drawing/2014/main" val="4265870590"/>
                    </a:ext>
                  </a:extLst>
                </a:gridCol>
                <a:gridCol w="672295">
                  <a:extLst>
                    <a:ext uri="{9D8B030D-6E8A-4147-A177-3AD203B41FA5}">
                      <a16:colId xmlns:a16="http://schemas.microsoft.com/office/drawing/2014/main" val="3580026700"/>
                    </a:ext>
                  </a:extLst>
                </a:gridCol>
                <a:gridCol w="475680">
                  <a:extLst>
                    <a:ext uri="{9D8B030D-6E8A-4147-A177-3AD203B41FA5}">
                      <a16:colId xmlns:a16="http://schemas.microsoft.com/office/drawing/2014/main" val="3594925971"/>
                    </a:ext>
                  </a:extLst>
                </a:gridCol>
                <a:gridCol w="431283">
                  <a:extLst>
                    <a:ext uri="{9D8B030D-6E8A-4147-A177-3AD203B41FA5}">
                      <a16:colId xmlns:a16="http://schemas.microsoft.com/office/drawing/2014/main" val="583515107"/>
                    </a:ext>
                  </a:extLst>
                </a:gridCol>
                <a:gridCol w="374202">
                  <a:extLst>
                    <a:ext uri="{9D8B030D-6E8A-4147-A177-3AD203B41FA5}">
                      <a16:colId xmlns:a16="http://schemas.microsoft.com/office/drawing/2014/main" val="877469376"/>
                    </a:ext>
                  </a:extLst>
                </a:gridCol>
                <a:gridCol w="488365">
                  <a:extLst>
                    <a:ext uri="{9D8B030D-6E8A-4147-A177-3AD203B41FA5}">
                      <a16:colId xmlns:a16="http://schemas.microsoft.com/office/drawing/2014/main" val="4092887388"/>
                    </a:ext>
                  </a:extLst>
                </a:gridCol>
                <a:gridCol w="342490">
                  <a:extLst>
                    <a:ext uri="{9D8B030D-6E8A-4147-A177-3AD203B41FA5}">
                      <a16:colId xmlns:a16="http://schemas.microsoft.com/office/drawing/2014/main" val="3925351069"/>
                    </a:ext>
                  </a:extLst>
                </a:gridCol>
                <a:gridCol w="291751">
                  <a:extLst>
                    <a:ext uri="{9D8B030D-6E8A-4147-A177-3AD203B41FA5}">
                      <a16:colId xmlns:a16="http://schemas.microsoft.com/office/drawing/2014/main" val="2049475653"/>
                    </a:ext>
                  </a:extLst>
                </a:gridCol>
              </a:tblGrid>
              <a:tr h="1945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#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Rate, r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(M/s)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(M/s)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[Acetone]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[HCl]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 r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 [Acetone]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 [HCl]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 [I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sz="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15215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3.5604E-05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9.1040E-07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-10.2431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358563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1.5291E-05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2.0312E-06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-11.0882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512213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4.9796E-05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2.4805E-06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-9.9076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1.0986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729080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6.0234E-05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6.8145E-06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-9.7173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1.3863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71441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1.7092E-05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5.0035E-07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-10.9769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-4.6052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841015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4.9220E-05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3.5715E-06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-9.9192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-3.5066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0124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6.9323E-05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3.4030E-07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-9.5767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-3.2189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02255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3.2025E-05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5.4560E-07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-10.3490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-6.9078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42576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3.6251E-05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1.1631E-06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-10.2250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-5.8091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268323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3.0549E-05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1.9934E-06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-10.3962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-5.5215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51757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1.9456E-05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6.4025E-07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-10.8474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893308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2.8866E-05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4.5988E-07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-10.4529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365969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5.7767E-05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1.6237E-06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-9.7591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104941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4.5263E-05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1.8942E-06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-10.0030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-3.9120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-6.2146</a:t>
                      </a:r>
                      <a:endParaRPr lang="en-US" sz="600">
                        <a:effectLst/>
                      </a:endParaRPr>
                    </a:p>
                  </a:txBody>
                  <a:tcPr marL="8457" marR="8457" marT="8457" marB="4228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6539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928D6A-BDB6-4046-A81A-E6F17131A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78067"/>
              </p:ext>
            </p:extLst>
          </p:nvPr>
        </p:nvGraphicFramePr>
        <p:xfrm>
          <a:off x="4876800" y="2038139"/>
          <a:ext cx="4190999" cy="1297048"/>
        </p:xfrm>
        <a:graphic>
          <a:graphicData uri="http://schemas.openxmlformats.org/drawingml/2006/table">
            <a:tbl>
              <a:tblPr/>
              <a:tblGrid>
                <a:gridCol w="741173">
                  <a:extLst>
                    <a:ext uri="{9D8B030D-6E8A-4147-A177-3AD203B41FA5}">
                      <a16:colId xmlns:a16="http://schemas.microsoft.com/office/drawing/2014/main" val="4206105958"/>
                    </a:ext>
                  </a:extLst>
                </a:gridCol>
                <a:gridCol w="795077">
                  <a:extLst>
                    <a:ext uri="{9D8B030D-6E8A-4147-A177-3AD203B41FA5}">
                      <a16:colId xmlns:a16="http://schemas.microsoft.com/office/drawing/2014/main" val="642504976"/>
                    </a:ext>
                  </a:extLst>
                </a:gridCol>
                <a:gridCol w="653580">
                  <a:extLst>
                    <a:ext uri="{9D8B030D-6E8A-4147-A177-3AD203B41FA5}">
                      <a16:colId xmlns:a16="http://schemas.microsoft.com/office/drawing/2014/main" val="4048553434"/>
                    </a:ext>
                  </a:extLst>
                </a:gridCol>
                <a:gridCol w="828767">
                  <a:extLst>
                    <a:ext uri="{9D8B030D-6E8A-4147-A177-3AD203B41FA5}">
                      <a16:colId xmlns:a16="http://schemas.microsoft.com/office/drawing/2014/main" val="768375101"/>
                    </a:ext>
                  </a:extLst>
                </a:gridCol>
                <a:gridCol w="518822">
                  <a:extLst>
                    <a:ext uri="{9D8B030D-6E8A-4147-A177-3AD203B41FA5}">
                      <a16:colId xmlns:a16="http://schemas.microsoft.com/office/drawing/2014/main" val="1890880031"/>
                    </a:ext>
                  </a:extLst>
                </a:gridCol>
                <a:gridCol w="653580">
                  <a:extLst>
                    <a:ext uri="{9D8B030D-6E8A-4147-A177-3AD203B41FA5}">
                      <a16:colId xmlns:a16="http://schemas.microsoft.com/office/drawing/2014/main" val="2457883376"/>
                    </a:ext>
                  </a:extLst>
                </a:gridCol>
              </a:tblGrid>
              <a:tr h="229012">
                <a:tc gridSpan="6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63982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82342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2.17959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0.72653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9.72718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43875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0.74691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0.07469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47821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2.92650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</a:txBody>
                  <a:tcPr marL="12700" marR="12700" marT="12700" marB="635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5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2E2A-608C-3F45-82C1-F9433489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4AE8-500D-E246-82CB-DEE05057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756"/>
            <a:ext cx="8229600" cy="2651125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Introduction (Evan)								~ 2 minutes</a:t>
            </a:r>
          </a:p>
          <a:p>
            <a:r>
              <a:rPr lang="en-US">
                <a:solidFill>
                  <a:srgbClr val="002060"/>
                </a:solidFill>
              </a:rPr>
              <a:t>Data Analysis									~ 10 minutes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Error Propagation (Dan)                                         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Rate Orders (Abdul)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Arrhenius (Dan)</a:t>
            </a:r>
          </a:p>
          <a:p>
            <a:r>
              <a:rPr lang="en-US">
                <a:solidFill>
                  <a:srgbClr val="002060"/>
                </a:solidFill>
              </a:rPr>
              <a:t>Current and Future Planning (Neel) 					~ 3 minutes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Phase 3 organization</a:t>
            </a:r>
            <a:br>
              <a:rPr lang="en-US">
                <a:solidFill>
                  <a:srgbClr val="002060"/>
                </a:solidFill>
              </a:rPr>
            </a:br>
            <a:br>
              <a:rPr lang="en-US">
                <a:solidFill>
                  <a:srgbClr val="002060"/>
                </a:solidFill>
              </a:rPr>
            </a:b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C307-977A-9C43-AF7E-49A5778B6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921C-7533-4DB0-BD27-E442F8D8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ECDAF-E669-4AB3-B061-FD3BA319C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2060"/>
                    </a:solidFill>
                  </a:rPr>
                  <a:t>Key Tasks:</a:t>
                </a:r>
              </a:p>
              <a:p>
                <a:pPr lvl="1"/>
                <a:r>
                  <a:rPr lang="en-US">
                    <a:solidFill>
                      <a:srgbClr val="002060"/>
                    </a:solidFill>
                  </a:rPr>
                  <a:t>To determine the reactant order</a:t>
                </a:r>
              </a:p>
              <a:p>
                <a:pPr lvl="1"/>
                <a:r>
                  <a:rPr lang="en-US">
                    <a:solidFill>
                      <a:srgbClr val="002060"/>
                    </a:solidFill>
                  </a:rPr>
                  <a:t>Activation Energy and Arrhenius pre-exponential factor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2060"/>
                  </a:solidFill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𝑅𝑎𝑡𝑒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𝐴𝑐𝑒𝑡𝑜𝑛𝑒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𝐻𝐶𝑙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US" sz="18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𝐴𝑒𝑥𝑝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ECDAF-E669-4AB3-B061-FD3BA319C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07093-21E7-4F6E-B22B-E12D116F4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66AB-8E6F-D04A-85D2-72AB7649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8687"/>
            <a:ext cx="7772400" cy="1102519"/>
          </a:xfrm>
        </p:spPr>
        <p:txBody>
          <a:bodyPr/>
          <a:lstStyle/>
          <a:p>
            <a:r>
              <a:rPr lang="en-US" sz="4400" b="1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80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F189-6373-7348-8DD9-0AC3D0B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14350"/>
            <a:ext cx="22098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RUNS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059-DCB7-7543-956D-D2BCE9487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3BC0B5-445F-1C4E-86DC-2D67CD5E1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40942"/>
              </p:ext>
            </p:extLst>
          </p:nvPr>
        </p:nvGraphicFramePr>
        <p:xfrm>
          <a:off x="489527" y="361950"/>
          <a:ext cx="5638800" cy="4018696"/>
        </p:xfrm>
        <a:graphic>
          <a:graphicData uri="http://schemas.openxmlformats.org/drawingml/2006/table">
            <a:tbl>
              <a:tblPr/>
              <a:tblGrid>
                <a:gridCol w="822573">
                  <a:extLst>
                    <a:ext uri="{9D8B030D-6E8A-4147-A177-3AD203B41FA5}">
                      <a16:colId xmlns:a16="http://schemas.microsoft.com/office/drawing/2014/main" val="4258669489"/>
                    </a:ext>
                  </a:extLst>
                </a:gridCol>
                <a:gridCol w="1430563">
                  <a:extLst>
                    <a:ext uri="{9D8B030D-6E8A-4147-A177-3AD203B41FA5}">
                      <a16:colId xmlns:a16="http://schemas.microsoft.com/office/drawing/2014/main" val="125764625"/>
                    </a:ext>
                  </a:extLst>
                </a:gridCol>
                <a:gridCol w="1323270">
                  <a:extLst>
                    <a:ext uri="{9D8B030D-6E8A-4147-A177-3AD203B41FA5}">
                      <a16:colId xmlns:a16="http://schemas.microsoft.com/office/drawing/2014/main" val="299684948"/>
                    </a:ext>
                  </a:extLst>
                </a:gridCol>
                <a:gridCol w="989472">
                  <a:extLst>
                    <a:ext uri="{9D8B030D-6E8A-4147-A177-3AD203B41FA5}">
                      <a16:colId xmlns:a16="http://schemas.microsoft.com/office/drawing/2014/main" val="496379378"/>
                    </a:ext>
                  </a:extLst>
                </a:gridCol>
                <a:gridCol w="1072922">
                  <a:extLst>
                    <a:ext uri="{9D8B030D-6E8A-4147-A177-3AD203B41FA5}">
                      <a16:colId xmlns:a16="http://schemas.microsoft.com/office/drawing/2014/main" val="1564064448"/>
                    </a:ext>
                  </a:extLst>
                </a:gridCol>
              </a:tblGrid>
              <a:tr h="2921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#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 (°C)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[Acetone]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[HCl]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043821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5509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22061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101708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039922"/>
                  </a:ext>
                </a:extLst>
              </a:tr>
              <a:tr h="29974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71891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72792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6207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34833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92684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67741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249027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451202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953157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38</a:t>
                      </a: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0.0020</a:t>
                      </a: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868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6D15B6-3765-E24E-AF5A-C2E42B9DB7FC}"/>
              </a:ext>
            </a:extLst>
          </p:cNvPr>
          <p:cNvSpPr txBox="1"/>
          <p:nvPr/>
        </p:nvSpPr>
        <p:spPr>
          <a:xfrm>
            <a:off x="6515100" y="135255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2060"/>
                </a:solidFill>
                <a:latin typeface="+mj-lt"/>
              </a:rPr>
              <a:t>14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2060"/>
                </a:solidFill>
                <a:latin typeface="+mj-lt"/>
              </a:rPr>
              <a:t>1 standard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2060"/>
                </a:solidFill>
                <a:latin typeface="+mj-lt"/>
              </a:rPr>
              <a:t>3 runs with varying concentration for each reactant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2060"/>
                </a:solidFill>
                <a:latin typeface="+mj-lt"/>
              </a:rPr>
              <a:t>4 runs with varying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239758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C134-84C7-4A5F-888A-EED274C1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28600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ERROR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8F10-4207-4A84-835B-0ADE01F3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71550"/>
            <a:ext cx="8172450" cy="26289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Errors in mass, absorbance, and temperature were propagated</a:t>
            </a:r>
          </a:p>
          <a:p>
            <a:pPr lvl="1"/>
            <a:r>
              <a:rPr lang="en-US">
                <a:solidFill>
                  <a:srgbClr val="002060"/>
                </a:solidFill>
                <a:latin typeface="+mj-lt"/>
                <a:ea typeface="Calibri"/>
                <a:sym typeface="Calibri"/>
              </a:rPr>
              <a:t>Sources: </a:t>
            </a:r>
            <a:r>
              <a:rPr lang="en-US" b="0" i="0" u="none" strike="noStrike">
                <a:solidFill>
                  <a:srgbClr val="002060"/>
                </a:solidFill>
                <a:effectLst/>
                <a:latin typeface="+mj-lt"/>
              </a:rPr>
              <a:t>Spectrophotometer, Thermocouple, and Balance</a:t>
            </a:r>
          </a:p>
          <a:p>
            <a:pPr lvl="1"/>
            <a:r>
              <a:rPr lang="en-US" b="0" i="0" u="none" strike="noStrike">
                <a:solidFill>
                  <a:srgbClr val="002060"/>
                </a:solidFill>
                <a:effectLst/>
                <a:latin typeface="+mj-lt"/>
              </a:rPr>
              <a:t>Reaction Orders – Method of Initial Rates </a:t>
            </a:r>
          </a:p>
          <a:p>
            <a:pPr lvl="1"/>
            <a:r>
              <a:rPr lang="en-US">
                <a:solidFill>
                  <a:srgbClr val="002060"/>
                </a:solidFill>
                <a:latin typeface="+mj-lt"/>
              </a:rPr>
              <a:t>k – rate expression </a:t>
            </a:r>
            <a:endParaRPr lang="en-US" b="0" i="0" u="none" strike="noStrike">
              <a:solidFill>
                <a:srgbClr val="002060"/>
              </a:solidFill>
              <a:effectLst/>
              <a:latin typeface="+mj-lt"/>
            </a:endParaRPr>
          </a:p>
          <a:p>
            <a:r>
              <a:rPr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Errors in regression: slope and intercept</a:t>
            </a:r>
          </a:p>
          <a:p>
            <a:pPr lvl="1"/>
            <a:r>
              <a:rPr lang="en-US">
                <a:solidFill>
                  <a:srgbClr val="002060"/>
                </a:solidFill>
                <a:ea typeface="Calibri"/>
                <a:sym typeface="Calibri"/>
              </a:rPr>
              <a:t>Rate – Least Squares</a:t>
            </a:r>
          </a:p>
          <a:p>
            <a:pPr lvl="1"/>
            <a:r>
              <a:rPr lang="en-US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baseline="-25000" err="1">
                <a:solidFill>
                  <a:srgbClr val="002060"/>
                </a:solidFill>
                <a:ea typeface="Calibri"/>
                <a:sym typeface="Calibri"/>
              </a:rPr>
              <a:t>a</a:t>
            </a:r>
            <a:r>
              <a:rPr lang="en-US">
                <a:solidFill>
                  <a:srgbClr val="002060"/>
                </a:solidFill>
                <a:ea typeface="Calibri"/>
                <a:sym typeface="Calibri"/>
              </a:rPr>
              <a:t> &amp; A – sum of squares</a:t>
            </a:r>
            <a:endParaRPr lang="en-US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A6AC2-36C8-43EE-B79A-BC63F7997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Google Shape;283;p52">
            <a:extLst>
              <a:ext uri="{FF2B5EF4-FFF2-40B4-BE49-F238E27FC236}">
                <a16:creationId xmlns:a16="http://schemas.microsoft.com/office/drawing/2014/main" id="{7E6A73CB-5C3B-42FB-AC45-B36431E0C2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900"/>
          <a:stretch/>
        </p:blipFill>
        <p:spPr>
          <a:xfrm>
            <a:off x="1014178" y="3407672"/>
            <a:ext cx="6887044" cy="8781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4D300-E79F-CF48-8EE4-8A6DED8B8B5F}"/>
                  </a:ext>
                </a:extLst>
              </p:cNvPr>
              <p:cNvSpPr txBox="1"/>
              <p:nvPr/>
            </p:nvSpPr>
            <p:spPr>
              <a:xfrm>
                <a:off x="5904522" y="1760150"/>
                <a:ext cx="2753703" cy="525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𝐴𝑐𝑒𝑡𝑜𝑛𝑒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𝐻𝐶𝑙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4D300-E79F-CF48-8EE4-8A6DED8B8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522" y="1760150"/>
                <a:ext cx="2753703" cy="525850"/>
              </a:xfrm>
              <a:prstGeom prst="rect">
                <a:avLst/>
              </a:prstGeom>
              <a:blipFill>
                <a:blip r:embed="rId3"/>
                <a:stretch>
                  <a:fillRect l="-18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39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036DF-B941-0342-B307-2CEE3075A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8E8E51-6CAC-614C-8927-E5E75C541962}"/>
              </a:ext>
            </a:extLst>
          </p:cNvPr>
          <p:cNvSpPr txBox="1">
            <a:spLocks/>
          </p:cNvSpPr>
          <p:nvPr/>
        </p:nvSpPr>
        <p:spPr bwMode="auto">
          <a:xfrm>
            <a:off x="457200" y="10160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9pPr>
          </a:lstStyle>
          <a:p>
            <a:r>
              <a:rPr lang="en-US" sz="2800" b="1">
                <a:solidFill>
                  <a:srgbClr val="002060"/>
                </a:solidFill>
              </a:rPr>
              <a:t>INITIAL RATE METHOD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CC770E9-D6D5-EF4A-8C39-D0B6CEB8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688347"/>
            <a:ext cx="5025277" cy="376680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5F23BDB-44E2-434B-A90A-A753AB7BA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3"/>
          <a:stretch/>
        </p:blipFill>
        <p:spPr>
          <a:xfrm>
            <a:off x="4572000" y="688348"/>
            <a:ext cx="4872877" cy="3766803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9A093554-AC37-9640-B9D2-47392DDA3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4" r="-1"/>
          <a:stretch/>
        </p:blipFill>
        <p:spPr>
          <a:xfrm>
            <a:off x="4572000" y="688347"/>
            <a:ext cx="4872877" cy="3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C794-423B-2D48-90CE-B4A57A81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1787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REACTION ORDERS </a:t>
            </a:r>
            <a:r>
              <a:rPr lang="en-US" sz="2800" b="1" baseline="30000">
                <a:solidFill>
                  <a:srgbClr val="002060"/>
                </a:solidFill>
              </a:rPr>
              <a:t>a</a:t>
            </a:r>
            <a:endParaRPr lang="en-US" sz="2800" b="1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5D44D-C8F8-6E4E-AF80-918C63286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7933700-36D3-E84B-B8A4-5489FC0A5C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702375"/>
                  </p:ext>
                </p:extLst>
              </p:nvPr>
            </p:nvGraphicFramePr>
            <p:xfrm>
              <a:off x="2147887" y="2225675"/>
              <a:ext cx="4848226" cy="1295400"/>
            </p:xfrm>
            <a:graphic>
              <a:graphicData uri="http://schemas.openxmlformats.org/drawingml/2006/table">
                <a:tbl>
                  <a:tblPr/>
                  <a:tblGrid>
                    <a:gridCol w="1041159">
                      <a:extLst>
                        <a:ext uri="{9D8B030D-6E8A-4147-A177-3AD203B41FA5}">
                          <a16:colId xmlns:a16="http://schemas.microsoft.com/office/drawing/2014/main" val="688498379"/>
                        </a:ext>
                      </a:extLst>
                    </a:gridCol>
                    <a:gridCol w="1566997">
                      <a:extLst>
                        <a:ext uri="{9D8B030D-6E8A-4147-A177-3AD203B41FA5}">
                          <a16:colId xmlns:a16="http://schemas.microsoft.com/office/drawing/2014/main" val="124319730"/>
                        </a:ext>
                      </a:extLst>
                    </a:gridCol>
                    <a:gridCol w="1325112">
                      <a:extLst>
                        <a:ext uri="{9D8B030D-6E8A-4147-A177-3AD203B41FA5}">
                          <a16:colId xmlns:a16="http://schemas.microsoft.com/office/drawing/2014/main" val="601764901"/>
                        </a:ext>
                      </a:extLst>
                    </a:gridCol>
                    <a:gridCol w="914958">
                      <a:extLst>
                        <a:ext uri="{9D8B030D-6E8A-4147-A177-3AD203B41FA5}">
                          <a16:colId xmlns:a16="http://schemas.microsoft.com/office/drawing/2014/main" val="2052562557"/>
                        </a:ext>
                      </a:extLst>
                    </a:gridCol>
                  </a:tblGrid>
                  <a:tr h="323850"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Parameter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Value (95 % C.I.)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Standard Error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P-value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207417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0.9876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0.5771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0.0210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0.0034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577338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1" u="none" strike="noStrik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1.0014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0.5771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0.0191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0.0031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099641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-0.0003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0.5771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-0.0001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0.9990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9392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7933700-36D3-E84B-B8A4-5489FC0A5C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702375"/>
                  </p:ext>
                </p:extLst>
              </p:nvPr>
            </p:nvGraphicFramePr>
            <p:xfrm>
              <a:off x="2147887" y="2225675"/>
              <a:ext cx="4848226" cy="1295400"/>
            </p:xfrm>
            <a:graphic>
              <a:graphicData uri="http://schemas.openxmlformats.org/drawingml/2006/table">
                <a:tbl>
                  <a:tblPr/>
                  <a:tblGrid>
                    <a:gridCol w="1041159">
                      <a:extLst>
                        <a:ext uri="{9D8B030D-6E8A-4147-A177-3AD203B41FA5}">
                          <a16:colId xmlns:a16="http://schemas.microsoft.com/office/drawing/2014/main" val="688498379"/>
                        </a:ext>
                      </a:extLst>
                    </a:gridCol>
                    <a:gridCol w="1566997">
                      <a:extLst>
                        <a:ext uri="{9D8B030D-6E8A-4147-A177-3AD203B41FA5}">
                          <a16:colId xmlns:a16="http://schemas.microsoft.com/office/drawing/2014/main" val="124319730"/>
                        </a:ext>
                      </a:extLst>
                    </a:gridCol>
                    <a:gridCol w="1325112">
                      <a:extLst>
                        <a:ext uri="{9D8B030D-6E8A-4147-A177-3AD203B41FA5}">
                          <a16:colId xmlns:a16="http://schemas.microsoft.com/office/drawing/2014/main" val="601764901"/>
                        </a:ext>
                      </a:extLst>
                    </a:gridCol>
                    <a:gridCol w="914958">
                      <a:extLst>
                        <a:ext uri="{9D8B030D-6E8A-4147-A177-3AD203B41FA5}">
                          <a16:colId xmlns:a16="http://schemas.microsoft.com/office/drawing/2014/main" val="2052562557"/>
                        </a:ext>
                      </a:extLst>
                    </a:gridCol>
                  </a:tblGrid>
                  <a:tr h="323850"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Parameter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Value (95 % C.I.)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Standard Error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EF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P-value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F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207417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0" t="-103846" r="-367073" b="-2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935" t="-103846" r="-142742" b="-2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0.0210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0.0034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577338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0" t="-212000" r="-36707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935" t="-212000" r="-14274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0.0191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0.0031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099641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0" t="-300000" r="-367073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700" marR="12700" marT="12700" marB="63500" anchor="b">
                        <a:lnL w="1264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935" t="-300000" r="-142742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-0.0001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0.9990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2700" marR="12700" marT="12700" marB="6350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9392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3B67BA0E-0CCF-A044-9707-E8407C76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644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C918AAC-B421-1D4B-B081-005715291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737"/>
                <a:ext cx="8229600" cy="2651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𝐴𝑐𝑒𝑡𝑜𝑛𝑒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𝐻𝐶𝑙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𝐴𝑐𝑒𝑡𝑜𝑛𝑒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𝐻𝐶𝑙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C918AAC-B421-1D4B-B081-005715291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737"/>
                <a:ext cx="8229600" cy="265112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DE37D4-340B-604A-82E9-F3BF98E2CBF4}"/>
              </a:ext>
            </a:extLst>
          </p:cNvPr>
          <p:cNvSpPr txBox="1"/>
          <p:nvPr/>
        </p:nvSpPr>
        <p:spPr>
          <a:xfrm>
            <a:off x="6714564" y="4596269"/>
            <a:ext cx="20906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>
                <a:solidFill>
                  <a:schemeClr val="bg1"/>
                </a:solidFill>
                <a:highlight>
                  <a:srgbClr val="006096"/>
                </a:highlight>
              </a:rPr>
              <a:t>a </a:t>
            </a:r>
            <a:r>
              <a:rPr lang="en-US" sz="800">
                <a:solidFill>
                  <a:schemeClr val="bg1"/>
                </a:solidFill>
                <a:highlight>
                  <a:srgbClr val="006096"/>
                </a:highlight>
              </a:rPr>
              <a:t>See Supplementary A for detailed work</a:t>
            </a:r>
          </a:p>
        </p:txBody>
      </p:sp>
    </p:spTree>
    <p:extLst>
      <p:ext uri="{BB962C8B-B14F-4D97-AF65-F5344CB8AC3E}">
        <p14:creationId xmlns:p14="http://schemas.microsoft.com/office/powerpoint/2010/main" val="184470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8CD2DAC-4430-E047-916B-C5591633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6750"/>
            <a:ext cx="4800600" cy="359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EB32C-46D6-A84E-AB80-DEABAB343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2A496C-390F-DD4F-9082-72B3F83B33CB}"/>
              </a:ext>
            </a:extLst>
          </p:cNvPr>
          <p:cNvSpPr txBox="1">
            <a:spLocks/>
          </p:cNvSpPr>
          <p:nvPr/>
        </p:nvSpPr>
        <p:spPr bwMode="auto">
          <a:xfrm>
            <a:off x="443285" y="37298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9pPr>
          </a:lstStyle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ARRHENIUS PLOT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8D6675-99CA-084B-8D03-812C2407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63955"/>
              </p:ext>
            </p:extLst>
          </p:nvPr>
        </p:nvGraphicFramePr>
        <p:xfrm>
          <a:off x="4558085" y="1943994"/>
          <a:ext cx="4500895" cy="1313556"/>
        </p:xfrm>
        <a:graphic>
          <a:graphicData uri="http://schemas.openxmlformats.org/drawingml/2006/table">
            <a:tbl>
              <a:tblPr/>
              <a:tblGrid>
                <a:gridCol w="1020913">
                  <a:extLst>
                    <a:ext uri="{9D8B030D-6E8A-4147-A177-3AD203B41FA5}">
                      <a16:colId xmlns:a16="http://schemas.microsoft.com/office/drawing/2014/main" val="567443597"/>
                    </a:ext>
                  </a:extLst>
                </a:gridCol>
                <a:gridCol w="896628">
                  <a:extLst>
                    <a:ext uri="{9D8B030D-6E8A-4147-A177-3AD203B41FA5}">
                      <a16:colId xmlns:a16="http://schemas.microsoft.com/office/drawing/2014/main" val="124920165"/>
                    </a:ext>
                  </a:extLst>
                </a:gridCol>
                <a:gridCol w="1811011">
                  <a:extLst>
                    <a:ext uri="{9D8B030D-6E8A-4147-A177-3AD203B41FA5}">
                      <a16:colId xmlns:a16="http://schemas.microsoft.com/office/drawing/2014/main" val="4112503752"/>
                    </a:ext>
                  </a:extLst>
                </a:gridCol>
                <a:gridCol w="772343">
                  <a:extLst>
                    <a:ext uri="{9D8B030D-6E8A-4147-A177-3AD203B41FA5}">
                      <a16:colId xmlns:a16="http://schemas.microsoft.com/office/drawing/2014/main" val="3895232168"/>
                    </a:ext>
                  </a:extLst>
                </a:gridCol>
              </a:tblGrid>
              <a:tr h="3462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Values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95% Confidence Interval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79641"/>
                  </a:ext>
                </a:extLst>
              </a:tr>
              <a:tr h="48365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 (M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1.026x10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5.951x10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- 1.769x10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0.0006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91796"/>
                  </a:ext>
                </a:extLst>
              </a:tr>
              <a:tr h="48365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 (kJ/mol)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83.0101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69.8104 - 96.2098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 anchorCtr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308422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1EBAF3FF-7A97-C141-983E-7B90FC86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287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3B7C-EA66-BB4D-9D6B-8A513D51DEA4}"/>
                  </a:ext>
                </a:extLst>
              </p:cNvPr>
              <p:cNvSpPr txBox="1"/>
              <p:nvPr/>
            </p:nvSpPr>
            <p:spPr>
              <a:xfrm>
                <a:off x="5850449" y="1054140"/>
                <a:ext cx="1916166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sz="160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3B7C-EA66-BB4D-9D6B-8A513D51D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49" y="1054140"/>
                <a:ext cx="1916166" cy="461024"/>
              </a:xfrm>
              <a:prstGeom prst="rect">
                <a:avLst/>
              </a:prstGeom>
              <a:blipFill>
                <a:blip r:embed="rId3"/>
                <a:stretch>
                  <a:fillRect l="-1974" t="-2703" r="-1316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17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Macintosh PowerPoint</Application>
  <PresentationFormat>On-screen Show (16:9)</PresentationFormat>
  <Paragraphs>418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Helvetica Neue</vt:lpstr>
      <vt:lpstr>Times New Roman</vt:lpstr>
      <vt:lpstr>Office Theme</vt:lpstr>
      <vt:lpstr>Office Theme</vt:lpstr>
      <vt:lpstr>Kinetics Lab (KIN) Phase II Presentation</vt:lpstr>
      <vt:lpstr>AGENDA</vt:lpstr>
      <vt:lpstr>INTRODUCTION</vt:lpstr>
      <vt:lpstr>DATA ANALYSIS</vt:lpstr>
      <vt:lpstr>RUNS CONDITIONS</vt:lpstr>
      <vt:lpstr>ERROR PROPAGATION</vt:lpstr>
      <vt:lpstr>PowerPoint Presentation</vt:lpstr>
      <vt:lpstr>REACTION ORDERS a</vt:lpstr>
      <vt:lpstr>PowerPoint Presentation</vt:lpstr>
      <vt:lpstr>PHASE III PLANNING</vt:lpstr>
      <vt:lpstr>PLAN FOR PHASE 3</vt:lpstr>
      <vt:lpstr>PLAN FOR PHASE 3 (cont’d)</vt:lpstr>
      <vt:lpstr>TIME MANAGEMENT PLAN</vt:lpstr>
      <vt:lpstr>THANK YOU!</vt:lpstr>
      <vt:lpstr>SUPPLEMENTARY A: Multiple Linear Regression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Armstrong</dc:creator>
  <cp:lastModifiedBy>Fayeed, Abdul</cp:lastModifiedBy>
  <cp:revision>1</cp:revision>
  <dcterms:created xsi:type="dcterms:W3CDTF">2014-12-16T17:00:44Z</dcterms:created>
  <dcterms:modified xsi:type="dcterms:W3CDTF">2021-05-05T23:30:50Z</dcterms:modified>
</cp:coreProperties>
</file>